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455" r:id="rId5"/>
    <p:sldId id="257" r:id="rId6"/>
    <p:sldId id="292" r:id="rId7"/>
    <p:sldId id="526" r:id="rId8"/>
    <p:sldId id="527" r:id="rId9"/>
    <p:sldId id="528" r:id="rId10"/>
    <p:sldId id="529" r:id="rId11"/>
    <p:sldId id="530" r:id="rId12"/>
    <p:sldId id="531" r:id="rId13"/>
    <p:sldId id="533" r:id="rId14"/>
    <p:sldId id="534" r:id="rId15"/>
    <p:sldId id="554" r:id="rId16"/>
    <p:sldId id="555" r:id="rId17"/>
    <p:sldId id="532" r:id="rId18"/>
    <p:sldId id="535" r:id="rId19"/>
    <p:sldId id="633" r:id="rId20"/>
    <p:sldId id="538" r:id="rId21"/>
    <p:sldId id="539" r:id="rId22"/>
    <p:sldId id="541" r:id="rId23"/>
    <p:sldId id="547" r:id="rId24"/>
    <p:sldId id="542" r:id="rId25"/>
    <p:sldId id="556" r:id="rId26"/>
    <p:sldId id="557" r:id="rId27"/>
    <p:sldId id="546" r:id="rId28"/>
    <p:sldId id="543" r:id="rId29"/>
    <p:sldId id="628" r:id="rId30"/>
    <p:sldId id="629" r:id="rId31"/>
    <p:sldId id="630" r:id="rId32"/>
    <p:sldId id="631" r:id="rId33"/>
    <p:sldId id="632"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72" autoAdjust="0"/>
    <p:restoredTop sz="94660"/>
  </p:normalViewPr>
  <p:slideViewPr>
    <p:cSldViewPr snapToGrid="0">
      <p:cViewPr varScale="1">
        <p:scale>
          <a:sx n="111" d="100"/>
          <a:sy n="111" d="100"/>
        </p:scale>
        <p:origin x="432" y="114"/>
      </p:cViewPr>
      <p:guideLst>
        <p:guide orient="horz" pos="2160"/>
        <p:guide pos="3840"/>
      </p:guideLst>
    </p:cSldViewPr>
  </p:slideViewPr>
  <p:notesTextViewPr>
    <p:cViewPr>
      <p:scale>
        <a:sx n="1" d="1"/>
        <a:sy n="1" d="1"/>
      </p:scale>
      <p:origin x="0" y="0"/>
    </p:cViewPr>
  </p:notesTextViewPr>
  <p:sorterViewPr>
    <p:cViewPr>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26/05/2022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pPr/>
              <a:t>1</a:t>
            </a:fld>
            <a:endParaRPr lang="en-GB"/>
          </a:p>
        </p:txBody>
      </p:sp>
    </p:spTree>
    <p:extLst>
      <p:ext uri="{BB962C8B-B14F-4D97-AF65-F5344CB8AC3E}">
        <p14:creationId xmlns:p14="http://schemas.microsoft.com/office/powerpoint/2010/main" val="87477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Practical/Demo ideas</a:t>
            </a:r>
          </a:p>
          <a:p>
            <a:pPr marL="228600" indent="-228600">
              <a:buAutoNum type="arabicPeriod"/>
            </a:pPr>
            <a:r>
              <a:rPr lang="en-US" dirty="0" smtClean="0"/>
              <a:t>Pluck</a:t>
            </a:r>
            <a:r>
              <a:rPr lang="en-US" baseline="0" dirty="0" smtClean="0"/>
              <a:t>– tie in gas exchange with this unit.  Also slices of arteries and veins can be taken off the heart of the pluck to be used in the following lessons practical on elasticity of veins and arteries.  (Not sure how much of the arteries and veins will be left on the hearts that the students are dissecting)</a:t>
            </a:r>
          </a:p>
          <a:p>
            <a:pPr marL="228600" indent="-228600">
              <a:buAutoNum type="arabicPeriod"/>
            </a:pPr>
            <a:r>
              <a:rPr lang="en-US" baseline="0" dirty="0" smtClean="0"/>
              <a:t>Looking at prepared slides of arteries, veins and capillaries under the microscope</a:t>
            </a:r>
          </a:p>
          <a:p>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13937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E7783D6-4ACC-4A12-AC38-84585C0BCF40}" type="slidenum">
              <a:rPr lang="en-GB"/>
              <a:pPr/>
              <a:t>19</a:t>
            </a:fld>
            <a:endParaRPr lang="en-GB"/>
          </a:p>
        </p:txBody>
      </p:sp>
      <p:sp>
        <p:nvSpPr>
          <p:cNvPr id="6" name="Rectangle 10"/>
          <p:cNvSpPr>
            <a:spLocks noGrp="1" noChangeArrowheads="1"/>
          </p:cNvSpPr>
          <p:nvPr>
            <p:ph type="hdr" sz="quarter"/>
          </p:nvPr>
        </p:nvSpPr>
        <p:spPr>
          <a:ln/>
        </p:spPr>
        <p:txBody>
          <a:bodyPr/>
          <a:lstStyle/>
          <a:p>
            <a:r>
              <a:rPr lang="en-GB"/>
              <a:t>Boardworks A2 Biology </a:t>
            </a:r>
          </a:p>
          <a:p>
            <a:r>
              <a:rPr lang="en-GB"/>
              <a:t>Energy Transfer</a:t>
            </a:r>
          </a:p>
        </p:txBody>
      </p:sp>
      <p:sp>
        <p:nvSpPr>
          <p:cNvPr id="1168386" name="Rectangle 2"/>
          <p:cNvSpPr>
            <a:spLocks noGrp="1" noRot="1" noChangeAspect="1" noChangeArrowheads="1" noTextEdit="1"/>
          </p:cNvSpPr>
          <p:nvPr>
            <p:ph type="sldImg"/>
          </p:nvPr>
        </p:nvSpPr>
        <p:spPr>
          <a:xfrm>
            <a:off x="422275" y="1241425"/>
            <a:ext cx="5953125" cy="3349625"/>
          </a:xfrm>
          <a:ln/>
        </p:spPr>
      </p:sp>
      <p:sp>
        <p:nvSpPr>
          <p:cNvPr id="1168387" name="Rectangle 3"/>
          <p:cNvSpPr>
            <a:spLocks noGrp="1" noChangeArrowheads="1"/>
          </p:cNvSpPr>
          <p:nvPr>
            <p:ph type="body" idx="1"/>
          </p:nvPr>
        </p:nvSpPr>
        <p:spPr/>
        <p:txBody>
          <a:bodyPr/>
          <a:lstStyle/>
          <a:p>
            <a:r>
              <a:rPr lang="en-GB" b="1"/>
              <a:t>Photo credit (desert):</a:t>
            </a:r>
            <a:r>
              <a:rPr lang="en-GB"/>
              <a:t> Jupiterimages corporation</a:t>
            </a:r>
          </a:p>
          <a:p>
            <a:r>
              <a:rPr lang="en-GB" b="1"/>
              <a:t>Photo credit (rainforest):</a:t>
            </a:r>
            <a:r>
              <a:rPr lang="en-GB"/>
              <a:t> © Shutterstock 2009, Andre Nantel </a:t>
            </a:r>
          </a:p>
          <a:p>
            <a:endParaRPr lang="en-GB"/>
          </a:p>
          <a:p>
            <a:r>
              <a:rPr lang="en-GB" b="1"/>
              <a:t>Teacher notes</a:t>
            </a:r>
          </a:p>
          <a:p>
            <a:r>
              <a:rPr lang="en-GB"/>
              <a:t>Students could be ask to think about why the ecosystems differ in their net primary productivity.</a:t>
            </a:r>
            <a:endParaRPr lang="en-US"/>
          </a:p>
        </p:txBody>
      </p:sp>
    </p:spTree>
    <p:extLst>
      <p:ext uri="{BB962C8B-B14F-4D97-AF65-F5344CB8AC3E}">
        <p14:creationId xmlns:p14="http://schemas.microsoft.com/office/powerpoint/2010/main" val="385040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EB6C02F-EBDC-4F01-A303-1DE56A075486}" type="slidenum">
              <a:rPr lang="en-GB"/>
              <a:pPr/>
              <a:t>20</a:t>
            </a:fld>
            <a:endParaRPr lang="en-GB"/>
          </a:p>
        </p:txBody>
      </p:sp>
      <p:sp>
        <p:nvSpPr>
          <p:cNvPr id="6" name="Rectangle 10"/>
          <p:cNvSpPr>
            <a:spLocks noGrp="1" noChangeArrowheads="1"/>
          </p:cNvSpPr>
          <p:nvPr>
            <p:ph type="hdr" sz="quarter"/>
          </p:nvPr>
        </p:nvSpPr>
        <p:spPr>
          <a:ln/>
        </p:spPr>
        <p:txBody>
          <a:bodyPr/>
          <a:lstStyle/>
          <a:p>
            <a:r>
              <a:rPr lang="en-GB"/>
              <a:t>Boardworks A2 Biology </a:t>
            </a:r>
          </a:p>
          <a:p>
            <a:r>
              <a:rPr lang="en-GB"/>
              <a:t>Energy Transfer</a:t>
            </a:r>
          </a:p>
        </p:txBody>
      </p:sp>
      <p:sp>
        <p:nvSpPr>
          <p:cNvPr id="1169410" name="Rectangle 2"/>
          <p:cNvSpPr>
            <a:spLocks noGrp="1" noRot="1" noChangeAspect="1" noChangeArrowheads="1" noTextEdit="1"/>
          </p:cNvSpPr>
          <p:nvPr>
            <p:ph type="sldImg"/>
          </p:nvPr>
        </p:nvSpPr>
        <p:spPr>
          <a:xfrm>
            <a:off x="422275" y="1241425"/>
            <a:ext cx="5953125" cy="3349625"/>
          </a:xfrm>
          <a:ln/>
        </p:spPr>
      </p:sp>
      <p:sp>
        <p:nvSpPr>
          <p:cNvPr id="1169411" name="Rectangle 3"/>
          <p:cNvSpPr>
            <a:spLocks noGrp="1" noChangeArrowheads="1"/>
          </p:cNvSpPr>
          <p:nvPr>
            <p:ph type="body" idx="1"/>
          </p:nvPr>
        </p:nvSpPr>
        <p:spPr/>
        <p:txBody>
          <a:bodyPr/>
          <a:lstStyle/>
          <a:p>
            <a:r>
              <a:rPr lang="en-US" b="1"/>
              <a:t>Photo credit:</a:t>
            </a:r>
            <a:r>
              <a:rPr lang="en-US"/>
              <a:t> © Shutterstock 2009, dean bertoncelj</a:t>
            </a:r>
          </a:p>
          <a:p>
            <a:endParaRPr lang="en-GB"/>
          </a:p>
          <a:p>
            <a:r>
              <a:rPr lang="en-GB" b="1"/>
              <a:t>Teacher notes</a:t>
            </a:r>
          </a:p>
          <a:p>
            <a:r>
              <a:rPr lang="en-GB"/>
              <a:t>Students could be reminded that it is due to this loss of energy between trophic levels that food chains are naturally restricted to a maximum of five trophic levels.</a:t>
            </a:r>
            <a:endParaRPr lang="en-US"/>
          </a:p>
        </p:txBody>
      </p:sp>
    </p:spTree>
    <p:extLst>
      <p:ext uri="{BB962C8B-B14F-4D97-AF65-F5344CB8AC3E}">
        <p14:creationId xmlns:p14="http://schemas.microsoft.com/office/powerpoint/2010/main" val="279430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F05BC1-5420-44AA-B6A4-06CB6020BEBC}" type="slidenum">
              <a:rPr lang="en-GB" altLang="en-US" smtClean="0"/>
              <a:pPr>
                <a:defRPr/>
              </a:pPr>
              <a:t>26</a:t>
            </a:fld>
            <a:endParaRPr lang="en-GB" altLang="en-US" dirty="0"/>
          </a:p>
        </p:txBody>
      </p:sp>
    </p:spTree>
    <p:extLst>
      <p:ext uri="{BB962C8B-B14F-4D97-AF65-F5344CB8AC3E}">
        <p14:creationId xmlns:p14="http://schemas.microsoft.com/office/powerpoint/2010/main" val="138885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F05BC1-5420-44AA-B6A4-06CB6020BEBC}" type="slidenum">
              <a:rPr lang="en-GB" altLang="en-US" smtClean="0"/>
              <a:pPr>
                <a:defRPr/>
              </a:pPr>
              <a:t>27</a:t>
            </a:fld>
            <a:endParaRPr lang="en-GB" altLang="en-US" dirty="0"/>
          </a:p>
        </p:txBody>
      </p:sp>
    </p:spTree>
    <p:extLst>
      <p:ext uri="{BB962C8B-B14F-4D97-AF65-F5344CB8AC3E}">
        <p14:creationId xmlns:p14="http://schemas.microsoft.com/office/powerpoint/2010/main" val="382188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F05BC1-5420-44AA-B6A4-06CB6020BEBC}" type="slidenum">
              <a:rPr lang="en-GB" altLang="en-US" smtClean="0"/>
              <a:pPr>
                <a:defRPr/>
              </a:pPr>
              <a:t>28</a:t>
            </a:fld>
            <a:endParaRPr lang="en-GB" altLang="en-US" dirty="0"/>
          </a:p>
        </p:txBody>
      </p:sp>
    </p:spTree>
    <p:extLst>
      <p:ext uri="{BB962C8B-B14F-4D97-AF65-F5344CB8AC3E}">
        <p14:creationId xmlns:p14="http://schemas.microsoft.com/office/powerpoint/2010/main" val="409409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F05BC1-5420-44AA-B6A4-06CB6020BEBC}" type="slidenum">
              <a:rPr lang="en-GB" altLang="en-US" smtClean="0"/>
              <a:pPr>
                <a:defRPr/>
              </a:pPr>
              <a:t>29</a:t>
            </a:fld>
            <a:endParaRPr lang="en-GB" altLang="en-US" dirty="0"/>
          </a:p>
        </p:txBody>
      </p:sp>
    </p:spTree>
    <p:extLst>
      <p:ext uri="{BB962C8B-B14F-4D97-AF65-F5344CB8AC3E}">
        <p14:creationId xmlns:p14="http://schemas.microsoft.com/office/powerpoint/2010/main" val="282216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F05BC1-5420-44AA-B6A4-06CB6020BEBC}" type="slidenum">
              <a:rPr lang="en-GB" altLang="en-US" smtClean="0"/>
              <a:pPr>
                <a:defRPr/>
              </a:pPr>
              <a:t>30</a:t>
            </a:fld>
            <a:endParaRPr lang="en-GB" altLang="en-US" dirty="0"/>
          </a:p>
        </p:txBody>
      </p:sp>
    </p:spTree>
    <p:extLst>
      <p:ext uri="{BB962C8B-B14F-4D97-AF65-F5344CB8AC3E}">
        <p14:creationId xmlns:p14="http://schemas.microsoft.com/office/powerpoint/2010/main" val="370904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5/26/2022</a:t>
            </a:fld>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C6D0E4A-8E50-4553-9E54-957AB2D3B0F5}" type="slidenum">
              <a:rPr lang="en-GB" altLang="en-US"/>
              <a:pPr>
                <a:defRPr/>
              </a:pPr>
              <a:t>‹#›</a:t>
            </a:fld>
            <a:endParaRPr lang="en-GB" altLang="en-US" dirty="0"/>
          </a:p>
        </p:txBody>
      </p:sp>
      <p:sp>
        <p:nvSpPr>
          <p:cNvPr id="5" name="Title 1"/>
          <p:cNvSpPr>
            <a:spLocks noGrp="1"/>
          </p:cNvSpPr>
          <p:nvPr>
            <p:ph type="title"/>
          </p:nvPr>
        </p:nvSpPr>
        <p:spPr>
          <a:xfrm>
            <a:off x="0" y="1"/>
            <a:ext cx="12192000" cy="584775"/>
          </a:xfrm>
        </p:spPr>
        <p:txBody>
          <a:bodyPr/>
          <a:lstStyle/>
          <a:p>
            <a:r>
              <a:rPr lang="en-US" smtClean="0"/>
              <a:t>Click to edit Master title style</a:t>
            </a:r>
            <a:endParaRPr lang="en-GB"/>
          </a:p>
        </p:txBody>
      </p:sp>
    </p:spTree>
    <p:extLst>
      <p:ext uri="{BB962C8B-B14F-4D97-AF65-F5344CB8AC3E}">
        <p14:creationId xmlns:p14="http://schemas.microsoft.com/office/powerpoint/2010/main" val="3526095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26/05/2022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smtClean="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url?sa=i&amp;rct=j&amp;q=&amp;esrc=s&amp;frm=1&amp;source=images&amp;cd=&amp;cad=rja&amp;uact=8&amp;docid=jVTdbW8I6IbWtM&amp;tbnid=CfcxRMS6hvZ7_M:&amp;ved=0CAUQjRw&amp;url=http://esccalbe.blogspot.com/2013/11/unit-4-ecosystems-ecosystem-is-group-of.html&amp;ei=RmPSU-zgEsSb0QW7u4G4DQ&amp;bvm=bv.71667212,d.d2k&amp;psig=AFQjCNE2zGk59TX5bQXAjdiyj8HaIVFgQg&amp;ust=14063832654670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63" y="2636912"/>
            <a:ext cx="11911220" cy="1224136"/>
          </a:xfrm>
        </p:spPr>
        <p:txBody>
          <a:bodyPr>
            <a:noAutofit/>
          </a:bodyPr>
          <a:lstStyle/>
          <a:p>
            <a:r>
              <a:rPr lang="en-US" sz="4000" dirty="0" smtClean="0"/>
              <a:t>3.5.3 Energy and Ecosystems</a:t>
            </a:r>
            <a:endParaRPr lang="en-MY" sz="4000" dirty="0"/>
          </a:p>
        </p:txBody>
      </p:sp>
      <p:pic>
        <p:nvPicPr>
          <p:cNvPr id="3" name="Picture 2"/>
          <p:cNvPicPr>
            <a:picLocks noChangeAspect="1"/>
          </p:cNvPicPr>
          <p:nvPr/>
        </p:nvPicPr>
        <p:blipFill>
          <a:blip r:embed="rId3"/>
          <a:stretch>
            <a:fillRect/>
          </a:stretch>
        </p:blipFill>
        <p:spPr>
          <a:xfrm>
            <a:off x="174763" y="180975"/>
            <a:ext cx="3426134" cy="2672384"/>
          </a:xfrm>
          <a:prstGeom prst="rect">
            <a:avLst/>
          </a:prstGeom>
        </p:spPr>
      </p:pic>
      <p:pic>
        <p:nvPicPr>
          <p:cNvPr id="4" name="Picture 3"/>
          <p:cNvPicPr>
            <a:picLocks noChangeAspect="1"/>
          </p:cNvPicPr>
          <p:nvPr/>
        </p:nvPicPr>
        <p:blipFill>
          <a:blip r:embed="rId4"/>
          <a:stretch>
            <a:fillRect/>
          </a:stretch>
        </p:blipFill>
        <p:spPr>
          <a:xfrm>
            <a:off x="7948691" y="3649013"/>
            <a:ext cx="3995936" cy="2996952"/>
          </a:xfrm>
          <a:prstGeom prst="rect">
            <a:avLst/>
          </a:prstGeom>
        </p:spPr>
      </p:pic>
      <p:pic>
        <p:nvPicPr>
          <p:cNvPr id="5" name="Picture 4"/>
          <p:cNvPicPr>
            <a:picLocks noChangeAspect="1"/>
          </p:cNvPicPr>
          <p:nvPr/>
        </p:nvPicPr>
        <p:blipFill>
          <a:blip r:embed="rId5"/>
          <a:stretch>
            <a:fillRect/>
          </a:stretch>
        </p:blipFill>
        <p:spPr>
          <a:xfrm>
            <a:off x="359093" y="3861048"/>
            <a:ext cx="3139481" cy="2862177"/>
          </a:xfrm>
          <a:prstGeom prst="rect">
            <a:avLst/>
          </a:prstGeom>
        </p:spPr>
      </p:pic>
      <p:pic>
        <p:nvPicPr>
          <p:cNvPr id="6" name="Picture 5"/>
          <p:cNvPicPr>
            <a:picLocks noChangeAspect="1"/>
          </p:cNvPicPr>
          <p:nvPr/>
        </p:nvPicPr>
        <p:blipFill>
          <a:blip r:embed="rId6"/>
          <a:stretch>
            <a:fillRect/>
          </a:stretch>
        </p:blipFill>
        <p:spPr>
          <a:xfrm>
            <a:off x="8381449" y="180975"/>
            <a:ext cx="3563178" cy="2672384"/>
          </a:xfrm>
          <a:prstGeom prst="rect">
            <a:avLst/>
          </a:prstGeom>
        </p:spPr>
      </p:pic>
    </p:spTree>
    <p:extLst>
      <p:ext uri="{BB962C8B-B14F-4D97-AF65-F5344CB8AC3E}">
        <p14:creationId xmlns:p14="http://schemas.microsoft.com/office/powerpoint/2010/main" val="11036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GB" dirty="0" smtClean="0"/>
              <a:t>Transfer of energy</a:t>
            </a:r>
            <a:endParaRPr lang="en-GB" dirty="0"/>
          </a:p>
        </p:txBody>
      </p:sp>
      <p:sp>
        <p:nvSpPr>
          <p:cNvPr id="3" name="Content Placeholder 2"/>
          <p:cNvSpPr>
            <a:spLocks noGrp="1"/>
          </p:cNvSpPr>
          <p:nvPr>
            <p:ph idx="1"/>
          </p:nvPr>
        </p:nvSpPr>
        <p:spPr>
          <a:xfrm>
            <a:off x="609600" y="1052737"/>
            <a:ext cx="10972800" cy="5073427"/>
          </a:xfrm>
        </p:spPr>
        <p:txBody>
          <a:bodyPr>
            <a:normAutofit fontScale="92500" lnSpcReduction="20000"/>
          </a:bodyPr>
          <a:lstStyle/>
          <a:p>
            <a:r>
              <a:rPr lang="en-GB" dirty="0" smtClean="0"/>
              <a:t>Plants are autotrophic and use simple organic materials, carbon dioxide and water and solar energy to synthesise energy-containing complex organic compounds.</a:t>
            </a:r>
          </a:p>
          <a:p>
            <a:endParaRPr lang="en-GB" dirty="0" smtClean="0"/>
          </a:p>
          <a:p>
            <a:r>
              <a:rPr lang="en-GB" dirty="0" smtClean="0"/>
              <a:t>Herbivores (primary consumers) feed on plants (producers).</a:t>
            </a:r>
          </a:p>
          <a:p>
            <a:endParaRPr lang="en-GB" dirty="0" smtClean="0"/>
          </a:p>
          <a:p>
            <a:r>
              <a:rPr lang="en-GB" dirty="0" smtClean="0"/>
              <a:t>Carnivores (secondary, tertiary consumers feed on other consumers.</a:t>
            </a:r>
          </a:p>
          <a:p>
            <a:pPr marL="0" indent="0">
              <a:buNone/>
            </a:pPr>
            <a:endParaRPr lang="en-GB" dirty="0" smtClean="0"/>
          </a:p>
          <a:p>
            <a:r>
              <a:rPr lang="en-GB" dirty="0" smtClean="0"/>
              <a:t>Each of these groups forms a trophic (feeding) level with energy passing from each level to a higher one as material is eaten.</a:t>
            </a:r>
          </a:p>
          <a:p>
            <a:endParaRPr lang="en-GB" dirty="0"/>
          </a:p>
        </p:txBody>
      </p:sp>
    </p:spTree>
    <p:extLst>
      <p:ext uri="{BB962C8B-B14F-4D97-AF65-F5344CB8AC3E}">
        <p14:creationId xmlns:p14="http://schemas.microsoft.com/office/powerpoint/2010/main" val="25707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GB" dirty="0" err="1" smtClean="0"/>
              <a:t>Saprobionts</a:t>
            </a:r>
            <a:endParaRPr lang="en-GB" dirty="0"/>
          </a:p>
        </p:txBody>
      </p:sp>
      <p:sp>
        <p:nvSpPr>
          <p:cNvPr id="3" name="Content Placeholder 2"/>
          <p:cNvSpPr>
            <a:spLocks noGrp="1"/>
          </p:cNvSpPr>
          <p:nvPr>
            <p:ph idx="1"/>
          </p:nvPr>
        </p:nvSpPr>
        <p:spPr>
          <a:xfrm>
            <a:off x="609600" y="980729"/>
            <a:ext cx="10972800" cy="5145435"/>
          </a:xfrm>
        </p:spPr>
        <p:txBody>
          <a:bodyPr>
            <a:normAutofit/>
          </a:bodyPr>
          <a:lstStyle/>
          <a:p>
            <a:r>
              <a:rPr lang="en-GB" dirty="0" err="1" smtClean="0"/>
              <a:t>Saprobionts</a:t>
            </a:r>
            <a:r>
              <a:rPr lang="en-GB" dirty="0" smtClean="0"/>
              <a:t> (some bacteria and fungi) feed by secreting enzymes on the food substrate (dead organisms) and carry out extracellular digestion.  They absorb the end products. They carry out decomposition.</a:t>
            </a:r>
          </a:p>
          <a:p>
            <a:endParaRPr lang="en-GB" dirty="0" smtClean="0"/>
          </a:p>
          <a:p>
            <a:r>
              <a:rPr lang="en-GB" dirty="0" err="1" smtClean="0"/>
              <a:t>Detritivores</a:t>
            </a:r>
            <a:r>
              <a:rPr lang="en-GB" dirty="0" smtClean="0"/>
              <a:t> feed on small fragments of organic debris from plants and animals.  The material is known as detritus </a:t>
            </a:r>
            <a:r>
              <a:rPr lang="en-GB" dirty="0" err="1" smtClean="0"/>
              <a:t>eg</a:t>
            </a:r>
            <a:r>
              <a:rPr lang="en-GB" dirty="0" smtClean="0"/>
              <a:t> faeces, fallen leaves.  EG Earthworms and woodlice.</a:t>
            </a:r>
            <a:endParaRPr lang="en-GB" dirty="0"/>
          </a:p>
        </p:txBody>
      </p:sp>
    </p:spTree>
    <p:extLst>
      <p:ext uri="{BB962C8B-B14F-4D97-AF65-F5344CB8AC3E}">
        <p14:creationId xmlns:p14="http://schemas.microsoft.com/office/powerpoint/2010/main" val="2159146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2" y="274638"/>
            <a:ext cx="11006667" cy="792162"/>
          </a:xfrm>
        </p:spPr>
        <p:txBody>
          <a:bodyPr/>
          <a:lstStyle/>
          <a:p>
            <a:r>
              <a:rPr lang="en-GB" dirty="0" smtClean="0"/>
              <a:t>Biomass</a:t>
            </a:r>
            <a:endParaRPr lang="en-GB" dirty="0"/>
          </a:p>
        </p:txBody>
      </p:sp>
      <p:sp>
        <p:nvSpPr>
          <p:cNvPr id="6" name="TextBox 5"/>
          <p:cNvSpPr txBox="1"/>
          <p:nvPr/>
        </p:nvSpPr>
        <p:spPr>
          <a:xfrm>
            <a:off x="575731" y="1592323"/>
            <a:ext cx="11159069" cy="4524315"/>
          </a:xfrm>
          <a:prstGeom prst="rect">
            <a:avLst/>
          </a:prstGeom>
          <a:noFill/>
        </p:spPr>
        <p:txBody>
          <a:bodyPr wrap="square" rtlCol="0">
            <a:spAutoFit/>
          </a:bodyPr>
          <a:lstStyle/>
          <a:p>
            <a:r>
              <a:rPr lang="en-GB" sz="2400" dirty="0" smtClean="0">
                <a:solidFill>
                  <a:srgbClr val="0000CC"/>
                </a:solidFill>
                <a:latin typeface="Arial" panose="020B0604020202020204" pitchFamily="34" charset="0"/>
                <a:cs typeface="Arial" panose="020B0604020202020204" pitchFamily="34" charset="0"/>
              </a:rPr>
              <a:t>Biomass – total mass of living material in a specific area at a given time.</a:t>
            </a:r>
          </a:p>
          <a:p>
            <a:endParaRPr lang="en-GB" sz="2400" dirty="0">
              <a:solidFill>
                <a:srgbClr val="0000CC"/>
              </a:solidFill>
              <a:latin typeface="Arial" panose="020B0604020202020204" pitchFamily="34" charset="0"/>
              <a:cs typeface="Arial" panose="020B0604020202020204" pitchFamily="34" charset="0"/>
            </a:endParaRPr>
          </a:p>
          <a:p>
            <a:r>
              <a:rPr lang="en-GB" sz="2400" dirty="0" smtClean="0">
                <a:solidFill>
                  <a:srgbClr val="0000CC"/>
                </a:solidFill>
                <a:latin typeface="Arial" panose="020B0604020202020204" pitchFamily="34" charset="0"/>
                <a:cs typeface="Arial" panose="020B0604020202020204" pitchFamily="34" charset="0"/>
              </a:rPr>
              <a:t>Fresh biomass – mass of living material but this includes water content.  This can be unreliable.</a:t>
            </a:r>
          </a:p>
          <a:p>
            <a:endParaRPr lang="en-GB" sz="2400" dirty="0">
              <a:solidFill>
                <a:srgbClr val="0000CC"/>
              </a:solidFill>
              <a:latin typeface="Arial" panose="020B0604020202020204" pitchFamily="34" charset="0"/>
              <a:cs typeface="Arial" panose="020B0604020202020204" pitchFamily="34" charset="0"/>
            </a:endParaRPr>
          </a:p>
          <a:p>
            <a:r>
              <a:rPr lang="en-GB" sz="2400" dirty="0" smtClean="0">
                <a:solidFill>
                  <a:srgbClr val="0000CC"/>
                </a:solidFill>
                <a:latin typeface="Arial" panose="020B0604020202020204" pitchFamily="34" charset="0"/>
                <a:cs typeface="Arial" panose="020B0604020202020204" pitchFamily="34" charset="0"/>
              </a:rPr>
              <a:t>Dry biomass – mass of living material that has been completely dried out.  This will require killing the organism.  As biologists would only use a small sample this can all be unrepresentative.</a:t>
            </a:r>
          </a:p>
          <a:p>
            <a:endParaRPr lang="en-GB" sz="2400" dirty="0">
              <a:solidFill>
                <a:srgbClr val="0000CC"/>
              </a:solidFill>
              <a:latin typeface="Arial" panose="020B0604020202020204" pitchFamily="34" charset="0"/>
              <a:cs typeface="Arial" panose="020B0604020202020204" pitchFamily="34" charset="0"/>
            </a:endParaRPr>
          </a:p>
          <a:p>
            <a:r>
              <a:rPr lang="en-GB" sz="2400" dirty="0" smtClean="0">
                <a:solidFill>
                  <a:srgbClr val="0000CC"/>
                </a:solidFill>
                <a:latin typeface="Arial" panose="020B0604020202020204" pitchFamily="34" charset="0"/>
                <a:cs typeface="Arial" panose="020B0604020202020204" pitchFamily="34" charset="0"/>
              </a:rPr>
              <a:t>Biomass is measures as dry mass per given area in a given time.</a:t>
            </a:r>
          </a:p>
          <a:p>
            <a:r>
              <a:rPr lang="en-GB" sz="2400" dirty="0" smtClean="0">
                <a:solidFill>
                  <a:srgbClr val="0000CC"/>
                </a:solidFill>
                <a:latin typeface="Arial" panose="020B0604020202020204" pitchFamily="34" charset="0"/>
                <a:cs typeface="Arial" panose="020B0604020202020204" pitchFamily="34" charset="0"/>
              </a:rPr>
              <a:t>e.g. grams per square meter (gm</a:t>
            </a:r>
            <a:r>
              <a:rPr lang="en-GB" sz="2400" baseline="30000" dirty="0" smtClean="0">
                <a:solidFill>
                  <a:srgbClr val="0000CC"/>
                </a:solidFill>
                <a:latin typeface="Arial" panose="020B0604020202020204" pitchFamily="34" charset="0"/>
                <a:cs typeface="Arial" panose="020B0604020202020204" pitchFamily="34" charset="0"/>
              </a:rPr>
              <a:t>-2</a:t>
            </a:r>
            <a:r>
              <a:rPr lang="en-GB" sz="2400" dirty="0" smtClean="0">
                <a:solidFill>
                  <a:srgbClr val="0000CC"/>
                </a:solidFill>
                <a:latin typeface="Arial" panose="020B0604020202020204" pitchFamily="34" charset="0"/>
                <a:cs typeface="Arial" panose="020B0604020202020204" pitchFamily="34" charset="0"/>
              </a:rPr>
              <a:t>)  on a grassland or seashore or grams per cubic meter in aquatic environments (gm</a:t>
            </a:r>
            <a:r>
              <a:rPr lang="en-GB" sz="2400" baseline="30000" dirty="0" smtClean="0">
                <a:solidFill>
                  <a:srgbClr val="0000CC"/>
                </a:solidFill>
                <a:latin typeface="Arial" panose="020B0604020202020204" pitchFamily="34" charset="0"/>
                <a:cs typeface="Arial" panose="020B0604020202020204" pitchFamily="34" charset="0"/>
              </a:rPr>
              <a:t>-3</a:t>
            </a:r>
            <a:r>
              <a:rPr lang="en-GB" sz="2400" dirty="0" smtClean="0">
                <a:solidFill>
                  <a:srgbClr val="0000CC"/>
                </a:solidFill>
                <a:latin typeface="Arial" panose="020B0604020202020204" pitchFamily="34" charset="0"/>
                <a:cs typeface="Arial" panose="020B0604020202020204" pitchFamily="34" charset="0"/>
              </a:rPr>
              <a:t>)</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990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0" y="274638"/>
            <a:ext cx="5283200" cy="1143000"/>
          </a:xfrm>
        </p:spPr>
        <p:txBody>
          <a:bodyPr>
            <a:normAutofit fontScale="90000"/>
          </a:bodyPr>
          <a:lstStyle/>
          <a:p>
            <a:r>
              <a:rPr lang="en-GB" dirty="0" smtClean="0"/>
              <a:t>Chemical energy stored in biomass</a:t>
            </a:r>
            <a:endParaRPr lang="en-GB"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474" y="501659"/>
            <a:ext cx="6355923" cy="4849273"/>
          </a:xfrm>
        </p:spPr>
      </p:pic>
      <p:sp>
        <p:nvSpPr>
          <p:cNvPr id="6" name="TextBox 5"/>
          <p:cNvSpPr txBox="1"/>
          <p:nvPr/>
        </p:nvSpPr>
        <p:spPr>
          <a:xfrm>
            <a:off x="6942667" y="1710267"/>
            <a:ext cx="5113866" cy="4124206"/>
          </a:xfrm>
          <a:prstGeom prst="rect">
            <a:avLst/>
          </a:prstGeom>
          <a:noFill/>
        </p:spPr>
        <p:txBody>
          <a:bodyPr wrap="square" rtlCol="0">
            <a:spAutoFit/>
          </a:bodyPr>
          <a:lstStyle/>
          <a:p>
            <a:r>
              <a:rPr lang="en-GB" sz="2400" b="1" dirty="0" smtClean="0">
                <a:solidFill>
                  <a:srgbClr val="0000CC"/>
                </a:solidFill>
                <a:latin typeface="Arial" panose="020B0604020202020204" pitchFamily="34" charset="0"/>
                <a:cs typeface="Arial" panose="020B0604020202020204" pitchFamily="34" charset="0"/>
              </a:rPr>
              <a:t>Bomb calorimeter</a:t>
            </a:r>
          </a:p>
          <a:p>
            <a:pPr marL="342900" indent="-342900">
              <a:buFont typeface="Arial" panose="020B0604020202020204" pitchFamily="34" charset="0"/>
              <a:buChar char="•"/>
            </a:pPr>
            <a:r>
              <a:rPr lang="en-GB" sz="2000" dirty="0" smtClean="0">
                <a:solidFill>
                  <a:srgbClr val="0000CC"/>
                </a:solidFill>
                <a:latin typeface="Arial" panose="020B0604020202020204" pitchFamily="34" charset="0"/>
                <a:cs typeface="Arial" panose="020B0604020202020204" pitchFamily="34" charset="0"/>
              </a:rPr>
              <a:t>A sample of dry mass is weighed and burnt in pure oxygen in a sealed container.</a:t>
            </a:r>
          </a:p>
          <a:p>
            <a:pPr marL="342900" indent="-342900">
              <a:buFont typeface="Arial" panose="020B0604020202020204" pitchFamily="34" charset="0"/>
              <a:buChar char="•"/>
            </a:pPr>
            <a:endParaRPr lang="en-GB" sz="2000" dirty="0" smtClean="0">
              <a:solidFill>
                <a:srgbClr val="0000C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solidFill>
                  <a:srgbClr val="0000CC"/>
                </a:solidFill>
                <a:latin typeface="Arial" panose="020B0604020202020204" pitchFamily="34" charset="0"/>
                <a:cs typeface="Arial" panose="020B0604020202020204" pitchFamily="34" charset="0"/>
              </a:rPr>
              <a:t>The bomb is surrounded by water and the temperature rise is recorded.</a:t>
            </a:r>
          </a:p>
          <a:p>
            <a:pPr marL="342900" indent="-342900">
              <a:buFont typeface="Arial" panose="020B0604020202020204" pitchFamily="34" charset="0"/>
              <a:buChar char="•"/>
            </a:pPr>
            <a:endParaRPr lang="en-GB" sz="2000" dirty="0" smtClean="0">
              <a:solidFill>
                <a:srgbClr val="0000C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solidFill>
                  <a:srgbClr val="0000CC"/>
                </a:solidFill>
                <a:latin typeface="Arial" panose="020B0604020202020204" pitchFamily="34" charset="0"/>
                <a:cs typeface="Arial" panose="020B0604020202020204" pitchFamily="34" charset="0"/>
              </a:rPr>
              <a:t>We know how much energy is needed to raise 1g of water by 1</a:t>
            </a:r>
            <a:r>
              <a:rPr lang="en-GB" sz="2000" baseline="30000" dirty="0" smtClean="0">
                <a:solidFill>
                  <a:srgbClr val="0000CC"/>
                </a:solidFill>
                <a:latin typeface="Arial" panose="020B0604020202020204" pitchFamily="34" charset="0"/>
                <a:cs typeface="Arial" panose="020B0604020202020204" pitchFamily="34" charset="0"/>
              </a:rPr>
              <a:t>o</a:t>
            </a:r>
            <a:r>
              <a:rPr lang="en-GB" sz="2000" dirty="0" smtClean="0">
                <a:solidFill>
                  <a:srgbClr val="0000CC"/>
                </a:solidFill>
                <a:latin typeface="Arial" panose="020B0604020202020204" pitchFamily="34" charset="0"/>
                <a:cs typeface="Arial" panose="020B0604020202020204" pitchFamily="34" charset="0"/>
              </a:rPr>
              <a:t>C so you can calculate the energy released from the mass of your sample in kJ kg</a:t>
            </a:r>
            <a:r>
              <a:rPr lang="en-GB" sz="2000" baseline="30000" dirty="0" smtClean="0">
                <a:solidFill>
                  <a:srgbClr val="0000CC"/>
                </a:solidFill>
                <a:latin typeface="Arial" panose="020B0604020202020204" pitchFamily="34" charset="0"/>
                <a:cs typeface="Arial" panose="020B0604020202020204" pitchFamily="34" charset="0"/>
              </a:rPr>
              <a:t>-1</a:t>
            </a:r>
          </a:p>
          <a:p>
            <a:endParaRPr lang="en-GB" dirty="0">
              <a:solidFill>
                <a:srgbClr val="0000CC"/>
              </a:solidFill>
            </a:endParaRPr>
          </a:p>
        </p:txBody>
      </p:sp>
      <p:sp>
        <p:nvSpPr>
          <p:cNvPr id="7" name="TextBox 6"/>
          <p:cNvSpPr txBox="1"/>
          <p:nvPr/>
        </p:nvSpPr>
        <p:spPr>
          <a:xfrm>
            <a:off x="321733" y="5834473"/>
            <a:ext cx="5554134" cy="461665"/>
          </a:xfrm>
          <a:prstGeom prst="rect">
            <a:avLst/>
          </a:prstGeom>
          <a:noFill/>
        </p:spPr>
        <p:txBody>
          <a:bodyPr wrap="square" rtlCol="0">
            <a:spAutoFit/>
          </a:bodyPr>
          <a:lstStyle/>
          <a:p>
            <a:r>
              <a:rPr lang="en-GB" sz="2400" b="1" dirty="0" smtClean="0">
                <a:solidFill>
                  <a:srgbClr val="0000CC"/>
                </a:solidFill>
              </a:rPr>
              <a:t>Summary questions in student pack</a:t>
            </a:r>
            <a:endParaRPr lang="en-GB" sz="2400" b="1" dirty="0">
              <a:solidFill>
                <a:srgbClr val="0000CC"/>
              </a:solidFill>
            </a:endParaRPr>
          </a:p>
        </p:txBody>
      </p:sp>
    </p:spTree>
    <p:extLst>
      <p:ext uri="{BB962C8B-B14F-4D97-AF65-F5344CB8AC3E}">
        <p14:creationId xmlns:p14="http://schemas.microsoft.com/office/powerpoint/2010/main" val="422415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importance of light</a:t>
            </a:r>
            <a:endParaRPr lang="en-GB" dirty="0"/>
          </a:p>
        </p:txBody>
      </p:sp>
      <p:sp>
        <p:nvSpPr>
          <p:cNvPr id="3" name="Content Placeholder 2"/>
          <p:cNvSpPr>
            <a:spLocks noGrp="1"/>
          </p:cNvSpPr>
          <p:nvPr>
            <p:ph idx="1"/>
          </p:nvPr>
        </p:nvSpPr>
        <p:spPr>
          <a:xfrm>
            <a:off x="335360" y="1600201"/>
            <a:ext cx="6720747" cy="4525963"/>
          </a:xfrm>
        </p:spPr>
        <p:txBody>
          <a:bodyPr>
            <a:normAutofit/>
          </a:bodyPr>
          <a:lstStyle/>
          <a:p>
            <a:pPr marL="0" indent="449263"/>
            <a:r>
              <a:rPr lang="en-GB" dirty="0" smtClean="0"/>
              <a:t>The majority of ecosystems depend on an input of light energy.</a:t>
            </a:r>
          </a:p>
          <a:p>
            <a:endParaRPr lang="en-GB" dirty="0"/>
          </a:p>
          <a:p>
            <a:pPr marL="0" indent="357188"/>
            <a:r>
              <a:rPr lang="en-GB" dirty="0" smtClean="0"/>
              <a:t>Remember “energy cannot be created not destroyed”.  </a:t>
            </a:r>
            <a:r>
              <a:rPr lang="en-GB" u="sng" dirty="0" smtClean="0"/>
              <a:t>This means it can only be transferred.</a:t>
            </a:r>
            <a:endParaRPr lang="en-GB" u="sng" dirty="0"/>
          </a:p>
        </p:txBody>
      </p:sp>
      <p:pic>
        <p:nvPicPr>
          <p:cNvPr id="3074" name="Picture 2" descr="http://www.nrri.umn.edu/worms/images/forest/ecosystem_fi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2132856"/>
            <a:ext cx="50800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4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Photosynthetic efficiency</a:t>
            </a:r>
            <a:endParaRPr lang="en-GB" u="sng" dirty="0"/>
          </a:p>
        </p:txBody>
      </p:sp>
      <p:sp>
        <p:nvSpPr>
          <p:cNvPr id="3" name="Content Placeholder 2"/>
          <p:cNvSpPr>
            <a:spLocks noGrp="1"/>
          </p:cNvSpPr>
          <p:nvPr>
            <p:ph idx="1"/>
          </p:nvPr>
        </p:nvSpPr>
        <p:spPr/>
        <p:txBody>
          <a:bodyPr/>
          <a:lstStyle/>
          <a:p>
            <a:r>
              <a:rPr lang="en-GB" dirty="0" smtClean="0"/>
              <a:t>Many ecosystems depend on the light harvesting of plants.</a:t>
            </a:r>
          </a:p>
          <a:p>
            <a:r>
              <a:rPr lang="en-GB" dirty="0" smtClean="0"/>
              <a:t>Plants are not very efficient at capturing light energy and converting it to chemical energy of their biomass.</a:t>
            </a:r>
          </a:p>
          <a:p>
            <a:pPr marL="0" indent="0">
              <a:buNone/>
            </a:pPr>
            <a:endParaRPr lang="en-GB" dirty="0"/>
          </a:p>
        </p:txBody>
      </p:sp>
      <p:pic>
        <p:nvPicPr>
          <p:cNvPr id="4098" name="Picture 2" descr="http://www.reasons.org/Media/Default/Images/Archive/clip_image002_0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11" y="3933056"/>
            <a:ext cx="4300607" cy="2420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435" y="4581128"/>
            <a:ext cx="4224469" cy="1323439"/>
          </a:xfrm>
          <a:prstGeom prst="rect">
            <a:avLst/>
          </a:prstGeom>
          <a:noFill/>
        </p:spPr>
        <p:txBody>
          <a:bodyPr wrap="square" rtlCol="0">
            <a:spAutoFit/>
          </a:bodyPr>
          <a:lstStyle/>
          <a:p>
            <a:r>
              <a:rPr lang="en-GB" sz="2000" dirty="0" err="1" smtClean="0">
                <a:solidFill>
                  <a:srgbClr val="0000CC"/>
                </a:solidFill>
                <a:latin typeface="Arial" panose="020B0604020202020204" pitchFamily="34" charset="0"/>
                <a:cs typeface="Arial" panose="020B0604020202020204" pitchFamily="34" charset="0"/>
              </a:rPr>
              <a:t>Plumeria</a:t>
            </a:r>
            <a:r>
              <a:rPr lang="en-GB" sz="2000" dirty="0" smtClean="0">
                <a:solidFill>
                  <a:srgbClr val="0000CC"/>
                </a:solidFill>
                <a:latin typeface="Arial" panose="020B0604020202020204" pitchFamily="34" charset="0"/>
                <a:cs typeface="Arial" panose="020B0604020202020204" pitchFamily="34" charset="0"/>
              </a:rPr>
              <a:t> shrub – a very high photosynthetic efficiency.</a:t>
            </a:r>
          </a:p>
          <a:p>
            <a:r>
              <a:rPr lang="en-GB" sz="2000" dirty="0" smtClean="0">
                <a:solidFill>
                  <a:srgbClr val="0000CC"/>
                </a:solidFill>
                <a:latin typeface="Arial" panose="020B0604020202020204" pitchFamily="34" charset="0"/>
                <a:cs typeface="Arial" panose="020B0604020202020204" pitchFamily="34" charset="0"/>
              </a:rPr>
              <a:t>It has a very high leaf vein density – why would this be good?</a:t>
            </a:r>
            <a:endParaRPr lang="en-GB" sz="20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0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rmAutofit fontScale="90000"/>
          </a:bodyPr>
          <a:lstStyle/>
          <a:p>
            <a:r>
              <a:rPr lang="en-GB" u="sng" dirty="0"/>
              <a:t>Photosynthetic efficiency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80729"/>
                <a:ext cx="10972800" cy="514543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𝑝h𝑜𝑡𝑜𝑠𝑦𝑛𝑡h𝑒𝑡𝑖𝑐</m:t>
                      </m:r>
                      <m:r>
                        <a:rPr lang="en-GB" b="0" i="1" smtClean="0">
                          <a:latin typeface="Cambria Math"/>
                        </a:rPr>
                        <m:t> </m:t>
                      </m:r>
                      <m:r>
                        <a:rPr lang="en-GB" b="0" i="1" smtClean="0">
                          <a:latin typeface="Cambria Math"/>
                        </a:rPr>
                        <m:t>𝑒𝑓𝑓𝑖𝑐𝑖𝑒𝑛𝑐𝑦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𝑒𝑛𝑒𝑟𝑔𝑦</m:t>
                          </m:r>
                          <m:r>
                            <a:rPr lang="en-GB" b="0" i="1" smtClean="0">
                              <a:latin typeface="Cambria Math"/>
                            </a:rPr>
                            <m:t> </m:t>
                          </m:r>
                          <m:r>
                            <a:rPr lang="en-GB" b="0" i="1" smtClean="0">
                              <a:latin typeface="Cambria Math"/>
                            </a:rPr>
                            <m:t>𝑖𝑛𝑐𝑜𝑟𝑝𝑜𝑟𝑎𝑡𝑒𝑑</m:t>
                          </m:r>
                          <m:r>
                            <a:rPr lang="en-GB" b="0" i="1" smtClean="0">
                              <a:latin typeface="Cambria Math"/>
                            </a:rPr>
                            <m:t> </m:t>
                          </m:r>
                          <m:r>
                            <a:rPr lang="en-GB" b="0" i="1" smtClean="0">
                              <a:latin typeface="Cambria Math"/>
                            </a:rPr>
                            <m:t>𝑖𝑛𝑡𝑜</m:t>
                          </m:r>
                          <m:r>
                            <a:rPr lang="en-GB" b="0" i="1" smtClean="0">
                              <a:latin typeface="Cambria Math"/>
                            </a:rPr>
                            <m:t> </m:t>
                          </m:r>
                          <m:r>
                            <a:rPr lang="en-GB" b="0" i="1" smtClean="0">
                              <a:latin typeface="Cambria Math"/>
                            </a:rPr>
                            <m:t>𝑝𝑙𝑎𝑛𝑡</m:t>
                          </m:r>
                          <m:r>
                            <a:rPr lang="en-GB" b="0" i="1" smtClean="0">
                              <a:latin typeface="Cambria Math"/>
                            </a:rPr>
                            <m:t> </m:t>
                          </m:r>
                          <m:r>
                            <a:rPr lang="en-GB" b="0" i="1" smtClean="0">
                              <a:latin typeface="Cambria Math"/>
                            </a:rPr>
                            <m:t>𝑏𝑖𝑜𝑚𝑎𝑠𝑠</m:t>
                          </m:r>
                        </m:num>
                        <m:den>
                          <m:r>
                            <a:rPr lang="en-GB" b="0" i="1" smtClean="0">
                              <a:latin typeface="Cambria Math"/>
                            </a:rPr>
                            <m:t>𝑙𝑖𝑔h𝑡</m:t>
                          </m:r>
                          <m:r>
                            <a:rPr lang="en-GB" b="0" i="1" smtClean="0">
                              <a:latin typeface="Cambria Math"/>
                            </a:rPr>
                            <m:t> </m:t>
                          </m:r>
                          <m:r>
                            <a:rPr lang="en-GB" b="0" i="1" smtClean="0">
                              <a:latin typeface="Cambria Math"/>
                            </a:rPr>
                            <m:t>𝑒𝑛𝑒𝑟𝑔𝑦</m:t>
                          </m:r>
                          <m:r>
                            <a:rPr lang="en-GB" b="0" i="1" smtClean="0">
                              <a:latin typeface="Cambria Math"/>
                            </a:rPr>
                            <m:t> </m:t>
                          </m:r>
                          <m:r>
                            <a:rPr lang="en-GB" b="0" i="1" smtClean="0">
                              <a:latin typeface="Cambria Math"/>
                            </a:rPr>
                            <m:t>𝑓𝑎𝑙𝑙𝑖𝑛𝑔</m:t>
                          </m:r>
                          <m:r>
                            <a:rPr lang="en-GB" b="0" i="1" smtClean="0">
                              <a:latin typeface="Cambria Math"/>
                            </a:rPr>
                            <m:t> </m:t>
                          </m:r>
                          <m:r>
                            <a:rPr lang="en-GB" b="0" i="1" smtClean="0">
                              <a:latin typeface="Cambria Math"/>
                            </a:rPr>
                            <m:t>𝑜𝑛</m:t>
                          </m:r>
                          <m:r>
                            <a:rPr lang="en-GB" b="0" i="1" smtClean="0">
                              <a:latin typeface="Cambria Math"/>
                            </a:rPr>
                            <m:t> </m:t>
                          </m:r>
                          <m:r>
                            <a:rPr lang="en-GB" b="0" i="1" smtClean="0">
                              <a:latin typeface="Cambria Math"/>
                            </a:rPr>
                            <m:t>𝑡𝑜</m:t>
                          </m:r>
                          <m:r>
                            <a:rPr lang="en-GB" b="0" i="1" smtClean="0">
                              <a:latin typeface="Cambria Math"/>
                            </a:rPr>
                            <m:t> </m:t>
                          </m:r>
                          <m:r>
                            <a:rPr lang="en-GB" b="0" i="1" smtClean="0">
                              <a:latin typeface="Cambria Math"/>
                            </a:rPr>
                            <m:t>𝑝𝑙𝑎𝑛𝑡</m:t>
                          </m:r>
                        </m:den>
                      </m:f>
                    </m:oMath>
                  </m:oMathPara>
                </a14:m>
                <a:endParaRPr lang="en-GB" dirty="0"/>
              </a:p>
              <a:p>
                <a:r>
                  <a:rPr lang="en-GB" dirty="0"/>
                  <a:t>Photosynthetic efficiency is often less than 8% even in ideal conditions – why?</a:t>
                </a:r>
              </a:p>
              <a:p>
                <a:pPr lvl="1"/>
                <a:r>
                  <a:rPr lang="en-GB" sz="1800" dirty="0"/>
                  <a:t>Over 90% of the Sun’s energy is reflected back to space by clouds &amp; dust or absorbed in the </a:t>
                </a:r>
                <a:r>
                  <a:rPr lang="en-GB" sz="1800" dirty="0" smtClean="0"/>
                  <a:t>atmosphere</a:t>
                </a:r>
              </a:p>
              <a:p>
                <a:pPr lvl="1"/>
                <a:r>
                  <a:rPr lang="en-GB" sz="1800" dirty="0" smtClean="0"/>
                  <a:t>Some light is reflected off the waxy cuticle</a:t>
                </a:r>
                <a:endParaRPr lang="en-GB" sz="1800" dirty="0"/>
              </a:p>
              <a:p>
                <a:pPr lvl="1"/>
                <a:r>
                  <a:rPr lang="en-GB" sz="1800" dirty="0"/>
                  <a:t>Not all wavelengths of light can be absorbed and used for photosynthesis</a:t>
                </a:r>
              </a:p>
              <a:p>
                <a:pPr lvl="1"/>
                <a:r>
                  <a:rPr lang="en-GB" sz="1800" dirty="0"/>
                  <a:t>Light may not fall on a chlorophyll molecule</a:t>
                </a:r>
              </a:p>
              <a:p>
                <a:pPr lvl="1"/>
                <a:r>
                  <a:rPr lang="en-GB" sz="1800" dirty="0"/>
                  <a:t>Limiting factors (e.g. CO2) may limit the rate of photosynthesis</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80729"/>
                <a:ext cx="10972800" cy="5145435"/>
              </a:xfrm>
              <a:blipFill>
                <a:blip r:embed="rId2"/>
                <a:stretch>
                  <a:fillRect l="-1278"/>
                </a:stretch>
              </a:blipFill>
            </p:spPr>
            <p:txBody>
              <a:bodyPr/>
              <a:lstStyle/>
              <a:p>
                <a:r>
                  <a:rPr lang="en-GB">
                    <a:noFill/>
                  </a:rPr>
                  <a:t> </a:t>
                </a:r>
              </a:p>
            </p:txBody>
          </p:sp>
        </mc:Fallback>
      </mc:AlternateContent>
      <p:pic>
        <p:nvPicPr>
          <p:cNvPr id="5122" name="Picture 2" descr="http://img.ehowcdn.com/article-new/ehow/images/a06/95/af/identify-shiny-shrub-leave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400" y="4239795"/>
            <a:ext cx="2540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74638"/>
            <a:ext cx="10972800" cy="778098"/>
          </a:xfrm>
        </p:spPr>
        <p:txBody>
          <a:bodyPr/>
          <a:lstStyle/>
          <a:p>
            <a:r>
              <a:rPr lang="en-GB" dirty="0"/>
              <a:t>Gross </a:t>
            </a:r>
            <a:r>
              <a:rPr lang="en-GB" dirty="0" smtClean="0"/>
              <a:t>Primary </a:t>
            </a:r>
            <a:r>
              <a:rPr lang="en-GB" dirty="0"/>
              <a:t>Production</a:t>
            </a:r>
            <a:endParaRPr lang="en-US" dirty="0"/>
          </a:p>
        </p:txBody>
      </p:sp>
      <p:sp>
        <p:nvSpPr>
          <p:cNvPr id="20483" name="Rectangle 3"/>
          <p:cNvSpPr>
            <a:spLocks noGrp="1" noChangeArrowheads="1"/>
          </p:cNvSpPr>
          <p:nvPr>
            <p:ph type="body" idx="1"/>
          </p:nvPr>
        </p:nvSpPr>
        <p:spPr>
          <a:xfrm>
            <a:off x="558800" y="1441630"/>
            <a:ext cx="10972800" cy="5145435"/>
          </a:xfrm>
        </p:spPr>
        <p:txBody>
          <a:bodyPr>
            <a:normAutofit/>
          </a:bodyPr>
          <a:lstStyle/>
          <a:p>
            <a:pPr>
              <a:lnSpc>
                <a:spcPct val="80000"/>
              </a:lnSpc>
            </a:pPr>
            <a:r>
              <a:rPr lang="en-US" sz="2800" dirty="0"/>
              <a:t>GPP </a:t>
            </a:r>
            <a:r>
              <a:rPr lang="en-US" sz="2800" b="1" dirty="0">
                <a:solidFill>
                  <a:srgbClr val="FF0000"/>
                </a:solidFill>
              </a:rPr>
              <a:t>Gross Primary Production </a:t>
            </a:r>
            <a:r>
              <a:rPr lang="en-US" sz="2800" dirty="0"/>
              <a:t>is …..</a:t>
            </a:r>
          </a:p>
          <a:p>
            <a:pPr lvl="0"/>
            <a:r>
              <a:rPr lang="en-US" sz="2800" dirty="0" smtClean="0"/>
              <a:t>The </a:t>
            </a:r>
            <a:r>
              <a:rPr lang="en-US" sz="2800" dirty="0"/>
              <a:t>total </a:t>
            </a:r>
            <a:r>
              <a:rPr lang="en-US" sz="2800" dirty="0" smtClean="0"/>
              <a:t>quantity of chemical energy stored in plant biomass in a given area, in a given time </a:t>
            </a:r>
          </a:p>
          <a:p>
            <a:pPr lvl="0"/>
            <a:r>
              <a:rPr lang="en-US" sz="2800" dirty="0" smtClean="0"/>
              <a:t>However</a:t>
            </a:r>
            <a:r>
              <a:rPr lang="en-US" sz="2800" dirty="0"/>
              <a:t>, the plant must ‘use’ some carbohydrate (glucose) for respiration, therefore the amount of </a:t>
            </a:r>
            <a:r>
              <a:rPr lang="en-US" sz="2800" dirty="0" smtClean="0"/>
              <a:t>chemical energy store which is left after respiration is </a:t>
            </a:r>
            <a:r>
              <a:rPr lang="en-US" sz="2800" dirty="0"/>
              <a:t>called the </a:t>
            </a:r>
            <a:r>
              <a:rPr lang="en-US" sz="2800" b="1" dirty="0">
                <a:solidFill>
                  <a:srgbClr val="FF0000"/>
                </a:solidFill>
              </a:rPr>
              <a:t>Net Primary Productivity </a:t>
            </a:r>
            <a:r>
              <a:rPr lang="en-US" sz="2800" dirty="0"/>
              <a:t>(NPP)</a:t>
            </a:r>
            <a:endParaRPr lang="en-GB" sz="2800" dirty="0"/>
          </a:p>
          <a:p>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333" y="4497009"/>
            <a:ext cx="4859868" cy="209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7720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Net </a:t>
            </a:r>
            <a:r>
              <a:rPr lang="en-GB" dirty="0"/>
              <a:t>Primary Production</a:t>
            </a:r>
            <a:endParaRPr lang="en-US" dirty="0"/>
          </a:p>
        </p:txBody>
      </p:sp>
      <p:sp>
        <p:nvSpPr>
          <p:cNvPr id="20483" name="Rectangle 3"/>
          <p:cNvSpPr>
            <a:spLocks noGrp="1" noChangeArrowheads="1"/>
          </p:cNvSpPr>
          <p:nvPr>
            <p:ph type="body" idx="1"/>
          </p:nvPr>
        </p:nvSpPr>
        <p:spPr>
          <a:xfrm>
            <a:off x="609600" y="1286933"/>
            <a:ext cx="10972800" cy="4839231"/>
          </a:xfrm>
        </p:spPr>
        <p:txBody>
          <a:bodyPr>
            <a:normAutofit/>
          </a:bodyPr>
          <a:lstStyle/>
          <a:p>
            <a:r>
              <a:rPr lang="en-US" sz="2800" dirty="0" smtClean="0"/>
              <a:t>The NPP is </a:t>
            </a:r>
            <a:r>
              <a:rPr lang="en-US" sz="2800" dirty="0"/>
              <a:t>a plant’s </a:t>
            </a:r>
            <a:r>
              <a:rPr lang="en-US" sz="2800" b="1" dirty="0">
                <a:solidFill>
                  <a:srgbClr val="FF0000"/>
                </a:solidFill>
              </a:rPr>
              <a:t>b</a:t>
            </a:r>
            <a:r>
              <a:rPr lang="en-US" sz="2800" b="1" dirty="0" smtClean="0">
                <a:solidFill>
                  <a:srgbClr val="FF0000"/>
                </a:solidFill>
              </a:rPr>
              <a:t>iomass</a:t>
            </a:r>
            <a:r>
              <a:rPr lang="en-US" sz="2800" b="1" dirty="0" smtClean="0"/>
              <a:t> </a:t>
            </a:r>
            <a:r>
              <a:rPr lang="en-US" sz="2800" dirty="0" smtClean="0"/>
              <a:t>that is </a:t>
            </a:r>
            <a:r>
              <a:rPr lang="en-US" sz="2800" dirty="0"/>
              <a:t>available </a:t>
            </a:r>
            <a:r>
              <a:rPr lang="en-US" sz="2800" dirty="0" smtClean="0"/>
              <a:t>for plant growth and reproduction but also for the </a:t>
            </a:r>
            <a:r>
              <a:rPr lang="en-US" sz="2800" dirty="0"/>
              <a:t>next </a:t>
            </a:r>
            <a:r>
              <a:rPr lang="en-US" sz="2800" b="1" dirty="0">
                <a:solidFill>
                  <a:srgbClr val="FF0000"/>
                </a:solidFill>
              </a:rPr>
              <a:t>trophic level</a:t>
            </a:r>
            <a:r>
              <a:rPr lang="en-US" sz="2800" dirty="0">
                <a:solidFill>
                  <a:srgbClr val="FF0000"/>
                </a:solidFill>
              </a:rPr>
              <a:t> </a:t>
            </a:r>
            <a:r>
              <a:rPr lang="en-US" sz="2800" dirty="0"/>
              <a:t>i.e. primary consumers (as food</a:t>
            </a:r>
            <a:r>
              <a:rPr lang="en-US" sz="2800" dirty="0" smtClean="0"/>
              <a:t>)</a:t>
            </a:r>
          </a:p>
          <a:p>
            <a:r>
              <a:rPr lang="en-US" sz="2800" dirty="0" smtClean="0"/>
              <a:t>So </a:t>
            </a:r>
            <a:r>
              <a:rPr lang="en-US" sz="2800" dirty="0"/>
              <a:t>we use NPP </a:t>
            </a:r>
            <a:r>
              <a:rPr lang="en-US" sz="2800" dirty="0" smtClean="0"/>
              <a:t>as a </a:t>
            </a:r>
            <a:r>
              <a:rPr lang="en-US" sz="2800" dirty="0"/>
              <a:t>measure of what is actually available for animals to eat.</a:t>
            </a:r>
          </a:p>
          <a:p>
            <a:pPr>
              <a:lnSpc>
                <a:spcPct val="80000"/>
              </a:lnSpc>
              <a:buFontTx/>
              <a:buNone/>
            </a:pPr>
            <a:r>
              <a:rPr lang="en-US" sz="2000" dirty="0"/>
              <a:t>	</a:t>
            </a:r>
            <a:endParaRPr lang="en-US" sz="2000" dirty="0" smtClean="0"/>
          </a:p>
          <a:p>
            <a:pPr>
              <a:lnSpc>
                <a:spcPct val="80000"/>
              </a:lnSpc>
              <a:buFontTx/>
              <a:buNone/>
            </a:pPr>
            <a:r>
              <a:rPr lang="en-US" sz="3600" b="1" dirty="0" smtClean="0"/>
              <a:t>		NPP </a:t>
            </a:r>
            <a:r>
              <a:rPr lang="en-US" sz="3600" b="1" dirty="0"/>
              <a:t>= GPP – R     </a:t>
            </a:r>
            <a:r>
              <a:rPr lang="en-US" sz="2800" dirty="0"/>
              <a:t>where R = </a:t>
            </a:r>
            <a:r>
              <a:rPr lang="en-US" sz="2800" dirty="0" smtClean="0"/>
              <a:t>Respiration</a:t>
            </a:r>
          </a:p>
          <a:p>
            <a:pPr>
              <a:lnSpc>
                <a:spcPct val="80000"/>
              </a:lnSpc>
              <a:buNone/>
            </a:pPr>
            <a:endParaRPr lang="en-US" sz="2800" dirty="0"/>
          </a:p>
          <a:p>
            <a:pPr>
              <a:lnSpc>
                <a:spcPct val="80000"/>
              </a:lnSpc>
              <a:buNone/>
            </a:pPr>
            <a:endParaRPr lang="en-US" sz="3600" dirty="0"/>
          </a:p>
          <a:p>
            <a:pPr>
              <a:lnSpc>
                <a:spcPct val="80000"/>
              </a:lnSpc>
              <a:buFontTx/>
              <a:buNone/>
            </a:pPr>
            <a:endParaRPr lang="en-US" sz="1400" dirty="0" smtClean="0"/>
          </a:p>
          <a:p>
            <a:pPr>
              <a:lnSpc>
                <a:spcPct val="80000"/>
              </a:lnSpc>
            </a:pPr>
            <a:endParaRPr lang="en-US" sz="2000" dirty="0"/>
          </a:p>
        </p:txBody>
      </p:sp>
      <p:pic>
        <p:nvPicPr>
          <p:cNvPr id="4" name="Picture 2" descr="http://sciencebitz.com/wp-content/uploads/2009/05/net-primary-p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4406577"/>
            <a:ext cx="3899047" cy="2451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33" y="4798086"/>
            <a:ext cx="7806268" cy="2092881"/>
          </a:xfrm>
          <a:prstGeom prst="rect">
            <a:avLst/>
          </a:prstGeom>
          <a:noFill/>
        </p:spPr>
        <p:txBody>
          <a:bodyPr wrap="square" rtlCol="0">
            <a:spAutoFit/>
          </a:bodyPr>
          <a:lstStyle/>
          <a:p>
            <a:r>
              <a:rPr lang="en-US" sz="2800" dirty="0">
                <a:solidFill>
                  <a:srgbClr val="0000CC"/>
                </a:solidFill>
                <a:latin typeface="Arial" panose="020B0604020202020204" pitchFamily="34" charset="0"/>
                <a:cs typeface="Arial" panose="020B0604020202020204" pitchFamily="34" charset="0"/>
              </a:rPr>
              <a:t>Remember:  some of the biomass is used to form inedible material e.g. bark or is biomass in roots which is out of reach of primary consumers</a:t>
            </a:r>
          </a:p>
          <a:p>
            <a:endParaRPr lang="en-GB" dirty="0"/>
          </a:p>
        </p:txBody>
      </p:sp>
    </p:spTree>
    <p:extLst>
      <p:ext uri="{BB962C8B-B14F-4D97-AF65-F5344CB8AC3E}">
        <p14:creationId xmlns:p14="http://schemas.microsoft.com/office/powerpoint/2010/main" val="429454750"/>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91" name="Picture 23" descr="rainforest"/>
          <p:cNvPicPr>
            <a:picLocks noChangeAspect="1" noChangeArrowheads="1"/>
          </p:cNvPicPr>
          <p:nvPr/>
        </p:nvPicPr>
        <p:blipFill>
          <a:blip r:embed="rId3">
            <a:extLst>
              <a:ext uri="{28A0092B-C50C-407E-A947-70E740481C1C}">
                <a14:useLocalDpi xmlns:a14="http://schemas.microsoft.com/office/drawing/2010/main" val="0"/>
              </a:ext>
            </a:extLst>
          </a:blip>
          <a:srcRect t="5031"/>
          <a:stretch>
            <a:fillRect/>
          </a:stretch>
        </p:blipFill>
        <p:spPr bwMode="auto">
          <a:xfrm>
            <a:off x="6654801" y="2439988"/>
            <a:ext cx="4313767" cy="4075112"/>
          </a:xfrm>
          <a:prstGeom prst="rect">
            <a:avLst/>
          </a:prstGeom>
          <a:noFill/>
          <a:extLst>
            <a:ext uri="{909E8E84-426E-40DD-AFC4-6F175D3DCCD1}">
              <a14:hiddenFill xmlns:a14="http://schemas.microsoft.com/office/drawing/2010/main">
                <a:solidFill>
                  <a:srgbClr val="FFFFFF"/>
                </a:solidFill>
              </a14:hiddenFill>
            </a:ext>
          </a:extLst>
        </p:spPr>
      </p:pic>
      <p:pic>
        <p:nvPicPr>
          <p:cNvPr id="1159190" name="Picture 22" descr="desert"/>
          <p:cNvPicPr>
            <a:picLocks noChangeAspect="1" noChangeArrowheads="1"/>
          </p:cNvPicPr>
          <p:nvPr/>
        </p:nvPicPr>
        <p:blipFill>
          <a:blip r:embed="rId4">
            <a:extLst>
              <a:ext uri="{28A0092B-C50C-407E-A947-70E740481C1C}">
                <a14:useLocalDpi xmlns:a14="http://schemas.microsoft.com/office/drawing/2010/main" val="0"/>
              </a:ext>
            </a:extLst>
          </a:blip>
          <a:srcRect t="6042"/>
          <a:stretch>
            <a:fillRect/>
          </a:stretch>
        </p:blipFill>
        <p:spPr bwMode="auto">
          <a:xfrm>
            <a:off x="1191685" y="2427288"/>
            <a:ext cx="4091516" cy="4049712"/>
          </a:xfrm>
          <a:prstGeom prst="rect">
            <a:avLst/>
          </a:prstGeom>
          <a:noFill/>
          <a:extLst>
            <a:ext uri="{909E8E84-426E-40DD-AFC4-6F175D3DCCD1}">
              <a14:hiddenFill xmlns:a14="http://schemas.microsoft.com/office/drawing/2010/main">
                <a:solidFill>
                  <a:srgbClr val="FFFFFF"/>
                </a:solidFill>
              </a14:hiddenFill>
            </a:ext>
          </a:extLst>
        </p:spPr>
      </p:pic>
      <p:sp>
        <p:nvSpPr>
          <p:cNvPr id="1159170" name="Rectangle 2"/>
          <p:cNvSpPr>
            <a:spLocks noGrp="1" noChangeArrowheads="1"/>
          </p:cNvSpPr>
          <p:nvPr>
            <p:ph type="title"/>
          </p:nvPr>
        </p:nvSpPr>
        <p:spPr>
          <a:xfrm>
            <a:off x="710141" y="-171400"/>
            <a:ext cx="10972800" cy="1143000"/>
          </a:xfrm>
        </p:spPr>
        <p:txBody>
          <a:bodyPr/>
          <a:lstStyle/>
          <a:p>
            <a:r>
              <a:rPr lang="en-GB" dirty="0"/>
              <a:t>Ecosystem examples</a:t>
            </a:r>
            <a:endParaRPr lang="en-US" dirty="0"/>
          </a:p>
        </p:txBody>
      </p:sp>
      <p:sp>
        <p:nvSpPr>
          <p:cNvPr id="1159174" name="TextBox 7"/>
          <p:cNvSpPr txBox="1">
            <a:spLocks noChangeArrowheads="1"/>
          </p:cNvSpPr>
          <p:nvPr/>
        </p:nvSpPr>
        <p:spPr bwMode="auto">
          <a:xfrm>
            <a:off x="480485" y="782638"/>
            <a:ext cx="11620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400" b="1" dirty="0">
                <a:solidFill>
                  <a:srgbClr val="0000CC"/>
                </a:solidFill>
                <a:cs typeface="Arial" charset="0"/>
              </a:rPr>
              <a:t>Net primary productivity</a:t>
            </a:r>
            <a:r>
              <a:rPr lang="en-GB" sz="2400" dirty="0">
                <a:solidFill>
                  <a:srgbClr val="0000CC"/>
                </a:solidFill>
                <a:cs typeface="Arial" charset="0"/>
              </a:rPr>
              <a:t> (NPP) is a good way to compare different ecosystems. </a:t>
            </a:r>
            <a:r>
              <a:rPr lang="en-GB" sz="2400" dirty="0">
                <a:solidFill>
                  <a:srgbClr val="0000CC"/>
                </a:solidFill>
              </a:rPr>
              <a:t>The availability of light, water and nutrients are different around the world and therefore the productivity of the world’s ecosystems also varies greatly.</a:t>
            </a:r>
            <a:endParaRPr lang="en-US" sz="2400" dirty="0">
              <a:solidFill>
                <a:srgbClr val="0000CC"/>
              </a:solidFill>
            </a:endParaRPr>
          </a:p>
        </p:txBody>
      </p:sp>
      <p:sp>
        <p:nvSpPr>
          <p:cNvPr id="1159177" name="TextBox 7"/>
          <p:cNvSpPr txBox="1">
            <a:spLocks noChangeArrowheads="1"/>
          </p:cNvSpPr>
          <p:nvPr/>
        </p:nvSpPr>
        <p:spPr bwMode="auto">
          <a:xfrm>
            <a:off x="1346200" y="5094288"/>
            <a:ext cx="3801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b="1">
                <a:solidFill>
                  <a:schemeClr val="bg1"/>
                </a:solidFill>
                <a:cs typeface="Arial" charset="0"/>
              </a:rPr>
              <a:t>desert ecosystem NPP = </a:t>
            </a:r>
            <a:br>
              <a:rPr lang="en-GB" b="1">
                <a:solidFill>
                  <a:schemeClr val="bg1"/>
                </a:solidFill>
                <a:cs typeface="Arial" charset="0"/>
              </a:rPr>
            </a:br>
            <a:r>
              <a:rPr lang="en-GB" b="1" u="sng">
                <a:solidFill>
                  <a:schemeClr val="bg1"/>
                </a:solidFill>
                <a:cs typeface="Arial" charset="0"/>
              </a:rPr>
              <a:t>260</a:t>
            </a:r>
            <a:r>
              <a:rPr lang="en-GB" b="1">
                <a:solidFill>
                  <a:schemeClr val="bg1"/>
                </a:solidFill>
                <a:cs typeface="Arial" charset="0"/>
              </a:rPr>
              <a:t> </a:t>
            </a:r>
            <a:r>
              <a:rPr lang="en-GB" b="1">
                <a:solidFill>
                  <a:schemeClr val="bg1"/>
                </a:solidFill>
              </a:rPr>
              <a:t>kJm</a:t>
            </a:r>
            <a:r>
              <a:rPr lang="en-GB" b="1" baseline="30000">
                <a:solidFill>
                  <a:schemeClr val="bg1"/>
                </a:solidFill>
              </a:rPr>
              <a:t>-2</a:t>
            </a:r>
            <a:r>
              <a:rPr lang="en-GB" b="1">
                <a:solidFill>
                  <a:schemeClr val="bg1"/>
                </a:solidFill>
              </a:rPr>
              <a:t> year</a:t>
            </a:r>
            <a:r>
              <a:rPr lang="en-GB" b="1" baseline="30000">
                <a:solidFill>
                  <a:schemeClr val="bg1"/>
                </a:solidFill>
              </a:rPr>
              <a:t>-1</a:t>
            </a:r>
            <a:endParaRPr lang="en-US" b="1" baseline="30000">
              <a:solidFill>
                <a:schemeClr val="bg1"/>
              </a:solidFill>
              <a:cs typeface="Arial" charset="0"/>
            </a:endParaRPr>
          </a:p>
        </p:txBody>
      </p:sp>
      <p:sp>
        <p:nvSpPr>
          <p:cNvPr id="1159179" name="TextBox 9"/>
          <p:cNvSpPr txBox="1">
            <a:spLocks noChangeArrowheads="1"/>
          </p:cNvSpPr>
          <p:nvPr/>
        </p:nvSpPr>
        <p:spPr bwMode="auto">
          <a:xfrm>
            <a:off x="6646334" y="5095875"/>
            <a:ext cx="43603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b="1">
                <a:solidFill>
                  <a:schemeClr val="bg1"/>
                </a:solidFill>
                <a:cs typeface="Arial" charset="0"/>
              </a:rPr>
              <a:t>tropical rainforest ecosystem NPP = </a:t>
            </a:r>
            <a:r>
              <a:rPr lang="en-GB" b="1" u="sng">
                <a:solidFill>
                  <a:schemeClr val="bg1"/>
                </a:solidFill>
                <a:cs typeface="Arial" charset="0"/>
              </a:rPr>
              <a:t>400,000</a:t>
            </a:r>
            <a:r>
              <a:rPr lang="en-GB" b="1">
                <a:solidFill>
                  <a:schemeClr val="bg1"/>
                </a:solidFill>
                <a:cs typeface="Arial" charset="0"/>
              </a:rPr>
              <a:t> </a:t>
            </a:r>
            <a:r>
              <a:rPr lang="en-GB" b="1">
                <a:solidFill>
                  <a:schemeClr val="bg1"/>
                </a:solidFill>
              </a:rPr>
              <a:t>kJm</a:t>
            </a:r>
            <a:r>
              <a:rPr lang="en-GB" b="1" baseline="30000">
                <a:solidFill>
                  <a:schemeClr val="bg1"/>
                </a:solidFill>
              </a:rPr>
              <a:t>-2</a:t>
            </a:r>
            <a:r>
              <a:rPr lang="en-GB" b="1">
                <a:solidFill>
                  <a:schemeClr val="bg1"/>
                </a:solidFill>
              </a:rPr>
              <a:t> year</a:t>
            </a:r>
            <a:r>
              <a:rPr lang="en-GB" b="1" baseline="30000">
                <a:solidFill>
                  <a:schemeClr val="bg1"/>
                </a:solidFill>
              </a:rPr>
              <a:t>-1</a:t>
            </a:r>
            <a:endParaRPr lang="en-US" b="1" baseline="30000">
              <a:solidFill>
                <a:schemeClr val="bg1"/>
              </a:solidFill>
            </a:endParaRPr>
          </a:p>
        </p:txBody>
      </p:sp>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2785" y="6167439"/>
            <a:ext cx="840316"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06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59190"/>
                                        </p:tgtEl>
                                        <p:attrNameLst>
                                          <p:attrName>style.visibility</p:attrName>
                                        </p:attrNameLst>
                                      </p:cBhvr>
                                      <p:to>
                                        <p:strVal val="visible"/>
                                      </p:to>
                                    </p:set>
                                    <p:animEffect transition="in" filter="wipe(up)">
                                      <p:cBhvr>
                                        <p:cTn id="7" dur="500"/>
                                        <p:tgtEl>
                                          <p:spTgt spid="1159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59191"/>
                                        </p:tgtEl>
                                        <p:attrNameLst>
                                          <p:attrName>style.visibility</p:attrName>
                                        </p:attrNameLst>
                                      </p:cBhvr>
                                      <p:to>
                                        <p:strVal val="visible"/>
                                      </p:to>
                                    </p:set>
                                    <p:animEffect transition="in" filter="wipe(up)">
                                      <p:cBhvr>
                                        <p:cTn id="12" dur="500"/>
                                        <p:tgtEl>
                                          <p:spTgt spid="11591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9177"/>
                                        </p:tgtEl>
                                        <p:attrNameLst>
                                          <p:attrName>style.visibility</p:attrName>
                                        </p:attrNameLst>
                                      </p:cBhvr>
                                      <p:to>
                                        <p:strVal val="visible"/>
                                      </p:to>
                                    </p:set>
                                    <p:animEffect transition="in" filter="dissolve">
                                      <p:cBhvr>
                                        <p:cTn id="17" dur="500"/>
                                        <p:tgtEl>
                                          <p:spTgt spid="11591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59179"/>
                                        </p:tgtEl>
                                        <p:attrNameLst>
                                          <p:attrName>style.visibility</p:attrName>
                                        </p:attrNameLst>
                                      </p:cBhvr>
                                      <p:to>
                                        <p:strVal val="visible"/>
                                      </p:to>
                                    </p:set>
                                    <p:animEffect transition="in" filter="dissolve">
                                      <p:cBhvr>
                                        <p:cTn id="22" dur="500"/>
                                        <p:tgtEl>
                                          <p:spTgt spid="1159179"/>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93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7" grpId="0"/>
      <p:bldP spid="11591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36513" y="432929"/>
            <a:ext cx="8714278" cy="707886"/>
          </a:xfrm>
          <a:prstGeom prst="rect">
            <a:avLst/>
          </a:prstGeom>
          <a:noFill/>
        </p:spPr>
        <p:txBody>
          <a:bodyPr wrap="square" rtlCol="0">
            <a:spAutoFit/>
          </a:bodyPr>
          <a:lstStyle/>
          <a:p>
            <a:pPr algn="ctr"/>
            <a:r>
              <a:rPr lang="en-GB" sz="4000" b="1" dirty="0" smtClean="0">
                <a:solidFill>
                  <a:srgbClr val="0000CC"/>
                </a:solidFill>
                <a:latin typeface="Arial" panose="020B0604020202020204" pitchFamily="34" charset="0"/>
                <a:cs typeface="Arial" panose="020B0604020202020204" pitchFamily="34" charset="0"/>
              </a:rPr>
              <a:t>Energy Transfers and Productivity</a:t>
            </a:r>
            <a:endParaRPr lang="en-GB" sz="4000" b="1" dirty="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8290551" y="66363"/>
            <a:ext cx="2160240" cy="369332"/>
          </a:xfrm>
          <a:prstGeom prst="rect">
            <a:avLst/>
          </a:prstGeom>
          <a:noFill/>
        </p:spPr>
        <p:txBody>
          <a:bodyPr wrap="square" rtlCol="0">
            <a:spAutoFit/>
          </a:bodyPr>
          <a:lstStyle/>
          <a:p>
            <a:pPr algn="r"/>
            <a:r>
              <a:rPr lang="en-GB" b="1" dirty="0" smtClean="0">
                <a:solidFill>
                  <a:srgbClr val="0000CC"/>
                </a:solidFill>
                <a:latin typeface="Arial" panose="020B0604020202020204" pitchFamily="34" charset="0"/>
                <a:cs typeface="Arial" panose="020B0604020202020204" pitchFamily="34" charset="0"/>
              </a:rPr>
              <a:t>10 October, 2016</a:t>
            </a:r>
            <a:endParaRPr lang="en-GB" b="1"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1844924" y="1756367"/>
            <a:ext cx="8571556" cy="4154984"/>
          </a:xfrm>
          <a:prstGeom prst="rect">
            <a:avLst/>
          </a:prstGeom>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Objectives:</a:t>
            </a:r>
          </a:p>
          <a:p>
            <a:r>
              <a:rPr lang="en-GB" sz="2400" b="1" dirty="0">
                <a:solidFill>
                  <a:srgbClr val="FF0000"/>
                </a:solidFill>
                <a:latin typeface="Arial" panose="020B0604020202020204" pitchFamily="34" charset="0"/>
                <a:cs typeface="Arial" panose="020B0604020202020204" pitchFamily="34" charset="0"/>
              </a:rPr>
              <a:t> </a:t>
            </a:r>
          </a:p>
          <a:p>
            <a:r>
              <a:rPr lang="en-GB" sz="2400" b="1" dirty="0" smtClean="0">
                <a:solidFill>
                  <a:srgbClr val="FF0000"/>
                </a:solidFill>
                <a:latin typeface="Arial" panose="020B0604020202020204" pitchFamily="34" charset="0"/>
                <a:cs typeface="Arial" panose="020B0604020202020204" pitchFamily="34" charset="0"/>
              </a:rPr>
              <a:t>To explain how energy is transferred between organisms in an ecosystem.</a:t>
            </a:r>
            <a:endParaRPr lang="en-GB" sz="2400" b="1" dirty="0">
              <a:solidFill>
                <a:srgbClr val="FF000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B050"/>
                </a:solidFill>
                <a:latin typeface="Arial" panose="020B0604020202020204" pitchFamily="34" charset="0"/>
                <a:cs typeface="Arial" panose="020B0604020202020204" pitchFamily="34" charset="0"/>
              </a:rPr>
              <a:t>To </a:t>
            </a:r>
            <a:r>
              <a:rPr lang="en-GB" sz="2400" b="1" dirty="0" smtClean="0">
                <a:solidFill>
                  <a:srgbClr val="00B050"/>
                </a:solidFill>
                <a:latin typeface="Arial" panose="020B0604020202020204" pitchFamily="34" charset="0"/>
                <a:cs typeface="Arial" panose="020B0604020202020204" pitchFamily="34" charset="0"/>
              </a:rPr>
              <a:t>calculate the percentage of energy that is transferred from one trophic level to the next and explain where energy is lost.</a:t>
            </a:r>
          </a:p>
          <a:p>
            <a:endParaRPr lang="en-GB" sz="2400" dirty="0" smtClean="0">
              <a:solidFill>
                <a:srgbClr val="0000CC"/>
              </a:solidFill>
              <a:latin typeface="Arial" panose="020B0604020202020204" pitchFamily="34" charset="0"/>
              <a:cs typeface="Arial" panose="020B0604020202020204" pitchFamily="34" charset="0"/>
            </a:endParaRPr>
          </a:p>
          <a:p>
            <a:r>
              <a:rPr lang="en-GB" sz="2400" b="1" dirty="0" smtClean="0">
                <a:solidFill>
                  <a:srgbClr val="0000CC"/>
                </a:solidFill>
                <a:latin typeface="Arial" panose="020B0604020202020204" pitchFamily="34" charset="0"/>
                <a:cs typeface="Arial" panose="020B0604020202020204" pitchFamily="34" charset="0"/>
              </a:rPr>
              <a:t>To explain what is meant by gross primary productivity and net primary productivity.</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001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a:xfrm>
            <a:off x="296333" y="53976"/>
            <a:ext cx="11612033" cy="549275"/>
          </a:xfrm>
        </p:spPr>
        <p:txBody>
          <a:bodyPr>
            <a:normAutofit fontScale="90000"/>
          </a:bodyPr>
          <a:lstStyle/>
          <a:p>
            <a:r>
              <a:rPr lang="en-GB" dirty="0"/>
              <a:t>Loss of energy between trophic levels?</a:t>
            </a:r>
            <a:endParaRPr lang="en-US" dirty="0"/>
          </a:p>
        </p:txBody>
      </p:sp>
      <p:sp>
        <p:nvSpPr>
          <p:cNvPr id="1160196" name="Text Box 4"/>
          <p:cNvSpPr txBox="1">
            <a:spLocks noChangeArrowheads="1"/>
          </p:cNvSpPr>
          <p:nvPr/>
        </p:nvSpPr>
        <p:spPr bwMode="auto">
          <a:xfrm>
            <a:off x="480484" y="782638"/>
            <a:ext cx="11104033" cy="833178"/>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n-GB" sz="2400" dirty="0">
                <a:solidFill>
                  <a:srgbClr val="0000CC"/>
                </a:solidFill>
                <a:latin typeface="Arial" panose="020B0604020202020204" pitchFamily="34" charset="0"/>
                <a:cs typeface="Arial" panose="020B0604020202020204" pitchFamily="34" charset="0"/>
              </a:rPr>
              <a:t>A large percentage of the energy is lost between trophic levels.</a:t>
            </a:r>
          </a:p>
          <a:p>
            <a:r>
              <a:rPr lang="en-GB" sz="2400" dirty="0">
                <a:solidFill>
                  <a:srgbClr val="0000CC"/>
                </a:solidFill>
                <a:latin typeface="Arial" panose="020B0604020202020204" pitchFamily="34" charset="0"/>
                <a:cs typeface="Arial" panose="020B0604020202020204" pitchFamily="34" charset="0"/>
              </a:rPr>
              <a:t>This is as a result of the following: </a:t>
            </a:r>
            <a:endParaRPr lang="en-US" sz="2400" dirty="0">
              <a:solidFill>
                <a:srgbClr val="0000CC"/>
              </a:solidFill>
              <a:latin typeface="Arial" panose="020B0604020202020204" pitchFamily="34" charset="0"/>
              <a:cs typeface="Arial" panose="020B0604020202020204" pitchFamily="34" charset="0"/>
            </a:endParaRPr>
          </a:p>
        </p:txBody>
      </p:sp>
      <p:sp>
        <p:nvSpPr>
          <p:cNvPr id="1160197" name="Text Box 5"/>
          <p:cNvSpPr txBox="1">
            <a:spLocks noChangeArrowheads="1"/>
          </p:cNvSpPr>
          <p:nvPr/>
        </p:nvSpPr>
        <p:spPr bwMode="auto">
          <a:xfrm>
            <a:off x="3894667" y="1615816"/>
            <a:ext cx="7689851" cy="833178"/>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Clr>
                <a:srgbClr val="10BC45"/>
              </a:buClr>
              <a:buSzPct val="80000"/>
              <a:buFont typeface="Wingdings" pitchFamily="2" charset="2"/>
              <a:buChar char="l"/>
            </a:pPr>
            <a:r>
              <a:rPr lang="en-GB" sz="2400" dirty="0">
                <a:solidFill>
                  <a:srgbClr val="0000CC"/>
                </a:solidFill>
              </a:rPr>
              <a:t>Some of the organism cannot be eaten, e.g. bones, fur, etc</a:t>
            </a:r>
            <a:r>
              <a:rPr lang="en-GB" sz="2000" dirty="0">
                <a:solidFill>
                  <a:srgbClr val="0000CC"/>
                </a:solidFill>
              </a:rPr>
              <a:t>.</a:t>
            </a:r>
          </a:p>
        </p:txBody>
      </p:sp>
      <p:sp>
        <p:nvSpPr>
          <p:cNvPr id="1160198" name="Text Box 6"/>
          <p:cNvSpPr txBox="1">
            <a:spLocks noChangeArrowheads="1"/>
          </p:cNvSpPr>
          <p:nvPr/>
        </p:nvSpPr>
        <p:spPr bwMode="auto">
          <a:xfrm>
            <a:off x="3894667" y="2504028"/>
            <a:ext cx="7711017" cy="833178"/>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Clr>
                <a:srgbClr val="10BC45"/>
              </a:buClr>
              <a:buSzPct val="80000"/>
              <a:buFont typeface="Wingdings" pitchFamily="2" charset="2"/>
              <a:buChar char="l"/>
            </a:pPr>
            <a:r>
              <a:rPr lang="en-GB" sz="2400" dirty="0">
                <a:solidFill>
                  <a:srgbClr val="0000CC"/>
                </a:solidFill>
              </a:rPr>
              <a:t>Once eaten, some of the organism cannot be digested.</a:t>
            </a:r>
          </a:p>
        </p:txBody>
      </p:sp>
      <p:sp>
        <p:nvSpPr>
          <p:cNvPr id="1160199" name="Text Box 7"/>
          <p:cNvSpPr txBox="1">
            <a:spLocks noChangeArrowheads="1"/>
          </p:cNvSpPr>
          <p:nvPr/>
        </p:nvSpPr>
        <p:spPr bwMode="auto">
          <a:xfrm>
            <a:off x="3894668" y="3384832"/>
            <a:ext cx="7880350" cy="463846"/>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Clr>
                <a:srgbClr val="10BC45"/>
              </a:buClr>
              <a:buSzPct val="80000"/>
              <a:buFont typeface="Wingdings" pitchFamily="2" charset="2"/>
              <a:buChar char="l"/>
            </a:pPr>
            <a:r>
              <a:rPr lang="en-GB" sz="2400" dirty="0">
                <a:solidFill>
                  <a:srgbClr val="0000CC"/>
                </a:solidFill>
              </a:rPr>
              <a:t>Energy is lost in excretory materials, such as urine.</a:t>
            </a:r>
          </a:p>
        </p:txBody>
      </p:sp>
      <p:sp>
        <p:nvSpPr>
          <p:cNvPr id="1160200" name="Text Box 8"/>
          <p:cNvSpPr txBox="1">
            <a:spLocks noChangeArrowheads="1"/>
          </p:cNvSpPr>
          <p:nvPr/>
        </p:nvSpPr>
        <p:spPr bwMode="auto">
          <a:xfrm>
            <a:off x="3894669" y="4091351"/>
            <a:ext cx="8034866" cy="1202510"/>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Clr>
                <a:srgbClr val="10BC45"/>
              </a:buClr>
              <a:buSzPct val="80000"/>
              <a:buFont typeface="Wingdings" pitchFamily="2" charset="2"/>
              <a:buChar char="l"/>
            </a:pPr>
            <a:r>
              <a:rPr lang="en-GB" sz="2400" dirty="0">
                <a:solidFill>
                  <a:srgbClr val="0000CC"/>
                </a:solidFill>
              </a:rPr>
              <a:t>Energy is lost in the form of heat from respiration and body heat</a:t>
            </a:r>
            <a:r>
              <a:rPr lang="en-GB" sz="2400" dirty="0" smtClean="0">
                <a:solidFill>
                  <a:srgbClr val="0000CC"/>
                </a:solidFill>
              </a:rPr>
              <a:t>.  This can be very high in endotherms that have to maintain a constant body temperature.</a:t>
            </a:r>
            <a:endParaRPr lang="en-GB" sz="2400" dirty="0">
              <a:solidFill>
                <a:srgbClr val="0000CC"/>
              </a:solidFill>
            </a:endParaRPr>
          </a:p>
        </p:txBody>
      </p:sp>
      <p:pic>
        <p:nvPicPr>
          <p:cNvPr id="1160205" name="Picture 13" descr="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84" y="1797139"/>
            <a:ext cx="3219863" cy="3080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459317" y="5348895"/>
            <a:ext cx="11125200" cy="1202510"/>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buClr>
                <a:srgbClr val="10BC45"/>
              </a:buClr>
              <a:buSzPct val="80000"/>
            </a:pPr>
            <a:r>
              <a:rPr lang="en-GB" sz="2400" dirty="0" smtClean="0">
                <a:solidFill>
                  <a:srgbClr val="0000CC"/>
                </a:solidFill>
              </a:rPr>
              <a:t>Net production of consumers can be calculated:</a:t>
            </a:r>
          </a:p>
          <a:p>
            <a:pPr marL="0" indent="0">
              <a:buClr>
                <a:srgbClr val="10BC45"/>
              </a:buClr>
              <a:buSzPct val="80000"/>
            </a:pPr>
            <a:r>
              <a:rPr lang="en-GB" sz="2400" dirty="0">
                <a:solidFill>
                  <a:srgbClr val="0000CC"/>
                </a:solidFill>
              </a:rPr>
              <a:t>	</a:t>
            </a:r>
            <a:r>
              <a:rPr lang="en-GB" sz="2400" dirty="0" smtClean="0">
                <a:solidFill>
                  <a:srgbClr val="0000CC"/>
                </a:solidFill>
              </a:rPr>
              <a:t>N = I – (F + R)</a:t>
            </a:r>
          </a:p>
          <a:p>
            <a:pPr marL="0" indent="0">
              <a:buClr>
                <a:srgbClr val="10BC45"/>
              </a:buClr>
              <a:buSzPct val="80000"/>
            </a:pPr>
            <a:endParaRPr lang="en-GB" sz="2400" dirty="0">
              <a:solidFill>
                <a:srgbClr val="0000CC"/>
              </a:solidFill>
            </a:endParaRPr>
          </a:p>
        </p:txBody>
      </p:sp>
    </p:spTree>
    <p:extLst>
      <p:ext uri="{BB962C8B-B14F-4D97-AF65-F5344CB8AC3E}">
        <p14:creationId xmlns:p14="http://schemas.microsoft.com/office/powerpoint/2010/main" val="42541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0197"/>
                                        </p:tgtEl>
                                        <p:attrNameLst>
                                          <p:attrName>style.visibility</p:attrName>
                                        </p:attrNameLst>
                                      </p:cBhvr>
                                      <p:to>
                                        <p:strVal val="visible"/>
                                      </p:to>
                                    </p:set>
                                    <p:animEffect transition="in" filter="dissolve">
                                      <p:cBhvr>
                                        <p:cTn id="7" dur="500"/>
                                        <p:tgtEl>
                                          <p:spTgt spid="1160197"/>
                                        </p:tgtEl>
                                      </p:cBhvr>
                                    </p:animEffect>
                                  </p:childTnLst>
                                </p:cTn>
                              </p:par>
                              <p:par>
                                <p:cTn id="8" presetID="22" presetClass="entr" presetSubtype="2" fill="hold" nodeType="withEffect">
                                  <p:stCondLst>
                                    <p:cond delay="0"/>
                                  </p:stCondLst>
                                  <p:childTnLst>
                                    <p:set>
                                      <p:cBhvr>
                                        <p:cTn id="9" dur="1" fill="hold">
                                          <p:stCondLst>
                                            <p:cond delay="0"/>
                                          </p:stCondLst>
                                        </p:cTn>
                                        <p:tgtEl>
                                          <p:spTgt spid="1160205"/>
                                        </p:tgtEl>
                                        <p:attrNameLst>
                                          <p:attrName>style.visibility</p:attrName>
                                        </p:attrNameLst>
                                      </p:cBhvr>
                                      <p:to>
                                        <p:strVal val="visible"/>
                                      </p:to>
                                    </p:set>
                                    <p:animEffect transition="in" filter="wipe(right)">
                                      <p:cBhvr>
                                        <p:cTn id="10" dur="500"/>
                                        <p:tgtEl>
                                          <p:spTgt spid="11602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60198"/>
                                        </p:tgtEl>
                                        <p:attrNameLst>
                                          <p:attrName>style.visibility</p:attrName>
                                        </p:attrNameLst>
                                      </p:cBhvr>
                                      <p:to>
                                        <p:strVal val="visible"/>
                                      </p:to>
                                    </p:set>
                                    <p:animEffect transition="in" filter="dissolve">
                                      <p:cBhvr>
                                        <p:cTn id="15" dur="500"/>
                                        <p:tgtEl>
                                          <p:spTgt spid="11601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60199"/>
                                        </p:tgtEl>
                                        <p:attrNameLst>
                                          <p:attrName>style.visibility</p:attrName>
                                        </p:attrNameLst>
                                      </p:cBhvr>
                                      <p:to>
                                        <p:strVal val="visible"/>
                                      </p:to>
                                    </p:set>
                                    <p:animEffect transition="in" filter="dissolve">
                                      <p:cBhvr>
                                        <p:cTn id="20" dur="500"/>
                                        <p:tgtEl>
                                          <p:spTgt spid="11601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60200"/>
                                        </p:tgtEl>
                                        <p:attrNameLst>
                                          <p:attrName>style.visibility</p:attrName>
                                        </p:attrNameLst>
                                      </p:cBhvr>
                                      <p:to>
                                        <p:strVal val="visible"/>
                                      </p:to>
                                    </p:set>
                                    <p:animEffect transition="in" filter="dissolve">
                                      <p:cBhvr>
                                        <p:cTn id="25" dur="500"/>
                                        <p:tgtEl>
                                          <p:spTgt spid="11602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7" grpId="0"/>
      <p:bldP spid="1160198" grpId="0"/>
      <p:bldP spid="1160199" grpId="0"/>
      <p:bldP spid="1160200"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a:xfrm>
            <a:off x="647121" y="0"/>
            <a:ext cx="10972800" cy="1143000"/>
          </a:xfrm>
        </p:spPr>
        <p:txBody>
          <a:bodyPr/>
          <a:lstStyle/>
          <a:p>
            <a:r>
              <a:rPr lang="en-GB" dirty="0"/>
              <a:t>What is trophic efficiency?</a:t>
            </a:r>
          </a:p>
        </p:txBody>
      </p:sp>
      <p:sp>
        <p:nvSpPr>
          <p:cNvPr id="1141764" name="Text Box 4"/>
          <p:cNvSpPr txBox="1">
            <a:spLocks noChangeArrowheads="1"/>
          </p:cNvSpPr>
          <p:nvPr/>
        </p:nvSpPr>
        <p:spPr bwMode="auto">
          <a:xfrm>
            <a:off x="459927" y="1018291"/>
            <a:ext cx="11713633" cy="83099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solidFill>
                  <a:srgbClr val="0000CC"/>
                </a:solidFill>
                <a:latin typeface="Arial" panose="020B0604020202020204" pitchFamily="34" charset="0"/>
                <a:cs typeface="Arial" panose="020B0604020202020204" pitchFamily="34" charset="0"/>
              </a:rPr>
              <a:t>The rate at which energy is used to make new organic molecules within heterotrophs is known as </a:t>
            </a:r>
            <a:r>
              <a:rPr lang="en-GB" sz="2400" b="1" dirty="0">
                <a:solidFill>
                  <a:srgbClr val="10BC45"/>
                </a:solidFill>
                <a:latin typeface="Arial" panose="020B0604020202020204" pitchFamily="34" charset="0"/>
                <a:cs typeface="Arial" panose="020B0604020202020204" pitchFamily="34" charset="0"/>
              </a:rPr>
              <a:t>secondary production</a:t>
            </a:r>
            <a:r>
              <a:rPr lang="en-GB" sz="2400" dirty="0">
                <a:latin typeface="Arial" panose="020B0604020202020204" pitchFamily="34" charset="0"/>
                <a:cs typeface="Arial" panose="020B0604020202020204" pitchFamily="34" charset="0"/>
              </a:rPr>
              <a:t>.</a:t>
            </a:r>
          </a:p>
        </p:txBody>
      </p:sp>
      <p:sp>
        <p:nvSpPr>
          <p:cNvPr id="1141765" name="Text Box 5"/>
          <p:cNvSpPr txBox="1">
            <a:spLocks noChangeArrowheads="1"/>
          </p:cNvSpPr>
          <p:nvPr/>
        </p:nvSpPr>
        <p:spPr bwMode="auto">
          <a:xfrm>
            <a:off x="409823" y="1916832"/>
            <a:ext cx="11091333" cy="120032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solidFill>
                  <a:srgbClr val="0000CC"/>
                </a:solidFill>
                <a:latin typeface="Arial" panose="020B0604020202020204" pitchFamily="34" charset="0"/>
                <a:cs typeface="Arial" panose="020B0604020202020204" pitchFamily="34" charset="0"/>
              </a:rPr>
              <a:t>As with the transfer of energy from the sun to autotrophs, </a:t>
            </a:r>
            <a:r>
              <a:rPr lang="en-GB" sz="2400" dirty="0" smtClean="0">
                <a:solidFill>
                  <a:srgbClr val="0000CC"/>
                </a:solidFill>
                <a:latin typeface="Arial" panose="020B0604020202020204" pitchFamily="34" charset="0"/>
                <a:cs typeface="Arial" panose="020B0604020202020204" pitchFamily="34" charset="0"/>
              </a:rPr>
              <a:t>the </a:t>
            </a:r>
            <a:r>
              <a:rPr lang="en-GB" sz="2400" dirty="0">
                <a:solidFill>
                  <a:srgbClr val="0000CC"/>
                </a:solidFill>
                <a:latin typeface="Arial" panose="020B0604020202020204" pitchFamily="34" charset="0"/>
                <a:cs typeface="Arial" panose="020B0604020202020204" pitchFamily="34" charset="0"/>
              </a:rPr>
              <a:t>transfer of energy from one organism to another is inefficient. The efficiency of chemical potential energy transferred between trophic levels can be measured.</a:t>
            </a:r>
          </a:p>
        </p:txBody>
      </p:sp>
      <p:sp>
        <p:nvSpPr>
          <p:cNvPr id="1141773" name="Text Box 13"/>
          <p:cNvSpPr txBox="1">
            <a:spLocks noChangeArrowheads="1"/>
          </p:cNvSpPr>
          <p:nvPr/>
        </p:nvSpPr>
        <p:spPr bwMode="auto">
          <a:xfrm>
            <a:off x="480484" y="5348288"/>
            <a:ext cx="11402483" cy="833178"/>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2400" dirty="0">
                <a:solidFill>
                  <a:srgbClr val="0000CC"/>
                </a:solidFill>
                <a:latin typeface="Arial" panose="020B0604020202020204" pitchFamily="34" charset="0"/>
                <a:cs typeface="Arial" panose="020B0604020202020204" pitchFamily="34" charset="0"/>
              </a:rPr>
              <a:t>The energy available is usually measured in </a:t>
            </a:r>
            <a:r>
              <a:rPr lang="en-GB" sz="2400" b="1" dirty="0">
                <a:solidFill>
                  <a:srgbClr val="0000CC"/>
                </a:solidFill>
                <a:latin typeface="Arial" panose="020B0604020202020204" pitchFamily="34" charset="0"/>
                <a:cs typeface="Arial" panose="020B0604020202020204" pitchFamily="34" charset="0"/>
              </a:rPr>
              <a:t>kilojoules per square metre per year</a:t>
            </a:r>
            <a:r>
              <a:rPr lang="en-GB" sz="2400" dirty="0">
                <a:solidFill>
                  <a:srgbClr val="0000CC"/>
                </a:solidFill>
                <a:latin typeface="Arial" panose="020B0604020202020204" pitchFamily="34" charset="0"/>
                <a:cs typeface="Arial" panose="020B0604020202020204" pitchFamily="34" charset="0"/>
              </a:rPr>
              <a:t> (</a:t>
            </a:r>
            <a:r>
              <a:rPr lang="en-GB" sz="2400" b="1" dirty="0">
                <a:solidFill>
                  <a:srgbClr val="0000CC"/>
                </a:solidFill>
                <a:latin typeface="Arial" panose="020B0604020202020204" pitchFamily="34" charset="0"/>
                <a:cs typeface="Arial" panose="020B0604020202020204" pitchFamily="34" charset="0"/>
              </a:rPr>
              <a:t>kJm</a:t>
            </a:r>
            <a:r>
              <a:rPr lang="en-GB" sz="2400" b="1" baseline="30000" dirty="0">
                <a:solidFill>
                  <a:srgbClr val="0000CC"/>
                </a:solidFill>
                <a:latin typeface="Arial" panose="020B0604020202020204" pitchFamily="34" charset="0"/>
                <a:cs typeface="Arial" panose="020B0604020202020204" pitchFamily="34" charset="0"/>
              </a:rPr>
              <a:t>-2</a:t>
            </a:r>
            <a:r>
              <a:rPr lang="en-GB" sz="2400" b="1" dirty="0">
                <a:solidFill>
                  <a:srgbClr val="0000CC"/>
                </a:solidFill>
                <a:latin typeface="Arial" panose="020B0604020202020204" pitchFamily="34" charset="0"/>
                <a:cs typeface="Arial" panose="020B0604020202020204" pitchFamily="34" charset="0"/>
              </a:rPr>
              <a:t> year</a:t>
            </a:r>
            <a:r>
              <a:rPr lang="en-GB" sz="2400" b="1" baseline="30000" dirty="0">
                <a:solidFill>
                  <a:srgbClr val="0000CC"/>
                </a:solidFill>
                <a:latin typeface="Arial" panose="020B0604020202020204" pitchFamily="34" charset="0"/>
                <a:cs typeface="Arial" panose="020B0604020202020204" pitchFamily="34" charset="0"/>
              </a:rPr>
              <a:t>-1</a:t>
            </a:r>
            <a:r>
              <a:rPr lang="en-GB" sz="2400" dirty="0">
                <a:solidFill>
                  <a:srgbClr val="0000CC"/>
                </a:solidFill>
                <a:latin typeface="Arial" panose="020B0604020202020204" pitchFamily="34" charset="0"/>
                <a:cs typeface="Arial" panose="020B0604020202020204" pitchFamily="34" charset="0"/>
              </a:rPr>
              <a:t>).</a:t>
            </a:r>
            <a:endParaRPr lang="en-US" sz="2400" dirty="0">
              <a:solidFill>
                <a:srgbClr val="0000CC"/>
              </a:solidFill>
              <a:latin typeface="Arial" panose="020B0604020202020204" pitchFamily="34" charset="0"/>
              <a:cs typeface="Arial" panose="020B0604020202020204" pitchFamily="34" charset="0"/>
            </a:endParaRPr>
          </a:p>
        </p:txBody>
      </p:sp>
      <p:sp>
        <p:nvSpPr>
          <p:cNvPr id="1141783" name="Text Box 23"/>
          <p:cNvSpPr txBox="1">
            <a:spLocks noChangeArrowheads="1"/>
          </p:cNvSpPr>
          <p:nvPr/>
        </p:nvSpPr>
        <p:spPr bwMode="auto">
          <a:xfrm>
            <a:off x="954618" y="4256088"/>
            <a:ext cx="1545144" cy="740845"/>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2400" dirty="0">
                <a:solidFill>
                  <a:srgbClr val="0000CC"/>
                </a:solidFill>
                <a:latin typeface="Arial" panose="020B0604020202020204" pitchFamily="34" charset="0"/>
                <a:cs typeface="Arial" panose="020B0604020202020204" pitchFamily="34" charset="0"/>
              </a:rPr>
              <a:t>efficiency</a:t>
            </a:r>
            <a:r>
              <a:rPr lang="en-GB" sz="2400" dirty="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141784" name="Text Box 24"/>
          <p:cNvSpPr txBox="1">
            <a:spLocks noChangeArrowheads="1"/>
          </p:cNvSpPr>
          <p:nvPr/>
        </p:nvSpPr>
        <p:spPr bwMode="auto">
          <a:xfrm>
            <a:off x="3240617" y="3976688"/>
            <a:ext cx="4769552" cy="463846"/>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2400" dirty="0">
                <a:solidFill>
                  <a:srgbClr val="0000CC"/>
                </a:solidFill>
                <a:latin typeface="Arial" panose="020B0604020202020204" pitchFamily="34" charset="0"/>
                <a:cs typeface="Arial" panose="020B0604020202020204" pitchFamily="34" charset="0"/>
              </a:rPr>
              <a:t>energy available after the transfer</a:t>
            </a:r>
            <a:endParaRPr lang="en-US" sz="2400" dirty="0">
              <a:solidFill>
                <a:srgbClr val="0000CC"/>
              </a:solidFill>
              <a:latin typeface="Arial" panose="020B0604020202020204" pitchFamily="34" charset="0"/>
              <a:cs typeface="Arial" panose="020B0604020202020204" pitchFamily="34" charset="0"/>
            </a:endParaRPr>
          </a:p>
        </p:txBody>
      </p:sp>
      <p:sp>
        <p:nvSpPr>
          <p:cNvPr id="1141785" name="Text Box 25"/>
          <p:cNvSpPr txBox="1">
            <a:spLocks noChangeArrowheads="1"/>
          </p:cNvSpPr>
          <p:nvPr/>
        </p:nvSpPr>
        <p:spPr bwMode="auto">
          <a:xfrm>
            <a:off x="3240618" y="4535488"/>
            <a:ext cx="5027636" cy="463846"/>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2400" dirty="0">
                <a:solidFill>
                  <a:srgbClr val="0000CC"/>
                </a:solidFill>
                <a:latin typeface="Arial" panose="020B0604020202020204" pitchFamily="34" charset="0"/>
                <a:cs typeface="Arial" panose="020B0604020202020204" pitchFamily="34" charset="0"/>
              </a:rPr>
              <a:t>energy available before the transfer</a:t>
            </a:r>
            <a:endParaRPr lang="en-US" sz="2400" dirty="0">
              <a:solidFill>
                <a:srgbClr val="0000CC"/>
              </a:solidFill>
              <a:latin typeface="Arial" panose="020B0604020202020204" pitchFamily="34" charset="0"/>
              <a:cs typeface="Arial" panose="020B0604020202020204" pitchFamily="34" charset="0"/>
            </a:endParaRPr>
          </a:p>
        </p:txBody>
      </p:sp>
      <p:sp>
        <p:nvSpPr>
          <p:cNvPr id="1141786" name="Line 26"/>
          <p:cNvSpPr>
            <a:spLocks noChangeShapeType="1"/>
          </p:cNvSpPr>
          <p:nvPr/>
        </p:nvSpPr>
        <p:spPr bwMode="auto">
          <a:xfrm flipH="1">
            <a:off x="3174998" y="4467244"/>
            <a:ext cx="5093256" cy="28556"/>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latin typeface="Arial" panose="020B0604020202020204" pitchFamily="34" charset="0"/>
              <a:cs typeface="Arial" panose="020B0604020202020204" pitchFamily="34" charset="0"/>
            </a:endParaRPr>
          </a:p>
        </p:txBody>
      </p:sp>
      <p:sp>
        <p:nvSpPr>
          <p:cNvPr id="1141787" name="Text Box 27"/>
          <p:cNvSpPr txBox="1">
            <a:spLocks noChangeArrowheads="1"/>
          </p:cNvSpPr>
          <p:nvPr/>
        </p:nvSpPr>
        <p:spPr bwMode="auto">
          <a:xfrm>
            <a:off x="2707218" y="4281488"/>
            <a:ext cx="316410" cy="371513"/>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1141788" name="Text Box 28"/>
          <p:cNvSpPr txBox="1">
            <a:spLocks noChangeArrowheads="1"/>
          </p:cNvSpPr>
          <p:nvPr/>
        </p:nvSpPr>
        <p:spPr bwMode="auto">
          <a:xfrm>
            <a:off x="9277352" y="4190053"/>
            <a:ext cx="960817" cy="463846"/>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2400" dirty="0">
                <a:solidFill>
                  <a:srgbClr val="0000CC"/>
                </a:solidFill>
                <a:latin typeface="Arial" panose="020B0604020202020204" pitchFamily="34" charset="0"/>
                <a:cs typeface="Arial" panose="020B0604020202020204" pitchFamily="34" charset="0"/>
              </a:rPr>
              <a:t>× 100</a:t>
            </a:r>
            <a:endParaRPr lang="en-US" sz="2400" dirty="0">
              <a:solidFill>
                <a:srgbClr val="0000CC"/>
              </a:solidFill>
              <a:latin typeface="Arial" panose="020B0604020202020204" pitchFamily="34" charset="0"/>
              <a:cs typeface="Arial" panose="020B0604020202020204" pitchFamily="34" charset="0"/>
            </a:endParaRPr>
          </a:p>
        </p:txBody>
      </p:sp>
      <p:pic>
        <p:nvPicPr>
          <p:cNvPr id="930833" name="Picture 17" descr="forward_arrow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2785" y="6167439"/>
            <a:ext cx="840316"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526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1765"/>
                                        </p:tgtEl>
                                        <p:attrNameLst>
                                          <p:attrName>style.visibility</p:attrName>
                                        </p:attrNameLst>
                                      </p:cBhvr>
                                      <p:to>
                                        <p:strVal val="visible"/>
                                      </p:to>
                                    </p:set>
                                    <p:animEffect transition="in" filter="dissolve">
                                      <p:cBhvr>
                                        <p:cTn id="7" dur="500"/>
                                        <p:tgtEl>
                                          <p:spTgt spid="11417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41783"/>
                                        </p:tgtEl>
                                        <p:attrNameLst>
                                          <p:attrName>style.visibility</p:attrName>
                                        </p:attrNameLst>
                                      </p:cBhvr>
                                      <p:to>
                                        <p:strVal val="visible"/>
                                      </p:to>
                                    </p:set>
                                    <p:animEffect transition="in" filter="dissolve">
                                      <p:cBhvr>
                                        <p:cTn id="10" dur="500"/>
                                        <p:tgtEl>
                                          <p:spTgt spid="11417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41784"/>
                                        </p:tgtEl>
                                        <p:attrNameLst>
                                          <p:attrName>style.visibility</p:attrName>
                                        </p:attrNameLst>
                                      </p:cBhvr>
                                      <p:to>
                                        <p:strVal val="visible"/>
                                      </p:to>
                                    </p:set>
                                    <p:animEffect transition="in" filter="dissolve">
                                      <p:cBhvr>
                                        <p:cTn id="13" dur="500"/>
                                        <p:tgtEl>
                                          <p:spTgt spid="114178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41785"/>
                                        </p:tgtEl>
                                        <p:attrNameLst>
                                          <p:attrName>style.visibility</p:attrName>
                                        </p:attrNameLst>
                                      </p:cBhvr>
                                      <p:to>
                                        <p:strVal val="visible"/>
                                      </p:to>
                                    </p:set>
                                    <p:animEffect transition="in" filter="dissolve">
                                      <p:cBhvr>
                                        <p:cTn id="16" dur="500"/>
                                        <p:tgtEl>
                                          <p:spTgt spid="11417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41786"/>
                                        </p:tgtEl>
                                        <p:attrNameLst>
                                          <p:attrName>style.visibility</p:attrName>
                                        </p:attrNameLst>
                                      </p:cBhvr>
                                      <p:to>
                                        <p:strVal val="visible"/>
                                      </p:to>
                                    </p:set>
                                    <p:animEffect transition="in" filter="dissolve">
                                      <p:cBhvr>
                                        <p:cTn id="19" dur="500"/>
                                        <p:tgtEl>
                                          <p:spTgt spid="114178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41787"/>
                                        </p:tgtEl>
                                        <p:attrNameLst>
                                          <p:attrName>style.visibility</p:attrName>
                                        </p:attrNameLst>
                                      </p:cBhvr>
                                      <p:to>
                                        <p:strVal val="visible"/>
                                      </p:to>
                                    </p:set>
                                    <p:animEffect transition="in" filter="dissolve">
                                      <p:cBhvr>
                                        <p:cTn id="22" dur="500"/>
                                        <p:tgtEl>
                                          <p:spTgt spid="114178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41788"/>
                                        </p:tgtEl>
                                        <p:attrNameLst>
                                          <p:attrName>style.visibility</p:attrName>
                                        </p:attrNameLst>
                                      </p:cBhvr>
                                      <p:to>
                                        <p:strVal val="visible"/>
                                      </p:to>
                                    </p:set>
                                    <p:animEffect transition="in" filter="dissolve">
                                      <p:cBhvr>
                                        <p:cTn id="25" dur="500"/>
                                        <p:tgtEl>
                                          <p:spTgt spid="114178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41773"/>
                                        </p:tgtEl>
                                        <p:attrNameLst>
                                          <p:attrName>style.visibility</p:attrName>
                                        </p:attrNameLst>
                                      </p:cBhvr>
                                      <p:to>
                                        <p:strVal val="visible"/>
                                      </p:to>
                                    </p:set>
                                    <p:animEffect transition="in" filter="dissolve">
                                      <p:cBhvr>
                                        <p:cTn id="30" dur="500"/>
                                        <p:tgtEl>
                                          <p:spTgt spid="1141773"/>
                                        </p:tgtEl>
                                      </p:cBhvr>
                                    </p:animEffec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0"/>
                                          </p:stCondLst>
                                        </p:cTn>
                                        <p:tgtEl>
                                          <p:spTgt spid="93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5" grpId="0"/>
      <p:bldP spid="1141773" grpId="0"/>
      <p:bldP spid="1141783" grpId="0"/>
      <p:bldP spid="1141784" grpId="0"/>
      <p:bldP spid="1141785" grpId="0"/>
      <p:bldP spid="1141786" grpId="0" animBg="1"/>
      <p:bldP spid="1141787" grpId="0"/>
      <p:bldP spid="11417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flow through food chains</a:t>
            </a:r>
            <a:endParaRPr lang="en-GB" dirty="0"/>
          </a:p>
        </p:txBody>
      </p:sp>
      <p:sp>
        <p:nvSpPr>
          <p:cNvPr id="3" name="Content Placeholder 2"/>
          <p:cNvSpPr>
            <a:spLocks noGrp="1"/>
          </p:cNvSpPr>
          <p:nvPr>
            <p:ph idx="1"/>
          </p:nvPr>
        </p:nvSpPr>
        <p:spPr/>
        <p:txBody>
          <a:bodyPr/>
          <a:lstStyle/>
          <a:p>
            <a:pPr marL="0" indent="0">
              <a:buNone/>
            </a:pPr>
            <a:r>
              <a:rPr lang="en-GB" dirty="0" smtClean="0"/>
              <a:t>Inefficiency of energy transfer between trophic levels explains why</a:t>
            </a:r>
          </a:p>
          <a:p>
            <a:r>
              <a:rPr lang="en-GB" dirty="0" smtClean="0"/>
              <a:t>Most food chains are 4/5 trophic levels – not enough energy to support higher trophic levels.</a:t>
            </a:r>
          </a:p>
          <a:p>
            <a:r>
              <a:rPr lang="en-GB" dirty="0" smtClean="0"/>
              <a:t>The total mass of organisms is less at higher levels</a:t>
            </a:r>
          </a:p>
          <a:p>
            <a:r>
              <a:rPr lang="en-GB" dirty="0" smtClean="0"/>
              <a:t>The total amount of energy available is less at each level.</a:t>
            </a:r>
            <a:endParaRPr lang="en-GB" dirty="0"/>
          </a:p>
        </p:txBody>
      </p:sp>
    </p:spTree>
    <p:extLst>
      <p:ext uri="{BB962C8B-B14F-4D97-AF65-F5344CB8AC3E}">
        <p14:creationId xmlns:p14="http://schemas.microsoft.com/office/powerpoint/2010/main" val="1603730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Net Production of Consumers</a:t>
            </a:r>
            <a:endParaRPr lang="en-GB" dirty="0"/>
          </a:p>
        </p:txBody>
      </p:sp>
      <p:sp>
        <p:nvSpPr>
          <p:cNvPr id="4" name="Text Box 8"/>
          <p:cNvSpPr txBox="1">
            <a:spLocks noGrp="1" noChangeArrowheads="1"/>
          </p:cNvSpPr>
          <p:nvPr>
            <p:ph idx="1"/>
          </p:nvPr>
        </p:nvSpPr>
        <p:spPr bwMode="auto">
          <a:xfrm>
            <a:off x="609600" y="1600201"/>
            <a:ext cx="10972800" cy="3566234"/>
          </a:xfrm>
          <a:prstGeom prst="rect">
            <a:avLst/>
          </a:prstGeom>
          <a:noFill/>
          <a:ln>
            <a:noFill/>
          </a:ln>
          <a:effectLst/>
          <a:extLst>
            <a:ext uri="{909E8E84-426E-40DD-AFC4-6F175D3DCCD1}">
              <a14:hiddenFill xmlns:a14="http://schemas.microsoft.com/office/drawing/2010/main">
                <a:solidFill>
                  <a:srgbClr val="10BC45"/>
                </a:solidFill>
              </a14:hiddenFill>
            </a:ext>
            <a:ext uri="{91240B29-F687-4F45-9708-019B960494DF}">
              <a14:hiddenLine xmlns:a14="http://schemas.microsoft.com/office/drawing/2010/main" w="381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buClr>
                <a:srgbClr val="10BC45"/>
              </a:buClr>
              <a:buSzPct val="80000"/>
              <a:buNone/>
            </a:pPr>
            <a:r>
              <a:rPr lang="en-GB" sz="2400" dirty="0" smtClean="0">
                <a:solidFill>
                  <a:srgbClr val="0000CC"/>
                </a:solidFill>
              </a:rPr>
              <a:t>Net production of consumers can be calculated:</a:t>
            </a:r>
          </a:p>
          <a:p>
            <a:pPr marL="0" indent="0">
              <a:buClr>
                <a:srgbClr val="10BC45"/>
              </a:buClr>
              <a:buSzPct val="80000"/>
              <a:buNone/>
            </a:pPr>
            <a:r>
              <a:rPr lang="en-GB" sz="2400" dirty="0">
                <a:solidFill>
                  <a:srgbClr val="0000CC"/>
                </a:solidFill>
              </a:rPr>
              <a:t>	</a:t>
            </a:r>
            <a:r>
              <a:rPr lang="en-GB" sz="2400" dirty="0" smtClean="0">
                <a:solidFill>
                  <a:srgbClr val="0000CC"/>
                </a:solidFill>
              </a:rPr>
              <a:t>N = I – (F + R)</a:t>
            </a:r>
          </a:p>
          <a:p>
            <a:pPr marL="0" indent="0">
              <a:buClr>
                <a:srgbClr val="10BC45"/>
              </a:buClr>
              <a:buSzPct val="80000"/>
              <a:buNone/>
            </a:pPr>
            <a:endParaRPr lang="en-GB" sz="2400" dirty="0">
              <a:solidFill>
                <a:srgbClr val="0000CC"/>
              </a:solidFill>
            </a:endParaRPr>
          </a:p>
          <a:p>
            <a:pPr marL="0" indent="0">
              <a:buClr>
                <a:srgbClr val="10BC45"/>
              </a:buClr>
              <a:buSzPct val="80000"/>
              <a:buNone/>
            </a:pPr>
            <a:r>
              <a:rPr lang="en-GB" sz="2400" dirty="0" smtClean="0">
                <a:solidFill>
                  <a:srgbClr val="0000CC"/>
                </a:solidFill>
              </a:rPr>
              <a:t>N = net production of consumers</a:t>
            </a:r>
          </a:p>
          <a:p>
            <a:pPr marL="0" indent="0">
              <a:buClr>
                <a:srgbClr val="10BC45"/>
              </a:buClr>
              <a:buSzPct val="80000"/>
              <a:buNone/>
            </a:pPr>
            <a:r>
              <a:rPr lang="en-GB" sz="2400" dirty="0" smtClean="0">
                <a:solidFill>
                  <a:srgbClr val="0000CC"/>
                </a:solidFill>
              </a:rPr>
              <a:t>I = chemical energy store of ingested food</a:t>
            </a:r>
          </a:p>
          <a:p>
            <a:pPr marL="0" indent="0">
              <a:buClr>
                <a:srgbClr val="10BC45"/>
              </a:buClr>
              <a:buSzPct val="80000"/>
              <a:buNone/>
            </a:pPr>
            <a:r>
              <a:rPr lang="en-GB" sz="2400" dirty="0" smtClean="0">
                <a:solidFill>
                  <a:srgbClr val="0000CC"/>
                </a:solidFill>
              </a:rPr>
              <a:t>F = chemical energy lost as faeces and urine</a:t>
            </a:r>
          </a:p>
          <a:p>
            <a:pPr marL="0" indent="0">
              <a:buClr>
                <a:srgbClr val="10BC45"/>
              </a:buClr>
              <a:buSzPct val="80000"/>
              <a:buNone/>
            </a:pPr>
            <a:r>
              <a:rPr lang="en-GB" sz="2400" dirty="0" smtClean="0">
                <a:solidFill>
                  <a:srgbClr val="0000CC"/>
                </a:solidFill>
              </a:rPr>
              <a:t>R = respiratory losses</a:t>
            </a:r>
          </a:p>
          <a:p>
            <a:pPr marL="0" indent="0">
              <a:buClr>
                <a:srgbClr val="10BC45"/>
              </a:buClr>
              <a:buSzPct val="80000"/>
            </a:pPr>
            <a:endParaRPr lang="en-GB" sz="2400" dirty="0">
              <a:solidFill>
                <a:srgbClr val="0000CC"/>
              </a:solidFill>
            </a:endParaRPr>
          </a:p>
        </p:txBody>
      </p:sp>
      <p:sp>
        <p:nvSpPr>
          <p:cNvPr id="5" name="TextBox 4"/>
          <p:cNvSpPr txBox="1"/>
          <p:nvPr/>
        </p:nvSpPr>
        <p:spPr>
          <a:xfrm>
            <a:off x="609600" y="5166435"/>
            <a:ext cx="10522226" cy="523220"/>
          </a:xfrm>
          <a:prstGeom prst="rect">
            <a:avLst/>
          </a:prstGeom>
          <a:noFill/>
        </p:spPr>
        <p:txBody>
          <a:bodyPr wrap="square" rtlCol="0">
            <a:spAutoFit/>
          </a:bodyPr>
          <a:lstStyle/>
          <a:p>
            <a:r>
              <a:rPr lang="en-GB" sz="2800" dirty="0" smtClean="0">
                <a:solidFill>
                  <a:srgbClr val="0000CC"/>
                </a:solidFill>
                <a:latin typeface="Arial" panose="020B0604020202020204" pitchFamily="34" charset="0"/>
                <a:cs typeface="Arial" panose="020B0604020202020204" pitchFamily="34" charset="0"/>
              </a:rPr>
              <a:t>Question 1 from question booklet</a:t>
            </a:r>
            <a:endParaRPr lang="en-GB"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5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692696"/>
            <a:ext cx="10972800" cy="1143000"/>
          </a:xfrm>
        </p:spPr>
        <p:txBody>
          <a:bodyPr>
            <a:noAutofit/>
          </a:bodyPr>
          <a:lstStyle/>
          <a:p>
            <a:pPr algn="l"/>
            <a:r>
              <a:rPr lang="en-GB" sz="2800" u="sng" dirty="0" smtClean="0"/>
              <a:t>Why do Carnivores have a much higher secondary productivity than herbivores or why are carnivores more efficient than herbivores</a:t>
            </a:r>
            <a:r>
              <a:rPr lang="en-GB" sz="3200" u="sng" dirty="0" smtClean="0"/>
              <a:t>?</a:t>
            </a:r>
            <a:endParaRPr lang="en-GB" sz="3200" u="sng" dirty="0"/>
          </a:p>
        </p:txBody>
      </p:sp>
      <p:sp>
        <p:nvSpPr>
          <p:cNvPr id="3" name="Content Placeholder 2"/>
          <p:cNvSpPr>
            <a:spLocks noGrp="1"/>
          </p:cNvSpPr>
          <p:nvPr>
            <p:ph idx="1"/>
          </p:nvPr>
        </p:nvSpPr>
        <p:spPr>
          <a:xfrm>
            <a:off x="609600" y="2276872"/>
            <a:ext cx="8174699" cy="4581128"/>
          </a:xfrm>
        </p:spPr>
        <p:txBody>
          <a:bodyPr>
            <a:noAutofit/>
          </a:bodyPr>
          <a:lstStyle/>
          <a:p>
            <a:r>
              <a:rPr lang="en-GB" sz="2400" dirty="0"/>
              <a:t>Carnivores are more efficient at energy conversion than herbivores, because they are able to digest and absorb </a:t>
            </a:r>
            <a:r>
              <a:rPr lang="en-GB" sz="2400" dirty="0" smtClean="0"/>
              <a:t> more of their </a:t>
            </a:r>
            <a:r>
              <a:rPr lang="en-GB" sz="2400" dirty="0"/>
              <a:t>high protein </a:t>
            </a:r>
            <a:r>
              <a:rPr lang="en-GB" sz="2400" dirty="0" smtClean="0"/>
              <a:t>diets</a:t>
            </a:r>
          </a:p>
          <a:p>
            <a:r>
              <a:rPr lang="en-GB" sz="2400" dirty="0" smtClean="0"/>
              <a:t>Carnivores are 20% efficient</a:t>
            </a:r>
          </a:p>
          <a:p>
            <a:r>
              <a:rPr lang="en-GB" sz="2400" dirty="0" smtClean="0"/>
              <a:t>Herbivores eat cellulose and lignin which are very difficult to digest.</a:t>
            </a:r>
          </a:p>
          <a:p>
            <a:r>
              <a:rPr lang="en-GB" sz="2400" dirty="0" smtClean="0"/>
              <a:t>Herbivores are about 10% efficient at converting energy from producer into energy of biomass of their body.</a:t>
            </a:r>
            <a:endParaRPr lang="en-GB" sz="2400" dirty="0"/>
          </a:p>
        </p:txBody>
      </p:sp>
      <p:pic>
        <p:nvPicPr>
          <p:cNvPr id="8194" name="Picture 2" descr="http://www.tradebit.com/usr/ebook-reader/pub/9002/182597814488368641027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944" y="2556933"/>
            <a:ext cx="2456999" cy="223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8013147" y="233501"/>
            <a:ext cx="385989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buAutoNum type="arabicParenR"/>
            </a:pPr>
            <a:r>
              <a:rPr lang="en-GB" sz="2000" b="0" dirty="0" smtClean="0">
                <a:solidFill>
                  <a:srgbClr val="0000CC"/>
                </a:solidFill>
              </a:rPr>
              <a:t>How </a:t>
            </a:r>
            <a:r>
              <a:rPr lang="en-GB" sz="2000" b="0" dirty="0">
                <a:solidFill>
                  <a:srgbClr val="0000CC"/>
                </a:solidFill>
              </a:rPr>
              <a:t>much energy is lost in respiration by the primary consumers (labelled A</a:t>
            </a:r>
            <a:r>
              <a:rPr lang="en-GB" sz="2000" b="0" dirty="0" smtClean="0">
                <a:solidFill>
                  <a:srgbClr val="0000CC"/>
                </a:solidFill>
              </a:rPr>
              <a:t>)?</a:t>
            </a:r>
          </a:p>
          <a:p>
            <a:pPr marL="457200" indent="-457200">
              <a:buAutoNum type="arabicParenR"/>
            </a:pPr>
            <a:endParaRPr lang="en-GB" sz="2000" b="0" dirty="0">
              <a:solidFill>
                <a:srgbClr val="0000CC"/>
              </a:solidFill>
            </a:endParaRPr>
          </a:p>
          <a:p>
            <a:r>
              <a:rPr lang="en-GB" sz="2000" b="0" dirty="0">
                <a:solidFill>
                  <a:srgbClr val="0000CC"/>
                </a:solidFill>
              </a:rPr>
              <a:t>2) How much energy is stored by the tertiary consumers (labelled B</a:t>
            </a:r>
            <a:r>
              <a:rPr lang="en-GB" sz="2000" b="0" dirty="0" smtClean="0">
                <a:solidFill>
                  <a:srgbClr val="0000CC"/>
                </a:solidFill>
              </a:rPr>
              <a:t>)?</a:t>
            </a:r>
          </a:p>
          <a:p>
            <a:endParaRPr lang="en-GB" sz="2000" b="0" dirty="0">
              <a:solidFill>
                <a:srgbClr val="0000CC"/>
              </a:solidFill>
            </a:endParaRPr>
          </a:p>
          <a:p>
            <a:r>
              <a:rPr lang="en-GB" sz="2000" b="0" dirty="0">
                <a:solidFill>
                  <a:srgbClr val="0000CC"/>
                </a:solidFill>
              </a:rPr>
              <a:t>3) Calculate the percentage efficiency for the secondary consumers.</a:t>
            </a:r>
          </a:p>
        </p:txBody>
      </p:sp>
      <p:pic>
        <p:nvPicPr>
          <p:cNvPr id="2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67" y="169333"/>
            <a:ext cx="7379470" cy="646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5765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251791" y="2686050"/>
            <a:ext cx="1146313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000" dirty="0">
                <a:solidFill>
                  <a:srgbClr val="0000CC"/>
                </a:solidFill>
                <a:latin typeface="Arial" panose="020B0604020202020204" pitchFamily="34" charset="0"/>
                <a:cs typeface="Arial" panose="020B0604020202020204" pitchFamily="34" charset="0"/>
              </a:rPr>
              <a:t>There are many extreme types of intensive farming, e.g.</a:t>
            </a:r>
          </a:p>
          <a:p>
            <a:pPr eaLnBrk="1" hangingPunct="1">
              <a:spcBef>
                <a:spcPct val="0"/>
              </a:spcBef>
              <a:buClr>
                <a:srgbClr val="A50021"/>
              </a:buClr>
              <a:buFont typeface="Wingdings" pitchFamily="2" charset="2"/>
              <a:buChar char="§"/>
            </a:pPr>
            <a:r>
              <a:rPr lang="en-GB" altLang="en-US" sz="2000" dirty="0">
                <a:solidFill>
                  <a:srgbClr val="0000CC"/>
                </a:solidFill>
                <a:latin typeface="Arial" panose="020B0604020202020204" pitchFamily="34" charset="0"/>
                <a:cs typeface="Arial" panose="020B0604020202020204" pitchFamily="34" charset="0"/>
              </a:rPr>
              <a:t>	growing crops by hydroponics;</a:t>
            </a:r>
          </a:p>
          <a:p>
            <a:pPr eaLnBrk="1" hangingPunct="1">
              <a:spcBef>
                <a:spcPct val="0"/>
              </a:spcBef>
              <a:buClr>
                <a:srgbClr val="A50021"/>
              </a:buClr>
              <a:buFont typeface="Wingdings" pitchFamily="2" charset="2"/>
              <a:buChar char="§"/>
            </a:pPr>
            <a:r>
              <a:rPr lang="en-GB" altLang="en-US" sz="2000" dirty="0">
                <a:solidFill>
                  <a:srgbClr val="0000CC"/>
                </a:solidFill>
                <a:latin typeface="Arial" panose="020B0604020202020204" pitchFamily="34" charset="0"/>
                <a:cs typeface="Arial" panose="020B0604020202020204" pitchFamily="34" charset="0"/>
              </a:rPr>
              <a:t>	growing crops in glasshouses;</a:t>
            </a:r>
          </a:p>
          <a:p>
            <a:pPr eaLnBrk="1" hangingPunct="1">
              <a:spcBef>
                <a:spcPct val="0"/>
              </a:spcBef>
              <a:buClr>
                <a:srgbClr val="A50021"/>
              </a:buClr>
              <a:buFont typeface="Wingdings" pitchFamily="2" charset="2"/>
              <a:buChar char="§"/>
            </a:pPr>
            <a:r>
              <a:rPr lang="en-GB" altLang="en-US" sz="2000" dirty="0">
                <a:solidFill>
                  <a:srgbClr val="0000CC"/>
                </a:solidFill>
                <a:latin typeface="Arial" panose="020B0604020202020204" pitchFamily="34" charset="0"/>
                <a:cs typeface="Arial" panose="020B0604020202020204" pitchFamily="34" charset="0"/>
              </a:rPr>
              <a:t>	fish farming;	</a:t>
            </a:r>
          </a:p>
          <a:p>
            <a:pPr eaLnBrk="1" hangingPunct="1">
              <a:spcBef>
                <a:spcPct val="0"/>
              </a:spcBef>
              <a:buClr>
                <a:srgbClr val="A50021"/>
              </a:buClr>
              <a:buFont typeface="Wingdings" pitchFamily="2" charset="2"/>
              <a:buChar char="§"/>
            </a:pPr>
            <a:r>
              <a:rPr lang="en-GB" altLang="en-US" sz="2000" dirty="0">
                <a:solidFill>
                  <a:srgbClr val="0000CC"/>
                </a:solidFill>
                <a:latin typeface="Arial" panose="020B0604020202020204" pitchFamily="34" charset="0"/>
                <a:cs typeface="Arial" panose="020B0604020202020204" pitchFamily="34" charset="0"/>
              </a:rPr>
              <a:t>	battery farming of animals, (e.g. chickens).</a:t>
            </a:r>
          </a:p>
        </p:txBody>
      </p:sp>
      <p:sp>
        <p:nvSpPr>
          <p:cNvPr id="44036" name="Text Box 4"/>
          <p:cNvSpPr txBox="1">
            <a:spLocks noChangeArrowheads="1"/>
          </p:cNvSpPr>
          <p:nvPr/>
        </p:nvSpPr>
        <p:spPr bwMode="auto">
          <a:xfrm>
            <a:off x="251791" y="1191587"/>
            <a:ext cx="114631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000" dirty="0">
                <a:solidFill>
                  <a:srgbClr val="0000CC"/>
                </a:solidFill>
                <a:latin typeface="Arial" panose="020B0604020202020204" pitchFamily="34" charset="0"/>
                <a:cs typeface="Arial" panose="020B0604020202020204" pitchFamily="34" charset="0"/>
              </a:rPr>
              <a:t>Intensive farming tries to produce as much food as efficiently as possible at the lowest possible production cost. Consumers benefit from ‘low cost food’ but the use of artificial fertilisers, pesticides, herbicides, fungicides, etc. all leave traces of these chemicals on the food.</a:t>
            </a:r>
          </a:p>
        </p:txBody>
      </p:sp>
      <p:sp>
        <p:nvSpPr>
          <p:cNvPr id="44037" name="Text Box 5"/>
          <p:cNvSpPr txBox="1">
            <a:spLocks noChangeArrowheads="1"/>
          </p:cNvSpPr>
          <p:nvPr/>
        </p:nvSpPr>
        <p:spPr bwMode="auto">
          <a:xfrm>
            <a:off x="251791" y="4659314"/>
            <a:ext cx="102399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000" dirty="0">
                <a:solidFill>
                  <a:srgbClr val="0000CC"/>
                </a:solidFill>
                <a:latin typeface="Arial" panose="020B0604020202020204" pitchFamily="34" charset="0"/>
                <a:cs typeface="Arial" panose="020B0604020202020204" pitchFamily="34" charset="0"/>
              </a:rPr>
              <a:t>Intensive farming of animals requires methods which often raise ethical dilemmas.</a:t>
            </a:r>
          </a:p>
        </p:txBody>
      </p:sp>
      <p:sp>
        <p:nvSpPr>
          <p:cNvPr id="44038" name="Text Box 6"/>
          <p:cNvSpPr txBox="1">
            <a:spLocks noChangeArrowheads="1"/>
          </p:cNvSpPr>
          <p:nvPr/>
        </p:nvSpPr>
        <p:spPr bwMode="auto">
          <a:xfrm>
            <a:off x="251791" y="5401472"/>
            <a:ext cx="114631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000" dirty="0">
                <a:solidFill>
                  <a:srgbClr val="0000CC"/>
                </a:solidFill>
                <a:latin typeface="Arial" panose="020B0604020202020204" pitchFamily="34" charset="0"/>
                <a:cs typeface="Arial" panose="020B0604020202020204" pitchFamily="34" charset="0"/>
              </a:rPr>
              <a:t>The use of synthetic chemicals has caused concerns for public health, e.g. high levels of nitrate in drinking water (used as fertiliser) has been linked to several forms of cancer.</a:t>
            </a:r>
          </a:p>
        </p:txBody>
      </p:sp>
      <p:sp>
        <p:nvSpPr>
          <p:cNvPr id="2" name="Title 1"/>
          <p:cNvSpPr>
            <a:spLocks noGrp="1"/>
          </p:cNvSpPr>
          <p:nvPr>
            <p:ph type="title"/>
          </p:nvPr>
        </p:nvSpPr>
        <p:spPr>
          <a:xfrm>
            <a:off x="0" y="1"/>
            <a:ext cx="12192000" cy="1020562"/>
          </a:xfrm>
        </p:spPr>
        <p:txBody>
          <a:bodyPr>
            <a:normAutofit/>
          </a:bodyPr>
          <a:lstStyle/>
          <a:p>
            <a:r>
              <a:rPr lang="en-GB" sz="3600" dirty="0" smtClean="0"/>
              <a:t>Intensive Farming</a:t>
            </a:r>
            <a:endParaRPr lang="en-GB" sz="3600" dirty="0"/>
          </a:p>
        </p:txBody>
      </p:sp>
    </p:spTree>
    <p:extLst>
      <p:ext uri="{BB962C8B-B14F-4D97-AF65-F5344CB8AC3E}">
        <p14:creationId xmlns:p14="http://schemas.microsoft.com/office/powerpoint/2010/main" val="25099043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wipe(left)">
                                      <p:cBhvr>
                                        <p:cTn id="7" dur="500"/>
                                        <p:tgtEl>
                                          <p:spTgt spid="44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left)">
                                      <p:cBhvr>
                                        <p:cTn id="17" dur="500"/>
                                        <p:tgtEl>
                                          <p:spTgt spid="44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wipe(left)">
                                      <p:cBhvr>
                                        <p:cTn id="22" dur="500"/>
                                        <p:tgtEl>
                                          <p:spTgt spid="44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wipe(left)">
                                      <p:cBhvr>
                                        <p:cTn id="27" dur="500"/>
                                        <p:tgtEl>
                                          <p:spTgt spid="440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wipe(left)">
                                      <p:cBhvr>
                                        <p:cTn id="32" dur="500"/>
                                        <p:tgtEl>
                                          <p:spTgt spid="4403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7">
                                            <p:txEl>
                                              <p:pRg st="0" end="0"/>
                                            </p:txEl>
                                          </p:spTgt>
                                        </p:tgtEl>
                                        <p:attrNameLst>
                                          <p:attrName>style.visibility</p:attrName>
                                        </p:attrNameLst>
                                      </p:cBhvr>
                                      <p:to>
                                        <p:strVal val="visible"/>
                                      </p:to>
                                    </p:set>
                                    <p:animEffect transition="in" filter="wipe(left)">
                                      <p:cBhvr>
                                        <p:cTn id="37" dur="500"/>
                                        <p:tgtEl>
                                          <p:spTgt spid="4403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038">
                                            <p:txEl>
                                              <p:pRg st="0" end="0"/>
                                            </p:txEl>
                                          </p:spTgt>
                                        </p:tgtEl>
                                        <p:attrNameLst>
                                          <p:attrName>style.visibility</p:attrName>
                                        </p:attrNameLst>
                                      </p:cBhvr>
                                      <p:to>
                                        <p:strVal val="visible"/>
                                      </p:to>
                                    </p:set>
                                    <p:animEffect transition="in" filter="wipe(left)">
                                      <p:cBhvr>
                                        <p:cTn id="42" dur="500"/>
                                        <p:tgtEl>
                                          <p:spTgt spid="44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P spid="44036" grpId="0" build="p" autoUpdateAnimBg="0"/>
      <p:bldP spid="44037" grpId="0" build="p" autoUpdateAnimBg="0"/>
      <p:bldP spid="4403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Documents and Settings\Robert George\Desktop\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26" y="3634410"/>
            <a:ext cx="91440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490330" y="1165224"/>
            <a:ext cx="1147638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dirty="0">
                <a:solidFill>
                  <a:srgbClr val="0000CC"/>
                </a:solidFill>
                <a:latin typeface="Arial" panose="020B0604020202020204" pitchFamily="34" charset="0"/>
                <a:cs typeface="Arial" panose="020B0604020202020204" pitchFamily="34" charset="0"/>
              </a:rPr>
              <a:t>Approximately 10 times the number of people can be fed by growing crops on the land (which are harvested and eaten directly), rather than using the land for grazing animals and then culling and eating the animals.</a:t>
            </a:r>
          </a:p>
          <a:p>
            <a:pPr eaLnBrk="1" hangingPunct="1">
              <a:spcBef>
                <a:spcPct val="50000"/>
              </a:spcBef>
              <a:buFontTx/>
              <a:buNone/>
            </a:pPr>
            <a:r>
              <a:rPr lang="en-GB" altLang="en-US" sz="2400" dirty="0">
                <a:solidFill>
                  <a:srgbClr val="0000CC"/>
                </a:solidFill>
                <a:latin typeface="Arial" panose="020B0604020202020204" pitchFamily="34" charset="0"/>
                <a:cs typeface="Arial" panose="020B0604020202020204" pitchFamily="34" charset="0"/>
              </a:rPr>
              <a:t>This is because there is one less stage in the food chain when crops are grown for direct human consumption</a:t>
            </a:r>
            <a:r>
              <a:rPr lang="en-GB" altLang="en-US" sz="2400" b="1" dirty="0">
                <a:solidFill>
                  <a:srgbClr val="000066"/>
                </a:solidFill>
                <a:latin typeface="Arial" panose="020B0604020202020204" pitchFamily="34" charset="0"/>
                <a:cs typeface="Arial" panose="020B0604020202020204" pitchFamily="34" charset="0"/>
              </a:rPr>
              <a:t>.</a:t>
            </a:r>
          </a:p>
        </p:txBody>
      </p:sp>
      <p:sp>
        <p:nvSpPr>
          <p:cNvPr id="58373" name="Rectangle 5"/>
          <p:cNvSpPr>
            <a:spLocks noChangeArrowheads="1"/>
          </p:cNvSpPr>
          <p:nvPr/>
        </p:nvSpPr>
        <p:spPr bwMode="auto">
          <a:xfrm>
            <a:off x="6938963" y="3886200"/>
            <a:ext cx="3257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1600" b="1" dirty="0">
                <a:solidFill>
                  <a:srgbClr val="0000CC"/>
                </a:solidFill>
                <a:latin typeface="Arial" panose="020B0604020202020204" pitchFamily="34" charset="0"/>
                <a:cs typeface="Arial" panose="020B0604020202020204" pitchFamily="34" charset="0"/>
              </a:rPr>
              <a:t>Highly efficient food production</a:t>
            </a:r>
          </a:p>
        </p:txBody>
      </p:sp>
      <p:sp>
        <p:nvSpPr>
          <p:cNvPr id="58374" name="Rectangle 6"/>
          <p:cNvSpPr>
            <a:spLocks noChangeArrowheads="1"/>
          </p:cNvSpPr>
          <p:nvPr/>
        </p:nvSpPr>
        <p:spPr bwMode="auto">
          <a:xfrm>
            <a:off x="1881189" y="3841750"/>
            <a:ext cx="3767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1600" b="1" dirty="0">
                <a:solidFill>
                  <a:srgbClr val="0000CC"/>
                </a:solidFill>
                <a:latin typeface="Arial" panose="020B0604020202020204" pitchFamily="34" charset="0"/>
                <a:cs typeface="Arial" panose="020B0604020202020204" pitchFamily="34" charset="0"/>
              </a:rPr>
              <a:t>Relatively inefficient food production</a:t>
            </a:r>
          </a:p>
        </p:txBody>
      </p:sp>
      <p:sp>
        <p:nvSpPr>
          <p:cNvPr id="2" name="Title 1"/>
          <p:cNvSpPr>
            <a:spLocks noGrp="1"/>
          </p:cNvSpPr>
          <p:nvPr>
            <p:ph type="title"/>
          </p:nvPr>
        </p:nvSpPr>
        <p:spPr>
          <a:xfrm>
            <a:off x="490330" y="-1"/>
            <a:ext cx="11224592" cy="1007165"/>
          </a:xfrm>
        </p:spPr>
        <p:txBody>
          <a:bodyPr>
            <a:noAutofit/>
          </a:bodyPr>
          <a:lstStyle/>
          <a:p>
            <a:r>
              <a:rPr lang="en-GB" sz="3600" dirty="0"/>
              <a:t>Reducing Energy Loss To Increase Food Production</a:t>
            </a:r>
          </a:p>
        </p:txBody>
      </p:sp>
    </p:spTree>
    <p:extLst>
      <p:ext uri="{BB962C8B-B14F-4D97-AF65-F5344CB8AC3E}">
        <p14:creationId xmlns:p14="http://schemas.microsoft.com/office/powerpoint/2010/main" val="36764682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wipe(left)">
                                      <p:cBhvr>
                                        <p:cTn id="7" dur="500"/>
                                        <p:tgtEl>
                                          <p:spTgt spid="5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wipe(left)">
                                      <p:cBhvr>
                                        <p:cTn id="12" dur="500"/>
                                        <p:tgtEl>
                                          <p:spTgt spid="583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8370"/>
                                        </p:tgtEl>
                                        <p:attrNameLst>
                                          <p:attrName>style.visibility</p:attrName>
                                        </p:attrNameLst>
                                      </p:cBhvr>
                                      <p:to>
                                        <p:strVal val="visible"/>
                                      </p:to>
                                    </p:set>
                                    <p:animEffect transition="in" filter="dissolve">
                                      <p:cBhvr>
                                        <p:cTn id="17" dur="500"/>
                                        <p:tgtEl>
                                          <p:spTgt spid="583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74">
                                            <p:txEl>
                                              <p:pRg st="0" end="0"/>
                                            </p:txEl>
                                          </p:spTgt>
                                        </p:tgtEl>
                                        <p:attrNameLst>
                                          <p:attrName>style.visibility</p:attrName>
                                        </p:attrNameLst>
                                      </p:cBhvr>
                                      <p:to>
                                        <p:strVal val="visible"/>
                                      </p:to>
                                    </p:set>
                                    <p:animEffect transition="in" filter="wipe(left)">
                                      <p:cBhvr>
                                        <p:cTn id="22" dur="500"/>
                                        <p:tgtEl>
                                          <p:spTgt spid="5837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373">
                                            <p:txEl>
                                              <p:pRg st="0" end="0"/>
                                            </p:txEl>
                                          </p:spTgt>
                                        </p:tgtEl>
                                        <p:attrNameLst>
                                          <p:attrName>style.visibility</p:attrName>
                                        </p:attrNameLst>
                                      </p:cBhvr>
                                      <p:to>
                                        <p:strVal val="visible"/>
                                      </p:to>
                                    </p:set>
                                    <p:animEffect transition="in" filter="wipe(left)">
                                      <p:cBhvr>
                                        <p:cTn id="27" dur="500"/>
                                        <p:tgtEl>
                                          <p:spTgt spid="583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P spid="58373" grpId="0" build="p" autoUpdateAnimBg="0"/>
      <p:bldP spid="5837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897" t="8046" r="5173" b="6897"/>
          <a:stretch>
            <a:fillRect/>
          </a:stretch>
        </p:blipFill>
        <p:spPr bwMode="auto">
          <a:xfrm>
            <a:off x="6056243" y="3647732"/>
            <a:ext cx="5612296" cy="31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Text Box 3"/>
          <p:cNvSpPr txBox="1">
            <a:spLocks noChangeArrowheads="1"/>
          </p:cNvSpPr>
          <p:nvPr/>
        </p:nvSpPr>
        <p:spPr bwMode="auto">
          <a:xfrm>
            <a:off x="344556" y="1522932"/>
            <a:ext cx="1155359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000" dirty="0">
                <a:solidFill>
                  <a:srgbClr val="0000CC"/>
                </a:solidFill>
                <a:latin typeface="Arial" panose="020B0604020202020204" pitchFamily="34" charset="0"/>
                <a:cs typeface="Arial" panose="020B0604020202020204" pitchFamily="34" charset="0"/>
              </a:rPr>
              <a:t>Animal husbandry can be modified so that animals are kept in smaller restricted areas that have controlled temperatures. </a:t>
            </a:r>
          </a:p>
          <a:p>
            <a:pPr eaLnBrk="1" hangingPunct="1">
              <a:spcBef>
                <a:spcPct val="50000"/>
              </a:spcBef>
              <a:buFontTx/>
              <a:buNone/>
            </a:pPr>
            <a:r>
              <a:rPr lang="en-GB" altLang="en-US" sz="2000" dirty="0">
                <a:solidFill>
                  <a:srgbClr val="0000CC"/>
                </a:solidFill>
                <a:latin typeface="Arial" panose="020B0604020202020204" pitchFamily="34" charset="0"/>
                <a:cs typeface="Arial" panose="020B0604020202020204" pitchFamily="34" charset="0"/>
              </a:rPr>
              <a:t>In smaller spaces, the animals are not able to move around very much so less energy is wasted. Also if the temperature is higher, the animals can lower their metabolic rate and still keep their body temperature constant.</a:t>
            </a:r>
          </a:p>
        </p:txBody>
      </p:sp>
      <p:sp>
        <p:nvSpPr>
          <p:cNvPr id="59396" name="Text Box 4"/>
          <p:cNvSpPr txBox="1">
            <a:spLocks noChangeArrowheads="1"/>
          </p:cNvSpPr>
          <p:nvPr/>
        </p:nvSpPr>
        <p:spPr bwMode="auto">
          <a:xfrm>
            <a:off x="344556" y="4185661"/>
            <a:ext cx="549081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000" dirty="0">
                <a:solidFill>
                  <a:srgbClr val="0000CC"/>
                </a:solidFill>
                <a:latin typeface="Arial" panose="020B0604020202020204" pitchFamily="34" charset="0"/>
                <a:cs typeface="Arial" panose="020B0604020202020204" pitchFamily="34" charset="0"/>
              </a:rPr>
              <a:t>However, many people have ethical objections to keeping animals in confined conditions for their whole lives.</a:t>
            </a:r>
          </a:p>
        </p:txBody>
      </p:sp>
      <p:sp>
        <p:nvSpPr>
          <p:cNvPr id="2" name="Title 1"/>
          <p:cNvSpPr>
            <a:spLocks noGrp="1"/>
          </p:cNvSpPr>
          <p:nvPr>
            <p:ph type="title"/>
          </p:nvPr>
        </p:nvSpPr>
        <p:spPr>
          <a:xfrm>
            <a:off x="344556" y="106018"/>
            <a:ext cx="11979965" cy="1077218"/>
          </a:xfrm>
        </p:spPr>
        <p:txBody>
          <a:bodyPr>
            <a:normAutofit fontScale="90000"/>
          </a:bodyPr>
          <a:lstStyle/>
          <a:p>
            <a:r>
              <a:rPr lang="en-GB" dirty="0" smtClean="0"/>
              <a:t>Battery Farming - Reducing Energy Loss</a:t>
            </a:r>
            <a:br>
              <a:rPr lang="en-GB" dirty="0" smtClean="0"/>
            </a:br>
            <a:r>
              <a:rPr lang="en-GB" dirty="0" smtClean="0"/>
              <a:t>To Increase Food Production (1)</a:t>
            </a:r>
            <a:endParaRPr lang="en-GB" dirty="0"/>
          </a:p>
        </p:txBody>
      </p:sp>
    </p:spTree>
    <p:extLst>
      <p:ext uri="{BB962C8B-B14F-4D97-AF65-F5344CB8AC3E}">
        <p14:creationId xmlns:p14="http://schemas.microsoft.com/office/powerpoint/2010/main" val="19503097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6">
                                            <p:txEl>
                                              <p:pRg st="0" end="0"/>
                                            </p:txEl>
                                          </p:spTgt>
                                        </p:tgtEl>
                                        <p:attrNameLst>
                                          <p:attrName>style.visibility</p:attrName>
                                        </p:attrNameLst>
                                      </p:cBhvr>
                                      <p:to>
                                        <p:strVal val="visible"/>
                                      </p:to>
                                    </p:set>
                                    <p:animEffect transition="in" filter="wipe(left)">
                                      <p:cBhvr>
                                        <p:cTn id="17" dur="500"/>
                                        <p:tgtEl>
                                          <p:spTgt spid="5939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9394"/>
                                        </p:tgtEl>
                                        <p:attrNameLst>
                                          <p:attrName>style.visibility</p:attrName>
                                        </p:attrNameLst>
                                      </p:cBhvr>
                                      <p:to>
                                        <p:strVal val="visible"/>
                                      </p:to>
                                    </p:set>
                                    <p:animEffect transition="in" filter="dissolve">
                                      <p:cBhvr>
                                        <p:cTn id="2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P spid="5939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9221" y="476251"/>
            <a:ext cx="96604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GB" altLang="en-US" sz="2400" b="1" dirty="0">
              <a:solidFill>
                <a:srgbClr val="000066"/>
              </a:solidFill>
              <a:latin typeface="Arial" panose="020B0604020202020204" pitchFamily="34" charset="0"/>
              <a:cs typeface="Arial" panose="020B0604020202020204" pitchFamily="34" charset="0"/>
            </a:endParaRPr>
          </a:p>
          <a:p>
            <a:pPr eaLnBrk="1" hangingPunct="1">
              <a:spcBef>
                <a:spcPct val="0"/>
              </a:spcBef>
              <a:buFontTx/>
              <a:buNone/>
            </a:pPr>
            <a:endParaRPr lang="en-GB" altLang="en-US" sz="2400" b="1" dirty="0">
              <a:solidFill>
                <a:srgbClr val="000066"/>
              </a:solidFill>
              <a:latin typeface="Arial" panose="020B0604020202020204" pitchFamily="34" charset="0"/>
              <a:cs typeface="Arial" panose="020B0604020202020204" pitchFamily="34" charset="0"/>
            </a:endParaRPr>
          </a:p>
        </p:txBody>
      </p:sp>
      <p:sp>
        <p:nvSpPr>
          <p:cNvPr id="60419" name="Text Box 3"/>
          <p:cNvSpPr txBox="1">
            <a:spLocks noChangeArrowheads="1"/>
          </p:cNvSpPr>
          <p:nvPr/>
        </p:nvSpPr>
        <p:spPr bwMode="auto">
          <a:xfrm>
            <a:off x="345018" y="1350166"/>
            <a:ext cx="71954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400" dirty="0">
                <a:solidFill>
                  <a:srgbClr val="0000CC"/>
                </a:solidFill>
                <a:latin typeface="Arial" panose="020B0604020202020204" pitchFamily="34" charset="0"/>
                <a:cs typeface="Arial" panose="020B0604020202020204" pitchFamily="34" charset="0"/>
              </a:rPr>
              <a:t>This means that the efficiency of food production can be improved by reducing energy loss by: </a:t>
            </a:r>
            <a:endParaRPr lang="en-GB" altLang="en-US" sz="2400" dirty="0" smtClean="0">
              <a:solidFill>
                <a:srgbClr val="0000CC"/>
              </a:solidFill>
              <a:latin typeface="Arial" panose="020B0604020202020204" pitchFamily="34" charset="0"/>
              <a:cs typeface="Arial" panose="020B0604020202020204" pitchFamily="34" charset="0"/>
            </a:endParaRPr>
          </a:p>
          <a:p>
            <a:pPr eaLnBrk="1" hangingPunct="1">
              <a:spcBef>
                <a:spcPct val="0"/>
              </a:spcBef>
              <a:buFontTx/>
              <a:buNone/>
            </a:pPr>
            <a:endParaRPr lang="en-GB" altLang="en-US" sz="2400" b="1" dirty="0">
              <a:solidFill>
                <a:srgbClr val="000066"/>
              </a:solidFill>
              <a:latin typeface="Arial" panose="020B0604020202020204" pitchFamily="34" charset="0"/>
              <a:cs typeface="Arial" panose="020B0604020202020204" pitchFamily="34" charset="0"/>
            </a:endParaRPr>
          </a:p>
        </p:txBody>
      </p:sp>
      <p:sp>
        <p:nvSpPr>
          <p:cNvPr id="60421" name="Text Box 5"/>
          <p:cNvSpPr txBox="1">
            <a:spLocks noChangeArrowheads="1"/>
          </p:cNvSpPr>
          <p:nvPr/>
        </p:nvSpPr>
        <p:spPr bwMode="auto">
          <a:xfrm>
            <a:off x="345017" y="2502209"/>
            <a:ext cx="71954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2588" indent="-382588"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50000"/>
              </a:lnSpc>
              <a:spcBef>
                <a:spcPct val="0"/>
              </a:spcBef>
              <a:buClr>
                <a:srgbClr val="A50021"/>
              </a:buClr>
              <a:buFont typeface="Wingdings" pitchFamily="2" charset="2"/>
              <a:buChar char="§"/>
            </a:pPr>
            <a:r>
              <a:rPr lang="en-GB" altLang="en-US" sz="2400" dirty="0">
                <a:solidFill>
                  <a:srgbClr val="0000CC"/>
                </a:solidFill>
                <a:latin typeface="Arial" panose="020B0604020202020204" pitchFamily="34" charset="0"/>
                <a:cs typeface="Arial" panose="020B0604020202020204" pitchFamily="34" charset="0"/>
              </a:rPr>
              <a:t>reducing the number of stages in a food chain</a:t>
            </a:r>
          </a:p>
          <a:p>
            <a:pPr eaLnBrk="1" hangingPunct="1">
              <a:lnSpc>
                <a:spcPct val="150000"/>
              </a:lnSpc>
              <a:spcBef>
                <a:spcPct val="0"/>
              </a:spcBef>
              <a:buClr>
                <a:srgbClr val="A50021"/>
              </a:buClr>
              <a:buFont typeface="Wingdings" pitchFamily="2" charset="2"/>
              <a:buChar char="§"/>
            </a:pPr>
            <a:r>
              <a:rPr lang="en-GB" altLang="en-US" sz="2400" dirty="0" smtClean="0">
                <a:solidFill>
                  <a:srgbClr val="0000CC"/>
                </a:solidFill>
                <a:latin typeface="Arial" panose="020B0604020202020204" pitchFamily="34" charset="0"/>
                <a:cs typeface="Arial" panose="020B0604020202020204" pitchFamily="34" charset="0"/>
              </a:rPr>
              <a:t>limiting </a:t>
            </a:r>
            <a:r>
              <a:rPr lang="en-GB" altLang="en-US" sz="2400" dirty="0">
                <a:solidFill>
                  <a:srgbClr val="0000CC"/>
                </a:solidFill>
                <a:latin typeface="Arial" panose="020B0604020202020204" pitchFamily="34" charset="0"/>
                <a:cs typeface="Arial" panose="020B0604020202020204" pitchFamily="34" charset="0"/>
              </a:rPr>
              <a:t>the movement of livestock </a:t>
            </a:r>
            <a:endParaRPr lang="en-GB" altLang="en-US" sz="2400" dirty="0" smtClean="0">
              <a:solidFill>
                <a:srgbClr val="0000CC"/>
              </a:solidFill>
              <a:latin typeface="Arial" panose="020B0604020202020204" pitchFamily="34" charset="0"/>
              <a:cs typeface="Arial" panose="020B0604020202020204" pitchFamily="34" charset="0"/>
            </a:endParaRPr>
          </a:p>
          <a:p>
            <a:pPr eaLnBrk="1" hangingPunct="1">
              <a:lnSpc>
                <a:spcPct val="150000"/>
              </a:lnSpc>
              <a:spcBef>
                <a:spcPct val="0"/>
              </a:spcBef>
              <a:buClr>
                <a:srgbClr val="A50021"/>
              </a:buClr>
              <a:buFont typeface="Wingdings" pitchFamily="2" charset="2"/>
              <a:buChar char="§"/>
            </a:pPr>
            <a:r>
              <a:rPr lang="en-GB" altLang="en-US" sz="2400" dirty="0" smtClean="0">
                <a:solidFill>
                  <a:srgbClr val="0000CC"/>
                </a:solidFill>
                <a:latin typeface="Arial" panose="020B0604020202020204" pitchFamily="34" charset="0"/>
                <a:cs typeface="Arial" panose="020B0604020202020204" pitchFamily="34" charset="0"/>
              </a:rPr>
              <a:t>controlling </a:t>
            </a:r>
            <a:r>
              <a:rPr lang="en-GB" altLang="en-US" sz="2400" dirty="0">
                <a:solidFill>
                  <a:srgbClr val="0000CC"/>
                </a:solidFill>
                <a:latin typeface="Arial" panose="020B0604020202020204" pitchFamily="34" charset="0"/>
                <a:cs typeface="Arial" panose="020B0604020202020204" pitchFamily="34" charset="0"/>
              </a:rPr>
              <a:t>the temperature of their surroundings</a:t>
            </a:r>
            <a:r>
              <a:rPr lang="en-GB" altLang="en-US" sz="2400" dirty="0" smtClean="0">
                <a:solidFill>
                  <a:srgbClr val="0000CC"/>
                </a:solidFill>
                <a:latin typeface="Arial" panose="020B0604020202020204" pitchFamily="34" charset="0"/>
                <a:cs typeface="Arial" panose="020B0604020202020204" pitchFamily="34" charset="0"/>
              </a:rPr>
              <a:t>.</a:t>
            </a:r>
          </a:p>
          <a:p>
            <a:pPr eaLnBrk="1" hangingPunct="1">
              <a:lnSpc>
                <a:spcPct val="150000"/>
              </a:lnSpc>
              <a:spcBef>
                <a:spcPct val="0"/>
              </a:spcBef>
              <a:buClr>
                <a:srgbClr val="A50021"/>
              </a:buClr>
              <a:buFont typeface="Wingdings" pitchFamily="2" charset="2"/>
              <a:buChar char="§"/>
            </a:pPr>
            <a:r>
              <a:rPr lang="en-GB" altLang="en-US" sz="2400" dirty="0">
                <a:solidFill>
                  <a:srgbClr val="0000CC"/>
                </a:solidFill>
                <a:latin typeface="Arial" panose="020B0604020202020204" pitchFamily="34" charset="0"/>
                <a:cs typeface="Arial" panose="020B0604020202020204" pitchFamily="34" charset="0"/>
              </a:rPr>
              <a:t>c</a:t>
            </a:r>
            <a:r>
              <a:rPr lang="en-GB" altLang="en-US" sz="2400" dirty="0" smtClean="0">
                <a:solidFill>
                  <a:srgbClr val="0000CC"/>
                </a:solidFill>
                <a:latin typeface="Arial" panose="020B0604020202020204" pitchFamily="34" charset="0"/>
                <a:cs typeface="Arial" panose="020B0604020202020204" pitchFamily="34" charset="0"/>
              </a:rPr>
              <a:t>ontrolling feed given to livestock to ensure the optimum amount is given for growth with no wastage.</a:t>
            </a:r>
            <a:endParaRPr lang="en-GB" altLang="en-US" sz="2400" dirty="0">
              <a:solidFill>
                <a:srgbClr val="0000CC"/>
              </a:solidFill>
              <a:latin typeface="Arial" panose="020B0604020202020204" pitchFamily="34" charset="0"/>
              <a:cs typeface="Arial" panose="020B0604020202020204" pitchFamily="34" charset="0"/>
            </a:endParaRPr>
          </a:p>
        </p:txBody>
      </p:sp>
      <p:pic>
        <p:nvPicPr>
          <p:cNvPr id="604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2174" t="6497" r="1932" b="6938"/>
          <a:stretch>
            <a:fillRect/>
          </a:stretch>
        </p:blipFill>
        <p:spPr bwMode="auto">
          <a:xfrm>
            <a:off x="7752522" y="1650574"/>
            <a:ext cx="423048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3" name="Picture 7"/>
          <p:cNvPicPr>
            <a:picLocks noChangeAspect="1" noChangeArrowheads="1"/>
          </p:cNvPicPr>
          <p:nvPr/>
        </p:nvPicPr>
        <p:blipFill>
          <a:blip r:embed="rId4">
            <a:extLst>
              <a:ext uri="{28A0092B-C50C-407E-A947-70E740481C1C}">
                <a14:useLocalDpi xmlns:a14="http://schemas.microsoft.com/office/drawing/2010/main" val="0"/>
              </a:ext>
            </a:extLst>
          </a:blip>
          <a:srcRect l="11418" t="7314" r="7277" b="8743"/>
          <a:stretch>
            <a:fillRect/>
          </a:stretch>
        </p:blipFill>
        <p:spPr bwMode="auto">
          <a:xfrm>
            <a:off x="9872870" y="5120977"/>
            <a:ext cx="2110132" cy="147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4"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897" t="8046" r="5173" b="6897"/>
          <a:stretch>
            <a:fillRect/>
          </a:stretch>
        </p:blipFill>
        <p:spPr bwMode="auto">
          <a:xfrm>
            <a:off x="9377017" y="3140690"/>
            <a:ext cx="2581965" cy="160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2766" y="30607"/>
            <a:ext cx="11608904" cy="1077218"/>
          </a:xfrm>
        </p:spPr>
        <p:txBody>
          <a:bodyPr>
            <a:noAutofit/>
          </a:bodyPr>
          <a:lstStyle/>
          <a:p>
            <a:r>
              <a:rPr lang="en-GB" sz="3600" dirty="0" smtClean="0"/>
              <a:t>Battery Farming - Reducing Energy Loss</a:t>
            </a:r>
            <a:br>
              <a:rPr lang="en-GB" sz="3600" dirty="0" smtClean="0"/>
            </a:br>
            <a:r>
              <a:rPr lang="en-GB" sz="3600" dirty="0" smtClean="0"/>
              <a:t>To Increase Food Production (2)</a:t>
            </a:r>
            <a:endParaRPr lang="en-GB" sz="3600" dirty="0"/>
          </a:p>
        </p:txBody>
      </p:sp>
    </p:spTree>
    <p:extLst>
      <p:ext uri="{BB962C8B-B14F-4D97-AF65-F5344CB8AC3E}">
        <p14:creationId xmlns:p14="http://schemas.microsoft.com/office/powerpoint/2010/main" val="36922116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0422"/>
                                        </p:tgtEl>
                                        <p:attrNameLst>
                                          <p:attrName>style.visibility</p:attrName>
                                        </p:attrNameLst>
                                      </p:cBhvr>
                                      <p:to>
                                        <p:strVal val="visible"/>
                                      </p:to>
                                    </p:set>
                                    <p:animEffect transition="in" filter="dissolve">
                                      <p:cBhvr>
                                        <p:cTn id="12" dur="500"/>
                                        <p:tgtEl>
                                          <p:spTgt spid="604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21">
                                            <p:txEl>
                                              <p:pRg st="0" end="0"/>
                                            </p:txEl>
                                          </p:spTgt>
                                        </p:tgtEl>
                                        <p:attrNameLst>
                                          <p:attrName>style.visibility</p:attrName>
                                        </p:attrNameLst>
                                      </p:cBhvr>
                                      <p:to>
                                        <p:strVal val="visible"/>
                                      </p:to>
                                    </p:set>
                                    <p:animEffect transition="in" filter="wipe(left)">
                                      <p:cBhvr>
                                        <p:cTn id="17" dur="500"/>
                                        <p:tgtEl>
                                          <p:spTgt spid="604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21">
                                            <p:txEl>
                                              <p:pRg st="1" end="1"/>
                                            </p:txEl>
                                          </p:spTgt>
                                        </p:tgtEl>
                                        <p:attrNameLst>
                                          <p:attrName>style.visibility</p:attrName>
                                        </p:attrNameLst>
                                      </p:cBhvr>
                                      <p:to>
                                        <p:strVal val="visible"/>
                                      </p:to>
                                    </p:set>
                                    <p:animEffect transition="in" filter="wipe(left)">
                                      <p:cBhvr>
                                        <p:cTn id="22" dur="500"/>
                                        <p:tgtEl>
                                          <p:spTgt spid="604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421">
                                            <p:txEl>
                                              <p:pRg st="2" end="2"/>
                                            </p:txEl>
                                          </p:spTgt>
                                        </p:tgtEl>
                                        <p:attrNameLst>
                                          <p:attrName>style.visibility</p:attrName>
                                        </p:attrNameLst>
                                      </p:cBhvr>
                                      <p:to>
                                        <p:strVal val="visible"/>
                                      </p:to>
                                    </p:set>
                                    <p:animEffect transition="in" filter="wipe(left)">
                                      <p:cBhvr>
                                        <p:cTn id="27" dur="500"/>
                                        <p:tgtEl>
                                          <p:spTgt spid="604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421">
                                            <p:txEl>
                                              <p:pRg st="3" end="3"/>
                                            </p:txEl>
                                          </p:spTgt>
                                        </p:tgtEl>
                                        <p:attrNameLst>
                                          <p:attrName>style.visibility</p:attrName>
                                        </p:attrNameLst>
                                      </p:cBhvr>
                                      <p:to>
                                        <p:strVal val="visible"/>
                                      </p:to>
                                    </p:set>
                                    <p:animEffect transition="in" filter="wipe(left)">
                                      <p:cBhvr>
                                        <p:cTn id="32" dur="500"/>
                                        <p:tgtEl>
                                          <p:spTgt spid="6042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dissolve">
                                      <p:cBhvr>
                                        <p:cTn id="37" dur="500"/>
                                        <p:tgtEl>
                                          <p:spTgt spid="60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0423"/>
                                        </p:tgtEl>
                                        <p:attrNameLst>
                                          <p:attrName>style.visibility</p:attrName>
                                        </p:attrNameLst>
                                      </p:cBhvr>
                                      <p:to>
                                        <p:strVal val="visible"/>
                                      </p:to>
                                    </p:set>
                                    <p:animEffect transition="in" filter="dissolve">
                                      <p:cBhvr>
                                        <p:cTn id="42"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P spid="6042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normAutofit fontScale="90000"/>
          </a:bodyPr>
          <a:lstStyle/>
          <a:p>
            <a:r>
              <a:rPr lang="en-US" dirty="0"/>
              <a:t>Specification </a:t>
            </a:r>
            <a:r>
              <a:rPr lang="en-US" dirty="0" smtClean="0"/>
              <a:t>3.5.4</a:t>
            </a:r>
            <a:r>
              <a:rPr lang="en-US" dirty="0"/>
              <a:t/>
            </a:r>
            <a:br>
              <a:rPr lang="en-US" dirty="0"/>
            </a:br>
            <a:r>
              <a:rPr lang="en-US" dirty="0" smtClean="0"/>
              <a:t>Energy transfers and productivity</a:t>
            </a:r>
            <a:endParaRPr lang="en-MY" dirty="0"/>
          </a:p>
        </p:txBody>
      </p:sp>
      <p:sp>
        <p:nvSpPr>
          <p:cNvPr id="3" name="Content Placeholder 2"/>
          <p:cNvSpPr>
            <a:spLocks noGrp="1"/>
          </p:cNvSpPr>
          <p:nvPr>
            <p:ph idx="1"/>
          </p:nvPr>
        </p:nvSpPr>
        <p:spPr>
          <a:xfrm>
            <a:off x="609600" y="1595934"/>
            <a:ext cx="10972800" cy="5008065"/>
          </a:xfrm>
          <a:ln>
            <a:solidFill>
              <a:schemeClr val="accent1"/>
            </a:solidFill>
          </a:ln>
        </p:spPr>
        <p:txBody>
          <a:bodyPr>
            <a:noAutofit/>
          </a:bodyPr>
          <a:lstStyle/>
          <a:p>
            <a:pPr marL="0" indent="0">
              <a:buNone/>
            </a:pPr>
            <a:r>
              <a:rPr lang="en-MY" sz="1800" dirty="0"/>
              <a:t>In any ecosystem, plants synthesise organic compounds from atmospheric, or aquatic, carbon dioxide. </a:t>
            </a:r>
            <a:endParaRPr lang="en-MY" sz="1800" dirty="0" smtClean="0"/>
          </a:p>
          <a:p>
            <a:pPr marL="0" indent="0">
              <a:buNone/>
            </a:pPr>
            <a:r>
              <a:rPr lang="en-MY" sz="1800" dirty="0" smtClean="0"/>
              <a:t>Most </a:t>
            </a:r>
            <a:r>
              <a:rPr lang="en-MY" sz="1800" dirty="0"/>
              <a:t>of the sugars synthesised by plants are used by the plant as respiratory substrates. The rest are used to make other groups of biological molecules. These biological molecules form the biomass of the plants. </a:t>
            </a:r>
            <a:endParaRPr lang="en-MY" sz="1800" dirty="0" smtClean="0"/>
          </a:p>
          <a:p>
            <a:pPr marL="0" indent="0">
              <a:buNone/>
            </a:pPr>
            <a:r>
              <a:rPr lang="en-MY" sz="1800" dirty="0" smtClean="0"/>
              <a:t>Biomass </a:t>
            </a:r>
            <a:r>
              <a:rPr lang="en-MY" sz="1800" dirty="0"/>
              <a:t>can be measured in terms of mass of carbon or dry mass of tissue per given area per given time. </a:t>
            </a:r>
            <a:endParaRPr lang="en-MY" sz="1800" dirty="0" smtClean="0"/>
          </a:p>
          <a:p>
            <a:pPr marL="0" indent="0">
              <a:buNone/>
            </a:pPr>
            <a:r>
              <a:rPr lang="en-MY" sz="1800" dirty="0" smtClean="0"/>
              <a:t>The </a:t>
            </a:r>
            <a:r>
              <a:rPr lang="en-MY" sz="1800" dirty="0"/>
              <a:t>chemical energy store in dry biomass can be estimated using calorimetry. </a:t>
            </a:r>
            <a:endParaRPr lang="en-MY" sz="1800" dirty="0" smtClean="0"/>
          </a:p>
          <a:p>
            <a:pPr marL="0" indent="0">
              <a:buNone/>
            </a:pPr>
            <a:r>
              <a:rPr lang="en-MY" sz="1800" dirty="0"/>
              <a:t>Gross primary production (GPP) is the chemical energy store in plant biomass, in a given area or volume, in a given time. </a:t>
            </a:r>
            <a:endParaRPr lang="en-MY" sz="1800" dirty="0" smtClean="0"/>
          </a:p>
          <a:p>
            <a:pPr marL="0" indent="0">
              <a:buNone/>
            </a:pPr>
            <a:r>
              <a:rPr lang="en-MY" sz="1800" dirty="0"/>
              <a:t>Net primary production (NPP) is the chemical energy store in plant biomass after respiratory losses to the environment have been taken into account, </a:t>
            </a:r>
          </a:p>
          <a:p>
            <a:pPr marL="0" indent="0">
              <a:buNone/>
            </a:pPr>
            <a:r>
              <a:rPr lang="en-MY" sz="1800" dirty="0"/>
              <a:t>i.e.  NPP = GPP – R </a:t>
            </a:r>
          </a:p>
          <a:p>
            <a:pPr marL="0" indent="0">
              <a:buNone/>
            </a:pPr>
            <a:r>
              <a:rPr lang="en-MY" sz="1800" dirty="0"/>
              <a:t>where GPP represents gross production and R represents respiratory losses to the environment. </a:t>
            </a:r>
          </a:p>
          <a:p>
            <a:pPr marL="0" indent="0">
              <a:buNone/>
            </a:pPr>
            <a:r>
              <a:rPr lang="en-MY" sz="1800" dirty="0"/>
              <a:t>This net primary production is available for plant growth and reproduction. It is also available to other trophic levels in the ecosystem, such as herbivores and decomposers. </a:t>
            </a:r>
          </a:p>
          <a:p>
            <a:pPr marL="0" indent="0">
              <a:buNone/>
            </a:pPr>
            <a:endParaRPr lang="en-MY" sz="1800" dirty="0" smtClean="0"/>
          </a:p>
        </p:txBody>
      </p:sp>
    </p:spTree>
    <p:extLst>
      <p:ext uri="{BB962C8B-B14F-4D97-AF65-F5344CB8AC3E}">
        <p14:creationId xmlns:p14="http://schemas.microsoft.com/office/powerpoint/2010/main" val="202412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927406" y="2979738"/>
            <a:ext cx="9740594" cy="3878262"/>
            <a:chOff x="82" y="1876"/>
            <a:chExt cx="5595" cy="2366"/>
          </a:xfrm>
        </p:grpSpPr>
        <p:pic>
          <p:nvPicPr>
            <p:cNvPr id="30726" name="Picture 3" descr="C:\Documents and Settings\Robert George\Desktop\Chicken 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 y="2080"/>
              <a:ext cx="5595"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4"/>
            <p:cNvSpPr>
              <a:spLocks noChangeArrowheads="1"/>
            </p:cNvSpPr>
            <p:nvPr/>
          </p:nvSpPr>
          <p:spPr bwMode="auto">
            <a:xfrm>
              <a:off x="765" y="1876"/>
              <a:ext cx="1425"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1800" b="1" dirty="0">
                  <a:solidFill>
                    <a:srgbClr val="0000CC"/>
                  </a:solidFill>
                  <a:latin typeface="Arial" panose="020B0604020202020204" pitchFamily="34" charset="0"/>
                  <a:cs typeface="Arial" panose="020B0604020202020204" pitchFamily="34" charset="0"/>
                </a:rPr>
                <a:t>Free range chickens </a:t>
              </a:r>
            </a:p>
          </p:txBody>
        </p:sp>
        <p:sp>
          <p:nvSpPr>
            <p:cNvPr id="30728" name="Rectangle 5"/>
            <p:cNvSpPr>
              <a:spLocks noChangeArrowheads="1"/>
            </p:cNvSpPr>
            <p:nvPr/>
          </p:nvSpPr>
          <p:spPr bwMode="auto">
            <a:xfrm>
              <a:off x="3564" y="1876"/>
              <a:ext cx="1528"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1800" b="1" dirty="0">
                  <a:solidFill>
                    <a:srgbClr val="0000CC"/>
                  </a:solidFill>
                  <a:latin typeface="Arial" panose="020B0604020202020204" pitchFamily="34" charset="0"/>
                  <a:cs typeface="Arial" panose="020B0604020202020204" pitchFamily="34" charset="0"/>
                </a:rPr>
                <a:t>Battery farm chickens </a:t>
              </a:r>
            </a:p>
          </p:txBody>
        </p:sp>
      </p:grpSp>
      <p:sp>
        <p:nvSpPr>
          <p:cNvPr id="30723" name="Text Box 6"/>
          <p:cNvSpPr txBox="1">
            <a:spLocks noChangeArrowheads="1"/>
          </p:cNvSpPr>
          <p:nvPr/>
        </p:nvSpPr>
        <p:spPr bwMode="auto">
          <a:xfrm>
            <a:off x="1379039" y="476251"/>
            <a:ext cx="88206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GB" altLang="en-US" sz="2400" b="1" dirty="0">
              <a:solidFill>
                <a:srgbClr val="000066"/>
              </a:solidFill>
              <a:latin typeface="Arial" panose="020B0604020202020204" pitchFamily="34" charset="0"/>
              <a:cs typeface="Arial" panose="020B0604020202020204" pitchFamily="34" charset="0"/>
            </a:endParaRPr>
          </a:p>
          <a:p>
            <a:pPr eaLnBrk="1" hangingPunct="1">
              <a:spcBef>
                <a:spcPct val="0"/>
              </a:spcBef>
              <a:buFontTx/>
              <a:buNone/>
            </a:pPr>
            <a:endParaRPr lang="en-GB" altLang="en-US" sz="2400" b="1" dirty="0">
              <a:solidFill>
                <a:srgbClr val="000066"/>
              </a:solidFill>
              <a:latin typeface="Arial" panose="020B0604020202020204" pitchFamily="34" charset="0"/>
              <a:cs typeface="Arial" panose="020B0604020202020204" pitchFamily="34" charset="0"/>
            </a:endParaRPr>
          </a:p>
        </p:txBody>
      </p:sp>
      <p:sp>
        <p:nvSpPr>
          <p:cNvPr id="61449" name="Text Box 9"/>
          <p:cNvSpPr txBox="1">
            <a:spLocks noChangeArrowheads="1"/>
          </p:cNvSpPr>
          <p:nvPr/>
        </p:nvSpPr>
        <p:spPr bwMode="auto">
          <a:xfrm>
            <a:off x="424070" y="719138"/>
            <a:ext cx="102439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400" dirty="0">
                <a:solidFill>
                  <a:srgbClr val="0000CC"/>
                </a:solidFill>
                <a:latin typeface="Arial" panose="020B0604020202020204" pitchFamily="34" charset="0"/>
                <a:cs typeface="Arial" panose="020B0604020202020204" pitchFamily="34" charset="0"/>
              </a:rPr>
              <a:t>Intensive farming tries to produce as much food as efficiently as possible at the lowest possible cost. However, intensive farming of animals requires methods which often raise ethical dilemmas.</a:t>
            </a:r>
          </a:p>
          <a:p>
            <a:pPr eaLnBrk="1" hangingPunct="1">
              <a:spcBef>
                <a:spcPct val="0"/>
              </a:spcBef>
              <a:buFontTx/>
              <a:buNone/>
            </a:pPr>
            <a:endParaRPr lang="en-GB" altLang="en-US" sz="2400" dirty="0">
              <a:solidFill>
                <a:srgbClr val="0000CC"/>
              </a:solidFill>
              <a:latin typeface="Arial" panose="020B0604020202020204" pitchFamily="34" charset="0"/>
              <a:cs typeface="Arial" panose="020B0604020202020204" pitchFamily="34" charset="0"/>
            </a:endParaRPr>
          </a:p>
          <a:p>
            <a:pPr eaLnBrk="1" hangingPunct="1">
              <a:spcBef>
                <a:spcPct val="0"/>
              </a:spcBef>
              <a:buFontTx/>
              <a:buNone/>
            </a:pPr>
            <a:r>
              <a:rPr lang="en-GB" altLang="en-US" sz="2400" dirty="0">
                <a:solidFill>
                  <a:srgbClr val="0000CC"/>
                </a:solidFill>
                <a:latin typeface="Arial" panose="020B0604020202020204" pitchFamily="34" charset="0"/>
                <a:cs typeface="Arial" panose="020B0604020202020204" pitchFamily="34" charset="0"/>
              </a:rPr>
              <a:t>Free range eggs are more expensive than those produced within battery farms.</a:t>
            </a:r>
            <a:endParaRPr lang="en-GB" altLang="en-US" sz="1200" dirty="0">
              <a:solidFill>
                <a:srgbClr val="0000C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95458" y="1"/>
            <a:ext cx="12987458" cy="584775"/>
          </a:xfrm>
        </p:spPr>
        <p:txBody>
          <a:bodyPr>
            <a:normAutofit fontScale="90000"/>
          </a:bodyPr>
          <a:lstStyle/>
          <a:p>
            <a:r>
              <a:rPr lang="en-GB" dirty="0" smtClean="0"/>
              <a:t>Intensive Farming and Ethics</a:t>
            </a:r>
            <a:endParaRPr lang="en-GB" dirty="0"/>
          </a:p>
        </p:txBody>
      </p:sp>
    </p:spTree>
    <p:extLst>
      <p:ext uri="{BB962C8B-B14F-4D97-AF65-F5344CB8AC3E}">
        <p14:creationId xmlns:p14="http://schemas.microsoft.com/office/powerpoint/2010/main" val="13145547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9">
                                            <p:txEl>
                                              <p:pRg st="0" end="0"/>
                                            </p:txEl>
                                          </p:spTgt>
                                        </p:tgtEl>
                                        <p:attrNameLst>
                                          <p:attrName>style.visibility</p:attrName>
                                        </p:attrNameLst>
                                      </p:cBhvr>
                                      <p:to>
                                        <p:strVal val="visible"/>
                                      </p:to>
                                    </p:set>
                                    <p:animEffect transition="in" filter="wipe(left)">
                                      <p:cBhvr>
                                        <p:cTn id="12" dur="500"/>
                                        <p:tgtEl>
                                          <p:spTgt spid="614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9">
                                            <p:txEl>
                                              <p:pRg st="2" end="2"/>
                                            </p:txEl>
                                          </p:spTgt>
                                        </p:tgtEl>
                                        <p:attrNameLst>
                                          <p:attrName>style.visibility</p:attrName>
                                        </p:attrNameLst>
                                      </p:cBhvr>
                                      <p:to>
                                        <p:strVal val="visible"/>
                                      </p:to>
                                    </p:set>
                                    <p:animEffect transition="in" filter="wipe(left)">
                                      <p:cBhvr>
                                        <p:cTn id="17" dur="500"/>
                                        <p:tgtEl>
                                          <p:spTgt spid="614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normAutofit fontScale="90000"/>
          </a:bodyPr>
          <a:lstStyle/>
          <a:p>
            <a:r>
              <a:rPr lang="en-US" dirty="0"/>
              <a:t>Specification </a:t>
            </a:r>
            <a:r>
              <a:rPr lang="en-US" dirty="0" smtClean="0"/>
              <a:t>3.5.4</a:t>
            </a:r>
            <a:r>
              <a:rPr lang="en-US" dirty="0"/>
              <a:t/>
            </a:r>
            <a:br>
              <a:rPr lang="en-US" dirty="0"/>
            </a:br>
            <a:r>
              <a:rPr lang="en-US" dirty="0" smtClean="0"/>
              <a:t>Energy transfers and productivity</a:t>
            </a:r>
            <a:endParaRPr lang="en-MY" dirty="0"/>
          </a:p>
        </p:txBody>
      </p:sp>
      <p:sp>
        <p:nvSpPr>
          <p:cNvPr id="3" name="Content Placeholder 2"/>
          <p:cNvSpPr>
            <a:spLocks noGrp="1"/>
          </p:cNvSpPr>
          <p:nvPr>
            <p:ph idx="1"/>
          </p:nvPr>
        </p:nvSpPr>
        <p:spPr>
          <a:xfrm>
            <a:off x="609600" y="1595934"/>
            <a:ext cx="10972800" cy="3094599"/>
          </a:xfrm>
          <a:ln>
            <a:solidFill>
              <a:schemeClr val="accent1"/>
            </a:solidFill>
          </a:ln>
        </p:spPr>
        <p:txBody>
          <a:bodyPr>
            <a:noAutofit/>
          </a:bodyPr>
          <a:lstStyle/>
          <a:p>
            <a:pPr marL="0" indent="0">
              <a:buNone/>
            </a:pPr>
            <a:r>
              <a:rPr lang="en-MY" sz="1800" dirty="0" smtClean="0"/>
              <a:t>The </a:t>
            </a:r>
            <a:r>
              <a:rPr lang="en-MY" sz="1800" dirty="0"/>
              <a:t>net production of consumers (N), such as animals, can be calculated as: </a:t>
            </a:r>
            <a:endParaRPr lang="en-MY" sz="1800" dirty="0" smtClean="0"/>
          </a:p>
          <a:p>
            <a:pPr marL="0" indent="0">
              <a:buNone/>
            </a:pPr>
            <a:r>
              <a:rPr lang="en-MY" sz="1800" dirty="0" smtClean="0"/>
              <a:t>N </a:t>
            </a:r>
            <a:r>
              <a:rPr lang="en-MY" sz="1800" dirty="0"/>
              <a:t>= I – F +</a:t>
            </a:r>
            <a:r>
              <a:rPr lang="en-MY" sz="1800" dirty="0" smtClean="0"/>
              <a:t>R</a:t>
            </a:r>
          </a:p>
          <a:p>
            <a:pPr marL="0" indent="0">
              <a:buNone/>
            </a:pPr>
            <a:r>
              <a:rPr lang="en-MY" sz="1800" dirty="0"/>
              <a:t>where I represents the chemical energy store in ingested food, F represents the chemical energy lost to the environment in faeces and urine and R represents the respiratory losses to the environment</a:t>
            </a:r>
            <a:r>
              <a:rPr lang="en-MY" sz="1800" dirty="0" smtClean="0"/>
              <a:t>.</a:t>
            </a:r>
          </a:p>
          <a:p>
            <a:pPr marL="0" indent="0">
              <a:buNone/>
            </a:pPr>
            <a:endParaRPr lang="en-MY" sz="1800" dirty="0" smtClean="0"/>
          </a:p>
          <a:p>
            <a:pPr marL="0" indent="0">
              <a:buNone/>
            </a:pPr>
            <a:r>
              <a:rPr lang="en-MY" sz="1800" b="1" dirty="0"/>
              <a:t>Students should be able </a:t>
            </a:r>
            <a:r>
              <a:rPr lang="en-MY" sz="1800" b="1" dirty="0" smtClean="0"/>
              <a:t>to </a:t>
            </a:r>
            <a:r>
              <a:rPr lang="en-MY" sz="1800" dirty="0" smtClean="0"/>
              <a:t>appreciate </a:t>
            </a:r>
            <a:r>
              <a:rPr lang="en-MY" sz="1800" dirty="0"/>
              <a:t>the ways in which production is affected by farming practices designed to increase the efficiency of energy transfer by: </a:t>
            </a:r>
            <a:endParaRPr lang="en-MY" sz="1800" dirty="0" smtClean="0"/>
          </a:p>
          <a:p>
            <a:pPr marL="0" indent="0">
              <a:buNone/>
            </a:pPr>
            <a:r>
              <a:rPr lang="en-MY" sz="1800" dirty="0" smtClean="0"/>
              <a:t>• </a:t>
            </a:r>
            <a:r>
              <a:rPr lang="en-MY" sz="1800" dirty="0"/>
              <a:t>simplifying food webs to reduce energy losses to non-human food chains </a:t>
            </a:r>
            <a:endParaRPr lang="en-MY" sz="1800" dirty="0" smtClean="0"/>
          </a:p>
          <a:p>
            <a:pPr marL="0" indent="0">
              <a:buNone/>
            </a:pPr>
            <a:r>
              <a:rPr lang="en-MY" sz="1800" dirty="0" smtClean="0"/>
              <a:t>• </a:t>
            </a:r>
            <a:r>
              <a:rPr lang="en-MY" sz="1800" dirty="0"/>
              <a:t>reducing respiratory losses within a human food chain.</a:t>
            </a:r>
          </a:p>
          <a:p>
            <a:pPr marL="0" indent="0">
              <a:buNone/>
            </a:pPr>
            <a:endParaRPr lang="en-MY" sz="1800" dirty="0"/>
          </a:p>
        </p:txBody>
      </p:sp>
    </p:spTree>
    <p:extLst>
      <p:ext uri="{BB962C8B-B14F-4D97-AF65-F5344CB8AC3E}">
        <p14:creationId xmlns:p14="http://schemas.microsoft.com/office/powerpoint/2010/main" val="31546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ecosystem?</a:t>
            </a:r>
            <a:endParaRPr lang="en-GB" dirty="0"/>
          </a:p>
        </p:txBody>
      </p:sp>
      <p:sp>
        <p:nvSpPr>
          <p:cNvPr id="3" name="Content Placeholder 2"/>
          <p:cNvSpPr>
            <a:spLocks noGrp="1"/>
          </p:cNvSpPr>
          <p:nvPr>
            <p:ph idx="1"/>
          </p:nvPr>
        </p:nvSpPr>
        <p:spPr/>
        <p:txBody>
          <a:bodyPr/>
          <a:lstStyle/>
          <a:p>
            <a:r>
              <a:rPr lang="en-GB" dirty="0" smtClean="0"/>
              <a:t>An ecosystem is a more or less  balanced, self-sustaining natural unit of  living (biotic) and non-living (abiotic) components. The biotic and abiotic components interact.</a:t>
            </a:r>
          </a:p>
          <a:p>
            <a:r>
              <a:rPr lang="en-GB" dirty="0" smtClean="0"/>
              <a:t>A forest is an ecosystem.</a:t>
            </a:r>
          </a:p>
          <a:p>
            <a:pPr marL="0" indent="0">
              <a:buNone/>
            </a:pPr>
            <a:r>
              <a:rPr lang="en-GB" dirty="0" smtClean="0"/>
              <a:t>.</a:t>
            </a:r>
            <a:endParaRPr lang="en-GB" dirty="0"/>
          </a:p>
        </p:txBody>
      </p:sp>
    </p:spTree>
    <p:extLst>
      <p:ext uri="{BB962C8B-B14F-4D97-AF65-F5344CB8AC3E}">
        <p14:creationId xmlns:p14="http://schemas.microsoft.com/office/powerpoint/2010/main" val="14811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ripetungi.com/wp-content/uploads/2010/07/ecosystem-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80" y="142280"/>
            <a:ext cx="11928729"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3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GB" dirty="0" smtClean="0"/>
              <a:t>Habitat and community</a:t>
            </a:r>
            <a:endParaRPr lang="en-GB" dirty="0"/>
          </a:p>
        </p:txBody>
      </p:sp>
      <p:sp>
        <p:nvSpPr>
          <p:cNvPr id="3" name="Content Placeholder 2"/>
          <p:cNvSpPr>
            <a:spLocks noGrp="1"/>
          </p:cNvSpPr>
          <p:nvPr>
            <p:ph idx="1"/>
          </p:nvPr>
        </p:nvSpPr>
        <p:spPr>
          <a:xfrm>
            <a:off x="609600" y="1600202"/>
            <a:ext cx="10972800" cy="4157132"/>
          </a:xfrm>
        </p:spPr>
        <p:txBody>
          <a:bodyPr>
            <a:normAutofit fontScale="85000" lnSpcReduction="20000"/>
          </a:bodyPr>
          <a:lstStyle/>
          <a:p>
            <a:r>
              <a:rPr lang="en-GB" dirty="0" smtClean="0"/>
              <a:t>A community </a:t>
            </a:r>
          </a:p>
          <a:p>
            <a:pPr marL="0" indent="0">
              <a:buNone/>
            </a:pPr>
            <a:r>
              <a:rPr lang="en-GB" dirty="0" smtClean="0"/>
              <a:t>comprises the different </a:t>
            </a:r>
          </a:p>
          <a:p>
            <a:pPr marL="0" indent="0">
              <a:buNone/>
            </a:pPr>
            <a:r>
              <a:rPr lang="en-GB" dirty="0" smtClean="0"/>
              <a:t>populations of species </a:t>
            </a:r>
          </a:p>
          <a:p>
            <a:pPr marL="0" indent="0">
              <a:buNone/>
            </a:pPr>
            <a:r>
              <a:rPr lang="en-GB" dirty="0" smtClean="0"/>
              <a:t>that live in a habitat.</a:t>
            </a:r>
          </a:p>
          <a:p>
            <a:pPr marL="0" indent="0">
              <a:buNone/>
            </a:pPr>
            <a:endParaRPr lang="en-GB" dirty="0" smtClean="0"/>
          </a:p>
          <a:p>
            <a:r>
              <a:rPr lang="en-GB" dirty="0" smtClean="0"/>
              <a:t>A habitat is the </a:t>
            </a:r>
          </a:p>
          <a:p>
            <a:pPr marL="0" indent="0">
              <a:buNone/>
            </a:pPr>
            <a:r>
              <a:rPr lang="en-GB" dirty="0" smtClean="0"/>
              <a:t>particular area occupied </a:t>
            </a:r>
          </a:p>
          <a:p>
            <a:pPr marL="0" indent="0">
              <a:buNone/>
            </a:pPr>
            <a:r>
              <a:rPr lang="en-GB" dirty="0" smtClean="0"/>
              <a:t>by a population.  </a:t>
            </a:r>
          </a:p>
          <a:p>
            <a:pPr marL="0" indent="0">
              <a:buNone/>
            </a:pPr>
            <a:r>
              <a:rPr lang="en-GB" dirty="0" smtClean="0"/>
              <a:t>The place where the </a:t>
            </a:r>
          </a:p>
          <a:p>
            <a:pPr marL="0" indent="0">
              <a:buNone/>
            </a:pPr>
            <a:r>
              <a:rPr lang="en-GB" dirty="0" smtClean="0"/>
              <a:t>organism lives has abiotic and biotic features which are characteristic.</a:t>
            </a:r>
            <a:endParaRPr lang="en-GB" dirty="0"/>
          </a:p>
        </p:txBody>
      </p:sp>
      <p:pic>
        <p:nvPicPr>
          <p:cNvPr id="4" name="irc_mi" descr="http://1.bp.blogspot.com/-_Vt54sPOWiQ/UoJ9rigkrrI/AAAAAAAABsY/XRlX6AQEGUs/s1600/Ecosystem-an-overview.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979" y="1124744"/>
            <a:ext cx="5856651" cy="4009446"/>
          </a:xfrm>
          <a:prstGeom prst="rect">
            <a:avLst/>
          </a:prstGeom>
          <a:noFill/>
          <a:ln>
            <a:noFill/>
          </a:ln>
        </p:spPr>
      </p:pic>
    </p:spTree>
    <p:extLst>
      <p:ext uri="{BB962C8B-B14F-4D97-AF65-F5344CB8AC3E}">
        <p14:creationId xmlns:p14="http://schemas.microsoft.com/office/powerpoint/2010/main" val="3437992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Biotic and abiotic features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348883"/>
              </p:ext>
            </p:extLst>
          </p:nvPr>
        </p:nvGraphicFramePr>
        <p:xfrm>
          <a:off x="609600" y="1600200"/>
          <a:ext cx="10972800" cy="21234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lang="en-GB" dirty="0" smtClean="0"/>
                        <a:t>Abiotic</a:t>
                      </a:r>
                      <a:r>
                        <a:rPr lang="en-GB" baseline="0" dirty="0" smtClean="0"/>
                        <a:t> features</a:t>
                      </a:r>
                      <a:endParaRPr lang="en-GB" dirty="0"/>
                    </a:p>
                  </a:txBody>
                  <a:tcPr marL="121920" marR="121920"/>
                </a:tc>
                <a:tc>
                  <a:txBody>
                    <a:bodyPr/>
                    <a:lstStyle/>
                    <a:p>
                      <a:r>
                        <a:rPr lang="en-GB" dirty="0" smtClean="0"/>
                        <a:t>Biotic features</a:t>
                      </a:r>
                      <a:endParaRPr lang="en-GB" dirty="0"/>
                    </a:p>
                  </a:txBody>
                  <a:tcPr marL="121920" marR="121920"/>
                </a:tc>
                <a:extLst>
                  <a:ext uri="{0D108BD9-81ED-4DB2-BD59-A6C34878D82A}">
                    <a16:rowId xmlns:a16="http://schemas.microsoft.com/office/drawing/2014/main" val="10000"/>
                  </a:ext>
                </a:extLst>
              </a:tr>
              <a:tr h="370840">
                <a:tc>
                  <a:txBody>
                    <a:bodyPr/>
                    <a:lstStyle/>
                    <a:p>
                      <a:r>
                        <a:rPr lang="en-GB" dirty="0" smtClean="0"/>
                        <a:t>Edaphic features – water</a:t>
                      </a:r>
                      <a:r>
                        <a:rPr lang="en-GB" baseline="0" dirty="0" smtClean="0"/>
                        <a:t> holding capacity of soil, topography</a:t>
                      </a:r>
                      <a:endParaRPr lang="en-GB" dirty="0"/>
                    </a:p>
                  </a:txBody>
                  <a:tcPr marL="121920" marR="121920"/>
                </a:tc>
                <a:tc>
                  <a:txBody>
                    <a:bodyPr/>
                    <a:lstStyle/>
                    <a:p>
                      <a:r>
                        <a:rPr lang="en-GB" dirty="0" smtClean="0"/>
                        <a:t>Parasites</a:t>
                      </a:r>
                      <a:endParaRPr lang="en-GB" dirty="0"/>
                    </a:p>
                  </a:txBody>
                  <a:tcPr marL="121920" marR="121920"/>
                </a:tc>
                <a:extLst>
                  <a:ext uri="{0D108BD9-81ED-4DB2-BD59-A6C34878D82A}">
                    <a16:rowId xmlns:a16="http://schemas.microsoft.com/office/drawing/2014/main" val="10001"/>
                  </a:ext>
                </a:extLst>
              </a:tr>
              <a:tr h="370840">
                <a:tc>
                  <a:txBody>
                    <a:bodyPr/>
                    <a:lstStyle/>
                    <a:p>
                      <a:r>
                        <a:rPr lang="en-GB" dirty="0" smtClean="0"/>
                        <a:t>Climatic features</a:t>
                      </a:r>
                      <a:r>
                        <a:rPr lang="en-GB" baseline="0" dirty="0" smtClean="0"/>
                        <a:t> – light, moisture, temperature</a:t>
                      </a:r>
                      <a:endParaRPr lang="en-GB" dirty="0"/>
                    </a:p>
                  </a:txBody>
                  <a:tcPr marL="121920" marR="121920"/>
                </a:tc>
                <a:tc>
                  <a:txBody>
                    <a:bodyPr/>
                    <a:lstStyle/>
                    <a:p>
                      <a:r>
                        <a:rPr lang="en-GB" dirty="0" smtClean="0"/>
                        <a:t>Predators</a:t>
                      </a:r>
                      <a:endParaRPr lang="en-GB" dirty="0"/>
                    </a:p>
                  </a:txBody>
                  <a:tcPr marL="121920" marR="121920"/>
                </a:tc>
                <a:extLst>
                  <a:ext uri="{0D108BD9-81ED-4DB2-BD59-A6C34878D82A}">
                    <a16:rowId xmlns:a16="http://schemas.microsoft.com/office/drawing/2014/main" val="10002"/>
                  </a:ext>
                </a:extLst>
              </a:tr>
              <a:tr h="370840">
                <a:tc>
                  <a:txBody>
                    <a:bodyPr/>
                    <a:lstStyle/>
                    <a:p>
                      <a:endParaRPr lang="en-GB" dirty="0"/>
                    </a:p>
                  </a:txBody>
                  <a:tcPr marL="121920" marR="121920"/>
                </a:tc>
                <a:tc>
                  <a:txBody>
                    <a:bodyPr/>
                    <a:lstStyle/>
                    <a:p>
                      <a:r>
                        <a:rPr lang="en-GB" dirty="0" smtClean="0"/>
                        <a:t>Pathogens</a:t>
                      </a:r>
                      <a:endParaRPr lang="en-GB" dirty="0"/>
                    </a:p>
                  </a:txBody>
                  <a:tcPr marL="121920" marR="121920"/>
                </a:tc>
                <a:extLst>
                  <a:ext uri="{0D108BD9-81ED-4DB2-BD59-A6C34878D82A}">
                    <a16:rowId xmlns:a16="http://schemas.microsoft.com/office/drawing/2014/main" val="10003"/>
                  </a:ext>
                </a:extLst>
              </a:tr>
              <a:tr h="370840">
                <a:tc>
                  <a:txBody>
                    <a:bodyPr/>
                    <a:lstStyle/>
                    <a:p>
                      <a:endParaRPr lang="en-GB"/>
                    </a:p>
                  </a:txBody>
                  <a:tcPr marL="121920" marR="121920"/>
                </a:tc>
                <a:tc>
                  <a:txBody>
                    <a:bodyPr/>
                    <a:lstStyle/>
                    <a:p>
                      <a:endParaRPr lang="en-GB"/>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0417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 niche</a:t>
            </a:r>
            <a:endParaRPr lang="en-GB" dirty="0"/>
          </a:p>
        </p:txBody>
      </p:sp>
      <p:sp>
        <p:nvSpPr>
          <p:cNvPr id="3" name="Content Placeholder 2"/>
          <p:cNvSpPr>
            <a:spLocks noGrp="1"/>
          </p:cNvSpPr>
          <p:nvPr>
            <p:ph idx="1"/>
          </p:nvPr>
        </p:nvSpPr>
        <p:spPr/>
        <p:txBody>
          <a:bodyPr/>
          <a:lstStyle/>
          <a:p>
            <a:pPr marL="0" indent="0">
              <a:buNone/>
            </a:pPr>
            <a:r>
              <a:rPr lang="en-GB" dirty="0" smtClean="0"/>
              <a:t>The place of each species in the ecosystem.  Not only physical space but the role the species carries out and its inter-relationships with other species as well.  </a:t>
            </a:r>
          </a:p>
          <a:p>
            <a:pPr marL="0" indent="0">
              <a:buNone/>
            </a:pPr>
            <a:endParaRPr lang="en-GB" dirty="0"/>
          </a:p>
          <a:p>
            <a:pPr marL="0" indent="0">
              <a:buNone/>
            </a:pPr>
            <a:r>
              <a:rPr lang="en-GB" dirty="0" smtClean="0"/>
              <a:t>No two species can occupy the same niche in a specific habitat or they will compete.</a:t>
            </a:r>
            <a:endParaRPr lang="en-GB" dirty="0"/>
          </a:p>
        </p:txBody>
      </p:sp>
    </p:spTree>
    <p:extLst>
      <p:ext uri="{BB962C8B-B14F-4D97-AF65-F5344CB8AC3E}">
        <p14:creationId xmlns:p14="http://schemas.microsoft.com/office/powerpoint/2010/main" val="75518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1B00415-AF10-431F-BAB0-DAADE6840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2E765C-F7AC-4621-AF5C-2D402AFE81E1}">
  <ds:schemaRefs>
    <ds:schemaRef ds:uri="http://schemas.microsoft.com/sharepoint/v3/contenttype/forms"/>
  </ds:schemaRefs>
</ds:datastoreItem>
</file>

<file path=customXml/itemProps3.xml><?xml version="1.0" encoding="utf-8"?>
<ds:datastoreItem xmlns:ds="http://schemas.openxmlformats.org/officeDocument/2006/customXml" ds:itemID="{FDB6E3DE-A260-4827-8FB1-AB7809BDF966}">
  <ds:schemaRef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6343</TotalTime>
  <Words>2311</Words>
  <Application>Microsoft Office PowerPoint</Application>
  <PresentationFormat>Widescreen</PresentationFormat>
  <Paragraphs>215</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Wingdings</vt:lpstr>
      <vt:lpstr>1_Office Theme</vt:lpstr>
      <vt:lpstr>3.5.3 Energy and Ecosystems</vt:lpstr>
      <vt:lpstr>PowerPoint Presentation</vt:lpstr>
      <vt:lpstr>Specification 3.5.4 Energy transfers and productivity</vt:lpstr>
      <vt:lpstr>Specification 3.5.4 Energy transfers and productivity</vt:lpstr>
      <vt:lpstr>What is an ecosystem?</vt:lpstr>
      <vt:lpstr>PowerPoint Presentation</vt:lpstr>
      <vt:lpstr>Habitat and community</vt:lpstr>
      <vt:lpstr>Biotic and abiotic features</vt:lpstr>
      <vt:lpstr>Ecological niche</vt:lpstr>
      <vt:lpstr>Transfer of energy</vt:lpstr>
      <vt:lpstr>Saprobionts</vt:lpstr>
      <vt:lpstr>Biomass</vt:lpstr>
      <vt:lpstr>Chemical energy stored in biomass</vt:lpstr>
      <vt:lpstr>The importance of light</vt:lpstr>
      <vt:lpstr>Photosynthetic efficiency</vt:lpstr>
      <vt:lpstr>Photosynthetic efficiency</vt:lpstr>
      <vt:lpstr>Gross Primary Production</vt:lpstr>
      <vt:lpstr>Net Primary Production</vt:lpstr>
      <vt:lpstr>Ecosystem examples</vt:lpstr>
      <vt:lpstr>Loss of energy between trophic levels?</vt:lpstr>
      <vt:lpstr>What is trophic efficiency?</vt:lpstr>
      <vt:lpstr>Energy flow through food chains</vt:lpstr>
      <vt:lpstr>Calculating Net Production of Consumers</vt:lpstr>
      <vt:lpstr>Why do Carnivores have a much higher secondary productivity than herbivores or why are carnivores more efficient than herbivores?</vt:lpstr>
      <vt:lpstr>PowerPoint Presentation</vt:lpstr>
      <vt:lpstr>Intensive Farming</vt:lpstr>
      <vt:lpstr>Reducing Energy Loss To Increase Food Production</vt:lpstr>
      <vt:lpstr>Battery Farming - Reducing Energy Loss To Increase Food Production (1)</vt:lpstr>
      <vt:lpstr>Battery Farming - Reducing Energy Loss To Increase Food Production (2)</vt:lpstr>
      <vt:lpstr>Intensive Farming and Ethics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90</cp:revision>
  <cp:lastPrinted>2016-03-08T14:55:05Z</cp:lastPrinted>
  <dcterms:created xsi:type="dcterms:W3CDTF">2016-03-07T13:38:24Z</dcterms:created>
  <dcterms:modified xsi:type="dcterms:W3CDTF">2022-05-26T10:27:27Z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0x0101000BF1BA999DC5044AABA3F6C766A53CBA</vt:lpwstr>
  </property>
</Properties>
</file>