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57" r:id="rId2"/>
    <p:sldId id="258" r:id="rId3"/>
    <p:sldId id="259" r:id="rId4"/>
    <p:sldId id="261" r:id="rId5"/>
    <p:sldId id="262" r:id="rId6"/>
    <p:sldId id="260" r:id="rId7"/>
    <p:sldId id="263" r:id="rId8"/>
    <p:sldId id="264" r:id="rId9"/>
    <p:sldId id="265" r:id="rId10"/>
    <p:sldId id="266" r:id="rId11"/>
    <p:sldId id="269" r:id="rId12"/>
    <p:sldId id="270" r:id="rId13"/>
    <p:sldId id="271" r:id="rId14"/>
    <p:sldId id="275" r:id="rId15"/>
    <p:sldId id="272" r:id="rId16"/>
    <p:sldId id="276" r:id="rId17"/>
    <p:sldId id="279" r:id="rId18"/>
    <p:sldId id="280" r:id="rId19"/>
    <p:sldId id="281" r:id="rId20"/>
    <p:sldId id="282" r:id="rId21"/>
    <p:sldId id="283" r:id="rId22"/>
    <p:sldId id="289" r:id="rId23"/>
    <p:sldId id="286" r:id="rId24"/>
    <p:sldId id="287" r:id="rId25"/>
    <p:sldId id="290"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2" d="100"/>
          <a:sy n="102" d="100"/>
        </p:scale>
        <p:origin x="26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8B843CA-93F8-4838-AA53-294C4394D2DA}" type="datetimeFigureOut">
              <a:rPr lang="en-GB" smtClean="0"/>
              <a:t>02/07/2019</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0BCC6D2-31D8-4957-B436-D233F492CB4E}" type="slidenum">
              <a:rPr lang="en-GB" smtClean="0"/>
              <a:t>‹#›</a:t>
            </a:fld>
            <a:endParaRPr lang="en-GB"/>
          </a:p>
        </p:txBody>
      </p:sp>
    </p:spTree>
    <p:extLst>
      <p:ext uri="{BB962C8B-B14F-4D97-AF65-F5344CB8AC3E}">
        <p14:creationId xmlns:p14="http://schemas.microsoft.com/office/powerpoint/2010/main" val="41796419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Text Box 2"/>
          <p:cNvSpPr txBox="1">
            <a:spLocks noGrp="1" noChangeArrowheads="1"/>
          </p:cNvSpPr>
          <p:nvPr>
            <p:ph type="sldNum" sz="quarter" idx="10"/>
          </p:nvPr>
        </p:nvSpPr>
        <p:spPr>
          <a:ln/>
        </p:spPr>
        <p:txBody>
          <a:bodyPr/>
          <a:lstStyle>
            <a:lvl1pPr>
              <a:defRPr/>
            </a:lvl1pPr>
          </a:lstStyle>
          <a:p>
            <a:fld id="{BCC0BDC4-1E9F-41A3-A655-5A7B678F2E7E}" type="slidenum">
              <a:rPr lang="en-US" altLang="en-US">
                <a:solidFill>
                  <a:srgbClr val="EAEAEA"/>
                </a:solidFill>
              </a:rPr>
              <a:pPr/>
              <a:t>‹#›</a:t>
            </a:fld>
            <a:endParaRPr lang="en-US" altLang="en-US">
              <a:solidFill>
                <a:srgbClr val="EAEAEA"/>
              </a:solidFill>
            </a:endParaRPr>
          </a:p>
        </p:txBody>
      </p:sp>
    </p:spTree>
    <p:extLst>
      <p:ext uri="{BB962C8B-B14F-4D97-AF65-F5344CB8AC3E}">
        <p14:creationId xmlns:p14="http://schemas.microsoft.com/office/powerpoint/2010/main" val="3875722372"/>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Box 2"/>
          <p:cNvSpPr txBox="1">
            <a:spLocks noGrp="1" noChangeArrowheads="1"/>
          </p:cNvSpPr>
          <p:nvPr>
            <p:ph type="sldNum" sz="quarter" idx="10"/>
          </p:nvPr>
        </p:nvSpPr>
        <p:spPr>
          <a:ln/>
        </p:spPr>
        <p:txBody>
          <a:bodyPr/>
          <a:lstStyle>
            <a:lvl1pPr>
              <a:defRPr/>
            </a:lvl1pPr>
          </a:lstStyle>
          <a:p>
            <a:fld id="{03872ED4-FF27-4A54-92EB-7961604A23B7}" type="slidenum">
              <a:rPr lang="en-US" altLang="en-US">
                <a:solidFill>
                  <a:srgbClr val="EAEAEA"/>
                </a:solidFill>
              </a:rPr>
              <a:pPr/>
              <a:t>‹#›</a:t>
            </a:fld>
            <a:endParaRPr lang="en-US" altLang="en-US">
              <a:solidFill>
                <a:srgbClr val="EAEAEA"/>
              </a:solidFill>
            </a:endParaRPr>
          </a:p>
        </p:txBody>
      </p:sp>
    </p:spTree>
    <p:extLst>
      <p:ext uri="{BB962C8B-B14F-4D97-AF65-F5344CB8AC3E}">
        <p14:creationId xmlns:p14="http://schemas.microsoft.com/office/powerpoint/2010/main" val="4131798859"/>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5250"/>
            <a:ext cx="2057400" cy="676275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95250"/>
            <a:ext cx="6019800" cy="67627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Box 2"/>
          <p:cNvSpPr txBox="1">
            <a:spLocks noGrp="1" noChangeArrowheads="1"/>
          </p:cNvSpPr>
          <p:nvPr>
            <p:ph type="sldNum" sz="quarter" idx="10"/>
          </p:nvPr>
        </p:nvSpPr>
        <p:spPr>
          <a:ln/>
        </p:spPr>
        <p:txBody>
          <a:bodyPr/>
          <a:lstStyle>
            <a:lvl1pPr>
              <a:defRPr/>
            </a:lvl1pPr>
          </a:lstStyle>
          <a:p>
            <a:fld id="{4B852D12-B66F-4FC2-9668-C68FFF690197}" type="slidenum">
              <a:rPr lang="en-US" altLang="en-US">
                <a:solidFill>
                  <a:srgbClr val="EAEAEA"/>
                </a:solidFill>
              </a:rPr>
              <a:pPr/>
              <a:t>‹#›</a:t>
            </a:fld>
            <a:endParaRPr lang="en-US" altLang="en-US">
              <a:solidFill>
                <a:srgbClr val="EAEAEA"/>
              </a:solidFill>
            </a:endParaRPr>
          </a:p>
        </p:txBody>
      </p:sp>
    </p:spTree>
    <p:extLst>
      <p:ext uri="{BB962C8B-B14F-4D97-AF65-F5344CB8AC3E}">
        <p14:creationId xmlns:p14="http://schemas.microsoft.com/office/powerpoint/2010/main" val="1403020320"/>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9" name="Shape 9"/>
          <p:cNvSpPr>
            <a:spLocks noGrp="1"/>
          </p:cNvSpPr>
          <p:nvPr>
            <p:ph type="title"/>
          </p:nvPr>
        </p:nvSpPr>
        <p:spPr>
          <a:xfrm>
            <a:off x="892969" y="178594"/>
            <a:ext cx="7358063" cy="1714500"/>
          </a:xfrm>
          <a:prstGeom prst="rect">
            <a:avLst/>
          </a:prstGeom>
        </p:spPr>
        <p:txBody>
          <a:bodyPr/>
          <a:lstStyle>
            <a:lvl1pPr marL="0" marR="0" defTabSz="410751">
              <a:defRPr sz="5906">
                <a:uFillTx/>
                <a:latin typeface="+mj-lt"/>
                <a:ea typeface="+mj-ea"/>
                <a:cs typeface="+mj-cs"/>
                <a:sym typeface="Gill Sans"/>
              </a:defRPr>
            </a:lvl1pPr>
          </a:lstStyle>
          <a:p>
            <a:pPr lvl="0"/>
            <a:r>
              <a:rPr/>
              <a:t>Title Text</a:t>
            </a:r>
          </a:p>
        </p:txBody>
      </p:sp>
      <p:sp>
        <p:nvSpPr>
          <p:cNvPr id="10" name="Shape 10"/>
          <p:cNvSpPr>
            <a:spLocks noGrp="1"/>
          </p:cNvSpPr>
          <p:nvPr>
            <p:ph type="body" idx="1"/>
          </p:nvPr>
        </p:nvSpPr>
        <p:spPr>
          <a:xfrm>
            <a:off x="892969" y="1946672"/>
            <a:ext cx="7358063" cy="4018359"/>
          </a:xfrm>
          <a:prstGeom prst="rect">
            <a:avLst/>
          </a:prstGeom>
        </p:spPr>
        <p:txBody>
          <a:bodyPr rIns="50800" anchor="ctr"/>
          <a:lstStyle>
            <a:lvl1pPr marL="625056" marR="0" indent="-401822" defTabSz="410751">
              <a:spcBef>
                <a:spcPts val="1687"/>
              </a:spcBef>
              <a:buSzPct val="171000"/>
              <a:defRPr sz="2953">
                <a:uFillTx/>
                <a:latin typeface="+mj-lt"/>
                <a:ea typeface="+mj-ea"/>
                <a:cs typeface="+mj-cs"/>
                <a:sym typeface="Gill Sans"/>
              </a:defRPr>
            </a:lvl1pPr>
            <a:lvl2pPr marL="937584" marR="0" indent="-401822" defTabSz="410751">
              <a:spcBef>
                <a:spcPts val="1687"/>
              </a:spcBef>
              <a:buSzPct val="171000"/>
              <a:defRPr sz="2953">
                <a:uFillTx/>
                <a:latin typeface="+mj-lt"/>
                <a:ea typeface="+mj-ea"/>
                <a:cs typeface="+mj-cs"/>
                <a:sym typeface="Gill Sans"/>
              </a:defRPr>
            </a:lvl2pPr>
            <a:lvl3pPr marL="1250112" marR="0" indent="-401822" defTabSz="410751">
              <a:spcBef>
                <a:spcPts val="1687"/>
              </a:spcBef>
              <a:buSzPct val="171000"/>
              <a:defRPr sz="2953">
                <a:uFillTx/>
                <a:latin typeface="+mj-lt"/>
                <a:ea typeface="+mj-ea"/>
                <a:cs typeface="+mj-cs"/>
                <a:sym typeface="Gill Sans"/>
              </a:defRPr>
            </a:lvl3pPr>
            <a:lvl4pPr marL="1562640" marR="0" indent="-401822" defTabSz="410751">
              <a:spcBef>
                <a:spcPts val="1687"/>
              </a:spcBef>
              <a:buSzPct val="171000"/>
              <a:defRPr sz="2953">
                <a:uFillTx/>
                <a:latin typeface="+mj-lt"/>
                <a:ea typeface="+mj-ea"/>
                <a:cs typeface="+mj-cs"/>
                <a:sym typeface="Gill Sans"/>
              </a:defRPr>
            </a:lvl4pPr>
            <a:lvl5pPr marL="1875168" marR="0" indent="-401822" defTabSz="410751">
              <a:spcBef>
                <a:spcPts val="1687"/>
              </a:spcBef>
              <a:buSzPct val="171000"/>
              <a:defRPr sz="2953">
                <a:uFillTx/>
                <a:latin typeface="+mj-lt"/>
                <a:ea typeface="+mj-ea"/>
                <a:cs typeface="+mj-cs"/>
                <a:sym typeface="Gill Sans"/>
              </a:defRPr>
            </a:lvl5pPr>
          </a:lstStyle>
          <a:p>
            <a:pPr lvl="0"/>
            <a:r>
              <a:rPr/>
              <a:t>Body Level One</a:t>
            </a:r>
          </a:p>
          <a:p>
            <a:pPr lvl="1"/>
            <a:r>
              <a:rPr/>
              <a:t>Body Level Two</a:t>
            </a:r>
          </a:p>
          <a:p>
            <a:pPr lvl="2"/>
            <a:r>
              <a:rPr/>
              <a:t>Body Level Three</a:t>
            </a:r>
          </a:p>
          <a:p>
            <a:pPr lvl="3"/>
            <a:r>
              <a:rPr/>
              <a:t>Body Level Four</a:t>
            </a:r>
          </a:p>
          <a:p>
            <a:pPr lvl="4"/>
            <a:r>
              <a:rPr/>
              <a:t>Body Level Five</a:t>
            </a:r>
          </a:p>
        </p:txBody>
      </p:sp>
    </p:spTree>
    <p:extLst>
      <p:ext uri="{BB962C8B-B14F-4D97-AF65-F5344CB8AC3E}">
        <p14:creationId xmlns:p14="http://schemas.microsoft.com/office/powerpoint/2010/main" val="1931208443"/>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Box 2"/>
          <p:cNvSpPr txBox="1">
            <a:spLocks noGrp="1" noChangeArrowheads="1"/>
          </p:cNvSpPr>
          <p:nvPr>
            <p:ph type="sldNum" sz="quarter" idx="10"/>
          </p:nvPr>
        </p:nvSpPr>
        <p:spPr>
          <a:ln/>
        </p:spPr>
        <p:txBody>
          <a:bodyPr/>
          <a:lstStyle>
            <a:lvl1pPr>
              <a:defRPr/>
            </a:lvl1pPr>
          </a:lstStyle>
          <a:p>
            <a:fld id="{7787F768-57C2-4D30-A249-A6A3BAA5D557}" type="slidenum">
              <a:rPr lang="en-US" altLang="en-US">
                <a:solidFill>
                  <a:srgbClr val="EAEAEA"/>
                </a:solidFill>
              </a:rPr>
              <a:pPr/>
              <a:t>‹#›</a:t>
            </a:fld>
            <a:endParaRPr lang="en-US" altLang="en-US">
              <a:solidFill>
                <a:srgbClr val="EAEAEA"/>
              </a:solidFill>
            </a:endParaRPr>
          </a:p>
        </p:txBody>
      </p:sp>
    </p:spTree>
    <p:extLst>
      <p:ext uri="{BB962C8B-B14F-4D97-AF65-F5344CB8AC3E}">
        <p14:creationId xmlns:p14="http://schemas.microsoft.com/office/powerpoint/2010/main" val="3315118394"/>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Text Box 2"/>
          <p:cNvSpPr txBox="1">
            <a:spLocks noGrp="1" noChangeArrowheads="1"/>
          </p:cNvSpPr>
          <p:nvPr>
            <p:ph type="sldNum" sz="quarter" idx="10"/>
          </p:nvPr>
        </p:nvSpPr>
        <p:spPr>
          <a:ln/>
        </p:spPr>
        <p:txBody>
          <a:bodyPr/>
          <a:lstStyle>
            <a:lvl1pPr>
              <a:defRPr/>
            </a:lvl1pPr>
          </a:lstStyle>
          <a:p>
            <a:fld id="{2D59C7A0-2A11-4AE6-B3E5-4A64B8DDAD2D}" type="slidenum">
              <a:rPr lang="en-US" altLang="en-US">
                <a:solidFill>
                  <a:srgbClr val="EAEAEA"/>
                </a:solidFill>
              </a:rPr>
              <a:pPr/>
              <a:t>‹#›</a:t>
            </a:fld>
            <a:endParaRPr lang="en-US" altLang="en-US">
              <a:solidFill>
                <a:srgbClr val="EAEAEA"/>
              </a:solidFill>
            </a:endParaRPr>
          </a:p>
        </p:txBody>
      </p:sp>
    </p:spTree>
    <p:extLst>
      <p:ext uri="{BB962C8B-B14F-4D97-AF65-F5344CB8AC3E}">
        <p14:creationId xmlns:p14="http://schemas.microsoft.com/office/powerpoint/2010/main" val="810663171"/>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Box 2"/>
          <p:cNvSpPr txBox="1">
            <a:spLocks noGrp="1" noChangeArrowheads="1"/>
          </p:cNvSpPr>
          <p:nvPr>
            <p:ph type="sldNum" sz="quarter" idx="10"/>
          </p:nvPr>
        </p:nvSpPr>
        <p:spPr>
          <a:ln/>
        </p:spPr>
        <p:txBody>
          <a:bodyPr/>
          <a:lstStyle>
            <a:lvl1pPr>
              <a:defRPr/>
            </a:lvl1pPr>
          </a:lstStyle>
          <a:p>
            <a:fld id="{491F2E58-416B-4CB1-859C-77CA51FA77CA}" type="slidenum">
              <a:rPr lang="en-US" altLang="en-US">
                <a:solidFill>
                  <a:srgbClr val="EAEAEA"/>
                </a:solidFill>
              </a:rPr>
              <a:pPr/>
              <a:t>‹#›</a:t>
            </a:fld>
            <a:endParaRPr lang="en-US" altLang="en-US">
              <a:solidFill>
                <a:srgbClr val="EAEAEA"/>
              </a:solidFill>
            </a:endParaRPr>
          </a:p>
        </p:txBody>
      </p:sp>
    </p:spTree>
    <p:extLst>
      <p:ext uri="{BB962C8B-B14F-4D97-AF65-F5344CB8AC3E}">
        <p14:creationId xmlns:p14="http://schemas.microsoft.com/office/powerpoint/2010/main" val="48051418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Text Box 2"/>
          <p:cNvSpPr txBox="1">
            <a:spLocks noGrp="1" noChangeArrowheads="1"/>
          </p:cNvSpPr>
          <p:nvPr>
            <p:ph type="sldNum" sz="quarter" idx="10"/>
          </p:nvPr>
        </p:nvSpPr>
        <p:spPr>
          <a:ln/>
        </p:spPr>
        <p:txBody>
          <a:bodyPr/>
          <a:lstStyle>
            <a:lvl1pPr>
              <a:defRPr/>
            </a:lvl1pPr>
          </a:lstStyle>
          <a:p>
            <a:fld id="{C026553E-DCAF-41D3-B9E1-217677804A62}" type="slidenum">
              <a:rPr lang="en-US" altLang="en-US">
                <a:solidFill>
                  <a:srgbClr val="EAEAEA"/>
                </a:solidFill>
              </a:rPr>
              <a:pPr/>
              <a:t>‹#›</a:t>
            </a:fld>
            <a:endParaRPr lang="en-US" altLang="en-US">
              <a:solidFill>
                <a:srgbClr val="EAEAEA"/>
              </a:solidFill>
            </a:endParaRPr>
          </a:p>
        </p:txBody>
      </p:sp>
    </p:spTree>
    <p:extLst>
      <p:ext uri="{BB962C8B-B14F-4D97-AF65-F5344CB8AC3E}">
        <p14:creationId xmlns:p14="http://schemas.microsoft.com/office/powerpoint/2010/main" val="111307023"/>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Box 2"/>
          <p:cNvSpPr txBox="1">
            <a:spLocks noGrp="1" noChangeArrowheads="1"/>
          </p:cNvSpPr>
          <p:nvPr>
            <p:ph type="sldNum" sz="quarter" idx="10"/>
          </p:nvPr>
        </p:nvSpPr>
        <p:spPr>
          <a:ln/>
        </p:spPr>
        <p:txBody>
          <a:bodyPr/>
          <a:lstStyle>
            <a:lvl1pPr>
              <a:defRPr/>
            </a:lvl1pPr>
          </a:lstStyle>
          <a:p>
            <a:fld id="{5CC8DA5E-8A61-4BE1-A308-24C9578A32BE}" type="slidenum">
              <a:rPr lang="en-US" altLang="en-US">
                <a:solidFill>
                  <a:srgbClr val="EAEAEA"/>
                </a:solidFill>
              </a:rPr>
              <a:pPr/>
              <a:t>‹#›</a:t>
            </a:fld>
            <a:endParaRPr lang="en-US" altLang="en-US">
              <a:solidFill>
                <a:srgbClr val="EAEAEA"/>
              </a:solidFill>
            </a:endParaRPr>
          </a:p>
        </p:txBody>
      </p:sp>
    </p:spTree>
    <p:extLst>
      <p:ext uri="{BB962C8B-B14F-4D97-AF65-F5344CB8AC3E}">
        <p14:creationId xmlns:p14="http://schemas.microsoft.com/office/powerpoint/2010/main" val="3753224169"/>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2"/>
          <p:cNvSpPr txBox="1">
            <a:spLocks noGrp="1" noChangeArrowheads="1"/>
          </p:cNvSpPr>
          <p:nvPr>
            <p:ph type="sldNum" sz="quarter" idx="10"/>
          </p:nvPr>
        </p:nvSpPr>
        <p:spPr>
          <a:ln/>
        </p:spPr>
        <p:txBody>
          <a:bodyPr/>
          <a:lstStyle>
            <a:lvl1pPr>
              <a:defRPr/>
            </a:lvl1pPr>
          </a:lstStyle>
          <a:p>
            <a:fld id="{41878D85-158B-4A4B-9CB8-0E4260B3DE8B}" type="slidenum">
              <a:rPr lang="en-US" altLang="en-US">
                <a:solidFill>
                  <a:srgbClr val="EAEAEA"/>
                </a:solidFill>
              </a:rPr>
              <a:pPr/>
              <a:t>‹#›</a:t>
            </a:fld>
            <a:endParaRPr lang="en-US" altLang="en-US">
              <a:solidFill>
                <a:srgbClr val="EAEAEA"/>
              </a:solidFill>
            </a:endParaRPr>
          </a:p>
        </p:txBody>
      </p:sp>
    </p:spTree>
    <p:extLst>
      <p:ext uri="{BB962C8B-B14F-4D97-AF65-F5344CB8AC3E}">
        <p14:creationId xmlns:p14="http://schemas.microsoft.com/office/powerpoint/2010/main" val="1325509847"/>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2"/>
          <p:cNvSpPr txBox="1">
            <a:spLocks noGrp="1" noChangeArrowheads="1"/>
          </p:cNvSpPr>
          <p:nvPr>
            <p:ph type="sldNum" sz="quarter" idx="10"/>
          </p:nvPr>
        </p:nvSpPr>
        <p:spPr>
          <a:ln/>
        </p:spPr>
        <p:txBody>
          <a:bodyPr/>
          <a:lstStyle>
            <a:lvl1pPr>
              <a:defRPr/>
            </a:lvl1pPr>
          </a:lstStyle>
          <a:p>
            <a:fld id="{062F138C-753C-4BA1-BC65-33CCCDD3B5FD}" type="slidenum">
              <a:rPr lang="en-US" altLang="en-US">
                <a:solidFill>
                  <a:srgbClr val="EAEAEA"/>
                </a:solidFill>
              </a:rPr>
              <a:pPr/>
              <a:t>‹#›</a:t>
            </a:fld>
            <a:endParaRPr lang="en-US" altLang="en-US">
              <a:solidFill>
                <a:srgbClr val="EAEAEA"/>
              </a:solidFill>
            </a:endParaRPr>
          </a:p>
        </p:txBody>
      </p:sp>
    </p:spTree>
    <p:extLst>
      <p:ext uri="{BB962C8B-B14F-4D97-AF65-F5344CB8AC3E}">
        <p14:creationId xmlns:p14="http://schemas.microsoft.com/office/powerpoint/2010/main" val="2242956047"/>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sym typeface="Verdana"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2"/>
          <p:cNvSpPr txBox="1">
            <a:spLocks noGrp="1" noChangeArrowheads="1"/>
          </p:cNvSpPr>
          <p:nvPr>
            <p:ph type="sldNum" sz="quarter" idx="10"/>
          </p:nvPr>
        </p:nvSpPr>
        <p:spPr>
          <a:ln/>
        </p:spPr>
        <p:txBody>
          <a:bodyPr/>
          <a:lstStyle>
            <a:lvl1pPr>
              <a:defRPr/>
            </a:lvl1pPr>
          </a:lstStyle>
          <a:p>
            <a:fld id="{56F7EB1E-35A4-4F31-B455-B52CC4831BAA}" type="slidenum">
              <a:rPr lang="en-US" altLang="en-US">
                <a:solidFill>
                  <a:srgbClr val="EAEAEA"/>
                </a:solidFill>
              </a:rPr>
              <a:pPr/>
              <a:t>‹#›</a:t>
            </a:fld>
            <a:endParaRPr lang="en-US" altLang="en-US">
              <a:solidFill>
                <a:srgbClr val="EAEAEA"/>
              </a:solidFill>
            </a:endParaRPr>
          </a:p>
        </p:txBody>
      </p:sp>
    </p:spTree>
    <p:extLst>
      <p:ext uri="{BB962C8B-B14F-4D97-AF65-F5344CB8AC3E}">
        <p14:creationId xmlns:p14="http://schemas.microsoft.com/office/powerpoint/2010/main" val="3930453907"/>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6565"/>
            </a:gs>
            <a:gs pos="100000">
              <a:srgbClr val="5D9E9E"/>
            </a:gs>
          </a:gsLst>
          <a:lin ang="5400000" scaled="1"/>
        </a:gradFill>
        <a:effectLst/>
      </p:bgPr>
    </p:bg>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bwMode="auto">
          <a:xfrm>
            <a:off x="457200" y="95250"/>
            <a:ext cx="8229600" cy="1504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91440" bIns="50800" numCol="1" anchor="ctr" anchorCtr="0" compatLnSpc="1">
            <a:prstTxWarp prst="textNoShape">
              <a:avLst/>
            </a:prstTxWarp>
          </a:bodyPr>
          <a:lstStyle/>
          <a:p>
            <a:pPr lvl="0"/>
            <a:r>
              <a:rPr lang="en-US" altLang="en-US" smtClean="0">
                <a:sym typeface="Arial" pitchFamily="34" charset="0"/>
              </a:rPr>
              <a:t>Click to edit Master title style</a:t>
            </a:r>
          </a:p>
        </p:txBody>
      </p:sp>
      <p:sp>
        <p:nvSpPr>
          <p:cNvPr id="2" name="Text Box 2"/>
          <p:cNvSpPr txBox="1">
            <a:spLocks noGrp="1" noChangeArrowheads="1"/>
          </p:cNvSpPr>
          <p:nvPr>
            <p:ph type="sldNum" sz="quarter" idx="4"/>
          </p:nvPr>
        </p:nvSpPr>
        <p:spPr bwMode="auto">
          <a:xfrm>
            <a:off x="7464425" y="6408738"/>
            <a:ext cx="309563" cy="292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1440" tIns="45720" rIns="91440" bIns="45720" numCol="1" anchor="b" anchorCtr="0" compatLnSpc="1">
            <a:prstTxWarp prst="textNoShape">
              <a:avLst/>
            </a:prstTxWarp>
          </a:bodyPr>
          <a:lstStyle>
            <a:lvl1pPr algn="ctr" eaLnBrk="1" hangingPunct="1">
              <a:defRPr sz="1200">
                <a:solidFill>
                  <a:schemeClr val="tx1"/>
                </a:solidFill>
                <a:effectLst>
                  <a:outerShdw blurRad="38100" dist="38100" dir="2700000" algn="tl">
                    <a:srgbClr val="000000"/>
                  </a:outerShdw>
                </a:effectLst>
                <a:ea typeface="Verdana" pitchFamily="34" charset="0"/>
                <a:cs typeface="Verdana" pitchFamily="34" charset="0"/>
              </a:defRPr>
            </a:lvl1pPr>
          </a:lstStyle>
          <a:p>
            <a:pPr fontAlgn="base">
              <a:spcBef>
                <a:spcPct val="0"/>
              </a:spcBef>
              <a:spcAft>
                <a:spcPct val="0"/>
              </a:spcAft>
            </a:pPr>
            <a:fld id="{D325FBC1-D29B-4AD5-A23C-58EE2C1AAF45}" type="slidenum">
              <a:rPr lang="en-US" altLang="en-US">
                <a:solidFill>
                  <a:srgbClr val="EAEAEA"/>
                </a:solidFill>
                <a:sym typeface="Verdana" pitchFamily="34" charset="0"/>
              </a:rPr>
              <a:pPr fontAlgn="base">
                <a:spcBef>
                  <a:spcPct val="0"/>
                </a:spcBef>
                <a:spcAft>
                  <a:spcPct val="0"/>
                </a:spcAft>
              </a:pPr>
              <a:t>‹#›</a:t>
            </a:fld>
            <a:endParaRPr lang="en-US" altLang="en-US">
              <a:solidFill>
                <a:srgbClr val="EAEAEA"/>
              </a:solidFill>
              <a:sym typeface="Verdana" pitchFamily="34" charset="0"/>
            </a:endParaRPr>
          </a:p>
        </p:txBody>
      </p:sp>
      <p:sp>
        <p:nvSpPr>
          <p:cNvPr id="2052" name="Rectangle 3"/>
          <p:cNvSpPr>
            <a:spLocks noGrp="1" noChangeArrowheads="1"/>
          </p:cNvSpPr>
          <p:nvPr>
            <p:ph type="body" idx="1"/>
          </p:nvPr>
        </p:nvSpPr>
        <p:spPr bwMode="auto">
          <a:xfrm>
            <a:off x="457200" y="1600200"/>
            <a:ext cx="8229600" cy="5257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91440" bIns="50800" numCol="1" anchor="t" anchorCtr="0" compatLnSpc="1">
            <a:prstTxWarp prst="textNoShape">
              <a:avLst/>
            </a:prstTxWarp>
          </a:bodyPr>
          <a:lstStyle/>
          <a:p>
            <a:pPr lvl="0"/>
            <a:r>
              <a:rPr lang="en-US" altLang="en-US" smtClean="0">
                <a:sym typeface="Verdana" pitchFamily="34" charset="0"/>
              </a:rPr>
              <a:t>Click to edit Master text styles</a:t>
            </a:r>
          </a:p>
          <a:p>
            <a:pPr lvl="1"/>
            <a:r>
              <a:rPr lang="en-US" altLang="en-US" smtClean="0">
                <a:sym typeface="Verdana" pitchFamily="34" charset="0"/>
              </a:rPr>
              <a:t>Second level</a:t>
            </a:r>
          </a:p>
          <a:p>
            <a:pPr lvl="2"/>
            <a:r>
              <a:rPr lang="en-US" altLang="en-US" smtClean="0">
                <a:sym typeface="Verdana" pitchFamily="34" charset="0"/>
              </a:rPr>
              <a:t>Third level</a:t>
            </a:r>
          </a:p>
          <a:p>
            <a:pPr lvl="3"/>
            <a:r>
              <a:rPr lang="en-US" altLang="en-US" smtClean="0">
                <a:sym typeface="Verdana" pitchFamily="34" charset="0"/>
              </a:rPr>
              <a:t>Fourth level</a:t>
            </a:r>
          </a:p>
          <a:p>
            <a:pPr lvl="4"/>
            <a:r>
              <a:rPr lang="en-US" altLang="en-US" smtClean="0">
                <a:sym typeface="Verdana" pitchFamily="34" charset="0"/>
              </a:rPr>
              <a:t>Fifth level</a:t>
            </a:r>
          </a:p>
        </p:txBody>
      </p:sp>
    </p:spTree>
    <p:extLst>
      <p:ext uri="{BB962C8B-B14F-4D97-AF65-F5344CB8AC3E}">
        <p14:creationId xmlns:p14="http://schemas.microsoft.com/office/powerpoint/2010/main" val="3033614339"/>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p:hf hdr="0" ftr="0" dt="0"/>
  <p:txStyles>
    <p:titleStyle>
      <a:lvl1pPr marL="39688" algn="ctr" rtl="0" eaLnBrk="0" fontAlgn="base" hangingPunct="0">
        <a:spcBef>
          <a:spcPct val="0"/>
        </a:spcBef>
        <a:spcAft>
          <a:spcPct val="0"/>
        </a:spcAft>
        <a:defRPr sz="4400">
          <a:solidFill>
            <a:srgbClr val="FFFFCC"/>
          </a:solidFill>
          <a:latin typeface="+mj-lt"/>
          <a:ea typeface="+mj-ea"/>
          <a:cs typeface="+mj-cs"/>
          <a:sym typeface="Arial" pitchFamily="34" charset="0"/>
        </a:defRPr>
      </a:lvl1pPr>
      <a:lvl2pPr marL="39688" algn="ctr" rtl="0" eaLnBrk="0" fontAlgn="base" hangingPunct="0">
        <a:spcBef>
          <a:spcPct val="0"/>
        </a:spcBef>
        <a:spcAft>
          <a:spcPct val="0"/>
        </a:spcAft>
        <a:defRPr sz="4400">
          <a:solidFill>
            <a:srgbClr val="FFFFCC"/>
          </a:solidFill>
          <a:latin typeface="Arial" charset="0"/>
          <a:ea typeface="ヒラギノ角ゴ ProN W3" charset="0"/>
          <a:cs typeface="ヒラギノ角ゴ ProN W3" charset="0"/>
          <a:sym typeface="Arial" pitchFamily="34" charset="0"/>
        </a:defRPr>
      </a:lvl2pPr>
      <a:lvl3pPr marL="39688" algn="ctr" rtl="0" eaLnBrk="0" fontAlgn="base" hangingPunct="0">
        <a:spcBef>
          <a:spcPct val="0"/>
        </a:spcBef>
        <a:spcAft>
          <a:spcPct val="0"/>
        </a:spcAft>
        <a:defRPr sz="4400">
          <a:solidFill>
            <a:srgbClr val="FFFFCC"/>
          </a:solidFill>
          <a:latin typeface="Arial" charset="0"/>
          <a:ea typeface="ヒラギノ角ゴ ProN W3" charset="0"/>
          <a:cs typeface="ヒラギノ角ゴ ProN W3" charset="0"/>
          <a:sym typeface="Arial" pitchFamily="34" charset="0"/>
        </a:defRPr>
      </a:lvl3pPr>
      <a:lvl4pPr marL="39688" algn="ctr" rtl="0" eaLnBrk="0" fontAlgn="base" hangingPunct="0">
        <a:spcBef>
          <a:spcPct val="0"/>
        </a:spcBef>
        <a:spcAft>
          <a:spcPct val="0"/>
        </a:spcAft>
        <a:defRPr sz="4400">
          <a:solidFill>
            <a:srgbClr val="FFFFCC"/>
          </a:solidFill>
          <a:latin typeface="Arial" charset="0"/>
          <a:ea typeface="ヒラギノ角ゴ ProN W3" charset="0"/>
          <a:cs typeface="ヒラギノ角ゴ ProN W3" charset="0"/>
          <a:sym typeface="Arial" pitchFamily="34" charset="0"/>
        </a:defRPr>
      </a:lvl4pPr>
      <a:lvl5pPr marL="39688" algn="ctr" rtl="0" eaLnBrk="0" fontAlgn="base" hangingPunct="0">
        <a:spcBef>
          <a:spcPct val="0"/>
        </a:spcBef>
        <a:spcAft>
          <a:spcPct val="0"/>
        </a:spcAft>
        <a:defRPr sz="4400">
          <a:solidFill>
            <a:srgbClr val="FFFFCC"/>
          </a:solidFill>
          <a:latin typeface="Arial" charset="0"/>
          <a:ea typeface="ヒラギノ角ゴ ProN W3" charset="0"/>
          <a:cs typeface="ヒラギノ角ゴ ProN W3" charset="0"/>
          <a:sym typeface="Arial" pitchFamily="34" charset="0"/>
        </a:defRPr>
      </a:lvl5pPr>
      <a:lvl6pPr marL="496888" algn="ctr" rtl="0" fontAlgn="base">
        <a:spcBef>
          <a:spcPct val="0"/>
        </a:spcBef>
        <a:spcAft>
          <a:spcPct val="0"/>
        </a:spcAft>
        <a:defRPr sz="4400">
          <a:solidFill>
            <a:srgbClr val="FFFFCC"/>
          </a:solidFill>
          <a:latin typeface="Arial" charset="0"/>
          <a:ea typeface="ヒラギノ角ゴ ProN W3" charset="0"/>
          <a:cs typeface="ヒラギノ角ゴ ProN W3" charset="0"/>
          <a:sym typeface="Arial" charset="0"/>
        </a:defRPr>
      </a:lvl6pPr>
      <a:lvl7pPr marL="954088" algn="ctr" rtl="0" fontAlgn="base">
        <a:spcBef>
          <a:spcPct val="0"/>
        </a:spcBef>
        <a:spcAft>
          <a:spcPct val="0"/>
        </a:spcAft>
        <a:defRPr sz="4400">
          <a:solidFill>
            <a:srgbClr val="FFFFCC"/>
          </a:solidFill>
          <a:latin typeface="Arial" charset="0"/>
          <a:ea typeface="ヒラギノ角ゴ ProN W3" charset="0"/>
          <a:cs typeface="ヒラギノ角ゴ ProN W3" charset="0"/>
          <a:sym typeface="Arial" charset="0"/>
        </a:defRPr>
      </a:lvl7pPr>
      <a:lvl8pPr marL="1411288" algn="ctr" rtl="0" fontAlgn="base">
        <a:spcBef>
          <a:spcPct val="0"/>
        </a:spcBef>
        <a:spcAft>
          <a:spcPct val="0"/>
        </a:spcAft>
        <a:defRPr sz="4400">
          <a:solidFill>
            <a:srgbClr val="FFFFCC"/>
          </a:solidFill>
          <a:latin typeface="Arial" charset="0"/>
          <a:ea typeface="ヒラギノ角ゴ ProN W3" charset="0"/>
          <a:cs typeface="ヒラギノ角ゴ ProN W3" charset="0"/>
          <a:sym typeface="Arial" charset="0"/>
        </a:defRPr>
      </a:lvl8pPr>
      <a:lvl9pPr marL="1868488" algn="ctr" rtl="0" fontAlgn="base">
        <a:spcBef>
          <a:spcPct val="0"/>
        </a:spcBef>
        <a:spcAft>
          <a:spcPct val="0"/>
        </a:spcAft>
        <a:defRPr sz="4400">
          <a:solidFill>
            <a:srgbClr val="FFFFCC"/>
          </a:solidFill>
          <a:latin typeface="Arial" charset="0"/>
          <a:ea typeface="ヒラギノ角ゴ ProN W3" charset="0"/>
          <a:cs typeface="ヒラギノ角ゴ ProN W3" charset="0"/>
          <a:sym typeface="Arial" charset="0"/>
        </a:defRPr>
      </a:lvl9pPr>
    </p:titleStyle>
    <p:bodyStyle>
      <a:lvl1pPr marL="382588" indent="-342900" algn="l" rtl="0" eaLnBrk="0" fontAlgn="base" hangingPunct="0">
        <a:spcBef>
          <a:spcPts val="800"/>
        </a:spcBef>
        <a:spcAft>
          <a:spcPct val="0"/>
        </a:spcAft>
        <a:buClr>
          <a:srgbClr val="EEC85E"/>
        </a:buClr>
        <a:buSzPct val="69000"/>
        <a:buFont typeface="Wingdings" pitchFamily="2" charset="2"/>
        <a:buChar char="u"/>
        <a:defRPr sz="3200">
          <a:solidFill>
            <a:schemeClr val="tx1"/>
          </a:solidFill>
          <a:latin typeface="+mn-lt"/>
          <a:ea typeface="+mn-ea"/>
          <a:cs typeface="+mn-cs"/>
          <a:sym typeface="Verdana" pitchFamily="34" charset="0"/>
        </a:defRPr>
      </a:lvl1pPr>
      <a:lvl2pPr marL="731838" indent="-285750" algn="l" rtl="0" eaLnBrk="0" fontAlgn="base" hangingPunct="0">
        <a:spcBef>
          <a:spcPts val="700"/>
        </a:spcBef>
        <a:spcAft>
          <a:spcPct val="0"/>
        </a:spcAft>
        <a:buSzPct val="100000"/>
        <a:buFont typeface="Verdana" pitchFamily="34" charset="0"/>
        <a:buChar char="–"/>
        <a:defRPr sz="2800">
          <a:solidFill>
            <a:schemeClr val="tx1"/>
          </a:solidFill>
          <a:latin typeface="+mn-lt"/>
          <a:ea typeface="+mn-ea"/>
          <a:cs typeface="+mn-cs"/>
          <a:sym typeface="Verdana" pitchFamily="34" charset="0"/>
        </a:defRPr>
      </a:lvl2pPr>
      <a:lvl3pPr marL="1131888" indent="-228600" algn="l" rtl="0" eaLnBrk="0" fontAlgn="base" hangingPunct="0">
        <a:spcBef>
          <a:spcPts val="600"/>
        </a:spcBef>
        <a:spcAft>
          <a:spcPct val="0"/>
        </a:spcAft>
        <a:buClr>
          <a:srgbClr val="FFFFCC"/>
        </a:buClr>
        <a:buSzPct val="69000"/>
        <a:buFont typeface="Wingdings" pitchFamily="2" charset="2"/>
        <a:buChar char="u"/>
        <a:defRPr sz="2400">
          <a:solidFill>
            <a:schemeClr val="tx1"/>
          </a:solidFill>
          <a:latin typeface="+mn-lt"/>
          <a:ea typeface="+mn-ea"/>
          <a:cs typeface="+mn-cs"/>
          <a:sym typeface="Verdana" pitchFamily="34" charset="0"/>
        </a:defRPr>
      </a:lvl3pPr>
      <a:lvl4pPr marL="1589088" indent="-228600" algn="l" rtl="0" eaLnBrk="0" fontAlgn="base" hangingPunct="0">
        <a:spcBef>
          <a:spcPts val="500"/>
        </a:spcBef>
        <a:spcAft>
          <a:spcPct val="0"/>
        </a:spcAft>
        <a:buSzPct val="100000"/>
        <a:buFont typeface="Verdana" pitchFamily="34" charset="0"/>
        <a:buChar char="–"/>
        <a:defRPr sz="2000">
          <a:solidFill>
            <a:schemeClr val="tx1"/>
          </a:solidFill>
          <a:latin typeface="+mn-lt"/>
          <a:ea typeface="+mn-ea"/>
          <a:cs typeface="+mn-cs"/>
          <a:sym typeface="Verdana" pitchFamily="34" charset="0"/>
        </a:defRPr>
      </a:lvl4pPr>
      <a:lvl5pPr marL="2046288" indent="-228600" algn="l" rtl="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mn-lt"/>
          <a:ea typeface="+mn-ea"/>
          <a:cs typeface="+mn-cs"/>
          <a:sym typeface="Verdana" pitchFamily="34" charset="0"/>
        </a:defRPr>
      </a:lvl5pPr>
      <a:lvl6pPr marL="2503488" indent="-228600" algn="l" rtl="0" fontAlgn="base">
        <a:spcBef>
          <a:spcPts val="500"/>
        </a:spcBef>
        <a:spcAft>
          <a:spcPct val="0"/>
        </a:spcAft>
        <a:buClr>
          <a:srgbClr val="AA8456"/>
        </a:buClr>
        <a:buSzPct val="69000"/>
        <a:buFont typeface="Wingdings" charset="2"/>
        <a:buChar char="u"/>
        <a:defRPr sz="2000">
          <a:solidFill>
            <a:schemeClr val="tx1"/>
          </a:solidFill>
          <a:latin typeface="+mn-lt"/>
          <a:ea typeface="+mn-ea"/>
          <a:cs typeface="+mn-cs"/>
          <a:sym typeface="Verdana" charset="0"/>
        </a:defRPr>
      </a:lvl6pPr>
      <a:lvl7pPr marL="2960688" indent="-228600" algn="l" rtl="0" fontAlgn="base">
        <a:spcBef>
          <a:spcPts val="500"/>
        </a:spcBef>
        <a:spcAft>
          <a:spcPct val="0"/>
        </a:spcAft>
        <a:buClr>
          <a:srgbClr val="AA8456"/>
        </a:buClr>
        <a:buSzPct val="69000"/>
        <a:buFont typeface="Wingdings" charset="2"/>
        <a:buChar char="u"/>
        <a:defRPr sz="2000">
          <a:solidFill>
            <a:schemeClr val="tx1"/>
          </a:solidFill>
          <a:latin typeface="+mn-lt"/>
          <a:ea typeface="+mn-ea"/>
          <a:cs typeface="+mn-cs"/>
          <a:sym typeface="Verdana" charset="0"/>
        </a:defRPr>
      </a:lvl7pPr>
      <a:lvl8pPr marL="3417888" indent="-228600" algn="l" rtl="0" fontAlgn="base">
        <a:spcBef>
          <a:spcPts val="500"/>
        </a:spcBef>
        <a:spcAft>
          <a:spcPct val="0"/>
        </a:spcAft>
        <a:buClr>
          <a:srgbClr val="AA8456"/>
        </a:buClr>
        <a:buSzPct val="69000"/>
        <a:buFont typeface="Wingdings" charset="2"/>
        <a:buChar char="u"/>
        <a:defRPr sz="2000">
          <a:solidFill>
            <a:schemeClr val="tx1"/>
          </a:solidFill>
          <a:latin typeface="+mn-lt"/>
          <a:ea typeface="+mn-ea"/>
          <a:cs typeface="+mn-cs"/>
          <a:sym typeface="Verdana" charset="0"/>
        </a:defRPr>
      </a:lvl8pPr>
      <a:lvl9pPr marL="3875088" indent="-228600" algn="l" rtl="0" fontAlgn="base">
        <a:spcBef>
          <a:spcPts val="500"/>
        </a:spcBef>
        <a:spcAft>
          <a:spcPct val="0"/>
        </a:spcAft>
        <a:buClr>
          <a:srgbClr val="AA8456"/>
        </a:buClr>
        <a:buSzPct val="69000"/>
        <a:buFont typeface="Wingdings" charset="2"/>
        <a:buChar char="u"/>
        <a:defRPr sz="2000">
          <a:solidFill>
            <a:schemeClr val="tx1"/>
          </a:solidFill>
          <a:latin typeface="+mn-lt"/>
          <a:ea typeface="+mn-ea"/>
          <a:cs typeface="+mn-cs"/>
          <a:sym typeface="Verdana"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i5tR3csCWYo" TargetMode="External"/><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hyperlink" Target="http://www.bbc.co.uk/education/clips/zyrg9j6"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google.co.uk/url?sa=i&amp;rct=j&amp;q=&amp;esrc=s&amp;source=images&amp;cd=&amp;cad=rja&amp;uact=8&amp;ved=0CAcQjRxqFQoTCJ7DnoOsiscCFcuyFAodClwARA&amp;url=https://en.wikipedia.org/wiki/Neutrophil_granulocyte&amp;ei=kAW-VZ67HMvlUoq4gaAE&amp;bvm=bv.99261572,d.d24&amp;psig=AFQjCNFankD3z7Ou8J0sDFFQ024NT1d1Yw&amp;ust=1438603020997465"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biology-igcse.weebly.com/blood-cells---structure-and-functions.html"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Title 1"/>
          <p:cNvSpPr>
            <a:spLocks noGrp="1"/>
          </p:cNvSpPr>
          <p:nvPr>
            <p:ph type="title"/>
          </p:nvPr>
        </p:nvSpPr>
        <p:spPr/>
        <p:txBody>
          <a:bodyPr/>
          <a:lstStyle/>
          <a:p>
            <a:r>
              <a:rPr lang="en-GB" altLang="en-US" smtClean="0"/>
              <a:t>Relating structure of cells to function</a:t>
            </a:r>
          </a:p>
        </p:txBody>
      </p:sp>
      <p:sp>
        <p:nvSpPr>
          <p:cNvPr id="4" name="Slide Number Placeholder 3"/>
          <p:cNvSpPr>
            <a:spLocks noGrp="1"/>
          </p:cNvSpPr>
          <p:nvPr>
            <p:ph type="sldNum" sz="quarter" idx="10"/>
          </p:nvPr>
        </p:nvSpPr>
        <p:spPr/>
        <p:txBody>
          <a:bodyPr/>
          <a:lstStyle>
            <a:lvl1pPr>
              <a:spcBef>
                <a:spcPts val="800"/>
              </a:spcBef>
              <a:buClr>
                <a:srgbClr val="EEC85E"/>
              </a:buClr>
              <a:buSzPct val="69000"/>
              <a:buFont typeface="Wingdings" pitchFamily="2" charset="2"/>
              <a:buChar char="u"/>
              <a:defRPr sz="3200">
                <a:solidFill>
                  <a:schemeClr val="tx1"/>
                </a:solidFill>
                <a:latin typeface="Verdana" pitchFamily="34" charset="0"/>
                <a:ea typeface="ヒラギノ角ゴ ProN W3" charset="0"/>
                <a:cs typeface="ヒラギノ角ゴ ProN W3" charset="0"/>
                <a:sym typeface="Verdana" pitchFamily="34" charset="0"/>
              </a:defRPr>
            </a:lvl1pPr>
            <a:lvl2pPr marL="742950" indent="-285750">
              <a:spcBef>
                <a:spcPts val="700"/>
              </a:spcBef>
              <a:buSzPct val="100000"/>
              <a:buFont typeface="Verdana" pitchFamily="34" charset="0"/>
              <a:buChar char="–"/>
              <a:defRPr sz="2800">
                <a:solidFill>
                  <a:schemeClr val="tx1"/>
                </a:solidFill>
                <a:latin typeface="Verdana" pitchFamily="34" charset="0"/>
                <a:ea typeface="ヒラギノ角ゴ ProN W3" charset="0"/>
                <a:cs typeface="ヒラギノ角ゴ ProN W3" charset="0"/>
                <a:sym typeface="Verdana" pitchFamily="34" charset="0"/>
              </a:defRPr>
            </a:lvl2pPr>
            <a:lvl3pPr marL="1143000" indent="-228600">
              <a:spcBef>
                <a:spcPts val="600"/>
              </a:spcBef>
              <a:buClr>
                <a:srgbClr val="FFFFCC"/>
              </a:buClr>
              <a:buSzPct val="69000"/>
              <a:buFont typeface="Wingdings" pitchFamily="2" charset="2"/>
              <a:buChar char="u"/>
              <a:defRPr sz="2400">
                <a:solidFill>
                  <a:schemeClr val="tx1"/>
                </a:solidFill>
                <a:latin typeface="Verdana" pitchFamily="34" charset="0"/>
                <a:ea typeface="ヒラギノ角ゴ ProN W3" charset="0"/>
                <a:cs typeface="ヒラギノ角ゴ ProN W3" charset="0"/>
                <a:sym typeface="Verdana" pitchFamily="34" charset="0"/>
              </a:defRPr>
            </a:lvl3pPr>
            <a:lvl4pPr marL="1600200" indent="-228600">
              <a:spcBef>
                <a:spcPts val="500"/>
              </a:spcBef>
              <a:buSzPct val="100000"/>
              <a:buFont typeface="Verdana" pitchFamily="34" charset="0"/>
              <a:buChar char="–"/>
              <a:defRPr sz="2000">
                <a:solidFill>
                  <a:schemeClr val="tx1"/>
                </a:solidFill>
                <a:latin typeface="Verdana" pitchFamily="34" charset="0"/>
                <a:ea typeface="ヒラギノ角ゴ ProN W3" charset="0"/>
                <a:cs typeface="ヒラギノ角ゴ ProN W3" charset="0"/>
                <a:sym typeface="Verdana" pitchFamily="34" charset="0"/>
              </a:defRPr>
            </a:lvl4pPr>
            <a:lvl5pPr marL="2057400" indent="-228600">
              <a:spcBef>
                <a:spcPts val="500"/>
              </a:spcBef>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5pPr>
            <a:lvl6pPr marL="25146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6pPr>
            <a:lvl7pPr marL="29718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7pPr>
            <a:lvl8pPr marL="34290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8pPr>
            <a:lvl9pPr marL="38862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9pPr>
          </a:lstStyle>
          <a:p>
            <a:pPr>
              <a:spcBef>
                <a:spcPct val="0"/>
              </a:spcBef>
              <a:buClrTx/>
              <a:buSzTx/>
              <a:buFontTx/>
              <a:buNone/>
            </a:pPr>
            <a:fld id="{D29BC55B-E044-4420-866F-BC85083FA57F}" type="slidenum">
              <a:rPr lang="en-US" altLang="en-US" sz="1200">
                <a:solidFill>
                  <a:srgbClr val="EAEAEA"/>
                </a:solidFill>
                <a:ea typeface="Verdana" pitchFamily="34" charset="0"/>
                <a:cs typeface="Verdana" pitchFamily="34" charset="0"/>
              </a:rPr>
              <a:pPr>
                <a:spcBef>
                  <a:spcPct val="0"/>
                </a:spcBef>
                <a:buClrTx/>
                <a:buSzTx/>
                <a:buFontTx/>
                <a:buNone/>
              </a:pPr>
              <a:t>1</a:t>
            </a:fld>
            <a:endParaRPr lang="en-US" altLang="en-US" sz="1200">
              <a:solidFill>
                <a:srgbClr val="EAEAEA"/>
              </a:solidFill>
              <a:ea typeface="Verdana" pitchFamily="34" charset="0"/>
              <a:cs typeface="Verdana" pitchFamily="34" charset="0"/>
            </a:endParaRPr>
          </a:p>
        </p:txBody>
      </p:sp>
      <p:sp>
        <p:nvSpPr>
          <p:cNvPr id="142340" name="Content Placeholder 5"/>
          <p:cNvSpPr>
            <a:spLocks noGrp="1"/>
          </p:cNvSpPr>
          <p:nvPr>
            <p:ph idx="1"/>
          </p:nvPr>
        </p:nvSpPr>
        <p:spPr>
          <a:xfrm>
            <a:off x="0" y="1601788"/>
            <a:ext cx="8677275" cy="5257800"/>
          </a:xfrm>
        </p:spPr>
        <p:txBody>
          <a:bodyPr/>
          <a:lstStyle/>
          <a:p>
            <a:r>
              <a:rPr lang="en-GB" altLang="en-US" sz="3000" dirty="0" smtClean="0">
                <a:latin typeface="Arial" panose="020B0604020202020204" pitchFamily="34" charset="0"/>
                <a:cs typeface="Arial" panose="020B0604020202020204" pitchFamily="34" charset="0"/>
              </a:rPr>
              <a:t>By looking at a cells </a:t>
            </a:r>
            <a:r>
              <a:rPr lang="en-GB" altLang="en-US" sz="3000" dirty="0" err="1" smtClean="0">
                <a:latin typeface="Arial" panose="020B0604020202020204" pitchFamily="34" charset="0"/>
                <a:cs typeface="Arial" panose="020B0604020202020204" pitchFamily="34" charset="0"/>
              </a:rPr>
              <a:t>ultrastucture</a:t>
            </a:r>
            <a:r>
              <a:rPr lang="en-GB" altLang="en-US" sz="3000" dirty="0" smtClean="0">
                <a:latin typeface="Arial" panose="020B0604020202020204" pitchFamily="34" charset="0"/>
                <a:cs typeface="Arial" panose="020B0604020202020204" pitchFamily="34" charset="0"/>
              </a:rPr>
              <a:t> you should be able to define how that cell is specialised for its function.</a:t>
            </a:r>
          </a:p>
          <a:p>
            <a:r>
              <a:rPr lang="en-GB" altLang="en-US" sz="3000" dirty="0" smtClean="0">
                <a:latin typeface="Arial" panose="020B0604020202020204" pitchFamily="34" charset="0"/>
                <a:cs typeface="Arial" panose="020B0604020202020204" pitchFamily="34" charset="0"/>
              </a:rPr>
              <a:t>In </a:t>
            </a:r>
            <a:r>
              <a:rPr lang="en-GB" altLang="en-US" sz="3000" dirty="0" smtClean="0">
                <a:latin typeface="Arial" panose="020B0604020202020204" pitchFamily="34" charset="0"/>
                <a:cs typeface="Arial" panose="020B0604020202020204" pitchFamily="34" charset="0"/>
              </a:rPr>
              <a:t>your booklet there are a number of pictures  </a:t>
            </a:r>
            <a:r>
              <a:rPr lang="en-GB" altLang="en-US" sz="3000" dirty="0" smtClean="0">
                <a:latin typeface="Arial" panose="020B0604020202020204" pitchFamily="34" charset="0"/>
                <a:cs typeface="Arial" panose="020B0604020202020204" pitchFamily="34" charset="0"/>
              </a:rPr>
              <a:t>of </a:t>
            </a:r>
            <a:r>
              <a:rPr lang="en-GB" altLang="en-US" sz="3000" dirty="0" smtClean="0">
                <a:latin typeface="Arial" panose="020B0604020202020204" pitchFamily="34" charset="0"/>
                <a:cs typeface="Arial" panose="020B0604020202020204" pitchFamily="34" charset="0"/>
              </a:rPr>
              <a:t>specialised </a:t>
            </a:r>
            <a:r>
              <a:rPr lang="en-GB" altLang="en-US" sz="3000" dirty="0" smtClean="0">
                <a:latin typeface="Arial" panose="020B0604020202020204" pitchFamily="34" charset="0"/>
                <a:cs typeface="Arial" panose="020B0604020202020204" pitchFamily="34" charset="0"/>
              </a:rPr>
              <a:t>cells.</a:t>
            </a:r>
          </a:p>
          <a:p>
            <a:pPr lvl="1"/>
            <a:r>
              <a:rPr lang="en-GB" altLang="en-US" dirty="0" smtClean="0">
                <a:latin typeface="Arial" panose="020B0604020202020204" pitchFamily="34" charset="0"/>
                <a:cs typeface="Arial" panose="020B0604020202020204" pitchFamily="34" charset="0"/>
              </a:rPr>
              <a:t>Look at its ultrastructure and identify the key features i.e. can it move, is it abundant in certain organelles?</a:t>
            </a:r>
          </a:p>
          <a:p>
            <a:pPr lvl="1"/>
            <a:r>
              <a:rPr lang="en-GB" altLang="en-US" dirty="0" smtClean="0">
                <a:latin typeface="Arial" panose="020B0604020202020204" pitchFamily="34" charset="0"/>
                <a:cs typeface="Arial" panose="020B0604020202020204" pitchFamily="34" charset="0"/>
              </a:rPr>
              <a:t>Looking at the key features can you see how structure is related to function i.e. is it secretory?</a:t>
            </a:r>
          </a:p>
          <a:p>
            <a:pPr lvl="1"/>
            <a:endParaRPr lang="en-GB" altLang="en-US" dirty="0" smtClean="0"/>
          </a:p>
        </p:txBody>
      </p:sp>
    </p:spTree>
    <p:extLst>
      <p:ext uri="{BB962C8B-B14F-4D97-AF65-F5344CB8AC3E}">
        <p14:creationId xmlns:p14="http://schemas.microsoft.com/office/powerpoint/2010/main" val="3932969186"/>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Title 1"/>
          <p:cNvSpPr>
            <a:spLocks noGrp="1"/>
          </p:cNvSpPr>
          <p:nvPr>
            <p:ph type="title"/>
          </p:nvPr>
        </p:nvSpPr>
        <p:spPr>
          <a:xfrm>
            <a:off x="457200" y="95250"/>
            <a:ext cx="8229600" cy="1150938"/>
          </a:xfrm>
        </p:spPr>
        <p:txBody>
          <a:bodyPr/>
          <a:lstStyle/>
          <a:p>
            <a:r>
              <a:rPr lang="en-GB" altLang="en-US" smtClean="0"/>
              <a:t>Liver Cell</a:t>
            </a:r>
          </a:p>
        </p:txBody>
      </p:sp>
      <p:sp>
        <p:nvSpPr>
          <p:cNvPr id="3" name="Content Placeholder 2"/>
          <p:cNvSpPr>
            <a:spLocks noGrp="1"/>
          </p:cNvSpPr>
          <p:nvPr>
            <p:ph idx="1"/>
          </p:nvPr>
        </p:nvSpPr>
        <p:spPr>
          <a:xfrm>
            <a:off x="3101975" y="958850"/>
            <a:ext cx="6042025" cy="5516563"/>
          </a:xfrm>
        </p:spPr>
        <p:txBody>
          <a:bodyPr/>
          <a:lstStyle/>
          <a:p>
            <a:r>
              <a:rPr lang="en-GB" altLang="en-US" smtClean="0"/>
              <a:t>Structure related to function:</a:t>
            </a:r>
          </a:p>
          <a:p>
            <a:r>
              <a:rPr lang="en-GB" altLang="en-US" sz="2400" smtClean="0"/>
              <a:t>Large amounts of smooth ER as liver cells detoxify products of natural metabolism.</a:t>
            </a:r>
          </a:p>
          <a:p>
            <a:r>
              <a:rPr lang="en-GB" altLang="en-US" sz="2400" smtClean="0"/>
              <a:t> Large amounts of mitochondria as metabollicaly active (main source of heat in our body).</a:t>
            </a:r>
          </a:p>
          <a:p>
            <a:r>
              <a:rPr lang="en-GB" altLang="en-US" sz="2400" smtClean="0"/>
              <a:t> Liver cells also have secretory function can have large number of smooth ER and golgi apparatus. </a:t>
            </a:r>
          </a:p>
          <a:p>
            <a:r>
              <a:rPr lang="en-GB" altLang="en-US" sz="2400" smtClean="0"/>
              <a:t>What other type of cell are metabolically active? </a:t>
            </a:r>
          </a:p>
          <a:p>
            <a:r>
              <a:rPr lang="en-GB" altLang="en-US" sz="2400" smtClean="0"/>
              <a:t>Muscle cells</a:t>
            </a:r>
          </a:p>
          <a:p>
            <a:endParaRPr lang="en-GB" altLang="en-US" sz="2400" smtClean="0"/>
          </a:p>
        </p:txBody>
      </p:sp>
      <p:sp>
        <p:nvSpPr>
          <p:cNvPr id="4" name="Slide Number Placeholder 3"/>
          <p:cNvSpPr>
            <a:spLocks noGrp="1"/>
          </p:cNvSpPr>
          <p:nvPr>
            <p:ph type="sldNum" sz="quarter" idx="10"/>
          </p:nvPr>
        </p:nvSpPr>
        <p:spPr/>
        <p:txBody>
          <a:bodyPr/>
          <a:lstStyle>
            <a:lvl1pPr>
              <a:spcBef>
                <a:spcPts val="800"/>
              </a:spcBef>
              <a:buClr>
                <a:srgbClr val="EEC85E"/>
              </a:buClr>
              <a:buSzPct val="69000"/>
              <a:buFont typeface="Wingdings" pitchFamily="2" charset="2"/>
              <a:buChar char="u"/>
              <a:defRPr sz="3200">
                <a:solidFill>
                  <a:schemeClr val="tx1"/>
                </a:solidFill>
                <a:latin typeface="Verdana" pitchFamily="34" charset="0"/>
                <a:ea typeface="ヒラギノ角ゴ ProN W3" charset="0"/>
                <a:cs typeface="ヒラギノ角ゴ ProN W3" charset="0"/>
                <a:sym typeface="Verdana" pitchFamily="34" charset="0"/>
              </a:defRPr>
            </a:lvl1pPr>
            <a:lvl2pPr marL="742950" indent="-285750">
              <a:spcBef>
                <a:spcPts val="700"/>
              </a:spcBef>
              <a:buSzPct val="100000"/>
              <a:buFont typeface="Verdana" pitchFamily="34" charset="0"/>
              <a:buChar char="–"/>
              <a:defRPr sz="2800">
                <a:solidFill>
                  <a:schemeClr val="tx1"/>
                </a:solidFill>
                <a:latin typeface="Verdana" pitchFamily="34" charset="0"/>
                <a:ea typeface="ヒラギノ角ゴ ProN W3" charset="0"/>
                <a:cs typeface="ヒラギノ角ゴ ProN W3" charset="0"/>
                <a:sym typeface="Verdana" pitchFamily="34" charset="0"/>
              </a:defRPr>
            </a:lvl2pPr>
            <a:lvl3pPr marL="1143000" indent="-228600">
              <a:spcBef>
                <a:spcPts val="600"/>
              </a:spcBef>
              <a:buClr>
                <a:srgbClr val="FFFFCC"/>
              </a:buClr>
              <a:buSzPct val="69000"/>
              <a:buFont typeface="Wingdings" pitchFamily="2" charset="2"/>
              <a:buChar char="u"/>
              <a:defRPr sz="2400">
                <a:solidFill>
                  <a:schemeClr val="tx1"/>
                </a:solidFill>
                <a:latin typeface="Verdana" pitchFamily="34" charset="0"/>
                <a:ea typeface="ヒラギノ角ゴ ProN W3" charset="0"/>
                <a:cs typeface="ヒラギノ角ゴ ProN W3" charset="0"/>
                <a:sym typeface="Verdana" pitchFamily="34" charset="0"/>
              </a:defRPr>
            </a:lvl3pPr>
            <a:lvl4pPr marL="1600200" indent="-228600">
              <a:spcBef>
                <a:spcPts val="500"/>
              </a:spcBef>
              <a:buSzPct val="100000"/>
              <a:buFont typeface="Verdana" pitchFamily="34" charset="0"/>
              <a:buChar char="–"/>
              <a:defRPr sz="2000">
                <a:solidFill>
                  <a:schemeClr val="tx1"/>
                </a:solidFill>
                <a:latin typeface="Verdana" pitchFamily="34" charset="0"/>
                <a:ea typeface="ヒラギノ角ゴ ProN W3" charset="0"/>
                <a:cs typeface="ヒラギノ角ゴ ProN W3" charset="0"/>
                <a:sym typeface="Verdana" pitchFamily="34" charset="0"/>
              </a:defRPr>
            </a:lvl4pPr>
            <a:lvl5pPr marL="2057400" indent="-228600">
              <a:spcBef>
                <a:spcPts val="500"/>
              </a:spcBef>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5pPr>
            <a:lvl6pPr marL="25146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6pPr>
            <a:lvl7pPr marL="29718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7pPr>
            <a:lvl8pPr marL="34290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8pPr>
            <a:lvl9pPr marL="38862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9pPr>
          </a:lstStyle>
          <a:p>
            <a:pPr>
              <a:spcBef>
                <a:spcPct val="0"/>
              </a:spcBef>
              <a:buClrTx/>
              <a:buSzTx/>
              <a:buFontTx/>
              <a:buNone/>
            </a:pPr>
            <a:fld id="{624A6F12-7BF7-4C79-B867-5D8DB3A63464}" type="slidenum">
              <a:rPr lang="en-US" altLang="en-US" sz="1200">
                <a:solidFill>
                  <a:srgbClr val="EAEAEA"/>
                </a:solidFill>
                <a:ea typeface="Verdana" pitchFamily="34" charset="0"/>
                <a:cs typeface="Verdana" pitchFamily="34" charset="0"/>
              </a:rPr>
              <a:pPr>
                <a:spcBef>
                  <a:spcPct val="0"/>
                </a:spcBef>
                <a:buClrTx/>
                <a:buSzTx/>
                <a:buFontTx/>
                <a:buNone/>
              </a:pPr>
              <a:t>10</a:t>
            </a:fld>
            <a:endParaRPr lang="en-US" altLang="en-US" sz="1200">
              <a:solidFill>
                <a:srgbClr val="EAEAEA"/>
              </a:solidFill>
              <a:ea typeface="Verdana" pitchFamily="34" charset="0"/>
              <a:cs typeface="Verdana" pitchFamily="34" charset="0"/>
            </a:endParaRPr>
          </a:p>
        </p:txBody>
      </p:sp>
      <p:pic>
        <p:nvPicPr>
          <p:cNvPr id="151557"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8625" y="2133600"/>
            <a:ext cx="2692400" cy="316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937186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Title 1"/>
          <p:cNvSpPr>
            <a:spLocks noGrp="1"/>
          </p:cNvSpPr>
          <p:nvPr>
            <p:ph type="title"/>
          </p:nvPr>
        </p:nvSpPr>
        <p:spPr/>
        <p:txBody>
          <a:bodyPr/>
          <a:lstStyle/>
          <a:p>
            <a:r>
              <a:rPr lang="en-GB" altLang="en-US" smtClean="0"/>
              <a:t>Exam style question</a:t>
            </a:r>
          </a:p>
        </p:txBody>
      </p:sp>
      <p:pic>
        <p:nvPicPr>
          <p:cNvPr id="155651"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331913" y="1331913"/>
            <a:ext cx="6335712" cy="5257800"/>
          </a:xfrm>
        </p:spPr>
      </p:pic>
      <p:sp>
        <p:nvSpPr>
          <p:cNvPr id="4" name="Slide Number Placeholder 3"/>
          <p:cNvSpPr>
            <a:spLocks noGrp="1"/>
          </p:cNvSpPr>
          <p:nvPr>
            <p:ph type="sldNum" sz="quarter" idx="10"/>
          </p:nvPr>
        </p:nvSpPr>
        <p:spPr/>
        <p:txBody>
          <a:bodyPr/>
          <a:lstStyle>
            <a:lvl1pPr>
              <a:spcBef>
                <a:spcPts val="800"/>
              </a:spcBef>
              <a:buClr>
                <a:srgbClr val="EEC85E"/>
              </a:buClr>
              <a:buSzPct val="69000"/>
              <a:buFont typeface="Wingdings" pitchFamily="2" charset="2"/>
              <a:buChar char="u"/>
              <a:defRPr sz="3200">
                <a:solidFill>
                  <a:schemeClr val="tx1"/>
                </a:solidFill>
                <a:latin typeface="Verdana" pitchFamily="34" charset="0"/>
                <a:ea typeface="ヒラギノ角ゴ ProN W3" charset="0"/>
                <a:cs typeface="ヒラギノ角ゴ ProN W3" charset="0"/>
                <a:sym typeface="Verdana" pitchFamily="34" charset="0"/>
              </a:defRPr>
            </a:lvl1pPr>
            <a:lvl2pPr marL="742950" indent="-285750">
              <a:spcBef>
                <a:spcPts val="700"/>
              </a:spcBef>
              <a:buSzPct val="100000"/>
              <a:buFont typeface="Verdana" pitchFamily="34" charset="0"/>
              <a:buChar char="–"/>
              <a:defRPr sz="2800">
                <a:solidFill>
                  <a:schemeClr val="tx1"/>
                </a:solidFill>
                <a:latin typeface="Verdana" pitchFamily="34" charset="0"/>
                <a:ea typeface="ヒラギノ角ゴ ProN W3" charset="0"/>
                <a:cs typeface="ヒラギノ角ゴ ProN W3" charset="0"/>
                <a:sym typeface="Verdana" pitchFamily="34" charset="0"/>
              </a:defRPr>
            </a:lvl2pPr>
            <a:lvl3pPr marL="1143000" indent="-228600">
              <a:spcBef>
                <a:spcPts val="600"/>
              </a:spcBef>
              <a:buClr>
                <a:srgbClr val="FFFFCC"/>
              </a:buClr>
              <a:buSzPct val="69000"/>
              <a:buFont typeface="Wingdings" pitchFamily="2" charset="2"/>
              <a:buChar char="u"/>
              <a:defRPr sz="2400">
                <a:solidFill>
                  <a:schemeClr val="tx1"/>
                </a:solidFill>
                <a:latin typeface="Verdana" pitchFamily="34" charset="0"/>
                <a:ea typeface="ヒラギノ角ゴ ProN W3" charset="0"/>
                <a:cs typeface="ヒラギノ角ゴ ProN W3" charset="0"/>
                <a:sym typeface="Verdana" pitchFamily="34" charset="0"/>
              </a:defRPr>
            </a:lvl3pPr>
            <a:lvl4pPr marL="1600200" indent="-228600">
              <a:spcBef>
                <a:spcPts val="500"/>
              </a:spcBef>
              <a:buSzPct val="100000"/>
              <a:buFont typeface="Verdana" pitchFamily="34" charset="0"/>
              <a:buChar char="–"/>
              <a:defRPr sz="2000">
                <a:solidFill>
                  <a:schemeClr val="tx1"/>
                </a:solidFill>
                <a:latin typeface="Verdana" pitchFamily="34" charset="0"/>
                <a:ea typeface="ヒラギノ角ゴ ProN W3" charset="0"/>
                <a:cs typeface="ヒラギノ角ゴ ProN W3" charset="0"/>
                <a:sym typeface="Verdana" pitchFamily="34" charset="0"/>
              </a:defRPr>
            </a:lvl4pPr>
            <a:lvl5pPr marL="2057400" indent="-228600">
              <a:spcBef>
                <a:spcPts val="500"/>
              </a:spcBef>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5pPr>
            <a:lvl6pPr marL="25146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6pPr>
            <a:lvl7pPr marL="29718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7pPr>
            <a:lvl8pPr marL="34290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8pPr>
            <a:lvl9pPr marL="38862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9pPr>
          </a:lstStyle>
          <a:p>
            <a:pPr>
              <a:spcBef>
                <a:spcPct val="0"/>
              </a:spcBef>
              <a:buClrTx/>
              <a:buSzTx/>
              <a:buFontTx/>
              <a:buNone/>
            </a:pPr>
            <a:fld id="{CB4C3026-FA9C-4FE5-9106-8DCE88D7221B}" type="slidenum">
              <a:rPr lang="en-US" altLang="en-US" sz="1200">
                <a:solidFill>
                  <a:srgbClr val="EAEAEA"/>
                </a:solidFill>
                <a:ea typeface="Verdana" pitchFamily="34" charset="0"/>
                <a:cs typeface="Verdana" pitchFamily="34" charset="0"/>
              </a:rPr>
              <a:pPr>
                <a:spcBef>
                  <a:spcPct val="0"/>
                </a:spcBef>
                <a:buClrTx/>
                <a:buSzTx/>
                <a:buFontTx/>
                <a:buNone/>
              </a:pPr>
              <a:t>11</a:t>
            </a:fld>
            <a:endParaRPr lang="en-US" altLang="en-US" sz="1200">
              <a:solidFill>
                <a:srgbClr val="EAEAEA"/>
              </a:solidFill>
              <a:ea typeface="Verdana" pitchFamily="34" charset="0"/>
              <a:cs typeface="Verdana" pitchFamily="34" charset="0"/>
            </a:endParaRPr>
          </a:p>
        </p:txBody>
      </p:sp>
    </p:spTree>
    <p:extLst>
      <p:ext uri="{BB962C8B-B14F-4D97-AF65-F5344CB8AC3E}">
        <p14:creationId xmlns:p14="http://schemas.microsoft.com/office/powerpoint/2010/main" val="2706049282"/>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Title 1"/>
          <p:cNvSpPr>
            <a:spLocks noGrp="1"/>
          </p:cNvSpPr>
          <p:nvPr>
            <p:ph type="title"/>
          </p:nvPr>
        </p:nvSpPr>
        <p:spPr/>
        <p:txBody>
          <a:bodyPr/>
          <a:lstStyle/>
          <a:p>
            <a:r>
              <a:rPr lang="en-GB" altLang="en-US" smtClean="0"/>
              <a:t>Answer</a:t>
            </a:r>
          </a:p>
        </p:txBody>
      </p:sp>
      <p:pic>
        <p:nvPicPr>
          <p:cNvPr id="15667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285875" y="1990725"/>
            <a:ext cx="6572250" cy="4476750"/>
          </a:xfrm>
        </p:spPr>
      </p:pic>
      <p:sp>
        <p:nvSpPr>
          <p:cNvPr id="4" name="Slide Number Placeholder 3"/>
          <p:cNvSpPr>
            <a:spLocks noGrp="1"/>
          </p:cNvSpPr>
          <p:nvPr>
            <p:ph type="sldNum" sz="quarter" idx="10"/>
          </p:nvPr>
        </p:nvSpPr>
        <p:spPr/>
        <p:txBody>
          <a:bodyPr/>
          <a:lstStyle>
            <a:lvl1pPr>
              <a:spcBef>
                <a:spcPts val="800"/>
              </a:spcBef>
              <a:buClr>
                <a:srgbClr val="EEC85E"/>
              </a:buClr>
              <a:buSzPct val="69000"/>
              <a:buFont typeface="Wingdings" pitchFamily="2" charset="2"/>
              <a:buChar char="u"/>
              <a:defRPr sz="3200">
                <a:solidFill>
                  <a:schemeClr val="tx1"/>
                </a:solidFill>
                <a:latin typeface="Verdana" pitchFamily="34" charset="0"/>
                <a:ea typeface="ヒラギノ角ゴ ProN W3" charset="0"/>
                <a:cs typeface="ヒラギノ角ゴ ProN W3" charset="0"/>
                <a:sym typeface="Verdana" pitchFamily="34" charset="0"/>
              </a:defRPr>
            </a:lvl1pPr>
            <a:lvl2pPr marL="742950" indent="-285750">
              <a:spcBef>
                <a:spcPts val="700"/>
              </a:spcBef>
              <a:buSzPct val="100000"/>
              <a:buFont typeface="Verdana" pitchFamily="34" charset="0"/>
              <a:buChar char="–"/>
              <a:defRPr sz="2800">
                <a:solidFill>
                  <a:schemeClr val="tx1"/>
                </a:solidFill>
                <a:latin typeface="Verdana" pitchFamily="34" charset="0"/>
                <a:ea typeface="ヒラギノ角ゴ ProN W3" charset="0"/>
                <a:cs typeface="ヒラギノ角ゴ ProN W3" charset="0"/>
                <a:sym typeface="Verdana" pitchFamily="34" charset="0"/>
              </a:defRPr>
            </a:lvl2pPr>
            <a:lvl3pPr marL="1143000" indent="-228600">
              <a:spcBef>
                <a:spcPts val="600"/>
              </a:spcBef>
              <a:buClr>
                <a:srgbClr val="FFFFCC"/>
              </a:buClr>
              <a:buSzPct val="69000"/>
              <a:buFont typeface="Wingdings" pitchFamily="2" charset="2"/>
              <a:buChar char="u"/>
              <a:defRPr sz="2400">
                <a:solidFill>
                  <a:schemeClr val="tx1"/>
                </a:solidFill>
                <a:latin typeface="Verdana" pitchFamily="34" charset="0"/>
                <a:ea typeface="ヒラギノ角ゴ ProN W3" charset="0"/>
                <a:cs typeface="ヒラギノ角ゴ ProN W3" charset="0"/>
                <a:sym typeface="Verdana" pitchFamily="34" charset="0"/>
              </a:defRPr>
            </a:lvl3pPr>
            <a:lvl4pPr marL="1600200" indent="-228600">
              <a:spcBef>
                <a:spcPts val="500"/>
              </a:spcBef>
              <a:buSzPct val="100000"/>
              <a:buFont typeface="Verdana" pitchFamily="34" charset="0"/>
              <a:buChar char="–"/>
              <a:defRPr sz="2000">
                <a:solidFill>
                  <a:schemeClr val="tx1"/>
                </a:solidFill>
                <a:latin typeface="Verdana" pitchFamily="34" charset="0"/>
                <a:ea typeface="ヒラギノ角ゴ ProN W3" charset="0"/>
                <a:cs typeface="ヒラギノ角ゴ ProN W3" charset="0"/>
                <a:sym typeface="Verdana" pitchFamily="34" charset="0"/>
              </a:defRPr>
            </a:lvl4pPr>
            <a:lvl5pPr marL="2057400" indent="-228600">
              <a:spcBef>
                <a:spcPts val="500"/>
              </a:spcBef>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5pPr>
            <a:lvl6pPr marL="25146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6pPr>
            <a:lvl7pPr marL="29718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7pPr>
            <a:lvl8pPr marL="34290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8pPr>
            <a:lvl9pPr marL="38862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9pPr>
          </a:lstStyle>
          <a:p>
            <a:pPr>
              <a:spcBef>
                <a:spcPct val="0"/>
              </a:spcBef>
              <a:buClrTx/>
              <a:buSzTx/>
              <a:buFontTx/>
              <a:buNone/>
            </a:pPr>
            <a:fld id="{853F6900-7C68-4BE0-8566-35221E114F85}" type="slidenum">
              <a:rPr lang="en-US" altLang="en-US" sz="1200">
                <a:solidFill>
                  <a:srgbClr val="EAEAEA"/>
                </a:solidFill>
                <a:ea typeface="Verdana" pitchFamily="34" charset="0"/>
                <a:cs typeface="Verdana" pitchFamily="34" charset="0"/>
              </a:rPr>
              <a:pPr>
                <a:spcBef>
                  <a:spcPct val="0"/>
                </a:spcBef>
                <a:buClrTx/>
                <a:buSzTx/>
                <a:buFontTx/>
                <a:buNone/>
              </a:pPr>
              <a:t>12</a:t>
            </a:fld>
            <a:endParaRPr lang="en-US" altLang="en-US" sz="1200">
              <a:solidFill>
                <a:srgbClr val="EAEAEA"/>
              </a:solidFill>
              <a:ea typeface="Verdana" pitchFamily="34" charset="0"/>
              <a:cs typeface="Verdana" pitchFamily="34" charset="0"/>
            </a:endParaRPr>
          </a:p>
        </p:txBody>
      </p:sp>
    </p:spTree>
    <p:extLst>
      <p:ext uri="{BB962C8B-B14F-4D97-AF65-F5344CB8AC3E}">
        <p14:creationId xmlns:p14="http://schemas.microsoft.com/office/powerpoint/2010/main" val="1153660815"/>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Title 1"/>
          <p:cNvSpPr>
            <a:spLocks noGrp="1"/>
          </p:cNvSpPr>
          <p:nvPr>
            <p:ph type="title"/>
          </p:nvPr>
        </p:nvSpPr>
        <p:spPr>
          <a:xfrm>
            <a:off x="457200" y="95250"/>
            <a:ext cx="8229600" cy="741363"/>
          </a:xfrm>
        </p:spPr>
        <p:txBody>
          <a:bodyPr/>
          <a:lstStyle/>
          <a:p>
            <a:r>
              <a:rPr lang="en-GB" altLang="en-US" smtClean="0"/>
              <a:t>Cell Organisation</a:t>
            </a:r>
          </a:p>
        </p:txBody>
      </p:sp>
      <p:sp>
        <p:nvSpPr>
          <p:cNvPr id="157699" name="Content Placeholder 2"/>
          <p:cNvSpPr>
            <a:spLocks noGrp="1"/>
          </p:cNvSpPr>
          <p:nvPr>
            <p:ph idx="1"/>
          </p:nvPr>
        </p:nvSpPr>
        <p:spPr>
          <a:xfrm>
            <a:off x="0" y="4232275"/>
            <a:ext cx="9036496" cy="2625725"/>
          </a:xfrm>
        </p:spPr>
        <p:txBody>
          <a:bodyPr/>
          <a:lstStyle/>
          <a:p>
            <a:pPr marL="39688" indent="0">
              <a:buFont typeface="Wingdings" pitchFamily="2" charset="2"/>
              <a:buNone/>
            </a:pPr>
            <a:r>
              <a:rPr lang="en-GB" altLang="en-US" sz="2800" dirty="0" smtClean="0">
                <a:solidFill>
                  <a:srgbClr val="FFFFF7"/>
                </a:solidFill>
                <a:latin typeface="Arial" pitchFamily="34" charset="0"/>
                <a:ea typeface="Calibri" pitchFamily="34" charset="0"/>
                <a:cs typeface="Calibri" pitchFamily="34" charset="0"/>
              </a:rPr>
              <a:t>Multicellular organisms cells are specialised to perform specific functions. </a:t>
            </a:r>
          </a:p>
          <a:p>
            <a:pPr marL="39688" indent="0">
              <a:buFont typeface="Wingdings" pitchFamily="2" charset="2"/>
              <a:buNone/>
            </a:pPr>
            <a:r>
              <a:rPr lang="en-GB" altLang="en-US" sz="2800" dirty="0" smtClean="0">
                <a:solidFill>
                  <a:srgbClr val="FFFFF7"/>
                </a:solidFill>
                <a:latin typeface="Arial" pitchFamily="34" charset="0"/>
                <a:ea typeface="Calibri" pitchFamily="34" charset="0"/>
                <a:cs typeface="Calibri" pitchFamily="34" charset="0"/>
              </a:rPr>
              <a:t>Similar cells are grouped together into </a:t>
            </a:r>
            <a:r>
              <a:rPr lang="en-GB" altLang="en-US" sz="2800" b="1" dirty="0" smtClean="0">
                <a:solidFill>
                  <a:srgbClr val="002060"/>
                </a:solidFill>
                <a:latin typeface="Arial" pitchFamily="34" charset="0"/>
                <a:ea typeface="Calibri" pitchFamily="34" charset="0"/>
                <a:cs typeface="Calibri" pitchFamily="34" charset="0"/>
              </a:rPr>
              <a:t>tissue</a:t>
            </a:r>
            <a:r>
              <a:rPr lang="en-GB" altLang="en-US" sz="2800" dirty="0" smtClean="0">
                <a:solidFill>
                  <a:srgbClr val="FFFFF7"/>
                </a:solidFill>
                <a:latin typeface="Arial" pitchFamily="34" charset="0"/>
                <a:ea typeface="Calibri" pitchFamily="34" charset="0"/>
                <a:cs typeface="Calibri" pitchFamily="34" charset="0"/>
              </a:rPr>
              <a:t>, </a:t>
            </a:r>
          </a:p>
          <a:p>
            <a:pPr marL="39688" indent="0">
              <a:buFont typeface="Wingdings" pitchFamily="2" charset="2"/>
              <a:buNone/>
            </a:pPr>
            <a:r>
              <a:rPr lang="en-GB" altLang="en-US" sz="2800" dirty="0" smtClean="0">
                <a:solidFill>
                  <a:srgbClr val="FFFFF7"/>
                </a:solidFill>
                <a:latin typeface="Arial" pitchFamily="34" charset="0"/>
                <a:ea typeface="Calibri" pitchFamily="34" charset="0"/>
                <a:cs typeface="Calibri" pitchFamily="34" charset="0"/>
              </a:rPr>
              <a:t>Tissues are grouped together to form </a:t>
            </a:r>
            <a:r>
              <a:rPr lang="en-GB" altLang="en-US" sz="2800" b="1" dirty="0" smtClean="0">
                <a:solidFill>
                  <a:srgbClr val="002060"/>
                </a:solidFill>
                <a:latin typeface="Arial" pitchFamily="34" charset="0"/>
                <a:ea typeface="Calibri" pitchFamily="34" charset="0"/>
                <a:cs typeface="Calibri" pitchFamily="34" charset="0"/>
              </a:rPr>
              <a:t>organ,</a:t>
            </a:r>
            <a:r>
              <a:rPr lang="en-GB" altLang="en-US" sz="2800" dirty="0" smtClean="0">
                <a:solidFill>
                  <a:srgbClr val="FFFFF7"/>
                </a:solidFill>
                <a:latin typeface="Arial" pitchFamily="34" charset="0"/>
                <a:ea typeface="Calibri" pitchFamily="34" charset="0"/>
                <a:cs typeface="Calibri" pitchFamily="34" charset="0"/>
              </a:rPr>
              <a:t> </a:t>
            </a:r>
            <a:r>
              <a:rPr lang="en-GB" altLang="en-US" sz="2800" dirty="0">
                <a:solidFill>
                  <a:srgbClr val="FFFFF7"/>
                </a:solidFill>
                <a:latin typeface="Arial" pitchFamily="34" charset="0"/>
                <a:ea typeface="Calibri" pitchFamily="34" charset="0"/>
                <a:cs typeface="Calibri" pitchFamily="34" charset="0"/>
              </a:rPr>
              <a:t>a</a:t>
            </a:r>
            <a:r>
              <a:rPr lang="en-GB" altLang="en-US" sz="2800" dirty="0" smtClean="0">
                <a:solidFill>
                  <a:srgbClr val="FFFFF7"/>
                </a:solidFill>
                <a:latin typeface="Arial" pitchFamily="34" charset="0"/>
                <a:ea typeface="Calibri" pitchFamily="34" charset="0"/>
                <a:cs typeface="Calibri" pitchFamily="34" charset="0"/>
              </a:rPr>
              <a:t>nd organs grouped together to form a </a:t>
            </a:r>
            <a:r>
              <a:rPr lang="en-GB" altLang="en-US" sz="2800" b="1" dirty="0" smtClean="0">
                <a:solidFill>
                  <a:srgbClr val="002060"/>
                </a:solidFill>
                <a:latin typeface="Arial" pitchFamily="34" charset="0"/>
                <a:ea typeface="Calibri" pitchFamily="34" charset="0"/>
                <a:cs typeface="Calibri" pitchFamily="34" charset="0"/>
              </a:rPr>
              <a:t>system</a:t>
            </a:r>
            <a:endParaRPr lang="en-GB" altLang="en-US" sz="2800" b="1" dirty="0" smtClean="0">
              <a:solidFill>
                <a:srgbClr val="002060"/>
              </a:solidFill>
            </a:endParaRPr>
          </a:p>
        </p:txBody>
      </p:sp>
      <p:sp>
        <p:nvSpPr>
          <p:cNvPr id="4" name="Slide Number Placeholder 3"/>
          <p:cNvSpPr>
            <a:spLocks noGrp="1"/>
          </p:cNvSpPr>
          <p:nvPr>
            <p:ph type="sldNum" sz="quarter" idx="10"/>
          </p:nvPr>
        </p:nvSpPr>
        <p:spPr/>
        <p:txBody>
          <a:bodyPr/>
          <a:lstStyle>
            <a:lvl1pPr>
              <a:spcBef>
                <a:spcPts val="800"/>
              </a:spcBef>
              <a:buClr>
                <a:srgbClr val="EEC85E"/>
              </a:buClr>
              <a:buSzPct val="69000"/>
              <a:buFont typeface="Wingdings" pitchFamily="2" charset="2"/>
              <a:buChar char="u"/>
              <a:defRPr sz="3200">
                <a:solidFill>
                  <a:schemeClr val="tx1"/>
                </a:solidFill>
                <a:latin typeface="Verdana" pitchFamily="34" charset="0"/>
                <a:ea typeface="ヒラギノ角ゴ ProN W3" charset="0"/>
                <a:cs typeface="ヒラギノ角ゴ ProN W3" charset="0"/>
                <a:sym typeface="Verdana" pitchFamily="34" charset="0"/>
              </a:defRPr>
            </a:lvl1pPr>
            <a:lvl2pPr marL="742950" indent="-285750">
              <a:spcBef>
                <a:spcPts val="700"/>
              </a:spcBef>
              <a:buSzPct val="100000"/>
              <a:buFont typeface="Verdana" pitchFamily="34" charset="0"/>
              <a:buChar char="–"/>
              <a:defRPr sz="2800">
                <a:solidFill>
                  <a:schemeClr val="tx1"/>
                </a:solidFill>
                <a:latin typeface="Verdana" pitchFamily="34" charset="0"/>
                <a:ea typeface="ヒラギノ角ゴ ProN W3" charset="0"/>
                <a:cs typeface="ヒラギノ角ゴ ProN W3" charset="0"/>
                <a:sym typeface="Verdana" pitchFamily="34" charset="0"/>
              </a:defRPr>
            </a:lvl2pPr>
            <a:lvl3pPr marL="1143000" indent="-228600">
              <a:spcBef>
                <a:spcPts val="600"/>
              </a:spcBef>
              <a:buClr>
                <a:srgbClr val="FFFFCC"/>
              </a:buClr>
              <a:buSzPct val="69000"/>
              <a:buFont typeface="Wingdings" pitchFamily="2" charset="2"/>
              <a:buChar char="u"/>
              <a:defRPr sz="2400">
                <a:solidFill>
                  <a:schemeClr val="tx1"/>
                </a:solidFill>
                <a:latin typeface="Verdana" pitchFamily="34" charset="0"/>
                <a:ea typeface="ヒラギノ角ゴ ProN W3" charset="0"/>
                <a:cs typeface="ヒラギノ角ゴ ProN W3" charset="0"/>
                <a:sym typeface="Verdana" pitchFamily="34" charset="0"/>
              </a:defRPr>
            </a:lvl3pPr>
            <a:lvl4pPr marL="1600200" indent="-228600">
              <a:spcBef>
                <a:spcPts val="500"/>
              </a:spcBef>
              <a:buSzPct val="100000"/>
              <a:buFont typeface="Verdana" pitchFamily="34" charset="0"/>
              <a:buChar char="–"/>
              <a:defRPr sz="2000">
                <a:solidFill>
                  <a:schemeClr val="tx1"/>
                </a:solidFill>
                <a:latin typeface="Verdana" pitchFamily="34" charset="0"/>
                <a:ea typeface="ヒラギノ角ゴ ProN W3" charset="0"/>
                <a:cs typeface="ヒラギノ角ゴ ProN W3" charset="0"/>
                <a:sym typeface="Verdana" pitchFamily="34" charset="0"/>
              </a:defRPr>
            </a:lvl4pPr>
            <a:lvl5pPr marL="2057400" indent="-228600">
              <a:spcBef>
                <a:spcPts val="500"/>
              </a:spcBef>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5pPr>
            <a:lvl6pPr marL="25146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6pPr>
            <a:lvl7pPr marL="29718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7pPr>
            <a:lvl8pPr marL="34290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8pPr>
            <a:lvl9pPr marL="38862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9pPr>
          </a:lstStyle>
          <a:p>
            <a:pPr>
              <a:spcBef>
                <a:spcPct val="0"/>
              </a:spcBef>
              <a:buClrTx/>
              <a:buSzTx/>
              <a:buFontTx/>
              <a:buNone/>
            </a:pPr>
            <a:fld id="{2618FF0A-7C42-4900-9613-B3ACBA163BB5}" type="slidenum">
              <a:rPr lang="en-US" altLang="en-US" sz="1200">
                <a:solidFill>
                  <a:srgbClr val="EAEAEA"/>
                </a:solidFill>
                <a:ea typeface="Verdana" pitchFamily="34" charset="0"/>
                <a:cs typeface="Verdana" pitchFamily="34" charset="0"/>
              </a:rPr>
              <a:pPr>
                <a:spcBef>
                  <a:spcPct val="0"/>
                </a:spcBef>
                <a:buClrTx/>
                <a:buSzTx/>
                <a:buFontTx/>
                <a:buNone/>
              </a:pPr>
              <a:t>13</a:t>
            </a:fld>
            <a:endParaRPr lang="en-US" altLang="en-US" sz="1200">
              <a:solidFill>
                <a:srgbClr val="EAEAEA"/>
              </a:solidFill>
              <a:ea typeface="Verdana" pitchFamily="34" charset="0"/>
              <a:cs typeface="Verdana" pitchFamily="34" charset="0"/>
            </a:endParaRPr>
          </a:p>
        </p:txBody>
      </p:sp>
      <p:pic>
        <p:nvPicPr>
          <p:cNvPr id="157701"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28850" y="842963"/>
            <a:ext cx="4719638" cy="3389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7132602" y="2060848"/>
            <a:ext cx="1738312" cy="2031325"/>
          </a:xfrm>
          <a:prstGeom prst="rect">
            <a:avLst/>
          </a:prstGeom>
        </p:spPr>
        <p:txBody>
          <a:bodyPr wrap="square">
            <a:spAutoFit/>
          </a:bodyPr>
          <a:lstStyle/>
          <a:p>
            <a:r>
              <a:rPr lang="en-GB" dirty="0">
                <a:hlinkClick r:id="rId3"/>
              </a:rPr>
              <a:t>https://</a:t>
            </a:r>
            <a:r>
              <a:rPr lang="en-GB" dirty="0" smtClean="0">
                <a:hlinkClick r:id="rId3"/>
              </a:rPr>
              <a:t>www.youtube.com/watch?v=i5tR3csCWYo</a:t>
            </a:r>
            <a:endParaRPr lang="en-GB" dirty="0" smtClean="0"/>
          </a:p>
          <a:p>
            <a:r>
              <a:rPr lang="en-GB" dirty="0" smtClean="0"/>
              <a:t>Crash course To 1.42sec</a:t>
            </a:r>
          </a:p>
          <a:p>
            <a:endParaRPr lang="en-GB" dirty="0"/>
          </a:p>
        </p:txBody>
      </p:sp>
    </p:spTree>
    <p:extLst>
      <p:ext uri="{BB962C8B-B14F-4D97-AF65-F5344CB8AC3E}">
        <p14:creationId xmlns:p14="http://schemas.microsoft.com/office/powerpoint/2010/main" val="3177332395"/>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hape 87"/>
          <p:cNvSpPr>
            <a:spLocks noGrp="1"/>
          </p:cNvSpPr>
          <p:nvPr>
            <p:ph type="title"/>
          </p:nvPr>
        </p:nvSpPr>
        <p:spPr>
          <a:xfrm>
            <a:off x="876300" y="12700"/>
            <a:ext cx="7358063" cy="784225"/>
          </a:xfrm>
        </p:spPr>
        <p:txBody>
          <a:bodyPr/>
          <a:lstStyle/>
          <a:p>
            <a:pPr defTabSz="409575"/>
            <a:r>
              <a:rPr lang="en-US" altLang="en-US" sz="4500" dirty="0" smtClean="0"/>
              <a:t>Cellular </a:t>
            </a:r>
            <a:r>
              <a:rPr lang="en-US" altLang="en-US" sz="4500" dirty="0" err="1" smtClean="0"/>
              <a:t>organisation</a:t>
            </a:r>
            <a:endParaRPr lang="en-US" altLang="en-US" sz="4500" dirty="0" smtClean="0"/>
          </a:p>
        </p:txBody>
      </p:sp>
      <p:pic>
        <p:nvPicPr>
          <p:cNvPr id="161796" name="url?sa=i&amp;rct=j&amp;q=tissues+organs+and+organ+systems&amp;source=images&amp;cd=&amp;docid=7qoqUmDaj1QqdM&amp;tbnid=a-9kouSJN-DdJM-&amp;ved=0CAUQjRw&amp;url=http%3A%2F%2Fwww.livingscience.co.uk%2Fyear7%2Fcells%2Forgans.htm&amp;ei=7A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3834" y="2348880"/>
            <a:ext cx="7108825" cy="246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Tree>
    <p:extLst>
      <p:ext uri="{BB962C8B-B14F-4D97-AF65-F5344CB8AC3E}">
        <p14:creationId xmlns:p14="http://schemas.microsoft.com/office/powerpoint/2010/main" val="3367415094"/>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Title 1"/>
          <p:cNvSpPr>
            <a:spLocks noGrp="1"/>
          </p:cNvSpPr>
          <p:nvPr>
            <p:ph type="title"/>
          </p:nvPr>
        </p:nvSpPr>
        <p:spPr/>
        <p:txBody>
          <a:bodyPr/>
          <a:lstStyle/>
          <a:p>
            <a:r>
              <a:rPr lang="en-GB" altLang="en-US" smtClean="0"/>
              <a:t>How do cells specialise as they all contain the identical genes?</a:t>
            </a:r>
          </a:p>
        </p:txBody>
      </p:sp>
      <p:pic>
        <p:nvPicPr>
          <p:cNvPr id="158723"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79388" y="1844675"/>
            <a:ext cx="3816548" cy="3600450"/>
          </a:xfrm>
        </p:spPr>
      </p:pic>
      <p:sp>
        <p:nvSpPr>
          <p:cNvPr id="4" name="Slide Number Placeholder 3"/>
          <p:cNvSpPr>
            <a:spLocks noGrp="1"/>
          </p:cNvSpPr>
          <p:nvPr>
            <p:ph type="sldNum" sz="quarter" idx="10"/>
          </p:nvPr>
        </p:nvSpPr>
        <p:spPr/>
        <p:txBody>
          <a:bodyPr/>
          <a:lstStyle>
            <a:lvl1pPr>
              <a:spcBef>
                <a:spcPts val="800"/>
              </a:spcBef>
              <a:buClr>
                <a:srgbClr val="EEC85E"/>
              </a:buClr>
              <a:buSzPct val="69000"/>
              <a:buFont typeface="Wingdings" pitchFamily="2" charset="2"/>
              <a:buChar char="u"/>
              <a:defRPr sz="3200">
                <a:solidFill>
                  <a:schemeClr val="tx1"/>
                </a:solidFill>
                <a:latin typeface="Verdana" pitchFamily="34" charset="0"/>
                <a:ea typeface="ヒラギノ角ゴ ProN W3" charset="0"/>
                <a:cs typeface="ヒラギノ角ゴ ProN W3" charset="0"/>
                <a:sym typeface="Verdana" pitchFamily="34" charset="0"/>
              </a:defRPr>
            </a:lvl1pPr>
            <a:lvl2pPr marL="742950" indent="-285750">
              <a:spcBef>
                <a:spcPts val="700"/>
              </a:spcBef>
              <a:buSzPct val="100000"/>
              <a:buFont typeface="Verdana" pitchFamily="34" charset="0"/>
              <a:buChar char="–"/>
              <a:defRPr sz="2800">
                <a:solidFill>
                  <a:schemeClr val="tx1"/>
                </a:solidFill>
                <a:latin typeface="Verdana" pitchFamily="34" charset="0"/>
                <a:ea typeface="ヒラギノ角ゴ ProN W3" charset="0"/>
                <a:cs typeface="ヒラギノ角ゴ ProN W3" charset="0"/>
                <a:sym typeface="Verdana" pitchFamily="34" charset="0"/>
              </a:defRPr>
            </a:lvl2pPr>
            <a:lvl3pPr marL="1143000" indent="-228600">
              <a:spcBef>
                <a:spcPts val="600"/>
              </a:spcBef>
              <a:buClr>
                <a:srgbClr val="FFFFCC"/>
              </a:buClr>
              <a:buSzPct val="69000"/>
              <a:buFont typeface="Wingdings" pitchFamily="2" charset="2"/>
              <a:buChar char="u"/>
              <a:defRPr sz="2400">
                <a:solidFill>
                  <a:schemeClr val="tx1"/>
                </a:solidFill>
                <a:latin typeface="Verdana" pitchFamily="34" charset="0"/>
                <a:ea typeface="ヒラギノ角ゴ ProN W3" charset="0"/>
                <a:cs typeface="ヒラギノ角ゴ ProN W3" charset="0"/>
                <a:sym typeface="Verdana" pitchFamily="34" charset="0"/>
              </a:defRPr>
            </a:lvl3pPr>
            <a:lvl4pPr marL="1600200" indent="-228600">
              <a:spcBef>
                <a:spcPts val="500"/>
              </a:spcBef>
              <a:buSzPct val="100000"/>
              <a:buFont typeface="Verdana" pitchFamily="34" charset="0"/>
              <a:buChar char="–"/>
              <a:defRPr sz="2000">
                <a:solidFill>
                  <a:schemeClr val="tx1"/>
                </a:solidFill>
                <a:latin typeface="Verdana" pitchFamily="34" charset="0"/>
                <a:ea typeface="ヒラギノ角ゴ ProN W3" charset="0"/>
                <a:cs typeface="ヒラギノ角ゴ ProN W3" charset="0"/>
                <a:sym typeface="Verdana" pitchFamily="34" charset="0"/>
              </a:defRPr>
            </a:lvl4pPr>
            <a:lvl5pPr marL="2057400" indent="-228600">
              <a:spcBef>
                <a:spcPts val="500"/>
              </a:spcBef>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5pPr>
            <a:lvl6pPr marL="25146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6pPr>
            <a:lvl7pPr marL="29718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7pPr>
            <a:lvl8pPr marL="34290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8pPr>
            <a:lvl9pPr marL="38862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9pPr>
          </a:lstStyle>
          <a:p>
            <a:pPr>
              <a:spcBef>
                <a:spcPct val="0"/>
              </a:spcBef>
              <a:buClrTx/>
              <a:buSzTx/>
              <a:buFontTx/>
              <a:buNone/>
            </a:pPr>
            <a:fld id="{B06C3D44-FD4A-4664-9BA1-0A835E2A0C27}" type="slidenum">
              <a:rPr lang="en-US" altLang="en-US" sz="1200">
                <a:solidFill>
                  <a:srgbClr val="EAEAEA"/>
                </a:solidFill>
                <a:ea typeface="Verdana" pitchFamily="34" charset="0"/>
                <a:cs typeface="Verdana" pitchFamily="34" charset="0"/>
              </a:rPr>
              <a:pPr>
                <a:spcBef>
                  <a:spcPct val="0"/>
                </a:spcBef>
                <a:buClrTx/>
                <a:buSzTx/>
                <a:buFontTx/>
                <a:buNone/>
              </a:pPr>
              <a:t>15</a:t>
            </a:fld>
            <a:endParaRPr lang="en-US" altLang="en-US" sz="1200">
              <a:solidFill>
                <a:srgbClr val="EAEAEA"/>
              </a:solidFill>
              <a:ea typeface="Verdana" pitchFamily="34" charset="0"/>
              <a:cs typeface="Verdana" pitchFamily="34" charset="0"/>
            </a:endParaRPr>
          </a:p>
        </p:txBody>
      </p:sp>
      <p:sp>
        <p:nvSpPr>
          <p:cNvPr id="158725" name="Rectangle 5"/>
          <p:cNvSpPr>
            <a:spLocks noChangeArrowheads="1"/>
          </p:cNvSpPr>
          <p:nvPr/>
        </p:nvSpPr>
        <p:spPr bwMode="auto">
          <a:xfrm>
            <a:off x="3995936" y="1595021"/>
            <a:ext cx="5148065"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800"/>
              </a:spcBef>
              <a:buClr>
                <a:srgbClr val="EEC85E"/>
              </a:buClr>
              <a:buSzPct val="69000"/>
              <a:buFont typeface="Wingdings" pitchFamily="2" charset="2"/>
              <a:buChar char="u"/>
              <a:defRPr sz="3200">
                <a:solidFill>
                  <a:schemeClr val="tx1"/>
                </a:solidFill>
                <a:latin typeface="Verdana" pitchFamily="34" charset="0"/>
                <a:ea typeface="ヒラギノ角ゴ ProN W3" charset="0"/>
                <a:cs typeface="ヒラギノ角ゴ ProN W3" charset="0"/>
                <a:sym typeface="Verdana" pitchFamily="34" charset="0"/>
              </a:defRPr>
            </a:lvl1pPr>
            <a:lvl2pPr marL="742950" indent="-285750">
              <a:spcBef>
                <a:spcPts val="700"/>
              </a:spcBef>
              <a:buSzPct val="100000"/>
              <a:buFont typeface="Verdana" pitchFamily="34" charset="0"/>
              <a:buChar char="–"/>
              <a:defRPr sz="2800">
                <a:solidFill>
                  <a:schemeClr val="tx1"/>
                </a:solidFill>
                <a:latin typeface="Verdana" pitchFamily="34" charset="0"/>
                <a:ea typeface="ヒラギノ角ゴ ProN W3" charset="0"/>
                <a:cs typeface="ヒラギノ角ゴ ProN W3" charset="0"/>
                <a:sym typeface="Verdana" pitchFamily="34" charset="0"/>
              </a:defRPr>
            </a:lvl2pPr>
            <a:lvl3pPr marL="1143000" indent="-228600">
              <a:spcBef>
                <a:spcPts val="600"/>
              </a:spcBef>
              <a:buClr>
                <a:srgbClr val="FFFFCC"/>
              </a:buClr>
              <a:buSzPct val="69000"/>
              <a:buFont typeface="Wingdings" pitchFamily="2" charset="2"/>
              <a:buChar char="u"/>
              <a:defRPr sz="2400">
                <a:solidFill>
                  <a:schemeClr val="tx1"/>
                </a:solidFill>
                <a:latin typeface="Verdana" pitchFamily="34" charset="0"/>
                <a:ea typeface="ヒラギノ角ゴ ProN W3" charset="0"/>
                <a:cs typeface="ヒラギノ角ゴ ProN W3" charset="0"/>
                <a:sym typeface="Verdana" pitchFamily="34" charset="0"/>
              </a:defRPr>
            </a:lvl3pPr>
            <a:lvl4pPr marL="1600200" indent="-228600">
              <a:spcBef>
                <a:spcPts val="500"/>
              </a:spcBef>
              <a:buSzPct val="100000"/>
              <a:buFont typeface="Verdana" pitchFamily="34" charset="0"/>
              <a:buChar char="–"/>
              <a:defRPr sz="2000">
                <a:solidFill>
                  <a:schemeClr val="tx1"/>
                </a:solidFill>
                <a:latin typeface="Verdana" pitchFamily="34" charset="0"/>
                <a:ea typeface="ヒラギノ角ゴ ProN W3" charset="0"/>
                <a:cs typeface="ヒラギノ角ゴ ProN W3" charset="0"/>
                <a:sym typeface="Verdana" pitchFamily="34" charset="0"/>
              </a:defRPr>
            </a:lvl4pPr>
            <a:lvl5pPr marL="2057400" indent="-228600">
              <a:spcBef>
                <a:spcPts val="500"/>
              </a:spcBef>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5pPr>
            <a:lvl6pPr marL="25146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6pPr>
            <a:lvl7pPr marL="29718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7pPr>
            <a:lvl8pPr marL="34290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8pPr>
            <a:lvl9pPr marL="38862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9pPr>
          </a:lstStyle>
          <a:p>
            <a:pPr eaLnBrk="0" fontAlgn="base" hangingPunct="0">
              <a:spcBef>
                <a:spcPct val="0"/>
              </a:spcBef>
              <a:spcAft>
                <a:spcPct val="0"/>
              </a:spcAft>
              <a:buClrTx/>
              <a:buSzTx/>
              <a:buFontTx/>
              <a:buNone/>
            </a:pPr>
            <a:r>
              <a:rPr lang="en-GB" altLang="en-US" sz="2400" dirty="0">
                <a:solidFill>
                  <a:srgbClr val="EAEAEA"/>
                </a:solidFill>
                <a:latin typeface="Arial" panose="020B0604020202020204" pitchFamily="34" charset="0"/>
                <a:cs typeface="Arial" panose="020B0604020202020204" pitchFamily="34" charset="0"/>
              </a:rPr>
              <a:t>Once an egg is fertilized all cells produced are the product of </a:t>
            </a:r>
            <a:r>
              <a:rPr lang="en-GB" altLang="en-US" sz="2400" b="1" dirty="0">
                <a:solidFill>
                  <a:srgbClr val="002060"/>
                </a:solidFill>
                <a:latin typeface="Arial" panose="020B0604020202020204" pitchFamily="34" charset="0"/>
                <a:cs typeface="Arial" panose="020B0604020202020204" pitchFamily="34" charset="0"/>
              </a:rPr>
              <a:t>mitosis</a:t>
            </a:r>
            <a:r>
              <a:rPr lang="en-GB" altLang="en-US" sz="2400" dirty="0">
                <a:solidFill>
                  <a:srgbClr val="EAEAEA"/>
                </a:solidFill>
                <a:latin typeface="Arial" panose="020B0604020202020204" pitchFamily="34" charset="0"/>
                <a:cs typeface="Arial" panose="020B0604020202020204" pitchFamily="34" charset="0"/>
              </a:rPr>
              <a:t> so they contain identical genes. </a:t>
            </a:r>
          </a:p>
          <a:p>
            <a:pPr eaLnBrk="0" fontAlgn="base" hangingPunct="0">
              <a:spcBef>
                <a:spcPct val="0"/>
              </a:spcBef>
              <a:spcAft>
                <a:spcPct val="0"/>
              </a:spcAft>
              <a:buClrTx/>
              <a:buSzTx/>
              <a:buFontTx/>
              <a:buNone/>
            </a:pPr>
            <a:r>
              <a:rPr lang="en-GB" altLang="en-US" sz="2400" dirty="0">
                <a:solidFill>
                  <a:srgbClr val="EAEAEA"/>
                </a:solidFill>
                <a:latin typeface="Arial" panose="020B0604020202020204" pitchFamily="34" charset="0"/>
                <a:cs typeface="Arial" panose="020B0604020202020204" pitchFamily="34" charset="0"/>
              </a:rPr>
              <a:t>So how do the cells become specialised i.e. different ? …</a:t>
            </a:r>
          </a:p>
          <a:p>
            <a:pPr eaLnBrk="0" fontAlgn="base" hangingPunct="0">
              <a:spcBef>
                <a:spcPct val="0"/>
              </a:spcBef>
              <a:spcAft>
                <a:spcPct val="0"/>
              </a:spcAft>
              <a:buClrTx/>
              <a:buSzTx/>
              <a:buFontTx/>
              <a:buNone/>
            </a:pPr>
            <a:endParaRPr lang="en-GB" altLang="en-US" sz="2400" dirty="0">
              <a:solidFill>
                <a:srgbClr val="EAEAEA"/>
              </a:solidFill>
              <a:latin typeface="Arial" panose="020B0604020202020204" pitchFamily="34" charset="0"/>
              <a:cs typeface="Arial" panose="020B0604020202020204" pitchFamily="34" charset="0"/>
            </a:endParaRPr>
          </a:p>
          <a:p>
            <a:pPr eaLnBrk="0" fontAlgn="base" hangingPunct="0">
              <a:spcBef>
                <a:spcPct val="0"/>
              </a:spcBef>
              <a:spcAft>
                <a:spcPct val="0"/>
              </a:spcAft>
              <a:buClrTx/>
              <a:buSzTx/>
              <a:buFontTx/>
              <a:buNone/>
            </a:pPr>
            <a:r>
              <a:rPr lang="en-GB" altLang="en-US" sz="2400" dirty="0">
                <a:solidFill>
                  <a:srgbClr val="EAEAEA"/>
                </a:solidFill>
                <a:latin typeface="Arial" panose="020B0604020202020204" pitchFamily="34" charset="0"/>
                <a:cs typeface="Arial" panose="020B0604020202020204" pitchFamily="34" charset="0"/>
              </a:rPr>
              <a:t>Only some of the genes are </a:t>
            </a:r>
            <a:r>
              <a:rPr lang="en-GB" altLang="en-US" sz="2400" b="1" dirty="0">
                <a:solidFill>
                  <a:srgbClr val="002060"/>
                </a:solidFill>
                <a:latin typeface="Arial" panose="020B0604020202020204" pitchFamily="34" charset="0"/>
                <a:cs typeface="Arial" panose="020B0604020202020204" pitchFamily="34" charset="0"/>
              </a:rPr>
              <a:t>switched on </a:t>
            </a:r>
            <a:r>
              <a:rPr lang="en-GB" altLang="en-US" sz="2400" dirty="0">
                <a:solidFill>
                  <a:srgbClr val="EAEAEA"/>
                </a:solidFill>
                <a:latin typeface="Arial" panose="020B0604020202020204" pitchFamily="34" charset="0"/>
                <a:cs typeface="Arial" panose="020B0604020202020204" pitchFamily="34" charset="0"/>
              </a:rPr>
              <a:t>(expressed) in any one cell at any time. </a:t>
            </a:r>
            <a:r>
              <a:rPr lang="en-GB" altLang="en-US" sz="2400" dirty="0" err="1">
                <a:solidFill>
                  <a:srgbClr val="EAEAEA"/>
                </a:solidFill>
                <a:latin typeface="Arial" panose="020B0604020202020204" pitchFamily="34" charset="0"/>
                <a:cs typeface="Arial" panose="020B0604020202020204" pitchFamily="34" charset="0"/>
              </a:rPr>
              <a:t>i.e</a:t>
            </a:r>
            <a:r>
              <a:rPr lang="en-GB" altLang="en-US" sz="2400" dirty="0">
                <a:solidFill>
                  <a:srgbClr val="EAEAEA"/>
                </a:solidFill>
                <a:latin typeface="Arial" panose="020B0604020202020204" pitchFamily="34" charset="0"/>
                <a:cs typeface="Arial" panose="020B0604020202020204" pitchFamily="34" charset="0"/>
              </a:rPr>
              <a:t> a different set of genes is switched on in a neuron compare to an epithelial cell. This is known as </a:t>
            </a:r>
            <a:r>
              <a:rPr lang="en-GB" altLang="en-US" sz="2400" b="1" dirty="0">
                <a:solidFill>
                  <a:srgbClr val="002060"/>
                </a:solidFill>
                <a:latin typeface="Arial" panose="020B0604020202020204" pitchFamily="34" charset="0"/>
                <a:cs typeface="Arial" panose="020B0604020202020204" pitchFamily="34" charset="0"/>
              </a:rPr>
              <a:t>differentiation</a:t>
            </a:r>
          </a:p>
        </p:txBody>
      </p:sp>
    </p:spTree>
    <p:extLst>
      <p:ext uri="{BB962C8B-B14F-4D97-AF65-F5344CB8AC3E}">
        <p14:creationId xmlns:p14="http://schemas.microsoft.com/office/powerpoint/2010/main" val="3645786931"/>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Title 3"/>
          <p:cNvSpPr>
            <a:spLocks noGrp="1"/>
          </p:cNvSpPr>
          <p:nvPr>
            <p:ph type="title"/>
          </p:nvPr>
        </p:nvSpPr>
        <p:spPr>
          <a:xfrm>
            <a:off x="457200" y="95250"/>
            <a:ext cx="8229600" cy="762008"/>
          </a:xfrm>
        </p:spPr>
        <p:txBody>
          <a:bodyPr/>
          <a:lstStyle/>
          <a:p>
            <a:r>
              <a:rPr lang="en-GB" altLang="en-US" dirty="0" smtClean="0"/>
              <a:t>Tissues</a:t>
            </a:r>
          </a:p>
        </p:txBody>
      </p:sp>
      <p:sp>
        <p:nvSpPr>
          <p:cNvPr id="162819" name="Content Placeholder 4"/>
          <p:cNvSpPr>
            <a:spLocks noGrp="1"/>
          </p:cNvSpPr>
          <p:nvPr>
            <p:ph idx="1"/>
          </p:nvPr>
        </p:nvSpPr>
        <p:spPr>
          <a:xfrm>
            <a:off x="251520" y="1556792"/>
            <a:ext cx="4104456" cy="5041776"/>
          </a:xfrm>
        </p:spPr>
        <p:txBody>
          <a:bodyPr/>
          <a:lstStyle/>
          <a:p>
            <a:pPr marL="39688" indent="0">
              <a:buNone/>
            </a:pPr>
            <a:r>
              <a:rPr lang="en-GB" altLang="en-US" sz="2400" dirty="0" smtClean="0"/>
              <a:t>In animals there are four types of tissues:-</a:t>
            </a:r>
          </a:p>
          <a:p>
            <a:pPr marL="388938" lvl="1" indent="0">
              <a:buNone/>
            </a:pPr>
            <a:r>
              <a:rPr lang="en-GB" altLang="en-US" sz="2000" dirty="0" smtClean="0"/>
              <a:t>1. Connective, </a:t>
            </a:r>
          </a:p>
          <a:p>
            <a:pPr marL="388938" lvl="1" indent="0">
              <a:buNone/>
            </a:pPr>
            <a:r>
              <a:rPr lang="en-GB" altLang="en-US" sz="2000" dirty="0" smtClean="0"/>
              <a:t>2. Muscular, </a:t>
            </a:r>
          </a:p>
          <a:p>
            <a:pPr marL="388938" lvl="1" indent="0">
              <a:buNone/>
            </a:pPr>
            <a:r>
              <a:rPr lang="en-GB" altLang="en-US" sz="2000" dirty="0" smtClean="0"/>
              <a:t>3. Nervous</a:t>
            </a:r>
          </a:p>
          <a:p>
            <a:pPr marL="39688" indent="0" eaLnBrk="1" hangingPunct="1">
              <a:buNone/>
            </a:pPr>
            <a:r>
              <a:rPr lang="en-GB" sz="2000" dirty="0" smtClean="0">
                <a:solidFill>
                  <a:srgbClr val="0061FF"/>
                </a:solidFill>
              </a:rPr>
              <a:t>    4. </a:t>
            </a:r>
            <a:r>
              <a:rPr lang="en-GB" sz="2000" b="1" dirty="0" smtClean="0">
                <a:solidFill>
                  <a:srgbClr val="0061FF"/>
                </a:solidFill>
              </a:rPr>
              <a:t>Epithelial</a:t>
            </a:r>
            <a:r>
              <a:rPr lang="en-GB" sz="2000" dirty="0" smtClean="0"/>
              <a:t> - line and       cover internal surfaces. Function is protection, secretion, absorption and filtration.</a:t>
            </a:r>
          </a:p>
          <a:p>
            <a:pPr marL="39688" indent="0">
              <a:buNone/>
            </a:pPr>
            <a:r>
              <a:rPr lang="en-GB" altLang="en-US" sz="2400" dirty="0" smtClean="0"/>
              <a:t>In plants:-</a:t>
            </a:r>
          </a:p>
          <a:p>
            <a:pPr marL="388938" lvl="1" indent="0">
              <a:buNone/>
            </a:pPr>
            <a:r>
              <a:rPr lang="en-GB" altLang="en-US" sz="2000" dirty="0" smtClean="0"/>
              <a:t>Xylem, phloem, epidermis, meristematic</a:t>
            </a:r>
          </a:p>
          <a:p>
            <a:pPr marL="388938" lvl="1" indent="0">
              <a:buNone/>
            </a:pPr>
            <a:endParaRPr lang="en-GB" altLang="en-US" sz="2000" dirty="0"/>
          </a:p>
          <a:p>
            <a:pPr marL="388938" lvl="1" indent="0">
              <a:buNone/>
            </a:pPr>
            <a:endParaRPr lang="en-GB" altLang="en-US" sz="2000" dirty="0" smtClean="0"/>
          </a:p>
          <a:p>
            <a:pPr marL="39688" indent="0">
              <a:buNone/>
            </a:pPr>
            <a:endParaRPr lang="en-GB" altLang="en-US" sz="2400" dirty="0" smtClean="0"/>
          </a:p>
          <a:p>
            <a:endParaRPr lang="en-GB" altLang="en-US" sz="2400" dirty="0" smtClean="0"/>
          </a:p>
          <a:p>
            <a:pPr marL="39688" indent="0">
              <a:buNone/>
            </a:pPr>
            <a:endParaRPr lang="en-GB" altLang="en-US" sz="2400" dirty="0" smtClean="0"/>
          </a:p>
        </p:txBody>
      </p:sp>
      <p:pic>
        <p:nvPicPr>
          <p:cNvPr id="2" name="Picture 1"/>
          <p:cNvPicPr>
            <a:picLocks noChangeAspect="1"/>
          </p:cNvPicPr>
          <p:nvPr/>
        </p:nvPicPr>
        <p:blipFill>
          <a:blip r:embed="rId2"/>
          <a:stretch>
            <a:fillRect/>
          </a:stretch>
        </p:blipFill>
        <p:spPr>
          <a:xfrm>
            <a:off x="4572000" y="2420888"/>
            <a:ext cx="4405193" cy="3313584"/>
          </a:xfrm>
          <a:prstGeom prst="rect">
            <a:avLst/>
          </a:prstGeom>
        </p:spPr>
      </p:pic>
      <p:sp>
        <p:nvSpPr>
          <p:cNvPr id="3" name="TextBox 2"/>
          <p:cNvSpPr txBox="1"/>
          <p:nvPr/>
        </p:nvSpPr>
        <p:spPr>
          <a:xfrm>
            <a:off x="251520" y="846769"/>
            <a:ext cx="8888019" cy="830997"/>
          </a:xfrm>
          <a:prstGeom prst="rect">
            <a:avLst/>
          </a:prstGeom>
          <a:noFill/>
        </p:spPr>
        <p:txBody>
          <a:bodyPr wrap="square" rtlCol="0">
            <a:spAutoFit/>
          </a:bodyPr>
          <a:lstStyle/>
          <a:p>
            <a:pPr marL="39688" indent="0">
              <a:buNone/>
            </a:pPr>
            <a:r>
              <a:rPr lang="en-GB" altLang="en-US" sz="2400" dirty="0"/>
              <a:t>Animal cells and plant cells can form tissues, such as muscle tissue in animals. </a:t>
            </a:r>
          </a:p>
        </p:txBody>
      </p:sp>
    </p:spTree>
    <p:extLst>
      <p:ext uri="{BB962C8B-B14F-4D97-AF65-F5344CB8AC3E}">
        <p14:creationId xmlns:p14="http://schemas.microsoft.com/office/powerpoint/2010/main" val="736051999"/>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Epithelial tissue</a:t>
            </a:r>
            <a:endParaRPr lang="en-GB" dirty="0"/>
          </a:p>
        </p:txBody>
      </p:sp>
      <p:sp>
        <p:nvSpPr>
          <p:cNvPr id="4" name="Slide Number Placeholder 3"/>
          <p:cNvSpPr>
            <a:spLocks noGrp="1"/>
          </p:cNvSpPr>
          <p:nvPr>
            <p:ph type="sldNum" sz="quarter" idx="10"/>
          </p:nvPr>
        </p:nvSpPr>
        <p:spPr/>
        <p:txBody>
          <a:bodyPr/>
          <a:lstStyle/>
          <a:p>
            <a:fld id="{7787F768-57C2-4D30-A249-A6A3BAA5D557}" type="slidenum">
              <a:rPr lang="en-US" altLang="en-US">
                <a:solidFill>
                  <a:srgbClr val="EAEAEA"/>
                </a:solidFill>
              </a:rPr>
              <a:pPr/>
              <a:t>17</a:t>
            </a:fld>
            <a:endParaRPr lang="en-US" altLang="en-US">
              <a:solidFill>
                <a:srgbClr val="EAEAEA"/>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2426597005"/>
              </p:ext>
            </p:extLst>
          </p:nvPr>
        </p:nvGraphicFramePr>
        <p:xfrm>
          <a:off x="395536" y="1412776"/>
          <a:ext cx="8208912" cy="3931920"/>
        </p:xfrm>
        <a:graphic>
          <a:graphicData uri="http://schemas.openxmlformats.org/drawingml/2006/table">
            <a:tbl>
              <a:tblPr firstRow="1" bandRow="1">
                <a:tableStyleId>{5C22544A-7EE6-4342-B048-85BDC9FD1C3A}</a:tableStyleId>
              </a:tblPr>
              <a:tblGrid>
                <a:gridCol w="4104456">
                  <a:extLst>
                    <a:ext uri="{9D8B030D-6E8A-4147-A177-3AD203B41FA5}">
                      <a16:colId xmlns:a16="http://schemas.microsoft.com/office/drawing/2014/main" val="20000"/>
                    </a:ext>
                  </a:extLst>
                </a:gridCol>
                <a:gridCol w="4104456">
                  <a:extLst>
                    <a:ext uri="{9D8B030D-6E8A-4147-A177-3AD203B41FA5}">
                      <a16:colId xmlns:a16="http://schemas.microsoft.com/office/drawing/2014/main" val="20001"/>
                    </a:ext>
                  </a:extLst>
                </a:gridCol>
              </a:tblGrid>
              <a:tr h="558062">
                <a:tc>
                  <a:txBody>
                    <a:bodyPr/>
                    <a:lstStyle/>
                    <a:p>
                      <a:r>
                        <a:rPr lang="en-GB" dirty="0" smtClean="0"/>
                        <a:t>Type of Epithelial cell</a:t>
                      </a:r>
                      <a:endParaRPr lang="en-GB" dirty="0"/>
                    </a:p>
                  </a:txBody>
                  <a:tcPr/>
                </a:tc>
                <a:tc>
                  <a:txBody>
                    <a:bodyPr/>
                    <a:lstStyle/>
                    <a:p>
                      <a:r>
                        <a:rPr lang="en-GB" dirty="0" smtClean="0"/>
                        <a:t>Where it is found, function related</a:t>
                      </a:r>
                      <a:r>
                        <a:rPr lang="en-GB" baseline="0" dirty="0" smtClean="0"/>
                        <a:t> to structure</a:t>
                      </a:r>
                      <a:endParaRPr lang="en-GB" dirty="0"/>
                    </a:p>
                  </a:txBody>
                  <a:tcPr/>
                </a:tc>
                <a:extLst>
                  <a:ext uri="{0D108BD9-81ED-4DB2-BD59-A6C34878D82A}">
                    <a16:rowId xmlns:a16="http://schemas.microsoft.com/office/drawing/2014/main" val="10000"/>
                  </a:ext>
                </a:extLst>
              </a:tr>
              <a:tr h="558062">
                <a:tc>
                  <a:txBody>
                    <a:bodyPr/>
                    <a:lstStyle/>
                    <a:p>
                      <a:r>
                        <a:rPr lang="en-GB" dirty="0" smtClean="0"/>
                        <a:t>Squamous epithelium</a:t>
                      </a:r>
                      <a:endParaRPr lang="en-GB" dirty="0"/>
                    </a:p>
                  </a:txBody>
                  <a:tcPr/>
                </a:tc>
                <a:tc>
                  <a:txBody>
                    <a:bodyPr/>
                    <a:lstStyle/>
                    <a:p>
                      <a:r>
                        <a:rPr lang="en-GB" dirty="0" smtClean="0"/>
                        <a:t>Flat thin cells that line the organs where diffusion takes place e.g.</a:t>
                      </a:r>
                      <a:r>
                        <a:rPr lang="en-GB" baseline="0" dirty="0" smtClean="0"/>
                        <a:t> lungs</a:t>
                      </a:r>
                      <a:endParaRPr lang="en-GB" dirty="0"/>
                    </a:p>
                  </a:txBody>
                  <a:tcPr/>
                </a:tc>
                <a:extLst>
                  <a:ext uri="{0D108BD9-81ED-4DB2-BD59-A6C34878D82A}">
                    <a16:rowId xmlns:a16="http://schemas.microsoft.com/office/drawing/2014/main" val="10001"/>
                  </a:ext>
                </a:extLst>
              </a:tr>
              <a:tr h="558062">
                <a:tc>
                  <a:txBody>
                    <a:bodyPr/>
                    <a:lstStyle/>
                    <a:p>
                      <a:r>
                        <a:rPr lang="en-GB" dirty="0" smtClean="0"/>
                        <a:t>Ciliated epithelium</a:t>
                      </a:r>
                      <a:endParaRPr lang="en-GB" dirty="0"/>
                    </a:p>
                  </a:txBody>
                  <a:tcPr/>
                </a:tc>
                <a:tc>
                  <a:txBody>
                    <a:bodyPr/>
                    <a:lstStyle/>
                    <a:p>
                      <a:r>
                        <a:rPr lang="en-GB" dirty="0" smtClean="0"/>
                        <a:t>Lines ducts such as the trachea.</a:t>
                      </a:r>
                      <a:r>
                        <a:rPr lang="en-GB" baseline="0" dirty="0" smtClean="0"/>
                        <a:t> </a:t>
                      </a:r>
                      <a:r>
                        <a:rPr lang="en-GB" dirty="0" smtClean="0"/>
                        <a:t>Cilia are used to move mucus over the epithelial surface</a:t>
                      </a:r>
                      <a:endParaRPr lang="en-GB" dirty="0"/>
                    </a:p>
                  </a:txBody>
                  <a:tcPr/>
                </a:tc>
                <a:extLst>
                  <a:ext uri="{0D108BD9-81ED-4DB2-BD59-A6C34878D82A}">
                    <a16:rowId xmlns:a16="http://schemas.microsoft.com/office/drawing/2014/main" val="10002"/>
                  </a:ext>
                </a:extLst>
              </a:tr>
              <a:tr h="558062">
                <a:tc>
                  <a:txBody>
                    <a:bodyPr/>
                    <a:lstStyle/>
                    <a:p>
                      <a:r>
                        <a:rPr lang="en-GB" dirty="0" smtClean="0"/>
                        <a:t>Simple columnar epithelial with microvilli</a:t>
                      </a:r>
                      <a:endParaRPr lang="en-GB" dirty="0"/>
                    </a:p>
                  </a:txBody>
                  <a:tcPr/>
                </a:tc>
                <a:tc>
                  <a:txBody>
                    <a:bodyPr/>
                    <a:lstStyle/>
                    <a:p>
                      <a:r>
                        <a:rPr lang="en-GB" dirty="0" smtClean="0"/>
                        <a:t>Increases the surface are of the cell by the folding of the plasma membrane. Lines area</a:t>
                      </a:r>
                      <a:r>
                        <a:rPr lang="en-GB" baseline="0" dirty="0" smtClean="0"/>
                        <a:t> where absorption/secretion occurs such as the small intestine.</a:t>
                      </a:r>
                      <a:endParaRPr lang="en-GB"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060051598"/>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Shape 108"/>
          <p:cNvSpPr>
            <a:spLocks noGrp="1"/>
          </p:cNvSpPr>
          <p:nvPr>
            <p:ph type="title"/>
          </p:nvPr>
        </p:nvSpPr>
        <p:spPr>
          <a:xfrm>
            <a:off x="6161088" y="8429625"/>
            <a:ext cx="7358062" cy="2322513"/>
          </a:xfrm>
        </p:spPr>
        <p:txBody>
          <a:bodyPr/>
          <a:lstStyle/>
          <a:p>
            <a:pPr>
              <a:defRPr/>
            </a:pPr>
            <a:endParaRPr/>
          </a:p>
        </p:txBody>
      </p:sp>
      <p:sp>
        <p:nvSpPr>
          <p:cNvPr id="109" name="Shape 109"/>
          <p:cNvSpPr>
            <a:spLocks noGrp="1"/>
          </p:cNvSpPr>
          <p:nvPr>
            <p:ph type="body" idx="1"/>
          </p:nvPr>
        </p:nvSpPr>
        <p:spPr>
          <a:xfrm>
            <a:off x="3678238" y="8528050"/>
            <a:ext cx="7359650" cy="795338"/>
          </a:xfrm>
        </p:spPr>
        <p:txBody>
          <a:bodyPr/>
          <a:lstStyle/>
          <a:p>
            <a:pPr>
              <a:defRPr/>
            </a:pPr>
            <a:endParaRPr/>
          </a:p>
        </p:txBody>
      </p:sp>
      <p:pic>
        <p:nvPicPr>
          <p:cNvPr id="165892" name="Screen shot 2013-10-31 at 15.32.4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3338" y="1036638"/>
            <a:ext cx="6116637" cy="549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111" name="Shape 111"/>
          <p:cNvSpPr/>
          <p:nvPr/>
        </p:nvSpPr>
        <p:spPr>
          <a:xfrm>
            <a:off x="0" y="398463"/>
            <a:ext cx="7832725" cy="461962"/>
          </a:xfrm>
          <a:prstGeom prst="rect">
            <a:avLst/>
          </a:prstGeom>
          <a:ln w="12700">
            <a:miter lim="400000"/>
          </a:ln>
          <a:extLst>
            <a:ext uri="{C572A759-6A51-4108-AA02-DFA0A04FC94B}"/>
          </a:extLst>
        </p:spPr>
        <p:txBody>
          <a:bodyPr lIns="35719" tIns="35719" rIns="35719" bIns="35719" anchor="ctr">
            <a:spAutoFit/>
          </a:bodyPr>
          <a:lstStyle>
            <a:lvl1pPr algn="ctr" defTabSz="584200">
              <a:defRPr sz="3600">
                <a:latin typeface="+mj-lt"/>
                <a:ea typeface="+mj-ea"/>
                <a:cs typeface="+mj-cs"/>
                <a:sym typeface="Gill Sans"/>
              </a:defRPr>
            </a:lvl1pPr>
          </a:lstStyle>
          <a:p>
            <a:pPr eaLnBrk="0" fontAlgn="base" hangingPunct="0">
              <a:spcBef>
                <a:spcPct val="0"/>
              </a:spcBef>
              <a:spcAft>
                <a:spcPct val="0"/>
              </a:spcAft>
              <a:defRPr sz="1800"/>
            </a:pPr>
            <a:r>
              <a:rPr sz="2531">
                <a:solidFill>
                  <a:srgbClr val="EAEAEA"/>
                </a:solidFill>
              </a:rPr>
              <a:t>Thin, flattened cells allow easy diffusion of materials</a:t>
            </a:r>
          </a:p>
        </p:txBody>
      </p:sp>
    </p:spTree>
    <p:extLst>
      <p:ext uri="{BB962C8B-B14F-4D97-AF65-F5344CB8AC3E}">
        <p14:creationId xmlns:p14="http://schemas.microsoft.com/office/powerpoint/2010/main" val="2681093284"/>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Shape 118"/>
          <p:cNvSpPr>
            <a:spLocks noGrp="1"/>
          </p:cNvSpPr>
          <p:nvPr>
            <p:ph type="title"/>
          </p:nvPr>
        </p:nvSpPr>
        <p:spPr>
          <a:xfrm>
            <a:off x="7358063" y="9510713"/>
            <a:ext cx="7358062" cy="1714500"/>
          </a:xfrm>
        </p:spPr>
        <p:txBody>
          <a:bodyPr/>
          <a:lstStyle/>
          <a:p>
            <a:pPr>
              <a:defRPr/>
            </a:pPr>
            <a:endParaRPr/>
          </a:p>
        </p:txBody>
      </p:sp>
      <p:sp>
        <p:nvSpPr>
          <p:cNvPr id="119" name="Shape 119"/>
          <p:cNvSpPr>
            <a:spLocks noGrp="1"/>
          </p:cNvSpPr>
          <p:nvPr>
            <p:ph type="body" idx="1"/>
          </p:nvPr>
        </p:nvSpPr>
        <p:spPr>
          <a:xfrm>
            <a:off x="7242175" y="9037638"/>
            <a:ext cx="7358063" cy="4017962"/>
          </a:xfrm>
        </p:spPr>
        <p:txBody>
          <a:bodyPr/>
          <a:lstStyle/>
          <a:p>
            <a:pPr>
              <a:defRPr/>
            </a:pPr>
            <a:endParaRPr/>
          </a:p>
        </p:txBody>
      </p:sp>
      <p:sp>
        <p:nvSpPr>
          <p:cNvPr id="121" name="Shape 121"/>
          <p:cNvSpPr/>
          <p:nvPr/>
        </p:nvSpPr>
        <p:spPr>
          <a:xfrm>
            <a:off x="4895850" y="2205038"/>
            <a:ext cx="4029075" cy="2798762"/>
          </a:xfrm>
          <a:prstGeom prst="rect">
            <a:avLst/>
          </a:prstGeom>
          <a:ln w="12700">
            <a:miter lim="400000"/>
          </a:ln>
          <a:extLst>
            <a:ext uri="{C572A759-6A51-4108-AA02-DFA0A04FC94B}"/>
          </a:extLst>
        </p:spPr>
        <p:txBody>
          <a:bodyPr lIns="35719" tIns="35719" rIns="35719" bIns="35719" anchor="ctr">
            <a:spAutoFit/>
          </a:bodyPr>
          <a:lstStyle>
            <a:lvl1pPr algn="ctr" defTabSz="584200">
              <a:defRPr sz="3600">
                <a:latin typeface="+mj-lt"/>
                <a:ea typeface="+mj-ea"/>
                <a:cs typeface="+mj-cs"/>
                <a:sym typeface="Gill Sans"/>
              </a:defRPr>
            </a:lvl1pPr>
          </a:lstStyle>
          <a:p>
            <a:pPr eaLnBrk="0" fontAlgn="base" hangingPunct="0">
              <a:spcBef>
                <a:spcPct val="0"/>
              </a:spcBef>
              <a:spcAft>
                <a:spcPct val="0"/>
              </a:spcAft>
              <a:defRPr sz="1800"/>
            </a:pPr>
            <a:r>
              <a:rPr sz="2531" dirty="0">
                <a:solidFill>
                  <a:srgbClr val="EAEAEA"/>
                </a:solidFill>
              </a:rPr>
              <a:t>This single layer of tall cells may have cilia to propel the mucus and may contain mucus secreting cells (goblet cell) depending on where the cells are </a:t>
            </a:r>
            <a:r>
              <a:rPr sz="2531" dirty="0" smtClean="0">
                <a:solidFill>
                  <a:srgbClr val="EAEAEA"/>
                </a:solidFill>
              </a:rPr>
              <a:t>located</a:t>
            </a:r>
            <a:r>
              <a:rPr lang="en-GB" sz="2531" dirty="0" smtClean="0">
                <a:solidFill>
                  <a:srgbClr val="EAEAEA"/>
                </a:solidFill>
              </a:rPr>
              <a:t> lining the trachea</a:t>
            </a:r>
            <a:endParaRPr sz="2531" dirty="0">
              <a:solidFill>
                <a:srgbClr val="EAEAEA"/>
              </a:solidFill>
            </a:endParaRPr>
          </a:p>
        </p:txBody>
      </p:sp>
      <p:pic>
        <p:nvPicPr>
          <p:cNvPr id="166917"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500" y="1371600"/>
            <a:ext cx="4843463" cy="446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8503994"/>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62" name="Picture 1" descr="C:\Documents and Settings\Kay\My Documents\My PaperPort Documents\school\Cells\Copy 5 of animal cell with microvilli.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3438" y="1484313"/>
            <a:ext cx="4192587" cy="194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6"/>
          <p:cNvSpPr>
            <a:spLocks noGrp="1"/>
          </p:cNvSpPr>
          <p:nvPr>
            <p:ph type="title"/>
          </p:nvPr>
        </p:nvSpPr>
        <p:spPr>
          <a:xfrm>
            <a:off x="107950" y="115888"/>
            <a:ext cx="8785225" cy="720725"/>
          </a:xfrm>
        </p:spPr>
        <p:txBody>
          <a:bodyPr>
            <a:normAutofit fontScale="90000"/>
          </a:bodyPr>
          <a:lstStyle/>
          <a:p>
            <a:pPr algn="l">
              <a:defRPr/>
            </a:pPr>
            <a:r>
              <a:rPr lang="en-GB" sz="2812" b="1" dirty="0">
                <a:solidFill>
                  <a:srgbClr val="FFFFF7"/>
                </a:solidFill>
              </a:rPr>
              <a:t>What Can a Cell’s Organelles Suggest About Its Functions? </a:t>
            </a:r>
          </a:p>
        </p:txBody>
      </p:sp>
      <p:pic>
        <p:nvPicPr>
          <p:cNvPr id="143364" name="Picture 3" descr="ProstaticEpithelialCe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1484313"/>
            <a:ext cx="3940175"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258888" y="981075"/>
            <a:ext cx="6626225" cy="395288"/>
          </a:xfrm>
          <a:prstGeom prst="rect">
            <a:avLst/>
          </a:prstGeom>
        </p:spPr>
        <p:txBody>
          <a:bodyPr lIns="91434" tIns="45717" rIns="91434" bIns="45717">
            <a:spAutoFit/>
          </a:bodyPr>
          <a:lstStyle/>
          <a:p>
            <a:pPr defTabSz="914306" eaLnBrk="0" fontAlgn="base" hangingPunct="0">
              <a:spcBef>
                <a:spcPct val="0"/>
              </a:spcBef>
              <a:spcAft>
                <a:spcPct val="0"/>
              </a:spcAft>
              <a:defRPr/>
            </a:pPr>
            <a:r>
              <a:rPr lang="en-GB" sz="1969" dirty="0">
                <a:solidFill>
                  <a:srgbClr val="FFFFF7"/>
                </a:solidFill>
                <a:latin typeface="Calibri"/>
                <a:sym typeface="Verdana" pitchFamily="34" charset="0"/>
              </a:rPr>
              <a:t>Two Specialised Cells: </a:t>
            </a:r>
            <a:r>
              <a:rPr lang="en-GB" sz="1969" dirty="0" err="1">
                <a:solidFill>
                  <a:srgbClr val="FFFFF7"/>
                </a:solidFill>
                <a:latin typeface="Calibri"/>
                <a:sym typeface="Verdana" pitchFamily="34" charset="0"/>
              </a:rPr>
              <a:t>eg</a:t>
            </a:r>
            <a:r>
              <a:rPr lang="en-GB" sz="1969" dirty="0">
                <a:solidFill>
                  <a:srgbClr val="FFFFF7"/>
                </a:solidFill>
                <a:latin typeface="Calibri"/>
                <a:sym typeface="Verdana" pitchFamily="34" charset="0"/>
              </a:rPr>
              <a:t>. Epithelial cells Lining the Intestine</a:t>
            </a:r>
          </a:p>
        </p:txBody>
      </p:sp>
      <p:sp>
        <p:nvSpPr>
          <p:cNvPr id="8" name="TextBox 7"/>
          <p:cNvSpPr txBox="1"/>
          <p:nvPr/>
        </p:nvSpPr>
        <p:spPr>
          <a:xfrm>
            <a:off x="179388" y="3687763"/>
            <a:ext cx="8856662" cy="2825750"/>
          </a:xfrm>
          <a:prstGeom prst="rect">
            <a:avLst/>
          </a:prstGeom>
          <a:noFill/>
        </p:spPr>
        <p:txBody>
          <a:bodyPr lIns="91434" tIns="45717" rIns="91434" bIns="45717">
            <a:spAutoFit/>
          </a:bodyPr>
          <a:lstStyle/>
          <a:p>
            <a:pPr defTabSz="914306" eaLnBrk="0" fontAlgn="base" hangingPunct="0">
              <a:spcBef>
                <a:spcPct val="0"/>
              </a:spcBef>
              <a:spcAft>
                <a:spcPts val="1200"/>
              </a:spcAft>
              <a:defRPr/>
            </a:pPr>
            <a:r>
              <a:rPr lang="en-GB" sz="2812" dirty="0">
                <a:solidFill>
                  <a:srgbClr val="FFFFF7"/>
                </a:solidFill>
                <a:latin typeface="Calibri"/>
                <a:sym typeface="Verdana" pitchFamily="34" charset="0"/>
              </a:rPr>
              <a:t>What can you see!</a:t>
            </a:r>
          </a:p>
          <a:p>
            <a:pPr defTabSz="914306" eaLnBrk="0" fontAlgn="base" hangingPunct="0">
              <a:spcBef>
                <a:spcPct val="0"/>
              </a:spcBef>
              <a:spcAft>
                <a:spcPts val="600"/>
              </a:spcAft>
              <a:defRPr/>
            </a:pPr>
            <a:r>
              <a:rPr lang="en-GB" sz="2391" dirty="0">
                <a:solidFill>
                  <a:srgbClr val="FFFFF7"/>
                </a:solidFill>
                <a:latin typeface="Calibri"/>
                <a:sym typeface="Verdana" pitchFamily="34" charset="0"/>
              </a:rPr>
              <a:t>  Q	Are there large numbers of </a:t>
            </a:r>
            <a:r>
              <a:rPr lang="en-GB" sz="2391" b="1" dirty="0">
                <a:solidFill>
                  <a:srgbClr val="002060"/>
                </a:solidFill>
                <a:latin typeface="Calibri"/>
                <a:sym typeface="Verdana" pitchFamily="34" charset="0"/>
              </a:rPr>
              <a:t>mitochondria</a:t>
            </a:r>
            <a:r>
              <a:rPr lang="en-GB" sz="2391" dirty="0">
                <a:solidFill>
                  <a:srgbClr val="FFFFF7"/>
                </a:solidFill>
                <a:latin typeface="Calibri"/>
                <a:sym typeface="Verdana" pitchFamily="34" charset="0"/>
              </a:rPr>
              <a:t>? </a:t>
            </a:r>
          </a:p>
          <a:p>
            <a:pPr defTabSz="914306" eaLnBrk="0" fontAlgn="base" hangingPunct="0">
              <a:spcBef>
                <a:spcPct val="0"/>
              </a:spcBef>
              <a:spcAft>
                <a:spcPts val="600"/>
              </a:spcAft>
              <a:defRPr/>
            </a:pPr>
            <a:r>
              <a:rPr lang="en-GB" sz="2391" dirty="0">
                <a:solidFill>
                  <a:srgbClr val="FFFFF7"/>
                </a:solidFill>
                <a:latin typeface="Calibri"/>
                <a:sym typeface="Verdana" pitchFamily="34" charset="0"/>
              </a:rPr>
              <a:t>  Q	Is part of the membrane highly folded into </a:t>
            </a:r>
            <a:r>
              <a:rPr lang="en-GB" sz="2391" b="1" dirty="0">
                <a:solidFill>
                  <a:srgbClr val="002060"/>
                </a:solidFill>
                <a:latin typeface="Calibri"/>
                <a:sym typeface="Verdana" pitchFamily="34" charset="0"/>
              </a:rPr>
              <a:t>microvilli</a:t>
            </a:r>
            <a:r>
              <a:rPr lang="en-GB" sz="2391" dirty="0">
                <a:solidFill>
                  <a:srgbClr val="FFFFF7"/>
                </a:solidFill>
                <a:latin typeface="Calibri"/>
                <a:sym typeface="Verdana" pitchFamily="34" charset="0"/>
              </a:rPr>
              <a:t>? </a:t>
            </a:r>
          </a:p>
          <a:p>
            <a:pPr defTabSz="914306" eaLnBrk="0" fontAlgn="base" hangingPunct="0">
              <a:spcBef>
                <a:spcPct val="0"/>
              </a:spcBef>
              <a:spcAft>
                <a:spcPts val="600"/>
              </a:spcAft>
              <a:defRPr/>
            </a:pPr>
            <a:r>
              <a:rPr lang="en-GB" sz="2391" dirty="0">
                <a:solidFill>
                  <a:srgbClr val="FFFFF7"/>
                </a:solidFill>
                <a:latin typeface="Calibri"/>
                <a:sym typeface="Verdana" pitchFamily="34" charset="0"/>
              </a:rPr>
              <a:t>  Q	Are there many </a:t>
            </a:r>
            <a:r>
              <a:rPr lang="en-GB" sz="2391" b="1" dirty="0">
                <a:solidFill>
                  <a:srgbClr val="002060"/>
                </a:solidFill>
                <a:latin typeface="Calibri"/>
                <a:sym typeface="Verdana" pitchFamily="34" charset="0"/>
              </a:rPr>
              <a:t>vesicles</a:t>
            </a:r>
            <a:r>
              <a:rPr lang="en-GB" sz="2391" dirty="0">
                <a:solidFill>
                  <a:srgbClr val="FFFFF7"/>
                </a:solidFill>
                <a:latin typeface="Calibri"/>
                <a:sym typeface="Verdana" pitchFamily="34" charset="0"/>
              </a:rPr>
              <a:t> approaching the membrane? </a:t>
            </a:r>
          </a:p>
          <a:p>
            <a:pPr defTabSz="914306" eaLnBrk="0" fontAlgn="base" hangingPunct="0">
              <a:spcBef>
                <a:spcPct val="0"/>
              </a:spcBef>
              <a:spcAft>
                <a:spcPts val="600"/>
              </a:spcAft>
              <a:defRPr/>
            </a:pPr>
            <a:r>
              <a:rPr lang="en-GB" sz="2391" dirty="0">
                <a:solidFill>
                  <a:srgbClr val="FFFFF7"/>
                </a:solidFill>
                <a:latin typeface="Calibri"/>
                <a:sym typeface="Verdana" pitchFamily="34" charset="0"/>
              </a:rPr>
              <a:t>  Q	Is there a lot of </a:t>
            </a:r>
            <a:r>
              <a:rPr lang="en-GB" sz="2391" b="1" dirty="0">
                <a:solidFill>
                  <a:srgbClr val="002060"/>
                </a:solidFill>
                <a:latin typeface="Calibri"/>
                <a:sym typeface="Verdana" pitchFamily="34" charset="0"/>
              </a:rPr>
              <a:t>RER</a:t>
            </a:r>
            <a:r>
              <a:rPr lang="en-GB" sz="2391" dirty="0">
                <a:solidFill>
                  <a:srgbClr val="FFFFF7"/>
                </a:solidFill>
                <a:latin typeface="Calibri"/>
                <a:sym typeface="Verdana" pitchFamily="34" charset="0"/>
              </a:rPr>
              <a:t>? </a:t>
            </a:r>
          </a:p>
          <a:p>
            <a:pPr defTabSz="914306" eaLnBrk="0" fontAlgn="base" hangingPunct="0">
              <a:spcBef>
                <a:spcPct val="0"/>
              </a:spcBef>
              <a:spcAft>
                <a:spcPts val="600"/>
              </a:spcAft>
              <a:defRPr/>
            </a:pPr>
            <a:r>
              <a:rPr lang="en-GB" sz="2391" dirty="0">
                <a:solidFill>
                  <a:srgbClr val="FFFFF7"/>
                </a:solidFill>
                <a:latin typeface="Calibri"/>
                <a:sym typeface="Verdana" pitchFamily="34" charset="0"/>
              </a:rPr>
              <a:t>  Q	Are there many </a:t>
            </a:r>
            <a:r>
              <a:rPr lang="en-GB" sz="2391" b="1" dirty="0">
                <a:solidFill>
                  <a:srgbClr val="002060"/>
                </a:solidFill>
                <a:latin typeface="Calibri"/>
                <a:sym typeface="Verdana" pitchFamily="34" charset="0"/>
              </a:rPr>
              <a:t>Golgi bodies </a:t>
            </a:r>
            <a:r>
              <a:rPr lang="en-GB" sz="2391" dirty="0">
                <a:solidFill>
                  <a:srgbClr val="FFFFF7"/>
                </a:solidFill>
                <a:latin typeface="Calibri"/>
                <a:sym typeface="Verdana" pitchFamily="34" charset="0"/>
              </a:rPr>
              <a:t>and </a:t>
            </a:r>
            <a:r>
              <a:rPr lang="en-GB" sz="2391" b="1" dirty="0">
                <a:solidFill>
                  <a:srgbClr val="002060"/>
                </a:solidFill>
                <a:latin typeface="Calibri"/>
                <a:sym typeface="Verdana" pitchFamily="34" charset="0"/>
              </a:rPr>
              <a:t>vesicles</a:t>
            </a:r>
            <a:r>
              <a:rPr lang="en-GB" sz="2391" dirty="0">
                <a:solidFill>
                  <a:srgbClr val="FFFFF7"/>
                </a:solidFill>
                <a:latin typeface="Calibri"/>
                <a:sym typeface="Verdana" pitchFamily="34" charset="0"/>
              </a:rPr>
              <a:t>.</a:t>
            </a:r>
          </a:p>
        </p:txBody>
      </p:sp>
    </p:spTree>
    <p:extLst>
      <p:ext uri="{BB962C8B-B14F-4D97-AF65-F5344CB8AC3E}">
        <p14:creationId xmlns:p14="http://schemas.microsoft.com/office/powerpoint/2010/main" val="1748124171"/>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7506"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2844" y="476672"/>
            <a:ext cx="3672408" cy="2750761"/>
          </a:xfrm>
          <a:prstGeom prst="rect">
            <a:avLst/>
          </a:prstGeom>
          <a:noFill/>
          <a:ln>
            <a:noFill/>
          </a:ln>
          <a:extLst>
            <a:ext uri="{909E8E84-426E-40DD-AFC4-6F175D3DCCD1}">
              <a14:hiddenFill xmlns:a14="http://schemas.microsoft.com/office/drawing/2010/main">
                <a:solidFill>
                  <a:srgbClr val="339966"/>
                </a:solidFill>
              </a14:hiddenFill>
            </a:ext>
            <a:ext uri="{91240B29-F687-4F45-9708-019B960494DF}">
              <a14:hiddenLine xmlns:a14="http://schemas.microsoft.com/office/drawing/2010/main" w="9525">
                <a:solidFill>
                  <a:srgbClr val="EAEAEA"/>
                </a:solidFill>
                <a:prstDash val="solid"/>
                <a:miter lim="800000"/>
                <a:headEnd/>
                <a:tailEnd/>
              </a14:hiddenLine>
            </a:ext>
          </a:extLst>
        </p:spPr>
      </p:pic>
      <p:sp>
        <p:nvSpPr>
          <p:cNvPr id="4" name="Rectangle 3"/>
          <p:cNvSpPr/>
          <p:nvPr/>
        </p:nvSpPr>
        <p:spPr>
          <a:xfrm>
            <a:off x="4139952" y="2636912"/>
            <a:ext cx="4788024" cy="2246769"/>
          </a:xfrm>
          <a:prstGeom prst="rect">
            <a:avLst/>
          </a:prstGeom>
        </p:spPr>
        <p:txBody>
          <a:bodyPr wrap="square">
            <a:spAutoFit/>
          </a:bodyPr>
          <a:lstStyle/>
          <a:p>
            <a:pPr eaLnBrk="0" fontAlgn="base" hangingPunct="0">
              <a:spcBef>
                <a:spcPct val="0"/>
              </a:spcBef>
              <a:spcAft>
                <a:spcPct val="0"/>
              </a:spcAft>
            </a:pPr>
            <a:r>
              <a:rPr lang="en-GB" sz="2800" dirty="0">
                <a:solidFill>
                  <a:srgbClr val="EAEAEA"/>
                </a:solidFill>
                <a:latin typeface="Arial" panose="020B0604020202020204" pitchFamily="34" charset="0"/>
                <a:cs typeface="Arial" panose="020B0604020202020204" pitchFamily="34" charset="0"/>
                <a:sym typeface="Verdana" pitchFamily="34" charset="0"/>
              </a:rPr>
              <a:t>Columnar epithelial cells with microvilli.</a:t>
            </a:r>
          </a:p>
          <a:p>
            <a:pPr eaLnBrk="0" fontAlgn="base" hangingPunct="0">
              <a:spcBef>
                <a:spcPct val="0"/>
              </a:spcBef>
              <a:spcAft>
                <a:spcPct val="0"/>
              </a:spcAft>
            </a:pPr>
            <a:r>
              <a:rPr lang="en-GB" sz="2800" dirty="0">
                <a:solidFill>
                  <a:srgbClr val="EAEAEA"/>
                </a:solidFill>
                <a:latin typeface="Arial" panose="020B0604020202020204" pitchFamily="34" charset="0"/>
                <a:cs typeface="Arial" panose="020B0604020202020204" pitchFamily="34" charset="0"/>
                <a:sym typeface="Verdana" pitchFamily="34" charset="0"/>
              </a:rPr>
              <a:t>Increases surface area of the cell for secretion/absorption</a:t>
            </a:r>
          </a:p>
        </p:txBody>
      </p:sp>
      <p:pic>
        <p:nvPicPr>
          <p:cNvPr id="277508"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1559" y="3783866"/>
            <a:ext cx="3401783" cy="2093405"/>
          </a:xfrm>
          <a:prstGeom prst="rect">
            <a:avLst/>
          </a:prstGeom>
          <a:noFill/>
          <a:ln>
            <a:noFill/>
          </a:ln>
          <a:extLst>
            <a:ext uri="{909E8E84-426E-40DD-AFC4-6F175D3DCCD1}">
              <a14:hiddenFill xmlns:a14="http://schemas.microsoft.com/office/drawing/2010/main">
                <a:solidFill>
                  <a:srgbClr val="339966"/>
                </a:solidFill>
              </a14:hiddenFill>
            </a:ext>
            <a:ext uri="{91240B29-F687-4F45-9708-019B960494DF}">
              <a14:hiddenLine xmlns:a14="http://schemas.microsoft.com/office/drawing/2010/main" w="9525">
                <a:solidFill>
                  <a:srgbClr val="EAEAEA"/>
                </a:solidFill>
                <a:prstDash val="solid"/>
                <a:miter lim="800000"/>
                <a:headEnd/>
                <a:tailEnd/>
              </a14:hiddenLine>
            </a:ext>
          </a:extLst>
        </p:spPr>
      </p:pic>
    </p:spTree>
    <p:extLst>
      <p:ext uri="{BB962C8B-B14F-4D97-AF65-F5344CB8AC3E}">
        <p14:creationId xmlns:p14="http://schemas.microsoft.com/office/powerpoint/2010/main" val="772535868"/>
      </p:ext>
    </p:extLst>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Title 1"/>
          <p:cNvSpPr>
            <a:spLocks noGrp="1"/>
          </p:cNvSpPr>
          <p:nvPr>
            <p:ph type="title"/>
          </p:nvPr>
        </p:nvSpPr>
        <p:spPr/>
        <p:txBody>
          <a:bodyPr/>
          <a:lstStyle/>
          <a:p>
            <a:r>
              <a:rPr lang="en-GB" altLang="en-US" dirty="0" smtClean="0"/>
              <a:t>Organ</a:t>
            </a:r>
          </a:p>
        </p:txBody>
      </p:sp>
      <p:sp>
        <p:nvSpPr>
          <p:cNvPr id="167939" name="Content Placeholder 2"/>
          <p:cNvSpPr>
            <a:spLocks noGrp="1"/>
          </p:cNvSpPr>
          <p:nvPr>
            <p:ph idx="1"/>
          </p:nvPr>
        </p:nvSpPr>
        <p:spPr>
          <a:xfrm>
            <a:off x="444500" y="1296988"/>
            <a:ext cx="8520113" cy="5257800"/>
          </a:xfrm>
        </p:spPr>
        <p:txBody>
          <a:bodyPr/>
          <a:lstStyle/>
          <a:p>
            <a:r>
              <a:rPr lang="en-GB" altLang="en-US" dirty="0" smtClean="0"/>
              <a:t>An organ is made from a group of different tissues, which all work together to do a particular job. Here are some examples of organs:</a:t>
            </a:r>
          </a:p>
          <a:p>
            <a:r>
              <a:rPr lang="en-GB" altLang="en-US" dirty="0" smtClean="0"/>
              <a:t>heart </a:t>
            </a:r>
          </a:p>
          <a:p>
            <a:r>
              <a:rPr lang="en-GB" altLang="en-US" dirty="0" smtClean="0"/>
              <a:t>lung </a:t>
            </a:r>
          </a:p>
          <a:p>
            <a:r>
              <a:rPr lang="en-GB" altLang="en-US" dirty="0" smtClean="0"/>
              <a:t>stomach </a:t>
            </a:r>
          </a:p>
          <a:p>
            <a:r>
              <a:rPr lang="en-GB" altLang="en-US" dirty="0" smtClean="0"/>
              <a:t>brain </a:t>
            </a:r>
          </a:p>
          <a:p>
            <a:r>
              <a:rPr lang="en-GB" altLang="en-US" dirty="0" smtClean="0"/>
              <a:t>leaf </a:t>
            </a:r>
          </a:p>
          <a:p>
            <a:r>
              <a:rPr lang="en-GB" altLang="en-US" dirty="0" smtClean="0"/>
              <a:t>root</a:t>
            </a:r>
          </a:p>
          <a:p>
            <a:endParaRPr lang="en-GB" altLang="en-US" dirty="0" smtClean="0"/>
          </a:p>
        </p:txBody>
      </p:sp>
      <p:sp>
        <p:nvSpPr>
          <p:cNvPr id="4" name="Slide Number Placeholder 3"/>
          <p:cNvSpPr>
            <a:spLocks noGrp="1"/>
          </p:cNvSpPr>
          <p:nvPr>
            <p:ph type="sldNum" sz="quarter" idx="10"/>
          </p:nvPr>
        </p:nvSpPr>
        <p:spPr/>
        <p:txBody>
          <a:bodyPr/>
          <a:lstStyle>
            <a:lvl1pPr>
              <a:spcBef>
                <a:spcPts val="800"/>
              </a:spcBef>
              <a:buClr>
                <a:srgbClr val="EEC85E"/>
              </a:buClr>
              <a:buSzPct val="69000"/>
              <a:buFont typeface="Wingdings" pitchFamily="2" charset="2"/>
              <a:buChar char="u"/>
              <a:defRPr sz="3200">
                <a:solidFill>
                  <a:schemeClr val="tx1"/>
                </a:solidFill>
                <a:latin typeface="Verdana" pitchFamily="34" charset="0"/>
                <a:ea typeface="ヒラギノ角ゴ ProN W3" charset="0"/>
                <a:cs typeface="ヒラギノ角ゴ ProN W3" charset="0"/>
                <a:sym typeface="Verdana" pitchFamily="34" charset="0"/>
              </a:defRPr>
            </a:lvl1pPr>
            <a:lvl2pPr marL="742950" indent="-285750">
              <a:spcBef>
                <a:spcPts val="700"/>
              </a:spcBef>
              <a:buSzPct val="100000"/>
              <a:buFont typeface="Verdana" pitchFamily="34" charset="0"/>
              <a:buChar char="–"/>
              <a:defRPr sz="2800">
                <a:solidFill>
                  <a:schemeClr val="tx1"/>
                </a:solidFill>
                <a:latin typeface="Verdana" pitchFamily="34" charset="0"/>
                <a:ea typeface="ヒラギノ角ゴ ProN W3" charset="0"/>
                <a:cs typeface="ヒラギノ角ゴ ProN W3" charset="0"/>
                <a:sym typeface="Verdana" pitchFamily="34" charset="0"/>
              </a:defRPr>
            </a:lvl2pPr>
            <a:lvl3pPr marL="1143000" indent="-228600">
              <a:spcBef>
                <a:spcPts val="600"/>
              </a:spcBef>
              <a:buClr>
                <a:srgbClr val="FFFFCC"/>
              </a:buClr>
              <a:buSzPct val="69000"/>
              <a:buFont typeface="Wingdings" pitchFamily="2" charset="2"/>
              <a:buChar char="u"/>
              <a:defRPr sz="2400">
                <a:solidFill>
                  <a:schemeClr val="tx1"/>
                </a:solidFill>
                <a:latin typeface="Verdana" pitchFamily="34" charset="0"/>
                <a:ea typeface="ヒラギノ角ゴ ProN W3" charset="0"/>
                <a:cs typeface="ヒラギノ角ゴ ProN W3" charset="0"/>
                <a:sym typeface="Verdana" pitchFamily="34" charset="0"/>
              </a:defRPr>
            </a:lvl3pPr>
            <a:lvl4pPr marL="1600200" indent="-228600">
              <a:spcBef>
                <a:spcPts val="500"/>
              </a:spcBef>
              <a:buSzPct val="100000"/>
              <a:buFont typeface="Verdana" pitchFamily="34" charset="0"/>
              <a:buChar char="–"/>
              <a:defRPr sz="2000">
                <a:solidFill>
                  <a:schemeClr val="tx1"/>
                </a:solidFill>
                <a:latin typeface="Verdana" pitchFamily="34" charset="0"/>
                <a:ea typeface="ヒラギノ角ゴ ProN W3" charset="0"/>
                <a:cs typeface="ヒラギノ角ゴ ProN W3" charset="0"/>
                <a:sym typeface="Verdana" pitchFamily="34" charset="0"/>
              </a:defRPr>
            </a:lvl4pPr>
            <a:lvl5pPr marL="2057400" indent="-228600">
              <a:spcBef>
                <a:spcPts val="500"/>
              </a:spcBef>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5pPr>
            <a:lvl6pPr marL="25146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6pPr>
            <a:lvl7pPr marL="29718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7pPr>
            <a:lvl8pPr marL="34290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8pPr>
            <a:lvl9pPr marL="38862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9pPr>
          </a:lstStyle>
          <a:p>
            <a:pPr>
              <a:spcBef>
                <a:spcPct val="0"/>
              </a:spcBef>
              <a:buClrTx/>
              <a:buSzTx/>
              <a:buFontTx/>
              <a:buNone/>
            </a:pPr>
            <a:fld id="{5DDF454E-F050-4EE5-B732-78FCCFA4884B}" type="slidenum">
              <a:rPr lang="en-US" altLang="en-US" sz="1200">
                <a:solidFill>
                  <a:srgbClr val="EAEAEA"/>
                </a:solidFill>
                <a:ea typeface="Verdana" pitchFamily="34" charset="0"/>
                <a:cs typeface="Verdana" pitchFamily="34" charset="0"/>
              </a:rPr>
              <a:pPr>
                <a:spcBef>
                  <a:spcPct val="0"/>
                </a:spcBef>
                <a:buClrTx/>
                <a:buSzTx/>
                <a:buFontTx/>
                <a:buNone/>
              </a:pPr>
              <a:t>21</a:t>
            </a:fld>
            <a:endParaRPr lang="en-US" altLang="en-US" sz="1200">
              <a:solidFill>
                <a:srgbClr val="EAEAEA"/>
              </a:solidFill>
              <a:ea typeface="Verdana" pitchFamily="34" charset="0"/>
              <a:cs typeface="Verdana" pitchFamily="34" charset="0"/>
            </a:endParaRPr>
          </a:p>
        </p:txBody>
      </p:sp>
      <p:pic>
        <p:nvPicPr>
          <p:cNvPr id="167941"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87675" y="3429000"/>
            <a:ext cx="2590800" cy="176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7942"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84925" y="4779963"/>
            <a:ext cx="24669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5698976" y="372954"/>
            <a:ext cx="2987824" cy="923330"/>
          </a:xfrm>
          <a:prstGeom prst="rect">
            <a:avLst/>
          </a:prstGeom>
        </p:spPr>
        <p:txBody>
          <a:bodyPr wrap="square">
            <a:spAutoFit/>
          </a:bodyPr>
          <a:lstStyle/>
          <a:p>
            <a:r>
              <a:rPr lang="en-GB" dirty="0">
                <a:hlinkClick r:id="rId4"/>
              </a:rPr>
              <a:t>http://</a:t>
            </a:r>
            <a:r>
              <a:rPr lang="en-GB" dirty="0" smtClean="0">
                <a:hlinkClick r:id="rId4"/>
              </a:rPr>
              <a:t>www.bbc.co.uk/education/clips/zyrg9j6</a:t>
            </a:r>
            <a:endParaRPr lang="en-GB" dirty="0" smtClean="0"/>
          </a:p>
          <a:p>
            <a:endParaRPr lang="en-GB" dirty="0"/>
          </a:p>
        </p:txBody>
      </p:sp>
    </p:spTree>
    <p:extLst>
      <p:ext uri="{BB962C8B-B14F-4D97-AF65-F5344CB8AC3E}">
        <p14:creationId xmlns:p14="http://schemas.microsoft.com/office/powerpoint/2010/main" val="2272489665"/>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Title 1"/>
          <p:cNvSpPr>
            <a:spLocks noGrp="1"/>
          </p:cNvSpPr>
          <p:nvPr>
            <p:ph type="title"/>
          </p:nvPr>
        </p:nvSpPr>
        <p:spPr>
          <a:xfrm>
            <a:off x="251520" y="332656"/>
            <a:ext cx="8229600" cy="1504950"/>
          </a:xfrm>
        </p:spPr>
        <p:txBody>
          <a:bodyPr/>
          <a:lstStyle/>
          <a:p>
            <a:r>
              <a:rPr lang="en-GB" altLang="en-US" sz="4000" dirty="0" smtClean="0"/>
              <a:t>Stomach is an organ made up of many different types of tissues</a:t>
            </a:r>
          </a:p>
        </p:txBody>
      </p:sp>
      <p:pic>
        <p:nvPicPr>
          <p:cNvPr id="168963"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331640" y="1988840"/>
            <a:ext cx="5751504" cy="4244454"/>
          </a:xfrm>
        </p:spPr>
      </p:pic>
      <p:sp>
        <p:nvSpPr>
          <p:cNvPr id="4" name="Slide Number Placeholder 3"/>
          <p:cNvSpPr>
            <a:spLocks noGrp="1"/>
          </p:cNvSpPr>
          <p:nvPr>
            <p:ph type="sldNum" sz="quarter" idx="10"/>
          </p:nvPr>
        </p:nvSpPr>
        <p:spPr/>
        <p:txBody>
          <a:bodyPr/>
          <a:lstStyle>
            <a:lvl1pPr>
              <a:spcBef>
                <a:spcPts val="800"/>
              </a:spcBef>
              <a:buClr>
                <a:srgbClr val="EEC85E"/>
              </a:buClr>
              <a:buSzPct val="69000"/>
              <a:buFont typeface="Wingdings" pitchFamily="2" charset="2"/>
              <a:buChar char="u"/>
              <a:defRPr sz="3200">
                <a:solidFill>
                  <a:schemeClr val="tx1"/>
                </a:solidFill>
                <a:latin typeface="Verdana" pitchFamily="34" charset="0"/>
                <a:ea typeface="ヒラギノ角ゴ ProN W3" charset="0"/>
                <a:cs typeface="ヒラギノ角ゴ ProN W3" charset="0"/>
                <a:sym typeface="Verdana" pitchFamily="34" charset="0"/>
              </a:defRPr>
            </a:lvl1pPr>
            <a:lvl2pPr marL="742950" indent="-285750">
              <a:spcBef>
                <a:spcPts val="700"/>
              </a:spcBef>
              <a:buSzPct val="100000"/>
              <a:buFont typeface="Verdana" pitchFamily="34" charset="0"/>
              <a:buChar char="–"/>
              <a:defRPr sz="2800">
                <a:solidFill>
                  <a:schemeClr val="tx1"/>
                </a:solidFill>
                <a:latin typeface="Verdana" pitchFamily="34" charset="0"/>
                <a:ea typeface="ヒラギノ角ゴ ProN W3" charset="0"/>
                <a:cs typeface="ヒラギノ角ゴ ProN W3" charset="0"/>
                <a:sym typeface="Verdana" pitchFamily="34" charset="0"/>
              </a:defRPr>
            </a:lvl2pPr>
            <a:lvl3pPr marL="1143000" indent="-228600">
              <a:spcBef>
                <a:spcPts val="600"/>
              </a:spcBef>
              <a:buClr>
                <a:srgbClr val="FFFFCC"/>
              </a:buClr>
              <a:buSzPct val="69000"/>
              <a:buFont typeface="Wingdings" pitchFamily="2" charset="2"/>
              <a:buChar char="u"/>
              <a:defRPr sz="2400">
                <a:solidFill>
                  <a:schemeClr val="tx1"/>
                </a:solidFill>
                <a:latin typeface="Verdana" pitchFamily="34" charset="0"/>
                <a:ea typeface="ヒラギノ角ゴ ProN W3" charset="0"/>
                <a:cs typeface="ヒラギノ角ゴ ProN W3" charset="0"/>
                <a:sym typeface="Verdana" pitchFamily="34" charset="0"/>
              </a:defRPr>
            </a:lvl3pPr>
            <a:lvl4pPr marL="1600200" indent="-228600">
              <a:spcBef>
                <a:spcPts val="500"/>
              </a:spcBef>
              <a:buSzPct val="100000"/>
              <a:buFont typeface="Verdana" pitchFamily="34" charset="0"/>
              <a:buChar char="–"/>
              <a:defRPr sz="2000">
                <a:solidFill>
                  <a:schemeClr val="tx1"/>
                </a:solidFill>
                <a:latin typeface="Verdana" pitchFamily="34" charset="0"/>
                <a:ea typeface="ヒラギノ角ゴ ProN W3" charset="0"/>
                <a:cs typeface="ヒラギノ角ゴ ProN W3" charset="0"/>
                <a:sym typeface="Verdana" pitchFamily="34" charset="0"/>
              </a:defRPr>
            </a:lvl4pPr>
            <a:lvl5pPr marL="2057400" indent="-228600">
              <a:spcBef>
                <a:spcPts val="500"/>
              </a:spcBef>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5pPr>
            <a:lvl6pPr marL="25146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6pPr>
            <a:lvl7pPr marL="29718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7pPr>
            <a:lvl8pPr marL="34290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8pPr>
            <a:lvl9pPr marL="38862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9pPr>
          </a:lstStyle>
          <a:p>
            <a:pPr>
              <a:spcBef>
                <a:spcPct val="0"/>
              </a:spcBef>
              <a:buClrTx/>
              <a:buSzTx/>
              <a:buFontTx/>
              <a:buNone/>
            </a:pPr>
            <a:fld id="{0548122D-98E6-4810-9EC0-3A79E271354C}" type="slidenum">
              <a:rPr lang="en-US" altLang="en-US" sz="1200">
                <a:solidFill>
                  <a:srgbClr val="EAEAEA"/>
                </a:solidFill>
                <a:ea typeface="Verdana" pitchFamily="34" charset="0"/>
                <a:cs typeface="Verdana" pitchFamily="34" charset="0"/>
              </a:rPr>
              <a:pPr>
                <a:spcBef>
                  <a:spcPct val="0"/>
                </a:spcBef>
                <a:buClrTx/>
                <a:buSzTx/>
                <a:buFontTx/>
                <a:buNone/>
              </a:pPr>
              <a:t>22</a:t>
            </a:fld>
            <a:endParaRPr lang="en-US" altLang="en-US" sz="1200">
              <a:solidFill>
                <a:srgbClr val="EAEAEA"/>
              </a:solidFill>
              <a:ea typeface="Verdana" pitchFamily="34" charset="0"/>
              <a:cs typeface="Verdana" pitchFamily="34" charset="0"/>
            </a:endParaRPr>
          </a:p>
        </p:txBody>
      </p:sp>
    </p:spTree>
    <p:extLst>
      <p:ext uri="{BB962C8B-B14F-4D97-AF65-F5344CB8AC3E}">
        <p14:creationId xmlns:p14="http://schemas.microsoft.com/office/powerpoint/2010/main" val="2399918830"/>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Title 1"/>
          <p:cNvSpPr>
            <a:spLocks noGrp="1"/>
          </p:cNvSpPr>
          <p:nvPr>
            <p:ph type="title"/>
          </p:nvPr>
        </p:nvSpPr>
        <p:spPr>
          <a:xfrm>
            <a:off x="468313" y="188913"/>
            <a:ext cx="8229600" cy="1504950"/>
          </a:xfrm>
        </p:spPr>
        <p:txBody>
          <a:bodyPr/>
          <a:lstStyle/>
          <a:p>
            <a:r>
              <a:rPr lang="en-GB" altLang="en-US" b="1" smtClean="0"/>
              <a:t>Plant tissues, organs and systems</a:t>
            </a:r>
            <a:br>
              <a:rPr lang="en-GB" altLang="en-US" b="1" smtClean="0"/>
            </a:br>
            <a:endParaRPr lang="en-GB" altLang="en-US" smtClean="0"/>
          </a:p>
        </p:txBody>
      </p:sp>
      <p:sp>
        <p:nvSpPr>
          <p:cNvPr id="172035" name="Content Placeholder 2"/>
          <p:cNvSpPr>
            <a:spLocks noGrp="1"/>
          </p:cNvSpPr>
          <p:nvPr>
            <p:ph idx="1"/>
          </p:nvPr>
        </p:nvSpPr>
        <p:spPr>
          <a:xfrm>
            <a:off x="107950" y="1138238"/>
            <a:ext cx="8229600" cy="5257800"/>
          </a:xfrm>
        </p:spPr>
        <p:txBody>
          <a:bodyPr/>
          <a:lstStyle/>
          <a:p>
            <a:r>
              <a:rPr lang="en-GB" altLang="en-US" sz="2800" smtClean="0"/>
              <a:t>Examples of plant tissues include:</a:t>
            </a:r>
          </a:p>
          <a:p>
            <a:pPr lvl="1"/>
            <a:r>
              <a:rPr lang="en-GB" altLang="en-US" sz="2400" smtClean="0"/>
              <a:t>epidermal tissues, which cover the plant </a:t>
            </a:r>
          </a:p>
          <a:p>
            <a:pPr lvl="1"/>
            <a:r>
              <a:rPr lang="en-GB" altLang="en-US" sz="2400" smtClean="0"/>
              <a:t>palisade mesophyll, which carries out photosynthesis </a:t>
            </a:r>
          </a:p>
          <a:p>
            <a:pPr lvl="1"/>
            <a:r>
              <a:rPr lang="en-GB" altLang="en-US" sz="2400" smtClean="0"/>
              <a:t>spongy mesophyll, which has air spaces to facilitate diffusion of gases </a:t>
            </a:r>
          </a:p>
          <a:p>
            <a:pPr lvl="1"/>
            <a:r>
              <a:rPr lang="en-GB" altLang="en-US" sz="2400" smtClean="0"/>
              <a:t>xylem and phloem, which transport substances around the plant.</a:t>
            </a:r>
          </a:p>
          <a:p>
            <a:r>
              <a:rPr lang="en-GB" altLang="en-US" sz="2800" smtClean="0"/>
              <a:t>Plant organs include stems, roots and leaves.</a:t>
            </a:r>
          </a:p>
          <a:p>
            <a:r>
              <a:rPr lang="en-GB" altLang="en-US" sz="2800" smtClean="0"/>
              <a:t>There are two plant systems- root system and the shoot system</a:t>
            </a:r>
          </a:p>
          <a:p>
            <a:endParaRPr lang="en-GB" altLang="en-US" smtClean="0"/>
          </a:p>
        </p:txBody>
      </p:sp>
      <p:sp>
        <p:nvSpPr>
          <p:cNvPr id="4" name="Slide Number Placeholder 3"/>
          <p:cNvSpPr>
            <a:spLocks noGrp="1"/>
          </p:cNvSpPr>
          <p:nvPr>
            <p:ph type="sldNum" sz="quarter" idx="10"/>
          </p:nvPr>
        </p:nvSpPr>
        <p:spPr/>
        <p:txBody>
          <a:bodyPr/>
          <a:lstStyle>
            <a:lvl1pPr>
              <a:spcBef>
                <a:spcPts val="800"/>
              </a:spcBef>
              <a:buClr>
                <a:srgbClr val="EEC85E"/>
              </a:buClr>
              <a:buSzPct val="69000"/>
              <a:buFont typeface="Wingdings" pitchFamily="2" charset="2"/>
              <a:buChar char="u"/>
              <a:defRPr sz="3200">
                <a:solidFill>
                  <a:schemeClr val="tx1"/>
                </a:solidFill>
                <a:latin typeface="Verdana" pitchFamily="34" charset="0"/>
                <a:ea typeface="ヒラギノ角ゴ ProN W3" charset="0"/>
                <a:cs typeface="ヒラギノ角ゴ ProN W3" charset="0"/>
                <a:sym typeface="Verdana" pitchFamily="34" charset="0"/>
              </a:defRPr>
            </a:lvl1pPr>
            <a:lvl2pPr marL="742950" indent="-285750">
              <a:spcBef>
                <a:spcPts val="700"/>
              </a:spcBef>
              <a:buSzPct val="100000"/>
              <a:buFont typeface="Verdana" pitchFamily="34" charset="0"/>
              <a:buChar char="–"/>
              <a:defRPr sz="2800">
                <a:solidFill>
                  <a:schemeClr val="tx1"/>
                </a:solidFill>
                <a:latin typeface="Verdana" pitchFamily="34" charset="0"/>
                <a:ea typeface="ヒラギノ角ゴ ProN W3" charset="0"/>
                <a:cs typeface="ヒラギノ角ゴ ProN W3" charset="0"/>
                <a:sym typeface="Verdana" pitchFamily="34" charset="0"/>
              </a:defRPr>
            </a:lvl2pPr>
            <a:lvl3pPr marL="1143000" indent="-228600">
              <a:spcBef>
                <a:spcPts val="600"/>
              </a:spcBef>
              <a:buClr>
                <a:srgbClr val="FFFFCC"/>
              </a:buClr>
              <a:buSzPct val="69000"/>
              <a:buFont typeface="Wingdings" pitchFamily="2" charset="2"/>
              <a:buChar char="u"/>
              <a:defRPr sz="2400">
                <a:solidFill>
                  <a:schemeClr val="tx1"/>
                </a:solidFill>
                <a:latin typeface="Verdana" pitchFamily="34" charset="0"/>
                <a:ea typeface="ヒラギノ角ゴ ProN W3" charset="0"/>
                <a:cs typeface="ヒラギノ角ゴ ProN W3" charset="0"/>
                <a:sym typeface="Verdana" pitchFamily="34" charset="0"/>
              </a:defRPr>
            </a:lvl3pPr>
            <a:lvl4pPr marL="1600200" indent="-228600">
              <a:spcBef>
                <a:spcPts val="500"/>
              </a:spcBef>
              <a:buSzPct val="100000"/>
              <a:buFont typeface="Verdana" pitchFamily="34" charset="0"/>
              <a:buChar char="–"/>
              <a:defRPr sz="2000">
                <a:solidFill>
                  <a:schemeClr val="tx1"/>
                </a:solidFill>
                <a:latin typeface="Verdana" pitchFamily="34" charset="0"/>
                <a:ea typeface="ヒラギノ角ゴ ProN W3" charset="0"/>
                <a:cs typeface="ヒラギノ角ゴ ProN W3" charset="0"/>
                <a:sym typeface="Verdana" pitchFamily="34" charset="0"/>
              </a:defRPr>
            </a:lvl4pPr>
            <a:lvl5pPr marL="2057400" indent="-228600">
              <a:spcBef>
                <a:spcPts val="500"/>
              </a:spcBef>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5pPr>
            <a:lvl6pPr marL="25146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6pPr>
            <a:lvl7pPr marL="29718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7pPr>
            <a:lvl8pPr marL="34290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8pPr>
            <a:lvl9pPr marL="38862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9pPr>
          </a:lstStyle>
          <a:p>
            <a:pPr>
              <a:spcBef>
                <a:spcPct val="0"/>
              </a:spcBef>
              <a:buClrTx/>
              <a:buSzTx/>
              <a:buFontTx/>
              <a:buNone/>
            </a:pPr>
            <a:fld id="{5EC99672-36C3-4797-9E26-F8872D57F8E7}" type="slidenum">
              <a:rPr lang="en-US" altLang="en-US" sz="1200">
                <a:solidFill>
                  <a:srgbClr val="EAEAEA"/>
                </a:solidFill>
                <a:ea typeface="Verdana" pitchFamily="34" charset="0"/>
                <a:cs typeface="Verdana" pitchFamily="34" charset="0"/>
              </a:rPr>
              <a:pPr>
                <a:spcBef>
                  <a:spcPct val="0"/>
                </a:spcBef>
                <a:buClrTx/>
                <a:buSzTx/>
                <a:buFontTx/>
                <a:buNone/>
              </a:pPr>
              <a:t>23</a:t>
            </a:fld>
            <a:endParaRPr lang="en-US" altLang="en-US" sz="1200">
              <a:solidFill>
                <a:srgbClr val="EAEAEA"/>
              </a:solidFill>
              <a:ea typeface="Verdana" pitchFamily="34" charset="0"/>
              <a:cs typeface="Verdana" pitchFamily="34" charset="0"/>
            </a:endParaRPr>
          </a:p>
        </p:txBody>
      </p:sp>
      <p:pic>
        <p:nvPicPr>
          <p:cNvPr id="172037"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16788" y="549275"/>
            <a:ext cx="1800225" cy="2497138"/>
          </a:xfrm>
          <a:prstGeom prst="rect">
            <a:avLst/>
          </a:prstGeom>
          <a:noFill/>
          <a:ln>
            <a:noFill/>
          </a:ln>
          <a:extLst>
            <a:ext uri="{909E8E84-426E-40DD-AFC4-6F175D3DCCD1}">
              <a14:hiddenFill xmlns:a14="http://schemas.microsoft.com/office/drawing/2010/main">
                <a:solidFill>
                  <a:srgbClr val="339966"/>
                </a:solidFill>
              </a14:hiddenFill>
            </a:ext>
            <a:ext uri="{91240B29-F687-4F45-9708-019B960494DF}">
              <a14:hiddenLine xmlns:a14="http://schemas.microsoft.com/office/drawing/2010/main" w="9525">
                <a:solidFill>
                  <a:srgbClr val="EAEAEA"/>
                </a:solidFill>
                <a:miter lim="800000"/>
                <a:headEnd/>
                <a:tailEnd/>
              </a14:hiddenLine>
            </a:ext>
          </a:extLst>
        </p:spPr>
      </p:pic>
    </p:spTree>
    <p:extLst>
      <p:ext uri="{BB962C8B-B14F-4D97-AF65-F5344CB8AC3E}">
        <p14:creationId xmlns:p14="http://schemas.microsoft.com/office/powerpoint/2010/main" val="2891985180"/>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Plant </a:t>
            </a:r>
            <a:r>
              <a:rPr lang="en-GB" dirty="0" smtClean="0"/>
              <a:t>organ – the leaf</a:t>
            </a:r>
            <a:endParaRPr lang="en-GB" dirty="0"/>
          </a:p>
        </p:txBody>
      </p:sp>
      <p:sp>
        <p:nvSpPr>
          <p:cNvPr id="4" name="Slide Number Placeholder 3"/>
          <p:cNvSpPr>
            <a:spLocks noGrp="1"/>
          </p:cNvSpPr>
          <p:nvPr>
            <p:ph type="sldNum" sz="quarter" idx="10"/>
          </p:nvPr>
        </p:nvSpPr>
        <p:spPr/>
        <p:txBody>
          <a:bodyPr/>
          <a:lstStyle/>
          <a:p>
            <a:fld id="{7787F768-57C2-4D30-A249-A6A3BAA5D557}" type="slidenum">
              <a:rPr lang="en-US" altLang="en-US">
                <a:solidFill>
                  <a:srgbClr val="EAEAEA"/>
                </a:solidFill>
              </a:rPr>
              <a:pPr/>
              <a:t>24</a:t>
            </a:fld>
            <a:endParaRPr lang="en-US" altLang="en-US">
              <a:solidFill>
                <a:srgbClr val="EAEAEA"/>
              </a:solidFill>
            </a:endParaRPr>
          </a:p>
        </p:txBody>
      </p:sp>
      <p:pic>
        <p:nvPicPr>
          <p:cNvPr id="278530" name="Picture 2"/>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75656" y="2029066"/>
            <a:ext cx="5688632" cy="4041924"/>
          </a:xfrm>
          <a:prstGeom prst="rect">
            <a:avLst/>
          </a:prstGeom>
          <a:noFill/>
          <a:ln>
            <a:noFill/>
          </a:ln>
          <a:extLst>
            <a:ext uri="{909E8E84-426E-40DD-AFC4-6F175D3DCCD1}">
              <a14:hiddenFill xmlns:a14="http://schemas.microsoft.com/office/drawing/2010/main">
                <a:solidFill>
                  <a:srgbClr val="339966"/>
                </a:solidFill>
              </a14:hiddenFill>
            </a:ext>
            <a:ext uri="{91240B29-F687-4F45-9708-019B960494DF}">
              <a14:hiddenLine xmlns:a14="http://schemas.microsoft.com/office/drawing/2010/main" w="9525">
                <a:solidFill>
                  <a:srgbClr val="EAEAEA"/>
                </a:solidFill>
                <a:prstDash val="solid"/>
                <a:miter lim="800000"/>
                <a:headEnd/>
                <a:tailEnd/>
              </a14:hiddenLine>
            </a:ext>
          </a:extLst>
        </p:spPr>
      </p:pic>
    </p:spTree>
    <p:extLst>
      <p:ext uri="{BB962C8B-B14F-4D97-AF65-F5344CB8AC3E}">
        <p14:creationId xmlns:p14="http://schemas.microsoft.com/office/powerpoint/2010/main" val="470129048"/>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Title 1"/>
          <p:cNvSpPr>
            <a:spLocks noGrp="1"/>
          </p:cNvSpPr>
          <p:nvPr>
            <p:ph type="title"/>
          </p:nvPr>
        </p:nvSpPr>
        <p:spPr/>
        <p:txBody>
          <a:bodyPr/>
          <a:lstStyle/>
          <a:p>
            <a:r>
              <a:rPr lang="en-GB" altLang="en-US" dirty="0" smtClean="0"/>
              <a:t>Systems</a:t>
            </a:r>
            <a:endParaRPr lang="en-GB" altLang="en-US" dirty="0" smtClean="0"/>
          </a:p>
        </p:txBody>
      </p:sp>
      <p:sp>
        <p:nvSpPr>
          <p:cNvPr id="169987" name="Content Placeholder 2"/>
          <p:cNvSpPr>
            <a:spLocks noGrp="1"/>
          </p:cNvSpPr>
          <p:nvPr>
            <p:ph idx="1"/>
          </p:nvPr>
        </p:nvSpPr>
        <p:spPr>
          <a:xfrm>
            <a:off x="3684588" y="1155700"/>
            <a:ext cx="5267325" cy="5257800"/>
          </a:xfrm>
        </p:spPr>
        <p:txBody>
          <a:bodyPr/>
          <a:lstStyle/>
          <a:p>
            <a:r>
              <a:rPr lang="en-GB" altLang="en-US" sz="2400" smtClean="0"/>
              <a:t>A </a:t>
            </a:r>
            <a:r>
              <a:rPr lang="en-GB" altLang="en-US" sz="2400" b="1" smtClean="0"/>
              <a:t>System</a:t>
            </a:r>
            <a:r>
              <a:rPr lang="en-GB" altLang="en-US" sz="2400" smtClean="0"/>
              <a:t> is where a group of organs work together to provide an additional level of organisation e.g the stomach is part of the digestive system </a:t>
            </a:r>
          </a:p>
          <a:p>
            <a:r>
              <a:rPr lang="en-GB" altLang="en-US" sz="2400" smtClean="0"/>
              <a:t>The digestive system is made up of all the organs involved in digestion and absorption of food (includes the small intestine, the large intestine and the liver)</a:t>
            </a:r>
          </a:p>
          <a:p>
            <a:r>
              <a:rPr lang="en-GB" altLang="en-US" sz="2400" smtClean="0"/>
              <a:t>Can you name some other systems? Nervous, reproductive, respiratory, </a:t>
            </a:r>
          </a:p>
          <a:p>
            <a:endParaRPr lang="en-GB" altLang="en-US" sz="2400" smtClean="0"/>
          </a:p>
        </p:txBody>
      </p:sp>
      <p:sp>
        <p:nvSpPr>
          <p:cNvPr id="4" name="Slide Number Placeholder 3"/>
          <p:cNvSpPr>
            <a:spLocks noGrp="1"/>
          </p:cNvSpPr>
          <p:nvPr>
            <p:ph type="sldNum" sz="quarter" idx="10"/>
          </p:nvPr>
        </p:nvSpPr>
        <p:spPr/>
        <p:txBody>
          <a:bodyPr/>
          <a:lstStyle>
            <a:lvl1pPr>
              <a:spcBef>
                <a:spcPts val="800"/>
              </a:spcBef>
              <a:buClr>
                <a:srgbClr val="EEC85E"/>
              </a:buClr>
              <a:buSzPct val="69000"/>
              <a:buFont typeface="Wingdings" pitchFamily="2" charset="2"/>
              <a:buChar char="u"/>
              <a:defRPr sz="3200">
                <a:solidFill>
                  <a:schemeClr val="tx1"/>
                </a:solidFill>
                <a:latin typeface="Verdana" pitchFamily="34" charset="0"/>
                <a:ea typeface="ヒラギノ角ゴ ProN W3" charset="0"/>
                <a:cs typeface="ヒラギノ角ゴ ProN W3" charset="0"/>
                <a:sym typeface="Verdana" pitchFamily="34" charset="0"/>
              </a:defRPr>
            </a:lvl1pPr>
            <a:lvl2pPr marL="742950" indent="-285750">
              <a:spcBef>
                <a:spcPts val="700"/>
              </a:spcBef>
              <a:buSzPct val="100000"/>
              <a:buFont typeface="Verdana" pitchFamily="34" charset="0"/>
              <a:buChar char="–"/>
              <a:defRPr sz="2800">
                <a:solidFill>
                  <a:schemeClr val="tx1"/>
                </a:solidFill>
                <a:latin typeface="Verdana" pitchFamily="34" charset="0"/>
                <a:ea typeface="ヒラギノ角ゴ ProN W3" charset="0"/>
                <a:cs typeface="ヒラギノ角ゴ ProN W3" charset="0"/>
                <a:sym typeface="Verdana" pitchFamily="34" charset="0"/>
              </a:defRPr>
            </a:lvl2pPr>
            <a:lvl3pPr marL="1143000" indent="-228600">
              <a:spcBef>
                <a:spcPts val="600"/>
              </a:spcBef>
              <a:buClr>
                <a:srgbClr val="FFFFCC"/>
              </a:buClr>
              <a:buSzPct val="69000"/>
              <a:buFont typeface="Wingdings" pitchFamily="2" charset="2"/>
              <a:buChar char="u"/>
              <a:defRPr sz="2400">
                <a:solidFill>
                  <a:schemeClr val="tx1"/>
                </a:solidFill>
                <a:latin typeface="Verdana" pitchFamily="34" charset="0"/>
                <a:ea typeface="ヒラギノ角ゴ ProN W3" charset="0"/>
                <a:cs typeface="ヒラギノ角ゴ ProN W3" charset="0"/>
                <a:sym typeface="Verdana" pitchFamily="34" charset="0"/>
              </a:defRPr>
            </a:lvl3pPr>
            <a:lvl4pPr marL="1600200" indent="-228600">
              <a:spcBef>
                <a:spcPts val="500"/>
              </a:spcBef>
              <a:buSzPct val="100000"/>
              <a:buFont typeface="Verdana" pitchFamily="34" charset="0"/>
              <a:buChar char="–"/>
              <a:defRPr sz="2000">
                <a:solidFill>
                  <a:schemeClr val="tx1"/>
                </a:solidFill>
                <a:latin typeface="Verdana" pitchFamily="34" charset="0"/>
                <a:ea typeface="ヒラギノ角ゴ ProN W3" charset="0"/>
                <a:cs typeface="ヒラギノ角ゴ ProN W3" charset="0"/>
                <a:sym typeface="Verdana" pitchFamily="34" charset="0"/>
              </a:defRPr>
            </a:lvl4pPr>
            <a:lvl5pPr marL="2057400" indent="-228600">
              <a:spcBef>
                <a:spcPts val="500"/>
              </a:spcBef>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5pPr>
            <a:lvl6pPr marL="25146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6pPr>
            <a:lvl7pPr marL="29718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7pPr>
            <a:lvl8pPr marL="34290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8pPr>
            <a:lvl9pPr marL="38862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9pPr>
          </a:lstStyle>
          <a:p>
            <a:pPr>
              <a:spcBef>
                <a:spcPct val="0"/>
              </a:spcBef>
              <a:buClrTx/>
              <a:buSzTx/>
              <a:buFontTx/>
              <a:buNone/>
            </a:pPr>
            <a:fld id="{D5B67E87-2CF8-461D-8CD8-AD6F34C17096}" type="slidenum">
              <a:rPr lang="en-US" altLang="en-US" sz="1200">
                <a:solidFill>
                  <a:srgbClr val="EAEAEA"/>
                </a:solidFill>
                <a:ea typeface="Verdana" pitchFamily="34" charset="0"/>
                <a:cs typeface="Verdana" pitchFamily="34" charset="0"/>
              </a:rPr>
              <a:pPr>
                <a:spcBef>
                  <a:spcPct val="0"/>
                </a:spcBef>
                <a:buClrTx/>
                <a:buSzTx/>
                <a:buFontTx/>
                <a:buNone/>
              </a:pPr>
              <a:t>25</a:t>
            </a:fld>
            <a:endParaRPr lang="en-US" altLang="en-US" sz="1200">
              <a:solidFill>
                <a:srgbClr val="EAEAEA"/>
              </a:solidFill>
              <a:ea typeface="Verdana" pitchFamily="34" charset="0"/>
              <a:cs typeface="Verdana" pitchFamily="34" charset="0"/>
            </a:endParaRPr>
          </a:p>
        </p:txBody>
      </p:sp>
      <p:pic>
        <p:nvPicPr>
          <p:cNvPr id="169989"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2088" y="1571625"/>
            <a:ext cx="3703637" cy="408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0872863"/>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07950" y="115888"/>
            <a:ext cx="8785225" cy="720725"/>
          </a:xfrm>
        </p:spPr>
        <p:txBody>
          <a:bodyPr>
            <a:normAutofit fontScale="90000"/>
          </a:bodyPr>
          <a:lstStyle/>
          <a:p>
            <a:pPr algn="l">
              <a:defRPr/>
            </a:pPr>
            <a:r>
              <a:rPr lang="en-GB" sz="2812" b="1" dirty="0">
                <a:solidFill>
                  <a:srgbClr val="FFFFF7"/>
                </a:solidFill>
              </a:rPr>
              <a:t>What Can a Cell’s Organelles Suggest About Its Functions? </a:t>
            </a:r>
          </a:p>
        </p:txBody>
      </p:sp>
      <p:grpSp>
        <p:nvGrpSpPr>
          <p:cNvPr id="144387" name="Group 1"/>
          <p:cNvGrpSpPr>
            <a:grpSpLocks/>
          </p:cNvGrpSpPr>
          <p:nvPr/>
        </p:nvGrpSpPr>
        <p:grpSpPr bwMode="auto">
          <a:xfrm>
            <a:off x="250825" y="836613"/>
            <a:ext cx="6353175" cy="1439862"/>
            <a:chOff x="467544" y="980728"/>
            <a:chExt cx="8368281" cy="2016224"/>
          </a:xfrm>
        </p:grpSpPr>
        <p:pic>
          <p:nvPicPr>
            <p:cNvPr id="144390" name="Picture 1" descr="C:\Documents and Settings\Kay\My Documents\My PaperPort Documents\school\Cells\Copy 5 of animal cell with microvill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8756" y="980728"/>
              <a:ext cx="4347069" cy="2016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91" name="Picture 3" descr="ProstaticEpithelialCe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429831" y="18441"/>
              <a:ext cx="2016224" cy="3940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TextBox 7"/>
          <p:cNvSpPr txBox="1"/>
          <p:nvPr/>
        </p:nvSpPr>
        <p:spPr>
          <a:xfrm>
            <a:off x="179388" y="2349500"/>
            <a:ext cx="8856662" cy="4405313"/>
          </a:xfrm>
          <a:prstGeom prst="rect">
            <a:avLst/>
          </a:prstGeom>
          <a:noFill/>
        </p:spPr>
        <p:txBody>
          <a:bodyPr lIns="91434" tIns="45717" rIns="91434" bIns="45717">
            <a:spAutoFit/>
          </a:bodyPr>
          <a:lstStyle/>
          <a:p>
            <a:pPr defTabSz="914306" eaLnBrk="0" fontAlgn="base" hangingPunct="0">
              <a:spcBef>
                <a:spcPct val="0"/>
              </a:spcBef>
              <a:spcAft>
                <a:spcPts val="1200"/>
              </a:spcAft>
              <a:defRPr/>
            </a:pPr>
            <a:r>
              <a:rPr lang="en-GB" sz="2812" dirty="0">
                <a:solidFill>
                  <a:srgbClr val="FFFFF7"/>
                </a:solidFill>
                <a:latin typeface="Calibri"/>
                <a:sym typeface="Verdana" pitchFamily="34" charset="0"/>
              </a:rPr>
              <a:t>What can you see!</a:t>
            </a:r>
          </a:p>
          <a:p>
            <a:pPr defTabSz="914306" eaLnBrk="0" fontAlgn="base" hangingPunct="0">
              <a:spcBef>
                <a:spcPct val="0"/>
              </a:spcBef>
              <a:spcAft>
                <a:spcPts val="600"/>
              </a:spcAft>
              <a:defRPr/>
            </a:pPr>
            <a:r>
              <a:rPr lang="en-GB" sz="2391" dirty="0">
                <a:solidFill>
                  <a:srgbClr val="FFFFF7"/>
                </a:solidFill>
                <a:latin typeface="Calibri"/>
                <a:sym typeface="Verdana" pitchFamily="34" charset="0"/>
              </a:rPr>
              <a:t>  Q   Are there large numbers of mitochondria?</a:t>
            </a:r>
            <a:r>
              <a:rPr lang="en-GB" sz="1969" dirty="0">
                <a:solidFill>
                  <a:srgbClr val="FFFFF7"/>
                </a:solidFill>
                <a:latin typeface="Calibri"/>
                <a:sym typeface="Verdana" pitchFamily="34" charset="0"/>
              </a:rPr>
              <a:t> </a:t>
            </a:r>
            <a:r>
              <a:rPr lang="en-GB" sz="1969" dirty="0">
                <a:solidFill>
                  <a:srgbClr val="002060"/>
                </a:solidFill>
                <a:latin typeface="Calibri"/>
                <a:sym typeface="Verdana" pitchFamily="34" charset="0"/>
              </a:rPr>
              <a:t>If so the cell may be involved in energy consuming processes and need to do much aerobic  respiration.</a:t>
            </a:r>
            <a:r>
              <a:rPr lang="en-GB" sz="2391" dirty="0">
                <a:solidFill>
                  <a:srgbClr val="002060"/>
                </a:solidFill>
                <a:latin typeface="Calibri"/>
                <a:sym typeface="Verdana" pitchFamily="34" charset="0"/>
              </a:rPr>
              <a:t> </a:t>
            </a:r>
          </a:p>
          <a:p>
            <a:pPr defTabSz="914306" eaLnBrk="0" fontAlgn="base" hangingPunct="0">
              <a:spcBef>
                <a:spcPct val="0"/>
              </a:spcBef>
              <a:spcAft>
                <a:spcPts val="600"/>
              </a:spcAft>
              <a:defRPr/>
            </a:pPr>
            <a:r>
              <a:rPr lang="en-GB" sz="2391" dirty="0">
                <a:solidFill>
                  <a:srgbClr val="FFFFF7"/>
                </a:solidFill>
                <a:latin typeface="Calibri"/>
                <a:sym typeface="Verdana" pitchFamily="34" charset="0"/>
              </a:rPr>
              <a:t>  Q   Is part of the membrane highly folded into microvilli? </a:t>
            </a:r>
            <a:r>
              <a:rPr lang="en-GB" sz="1969" dirty="0">
                <a:solidFill>
                  <a:srgbClr val="002060"/>
                </a:solidFill>
                <a:latin typeface="Calibri"/>
                <a:sym typeface="Verdana" pitchFamily="34" charset="0"/>
              </a:rPr>
              <a:t>This suggests an absorptive function as microvilli provide a large surface area for absorption.</a:t>
            </a:r>
            <a:endParaRPr lang="en-GB" sz="2391" dirty="0">
              <a:solidFill>
                <a:srgbClr val="002060"/>
              </a:solidFill>
              <a:latin typeface="Calibri"/>
              <a:sym typeface="Verdana" pitchFamily="34" charset="0"/>
            </a:endParaRPr>
          </a:p>
          <a:p>
            <a:pPr marL="541282" indent="-541282" defTabSz="914306" eaLnBrk="0" fontAlgn="base" hangingPunct="0">
              <a:spcBef>
                <a:spcPct val="0"/>
              </a:spcBef>
              <a:spcAft>
                <a:spcPts val="600"/>
              </a:spcAft>
              <a:defRPr/>
            </a:pPr>
            <a:r>
              <a:rPr lang="en-GB" sz="2391" dirty="0">
                <a:solidFill>
                  <a:srgbClr val="FFFFF7"/>
                </a:solidFill>
                <a:latin typeface="Calibri"/>
                <a:sym typeface="Verdana" pitchFamily="34" charset="0"/>
              </a:rPr>
              <a:t>  Q   Are there many vesicles approaching the membrane? </a:t>
            </a:r>
            <a:r>
              <a:rPr lang="en-GB" sz="1969" dirty="0">
                <a:solidFill>
                  <a:srgbClr val="002060"/>
                </a:solidFill>
                <a:latin typeface="Calibri"/>
                <a:sym typeface="Verdana" pitchFamily="34" charset="0"/>
              </a:rPr>
              <a:t>This suggests a secretory activity.</a:t>
            </a:r>
            <a:endParaRPr lang="en-GB" sz="2391" dirty="0">
              <a:solidFill>
                <a:srgbClr val="002060"/>
              </a:solidFill>
              <a:latin typeface="Calibri"/>
              <a:sym typeface="Verdana" pitchFamily="34" charset="0"/>
            </a:endParaRPr>
          </a:p>
          <a:p>
            <a:pPr marL="541282" indent="-541282" defTabSz="914306" eaLnBrk="0" fontAlgn="base" hangingPunct="0">
              <a:spcBef>
                <a:spcPct val="0"/>
              </a:spcBef>
              <a:spcAft>
                <a:spcPts val="600"/>
              </a:spcAft>
              <a:defRPr/>
            </a:pPr>
            <a:r>
              <a:rPr lang="en-GB" sz="2391" dirty="0">
                <a:solidFill>
                  <a:srgbClr val="FFFFF7"/>
                </a:solidFill>
                <a:latin typeface="Calibri"/>
                <a:sym typeface="Verdana" pitchFamily="34" charset="0"/>
              </a:rPr>
              <a:t>  Q   Is there a lot of RER? </a:t>
            </a:r>
            <a:r>
              <a:rPr lang="en-GB" sz="1969" dirty="0">
                <a:solidFill>
                  <a:srgbClr val="002060"/>
                </a:solidFill>
                <a:latin typeface="Calibri"/>
                <a:sym typeface="Verdana" pitchFamily="34" charset="0"/>
              </a:rPr>
              <a:t>This suggests much protein synthesis so maybe the cell makes a lot of something.</a:t>
            </a:r>
            <a:endParaRPr lang="en-GB" sz="2391" dirty="0">
              <a:solidFill>
                <a:srgbClr val="002060"/>
              </a:solidFill>
              <a:latin typeface="Calibri"/>
              <a:sym typeface="Verdana" pitchFamily="34" charset="0"/>
            </a:endParaRPr>
          </a:p>
          <a:p>
            <a:pPr marL="541282" indent="-541282" defTabSz="914306" eaLnBrk="0" fontAlgn="base" hangingPunct="0">
              <a:spcBef>
                <a:spcPct val="0"/>
              </a:spcBef>
              <a:spcAft>
                <a:spcPts val="600"/>
              </a:spcAft>
              <a:defRPr/>
            </a:pPr>
            <a:r>
              <a:rPr lang="en-GB" sz="2391" dirty="0">
                <a:solidFill>
                  <a:srgbClr val="FFFFF7"/>
                </a:solidFill>
                <a:latin typeface="Calibri"/>
                <a:sym typeface="Verdana" pitchFamily="34" charset="0"/>
              </a:rPr>
              <a:t>  Q   Are there many Golgi bodies and vesicles. </a:t>
            </a:r>
            <a:r>
              <a:rPr lang="en-GB" sz="1969" dirty="0">
                <a:solidFill>
                  <a:srgbClr val="002060"/>
                </a:solidFill>
                <a:latin typeface="Calibri"/>
                <a:sym typeface="Verdana" pitchFamily="34" charset="0"/>
              </a:rPr>
              <a:t>Again this suggests a secretory function.</a:t>
            </a:r>
          </a:p>
        </p:txBody>
      </p:sp>
      <p:sp>
        <p:nvSpPr>
          <p:cNvPr id="3" name="TextBox 2"/>
          <p:cNvSpPr txBox="1"/>
          <p:nvPr/>
        </p:nvSpPr>
        <p:spPr>
          <a:xfrm>
            <a:off x="6588125" y="2420938"/>
            <a:ext cx="1655763" cy="460375"/>
          </a:xfrm>
          <a:prstGeom prst="rect">
            <a:avLst/>
          </a:prstGeom>
          <a:noFill/>
        </p:spPr>
        <p:txBody>
          <a:bodyPr lIns="91434" tIns="45717" rIns="91434" bIns="45717">
            <a:spAutoFit/>
          </a:bodyPr>
          <a:lstStyle/>
          <a:p>
            <a:pPr defTabSz="914306" eaLnBrk="0" fontAlgn="base" hangingPunct="0">
              <a:spcBef>
                <a:spcPct val="0"/>
              </a:spcBef>
              <a:spcAft>
                <a:spcPct val="0"/>
              </a:spcAft>
              <a:defRPr/>
            </a:pPr>
            <a:r>
              <a:rPr lang="en-GB" sz="2391" dirty="0">
                <a:solidFill>
                  <a:srgbClr val="002060"/>
                </a:solidFill>
                <a:latin typeface="Calibri"/>
                <a:sym typeface="Verdana" pitchFamily="34" charset="0"/>
              </a:rPr>
              <a:t>Answers</a:t>
            </a:r>
          </a:p>
        </p:txBody>
      </p:sp>
    </p:spTree>
    <p:extLst>
      <p:ext uri="{BB962C8B-B14F-4D97-AF65-F5344CB8AC3E}">
        <p14:creationId xmlns:p14="http://schemas.microsoft.com/office/powerpoint/2010/main" val="2116074281"/>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Title 1"/>
          <p:cNvSpPr>
            <a:spLocks noGrp="1"/>
          </p:cNvSpPr>
          <p:nvPr>
            <p:ph type="title"/>
          </p:nvPr>
        </p:nvSpPr>
        <p:spPr>
          <a:xfrm>
            <a:off x="457200" y="95250"/>
            <a:ext cx="8229600" cy="597446"/>
          </a:xfrm>
        </p:spPr>
        <p:txBody>
          <a:bodyPr/>
          <a:lstStyle/>
          <a:p>
            <a:r>
              <a:rPr lang="en-GB" altLang="en-US" dirty="0" smtClean="0"/>
              <a:t>Spermatozoa</a:t>
            </a:r>
          </a:p>
        </p:txBody>
      </p:sp>
      <p:pic>
        <p:nvPicPr>
          <p:cNvPr id="14643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79512" y="2060848"/>
            <a:ext cx="3096344" cy="2617788"/>
          </a:xfrm>
        </p:spPr>
      </p:pic>
      <p:sp>
        <p:nvSpPr>
          <p:cNvPr id="4" name="Slide Number Placeholder 3"/>
          <p:cNvSpPr>
            <a:spLocks noGrp="1"/>
          </p:cNvSpPr>
          <p:nvPr>
            <p:ph type="sldNum" sz="quarter" idx="10"/>
          </p:nvPr>
        </p:nvSpPr>
        <p:spPr/>
        <p:txBody>
          <a:bodyPr/>
          <a:lstStyle>
            <a:lvl1pPr>
              <a:spcBef>
                <a:spcPts val="800"/>
              </a:spcBef>
              <a:buClr>
                <a:srgbClr val="EEC85E"/>
              </a:buClr>
              <a:buSzPct val="69000"/>
              <a:buFont typeface="Wingdings" pitchFamily="2" charset="2"/>
              <a:buChar char="u"/>
              <a:defRPr sz="3200">
                <a:solidFill>
                  <a:schemeClr val="tx1"/>
                </a:solidFill>
                <a:latin typeface="Verdana" pitchFamily="34" charset="0"/>
                <a:ea typeface="ヒラギノ角ゴ ProN W3" charset="0"/>
                <a:cs typeface="ヒラギノ角ゴ ProN W3" charset="0"/>
                <a:sym typeface="Verdana" pitchFamily="34" charset="0"/>
              </a:defRPr>
            </a:lvl1pPr>
            <a:lvl2pPr marL="742950" indent="-285750">
              <a:spcBef>
                <a:spcPts val="700"/>
              </a:spcBef>
              <a:buSzPct val="100000"/>
              <a:buFont typeface="Verdana" pitchFamily="34" charset="0"/>
              <a:buChar char="–"/>
              <a:defRPr sz="2800">
                <a:solidFill>
                  <a:schemeClr val="tx1"/>
                </a:solidFill>
                <a:latin typeface="Verdana" pitchFamily="34" charset="0"/>
                <a:ea typeface="ヒラギノ角ゴ ProN W3" charset="0"/>
                <a:cs typeface="ヒラギノ角ゴ ProN W3" charset="0"/>
                <a:sym typeface="Verdana" pitchFamily="34" charset="0"/>
              </a:defRPr>
            </a:lvl2pPr>
            <a:lvl3pPr marL="1143000" indent="-228600">
              <a:spcBef>
                <a:spcPts val="600"/>
              </a:spcBef>
              <a:buClr>
                <a:srgbClr val="FFFFCC"/>
              </a:buClr>
              <a:buSzPct val="69000"/>
              <a:buFont typeface="Wingdings" pitchFamily="2" charset="2"/>
              <a:buChar char="u"/>
              <a:defRPr sz="2400">
                <a:solidFill>
                  <a:schemeClr val="tx1"/>
                </a:solidFill>
                <a:latin typeface="Verdana" pitchFamily="34" charset="0"/>
                <a:ea typeface="ヒラギノ角ゴ ProN W3" charset="0"/>
                <a:cs typeface="ヒラギノ角ゴ ProN W3" charset="0"/>
                <a:sym typeface="Verdana" pitchFamily="34" charset="0"/>
              </a:defRPr>
            </a:lvl3pPr>
            <a:lvl4pPr marL="1600200" indent="-228600">
              <a:spcBef>
                <a:spcPts val="500"/>
              </a:spcBef>
              <a:buSzPct val="100000"/>
              <a:buFont typeface="Verdana" pitchFamily="34" charset="0"/>
              <a:buChar char="–"/>
              <a:defRPr sz="2000">
                <a:solidFill>
                  <a:schemeClr val="tx1"/>
                </a:solidFill>
                <a:latin typeface="Verdana" pitchFamily="34" charset="0"/>
                <a:ea typeface="ヒラギノ角ゴ ProN W3" charset="0"/>
                <a:cs typeface="ヒラギノ角ゴ ProN W3" charset="0"/>
                <a:sym typeface="Verdana" pitchFamily="34" charset="0"/>
              </a:defRPr>
            </a:lvl4pPr>
            <a:lvl5pPr marL="2057400" indent="-228600">
              <a:spcBef>
                <a:spcPts val="500"/>
              </a:spcBef>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5pPr>
            <a:lvl6pPr marL="25146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6pPr>
            <a:lvl7pPr marL="29718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7pPr>
            <a:lvl8pPr marL="34290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8pPr>
            <a:lvl9pPr marL="38862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9pPr>
          </a:lstStyle>
          <a:p>
            <a:pPr>
              <a:spcBef>
                <a:spcPct val="0"/>
              </a:spcBef>
              <a:buClrTx/>
              <a:buSzTx/>
              <a:buFontTx/>
              <a:buNone/>
            </a:pPr>
            <a:fld id="{C5E74F7A-B7DB-478F-B90B-FF26824DB173}" type="slidenum">
              <a:rPr lang="en-US" altLang="en-US" sz="1200">
                <a:solidFill>
                  <a:srgbClr val="EAEAEA"/>
                </a:solidFill>
                <a:ea typeface="Verdana" pitchFamily="34" charset="0"/>
                <a:cs typeface="Verdana" pitchFamily="34" charset="0"/>
              </a:rPr>
              <a:pPr>
                <a:spcBef>
                  <a:spcPct val="0"/>
                </a:spcBef>
                <a:buClrTx/>
                <a:buSzTx/>
                <a:buFontTx/>
                <a:buNone/>
              </a:pPr>
              <a:t>4</a:t>
            </a:fld>
            <a:endParaRPr lang="en-US" altLang="en-US" sz="1200">
              <a:solidFill>
                <a:srgbClr val="EAEAEA"/>
              </a:solidFill>
              <a:ea typeface="Verdana" pitchFamily="34" charset="0"/>
              <a:cs typeface="Verdana" pitchFamily="34" charset="0"/>
            </a:endParaRPr>
          </a:p>
        </p:txBody>
      </p:sp>
      <p:sp>
        <p:nvSpPr>
          <p:cNvPr id="146437" name="TextBox 5"/>
          <p:cNvSpPr txBox="1">
            <a:spLocks noChangeArrowheads="1"/>
          </p:cNvSpPr>
          <p:nvPr/>
        </p:nvSpPr>
        <p:spPr bwMode="auto">
          <a:xfrm>
            <a:off x="3397025" y="764704"/>
            <a:ext cx="5724128" cy="6278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800"/>
              </a:spcBef>
              <a:buClr>
                <a:srgbClr val="EEC85E"/>
              </a:buClr>
              <a:buSzPct val="69000"/>
              <a:buFont typeface="Wingdings" pitchFamily="2" charset="2"/>
              <a:buChar char="u"/>
              <a:defRPr sz="3200">
                <a:solidFill>
                  <a:schemeClr val="tx1"/>
                </a:solidFill>
                <a:latin typeface="Verdana" pitchFamily="34" charset="0"/>
                <a:ea typeface="ヒラギノ角ゴ ProN W3" charset="0"/>
                <a:cs typeface="ヒラギノ角ゴ ProN W3" charset="0"/>
                <a:sym typeface="Verdana" pitchFamily="34" charset="0"/>
              </a:defRPr>
            </a:lvl1pPr>
            <a:lvl2pPr marL="742950" indent="-285750">
              <a:spcBef>
                <a:spcPts val="700"/>
              </a:spcBef>
              <a:buSzPct val="100000"/>
              <a:buFont typeface="Verdana" pitchFamily="34" charset="0"/>
              <a:buChar char="–"/>
              <a:defRPr sz="2800">
                <a:solidFill>
                  <a:schemeClr val="tx1"/>
                </a:solidFill>
                <a:latin typeface="Verdana" pitchFamily="34" charset="0"/>
                <a:ea typeface="ヒラギノ角ゴ ProN W3" charset="0"/>
                <a:cs typeface="ヒラギノ角ゴ ProN W3" charset="0"/>
                <a:sym typeface="Verdana" pitchFamily="34" charset="0"/>
              </a:defRPr>
            </a:lvl2pPr>
            <a:lvl3pPr marL="1143000" indent="-228600">
              <a:spcBef>
                <a:spcPts val="600"/>
              </a:spcBef>
              <a:buClr>
                <a:srgbClr val="FFFFCC"/>
              </a:buClr>
              <a:buSzPct val="69000"/>
              <a:buFont typeface="Wingdings" pitchFamily="2" charset="2"/>
              <a:buChar char="u"/>
              <a:defRPr sz="2400">
                <a:solidFill>
                  <a:schemeClr val="tx1"/>
                </a:solidFill>
                <a:latin typeface="Verdana" pitchFamily="34" charset="0"/>
                <a:ea typeface="ヒラギノ角ゴ ProN W3" charset="0"/>
                <a:cs typeface="ヒラギノ角ゴ ProN W3" charset="0"/>
                <a:sym typeface="Verdana" pitchFamily="34" charset="0"/>
              </a:defRPr>
            </a:lvl3pPr>
            <a:lvl4pPr marL="1600200" indent="-228600">
              <a:spcBef>
                <a:spcPts val="500"/>
              </a:spcBef>
              <a:buSzPct val="100000"/>
              <a:buFont typeface="Verdana" pitchFamily="34" charset="0"/>
              <a:buChar char="–"/>
              <a:defRPr sz="2000">
                <a:solidFill>
                  <a:schemeClr val="tx1"/>
                </a:solidFill>
                <a:latin typeface="Verdana" pitchFamily="34" charset="0"/>
                <a:ea typeface="ヒラギノ角ゴ ProN W3" charset="0"/>
                <a:cs typeface="ヒラギノ角ゴ ProN W3" charset="0"/>
                <a:sym typeface="Verdana" pitchFamily="34" charset="0"/>
              </a:defRPr>
            </a:lvl4pPr>
            <a:lvl5pPr marL="2057400" indent="-228600">
              <a:spcBef>
                <a:spcPts val="500"/>
              </a:spcBef>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5pPr>
            <a:lvl6pPr marL="25146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6pPr>
            <a:lvl7pPr marL="29718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7pPr>
            <a:lvl8pPr marL="34290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8pPr>
            <a:lvl9pPr marL="38862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9pPr>
          </a:lstStyle>
          <a:p>
            <a:pPr eaLnBrk="0" fontAlgn="base" hangingPunct="0">
              <a:spcBef>
                <a:spcPct val="0"/>
              </a:spcBef>
              <a:spcAft>
                <a:spcPct val="0"/>
              </a:spcAft>
              <a:buClrTx/>
              <a:buSzTx/>
              <a:buFontTx/>
              <a:buNone/>
            </a:pPr>
            <a:r>
              <a:rPr lang="en-GB" altLang="en-US" sz="2400" b="1" dirty="0">
                <a:solidFill>
                  <a:srgbClr val="EAEAEA"/>
                </a:solidFill>
                <a:latin typeface="Arial" panose="020B0604020202020204" pitchFamily="34" charset="0"/>
                <a:cs typeface="Arial" panose="020B0604020202020204" pitchFamily="34" charset="0"/>
              </a:rPr>
              <a:t>Key Features </a:t>
            </a:r>
            <a:r>
              <a:rPr lang="en-GB" altLang="en-US" sz="2400" dirty="0">
                <a:solidFill>
                  <a:srgbClr val="EAEAEA"/>
                </a:solidFill>
                <a:latin typeface="Arial" panose="020B0604020202020204" pitchFamily="34" charset="0"/>
                <a:cs typeface="Arial" panose="020B0604020202020204" pitchFamily="34" charset="0"/>
              </a:rPr>
              <a:t>:  it has a </a:t>
            </a:r>
            <a:r>
              <a:rPr lang="en-GB" altLang="en-US" sz="2400" b="1" dirty="0">
                <a:solidFill>
                  <a:srgbClr val="002060"/>
                </a:solidFill>
                <a:latin typeface="Arial" panose="020B0604020202020204" pitchFamily="34" charset="0"/>
                <a:cs typeface="Arial" panose="020B0604020202020204" pitchFamily="34" charset="0"/>
              </a:rPr>
              <a:t>tail</a:t>
            </a:r>
            <a:r>
              <a:rPr lang="en-GB" altLang="en-US" sz="2400" dirty="0">
                <a:solidFill>
                  <a:srgbClr val="EAEAEA"/>
                </a:solidFill>
                <a:latin typeface="Arial" panose="020B0604020202020204" pitchFamily="34" charset="0"/>
                <a:cs typeface="Arial" panose="020B0604020202020204" pitchFamily="34" charset="0"/>
              </a:rPr>
              <a:t>  and</a:t>
            </a:r>
          </a:p>
          <a:p>
            <a:pPr eaLnBrk="0" fontAlgn="base" hangingPunct="0">
              <a:spcBef>
                <a:spcPct val="0"/>
              </a:spcBef>
              <a:spcAft>
                <a:spcPct val="0"/>
              </a:spcAft>
              <a:buClrTx/>
              <a:buSzTx/>
              <a:buFontTx/>
              <a:buNone/>
            </a:pPr>
            <a:r>
              <a:rPr lang="en-GB" altLang="en-US" sz="2400" dirty="0">
                <a:solidFill>
                  <a:srgbClr val="EAEAEA"/>
                </a:solidFill>
                <a:latin typeface="Arial" panose="020B0604020202020204" pitchFamily="34" charset="0"/>
                <a:cs typeface="Arial" panose="020B0604020202020204" pitchFamily="34" charset="0"/>
              </a:rPr>
              <a:t>contains lots of  </a:t>
            </a:r>
            <a:r>
              <a:rPr lang="en-GB" altLang="en-US" sz="2400" b="1" dirty="0">
                <a:solidFill>
                  <a:srgbClr val="002060"/>
                </a:solidFill>
                <a:latin typeface="Arial" panose="020B0604020202020204" pitchFamily="34" charset="0"/>
                <a:cs typeface="Arial" panose="020B0604020202020204" pitchFamily="34" charset="0"/>
              </a:rPr>
              <a:t>mitochondria</a:t>
            </a:r>
          </a:p>
          <a:p>
            <a:pPr eaLnBrk="0" fontAlgn="base" hangingPunct="0">
              <a:spcBef>
                <a:spcPct val="0"/>
              </a:spcBef>
              <a:spcAft>
                <a:spcPct val="0"/>
              </a:spcAft>
              <a:buClrTx/>
              <a:buSzTx/>
              <a:buFontTx/>
              <a:buNone/>
            </a:pPr>
            <a:r>
              <a:rPr lang="en-GB" altLang="en-US" sz="2400" b="1" dirty="0">
                <a:solidFill>
                  <a:srgbClr val="002060"/>
                </a:solidFill>
                <a:latin typeface="Arial" panose="020B0604020202020204" pitchFamily="34" charset="0"/>
                <a:cs typeface="Arial" panose="020B0604020202020204" pitchFamily="34" charset="0"/>
              </a:rPr>
              <a:t>Small and thin</a:t>
            </a:r>
            <a:r>
              <a:rPr lang="en-GB" altLang="en-US" sz="2400" dirty="0">
                <a:solidFill>
                  <a:srgbClr val="EAEAEA"/>
                </a:solidFill>
                <a:latin typeface="Arial" panose="020B0604020202020204" pitchFamily="34" charset="0"/>
                <a:cs typeface="Arial" panose="020B0604020202020204" pitchFamily="34" charset="0"/>
              </a:rPr>
              <a:t>, head contains </a:t>
            </a:r>
          </a:p>
          <a:p>
            <a:pPr eaLnBrk="0" fontAlgn="base" hangingPunct="0">
              <a:spcBef>
                <a:spcPct val="0"/>
              </a:spcBef>
              <a:spcAft>
                <a:spcPct val="0"/>
              </a:spcAft>
              <a:buClrTx/>
              <a:buSzTx/>
              <a:buFontTx/>
              <a:buNone/>
            </a:pPr>
            <a:r>
              <a:rPr lang="en-GB" altLang="en-US" sz="2400" dirty="0">
                <a:solidFill>
                  <a:srgbClr val="EAEAEA"/>
                </a:solidFill>
                <a:latin typeface="Arial" panose="020B0604020202020204" pitchFamily="34" charset="0"/>
                <a:cs typeface="Arial" panose="020B0604020202020204" pitchFamily="34" charset="0"/>
              </a:rPr>
              <a:t>an acrosome</a:t>
            </a:r>
          </a:p>
          <a:p>
            <a:pPr eaLnBrk="0" fontAlgn="base" hangingPunct="0">
              <a:spcBef>
                <a:spcPct val="0"/>
              </a:spcBef>
              <a:spcAft>
                <a:spcPct val="0"/>
              </a:spcAft>
              <a:buClrTx/>
              <a:buSzTx/>
              <a:buFontTx/>
              <a:buNone/>
            </a:pPr>
            <a:endParaRPr lang="en-GB" altLang="en-US" sz="2400" dirty="0">
              <a:solidFill>
                <a:srgbClr val="EAEAEA"/>
              </a:solidFill>
              <a:latin typeface="Arial" panose="020B0604020202020204" pitchFamily="34" charset="0"/>
              <a:cs typeface="Arial" panose="020B0604020202020204" pitchFamily="34" charset="0"/>
            </a:endParaRPr>
          </a:p>
          <a:p>
            <a:pPr eaLnBrk="0" fontAlgn="base" hangingPunct="0">
              <a:spcBef>
                <a:spcPct val="0"/>
              </a:spcBef>
              <a:spcAft>
                <a:spcPct val="0"/>
              </a:spcAft>
              <a:buClrTx/>
              <a:buSzTx/>
              <a:buFontTx/>
              <a:buNone/>
            </a:pPr>
            <a:endParaRPr lang="en-GB" altLang="en-US" sz="2400" dirty="0">
              <a:solidFill>
                <a:srgbClr val="EAEAEA"/>
              </a:solidFill>
              <a:latin typeface="Arial" panose="020B0604020202020204" pitchFamily="34" charset="0"/>
              <a:cs typeface="Arial" panose="020B0604020202020204" pitchFamily="34" charset="0"/>
            </a:endParaRPr>
          </a:p>
          <a:p>
            <a:pPr eaLnBrk="0" fontAlgn="base" hangingPunct="0">
              <a:spcBef>
                <a:spcPct val="0"/>
              </a:spcBef>
              <a:spcAft>
                <a:spcPct val="0"/>
              </a:spcAft>
              <a:buClrTx/>
              <a:buSzTx/>
              <a:buFontTx/>
              <a:buNone/>
            </a:pPr>
            <a:r>
              <a:rPr lang="en-GB" altLang="en-US" sz="2400" b="1" dirty="0">
                <a:solidFill>
                  <a:srgbClr val="EAEAEA"/>
                </a:solidFill>
                <a:latin typeface="Arial" panose="020B0604020202020204" pitchFamily="34" charset="0"/>
                <a:cs typeface="Arial" panose="020B0604020202020204" pitchFamily="34" charset="0"/>
              </a:rPr>
              <a:t>Function:</a:t>
            </a:r>
          </a:p>
          <a:p>
            <a:pPr eaLnBrk="0" fontAlgn="base" hangingPunct="0">
              <a:spcBef>
                <a:spcPct val="0"/>
              </a:spcBef>
              <a:spcAft>
                <a:spcPct val="0"/>
              </a:spcAft>
              <a:buClrTx/>
              <a:buSzTx/>
              <a:buFontTx/>
              <a:buNone/>
            </a:pPr>
            <a:r>
              <a:rPr lang="en-GB" altLang="en-US" sz="2400" dirty="0">
                <a:solidFill>
                  <a:srgbClr val="EAEAEA"/>
                </a:solidFill>
                <a:latin typeface="Arial" panose="020B0604020202020204" pitchFamily="34" charset="0"/>
                <a:cs typeface="Arial" panose="020B0604020202020204" pitchFamily="34" charset="0"/>
              </a:rPr>
              <a:t>1. Motile so can get to ovum</a:t>
            </a:r>
          </a:p>
          <a:p>
            <a:pPr eaLnBrk="0" fontAlgn="base" hangingPunct="0">
              <a:spcBef>
                <a:spcPct val="0"/>
              </a:spcBef>
              <a:spcAft>
                <a:spcPct val="0"/>
              </a:spcAft>
              <a:buClrTx/>
              <a:buSzTx/>
              <a:buFontTx/>
              <a:buNone/>
            </a:pPr>
            <a:r>
              <a:rPr lang="en-GB" altLang="en-US" sz="2400" dirty="0">
                <a:solidFill>
                  <a:srgbClr val="EAEAEA"/>
                </a:solidFill>
                <a:latin typeface="Arial" panose="020B0604020202020204" pitchFamily="34" charset="0"/>
                <a:cs typeface="Arial" panose="020B0604020202020204" pitchFamily="34" charset="0"/>
              </a:rPr>
              <a:t>2. Lots mitochondria as needs energy to propel the cell. </a:t>
            </a:r>
          </a:p>
          <a:p>
            <a:pPr eaLnBrk="0" fontAlgn="base" hangingPunct="0">
              <a:spcBef>
                <a:spcPct val="0"/>
              </a:spcBef>
              <a:spcAft>
                <a:spcPct val="0"/>
              </a:spcAft>
              <a:buClrTx/>
              <a:buSzTx/>
              <a:buFontTx/>
              <a:buNone/>
            </a:pPr>
            <a:r>
              <a:rPr lang="en-GB" altLang="en-US" sz="2400" dirty="0">
                <a:solidFill>
                  <a:srgbClr val="EAEAEA"/>
                </a:solidFill>
                <a:latin typeface="Arial" panose="020B0604020202020204" pitchFamily="34" charset="0"/>
                <a:cs typeface="Arial" panose="020B0604020202020204" pitchFamily="34" charset="0"/>
              </a:rPr>
              <a:t>3. Head contains Acrosome which is a specialised lysosome that releases enzymes so sperm cell can penetrate the ovum. </a:t>
            </a:r>
          </a:p>
          <a:p>
            <a:pPr eaLnBrk="0" fontAlgn="base" hangingPunct="0">
              <a:spcBef>
                <a:spcPct val="0"/>
              </a:spcBef>
              <a:spcAft>
                <a:spcPct val="0"/>
              </a:spcAft>
              <a:buClrTx/>
              <a:buSzTx/>
              <a:buFontTx/>
              <a:buNone/>
            </a:pPr>
            <a:r>
              <a:rPr lang="en-GB" altLang="en-US" sz="2400" dirty="0">
                <a:solidFill>
                  <a:srgbClr val="EAEAEA"/>
                </a:solidFill>
                <a:latin typeface="Arial" panose="020B0604020202020204" pitchFamily="34" charset="0"/>
                <a:cs typeface="Arial" panose="020B0604020202020204" pitchFamily="34" charset="0"/>
              </a:rPr>
              <a:t>4. Also shape (small and thin) aids movement</a:t>
            </a:r>
          </a:p>
          <a:p>
            <a:pPr eaLnBrk="0" fontAlgn="base" hangingPunct="0">
              <a:spcBef>
                <a:spcPct val="0"/>
              </a:spcBef>
              <a:spcAft>
                <a:spcPct val="0"/>
              </a:spcAft>
              <a:buClrTx/>
              <a:buSzTx/>
              <a:buFontTx/>
              <a:buNone/>
            </a:pPr>
            <a:endParaRPr lang="en-GB" altLang="en-US" sz="1800" dirty="0">
              <a:solidFill>
                <a:srgbClr val="EAEAEA"/>
              </a:solidFill>
            </a:endParaRPr>
          </a:p>
        </p:txBody>
      </p:sp>
    </p:spTree>
    <p:extLst>
      <p:ext uri="{BB962C8B-B14F-4D97-AF65-F5344CB8AC3E}">
        <p14:creationId xmlns:p14="http://schemas.microsoft.com/office/powerpoint/2010/main" val="1581983008"/>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Title 1"/>
          <p:cNvSpPr>
            <a:spLocks noGrp="1"/>
          </p:cNvSpPr>
          <p:nvPr>
            <p:ph type="title"/>
          </p:nvPr>
        </p:nvSpPr>
        <p:spPr/>
        <p:txBody>
          <a:bodyPr/>
          <a:lstStyle/>
          <a:p>
            <a:r>
              <a:rPr lang="en-GB" altLang="en-US" smtClean="0"/>
              <a:t>Neutrophil</a:t>
            </a:r>
          </a:p>
        </p:txBody>
      </p:sp>
      <p:sp>
        <p:nvSpPr>
          <p:cNvPr id="4" name="Slide Number Placeholder 3"/>
          <p:cNvSpPr>
            <a:spLocks noGrp="1"/>
          </p:cNvSpPr>
          <p:nvPr>
            <p:ph type="sldNum" sz="quarter" idx="10"/>
          </p:nvPr>
        </p:nvSpPr>
        <p:spPr/>
        <p:txBody>
          <a:bodyPr/>
          <a:lstStyle>
            <a:lvl1pPr>
              <a:spcBef>
                <a:spcPts val="800"/>
              </a:spcBef>
              <a:buClr>
                <a:srgbClr val="EEC85E"/>
              </a:buClr>
              <a:buSzPct val="69000"/>
              <a:buFont typeface="Wingdings" pitchFamily="2" charset="2"/>
              <a:buChar char="u"/>
              <a:defRPr sz="3200">
                <a:solidFill>
                  <a:schemeClr val="tx1"/>
                </a:solidFill>
                <a:latin typeface="Verdana" pitchFamily="34" charset="0"/>
                <a:ea typeface="ヒラギノ角ゴ ProN W3" charset="0"/>
                <a:cs typeface="ヒラギノ角ゴ ProN W3" charset="0"/>
                <a:sym typeface="Verdana" pitchFamily="34" charset="0"/>
              </a:defRPr>
            </a:lvl1pPr>
            <a:lvl2pPr marL="742950" indent="-285750">
              <a:spcBef>
                <a:spcPts val="700"/>
              </a:spcBef>
              <a:buSzPct val="100000"/>
              <a:buFont typeface="Verdana" pitchFamily="34" charset="0"/>
              <a:buChar char="–"/>
              <a:defRPr sz="2800">
                <a:solidFill>
                  <a:schemeClr val="tx1"/>
                </a:solidFill>
                <a:latin typeface="Verdana" pitchFamily="34" charset="0"/>
                <a:ea typeface="ヒラギノ角ゴ ProN W3" charset="0"/>
                <a:cs typeface="ヒラギノ角ゴ ProN W3" charset="0"/>
                <a:sym typeface="Verdana" pitchFamily="34" charset="0"/>
              </a:defRPr>
            </a:lvl2pPr>
            <a:lvl3pPr marL="1143000" indent="-228600">
              <a:spcBef>
                <a:spcPts val="600"/>
              </a:spcBef>
              <a:buClr>
                <a:srgbClr val="FFFFCC"/>
              </a:buClr>
              <a:buSzPct val="69000"/>
              <a:buFont typeface="Wingdings" pitchFamily="2" charset="2"/>
              <a:buChar char="u"/>
              <a:defRPr sz="2400">
                <a:solidFill>
                  <a:schemeClr val="tx1"/>
                </a:solidFill>
                <a:latin typeface="Verdana" pitchFamily="34" charset="0"/>
                <a:ea typeface="ヒラギノ角ゴ ProN W3" charset="0"/>
                <a:cs typeface="ヒラギノ角ゴ ProN W3" charset="0"/>
                <a:sym typeface="Verdana" pitchFamily="34" charset="0"/>
              </a:defRPr>
            </a:lvl3pPr>
            <a:lvl4pPr marL="1600200" indent="-228600">
              <a:spcBef>
                <a:spcPts val="500"/>
              </a:spcBef>
              <a:buSzPct val="100000"/>
              <a:buFont typeface="Verdana" pitchFamily="34" charset="0"/>
              <a:buChar char="–"/>
              <a:defRPr sz="2000">
                <a:solidFill>
                  <a:schemeClr val="tx1"/>
                </a:solidFill>
                <a:latin typeface="Verdana" pitchFamily="34" charset="0"/>
                <a:ea typeface="ヒラギノ角ゴ ProN W3" charset="0"/>
                <a:cs typeface="ヒラギノ角ゴ ProN W3" charset="0"/>
                <a:sym typeface="Verdana" pitchFamily="34" charset="0"/>
              </a:defRPr>
            </a:lvl4pPr>
            <a:lvl5pPr marL="2057400" indent="-228600">
              <a:spcBef>
                <a:spcPts val="500"/>
              </a:spcBef>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5pPr>
            <a:lvl6pPr marL="25146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6pPr>
            <a:lvl7pPr marL="29718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7pPr>
            <a:lvl8pPr marL="34290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8pPr>
            <a:lvl9pPr marL="38862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9pPr>
          </a:lstStyle>
          <a:p>
            <a:pPr>
              <a:spcBef>
                <a:spcPct val="0"/>
              </a:spcBef>
              <a:buClrTx/>
              <a:buSzTx/>
              <a:buFontTx/>
              <a:buNone/>
            </a:pPr>
            <a:fld id="{03613642-3D1F-46F5-B925-07784F5DF18F}" type="slidenum">
              <a:rPr lang="en-US" altLang="en-US" sz="1200">
                <a:solidFill>
                  <a:srgbClr val="EAEAEA"/>
                </a:solidFill>
                <a:ea typeface="Verdana" pitchFamily="34" charset="0"/>
                <a:cs typeface="Verdana" pitchFamily="34" charset="0"/>
              </a:rPr>
              <a:pPr>
                <a:spcBef>
                  <a:spcPct val="0"/>
                </a:spcBef>
                <a:buClrTx/>
                <a:buSzTx/>
                <a:buFontTx/>
                <a:buNone/>
              </a:pPr>
              <a:t>5</a:t>
            </a:fld>
            <a:endParaRPr lang="en-US" altLang="en-US" sz="1200">
              <a:solidFill>
                <a:srgbClr val="EAEAEA"/>
              </a:solidFill>
              <a:ea typeface="Verdana" pitchFamily="34" charset="0"/>
              <a:cs typeface="Verdana" pitchFamily="34" charset="0"/>
            </a:endParaRPr>
          </a:p>
        </p:txBody>
      </p:sp>
      <p:pic>
        <p:nvPicPr>
          <p:cNvPr id="147460" name="Content Placeholder 4" descr="https://upload.wikimedia.org/wikipedia/commons/3/33/Blausen_0676_Neutrophil.png">
            <a:hlinkClick r:id="rId2"/>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a:xfrm>
            <a:off x="457200" y="2700338"/>
            <a:ext cx="2386013" cy="2384425"/>
          </a:xfrm>
        </p:spPr>
      </p:pic>
      <p:sp>
        <p:nvSpPr>
          <p:cNvPr id="147461" name="Rectangle 8"/>
          <p:cNvSpPr>
            <a:spLocks noChangeArrowheads="1"/>
          </p:cNvSpPr>
          <p:nvPr/>
        </p:nvSpPr>
        <p:spPr bwMode="auto">
          <a:xfrm>
            <a:off x="3097213" y="2141538"/>
            <a:ext cx="5624512" cy="378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800"/>
              </a:spcBef>
              <a:buClr>
                <a:srgbClr val="EEC85E"/>
              </a:buClr>
              <a:buSzPct val="69000"/>
              <a:buFont typeface="Wingdings" pitchFamily="2" charset="2"/>
              <a:buChar char="u"/>
              <a:defRPr sz="3200">
                <a:solidFill>
                  <a:schemeClr val="tx1"/>
                </a:solidFill>
                <a:latin typeface="Verdana" pitchFamily="34" charset="0"/>
                <a:ea typeface="ヒラギノ角ゴ ProN W3" charset="0"/>
                <a:cs typeface="ヒラギノ角ゴ ProN W3" charset="0"/>
                <a:sym typeface="Verdana" pitchFamily="34" charset="0"/>
              </a:defRPr>
            </a:lvl1pPr>
            <a:lvl2pPr marL="742950" indent="-285750">
              <a:spcBef>
                <a:spcPts val="700"/>
              </a:spcBef>
              <a:buSzPct val="100000"/>
              <a:buFont typeface="Verdana" pitchFamily="34" charset="0"/>
              <a:buChar char="–"/>
              <a:defRPr sz="2800">
                <a:solidFill>
                  <a:schemeClr val="tx1"/>
                </a:solidFill>
                <a:latin typeface="Verdana" pitchFamily="34" charset="0"/>
                <a:ea typeface="ヒラギノ角ゴ ProN W3" charset="0"/>
                <a:cs typeface="ヒラギノ角ゴ ProN W3" charset="0"/>
                <a:sym typeface="Verdana" pitchFamily="34" charset="0"/>
              </a:defRPr>
            </a:lvl2pPr>
            <a:lvl3pPr marL="1143000" indent="-228600">
              <a:spcBef>
                <a:spcPts val="600"/>
              </a:spcBef>
              <a:buClr>
                <a:srgbClr val="FFFFCC"/>
              </a:buClr>
              <a:buSzPct val="69000"/>
              <a:buFont typeface="Wingdings" pitchFamily="2" charset="2"/>
              <a:buChar char="u"/>
              <a:defRPr sz="2400">
                <a:solidFill>
                  <a:schemeClr val="tx1"/>
                </a:solidFill>
                <a:latin typeface="Verdana" pitchFamily="34" charset="0"/>
                <a:ea typeface="ヒラギノ角ゴ ProN W3" charset="0"/>
                <a:cs typeface="ヒラギノ角ゴ ProN W3" charset="0"/>
                <a:sym typeface="Verdana" pitchFamily="34" charset="0"/>
              </a:defRPr>
            </a:lvl3pPr>
            <a:lvl4pPr marL="1600200" indent="-228600">
              <a:spcBef>
                <a:spcPts val="500"/>
              </a:spcBef>
              <a:buSzPct val="100000"/>
              <a:buFont typeface="Verdana" pitchFamily="34" charset="0"/>
              <a:buChar char="–"/>
              <a:defRPr sz="2000">
                <a:solidFill>
                  <a:schemeClr val="tx1"/>
                </a:solidFill>
                <a:latin typeface="Verdana" pitchFamily="34" charset="0"/>
                <a:ea typeface="ヒラギノ角ゴ ProN W3" charset="0"/>
                <a:cs typeface="ヒラギノ角ゴ ProN W3" charset="0"/>
                <a:sym typeface="Verdana" pitchFamily="34" charset="0"/>
              </a:defRPr>
            </a:lvl4pPr>
            <a:lvl5pPr marL="2057400" indent="-228600">
              <a:spcBef>
                <a:spcPts val="500"/>
              </a:spcBef>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5pPr>
            <a:lvl6pPr marL="25146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6pPr>
            <a:lvl7pPr marL="29718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7pPr>
            <a:lvl8pPr marL="34290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8pPr>
            <a:lvl9pPr marL="38862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9pPr>
          </a:lstStyle>
          <a:p>
            <a:pPr eaLnBrk="0" fontAlgn="base" hangingPunct="0">
              <a:spcBef>
                <a:spcPct val="0"/>
              </a:spcBef>
              <a:spcAft>
                <a:spcPct val="0"/>
              </a:spcAft>
              <a:buClrTx/>
              <a:buSzTx/>
              <a:buFontTx/>
              <a:buNone/>
            </a:pPr>
            <a:r>
              <a:rPr lang="en-GB" altLang="en-US" sz="2400" b="1" dirty="0">
                <a:solidFill>
                  <a:srgbClr val="EAEAEA"/>
                </a:solidFill>
                <a:latin typeface="Arial" pitchFamily="34" charset="0"/>
                <a:ea typeface="Calibri" pitchFamily="34" charset="0"/>
                <a:cs typeface="Calibri" pitchFamily="34" charset="0"/>
              </a:rPr>
              <a:t>Structure</a:t>
            </a:r>
            <a:r>
              <a:rPr lang="en-GB" altLang="en-US" sz="2400">
                <a:solidFill>
                  <a:srgbClr val="EAEAEA"/>
                </a:solidFill>
                <a:latin typeface="Arial" pitchFamily="34" charset="0"/>
                <a:ea typeface="Calibri" pitchFamily="34" charset="0"/>
                <a:cs typeface="Calibri" pitchFamily="34" charset="0"/>
              </a:rPr>
              <a:t>: </a:t>
            </a:r>
            <a:r>
              <a:rPr lang="en-GB" altLang="en-US" sz="2400" smtClean="0">
                <a:solidFill>
                  <a:srgbClr val="EAEAEA"/>
                </a:solidFill>
                <a:latin typeface="Arial" pitchFamily="34" charset="0"/>
                <a:ea typeface="Calibri" pitchFamily="34" charset="0"/>
                <a:cs typeface="Calibri" pitchFamily="34" charset="0"/>
              </a:rPr>
              <a:t>Lobbed </a:t>
            </a:r>
            <a:r>
              <a:rPr lang="en-GB" altLang="en-US" sz="2400" dirty="0">
                <a:solidFill>
                  <a:srgbClr val="EAEAEA"/>
                </a:solidFill>
                <a:latin typeface="Arial" pitchFamily="34" charset="0"/>
                <a:ea typeface="Calibri" pitchFamily="34" charset="0"/>
                <a:cs typeface="Calibri" pitchFamily="34" charset="0"/>
              </a:rPr>
              <a:t>nucleus and lots of lysosomes</a:t>
            </a:r>
          </a:p>
          <a:p>
            <a:pPr eaLnBrk="0" fontAlgn="base" hangingPunct="0">
              <a:spcBef>
                <a:spcPct val="0"/>
              </a:spcBef>
              <a:spcAft>
                <a:spcPct val="0"/>
              </a:spcAft>
              <a:buClrTx/>
              <a:buSzTx/>
              <a:buFontTx/>
              <a:buNone/>
            </a:pPr>
            <a:endParaRPr lang="en-GB" altLang="en-US" sz="2400" dirty="0">
              <a:solidFill>
                <a:srgbClr val="EAEAEA"/>
              </a:solidFill>
              <a:latin typeface="Arial" pitchFamily="34" charset="0"/>
              <a:ea typeface="Calibri" pitchFamily="34" charset="0"/>
              <a:cs typeface="Calibri" pitchFamily="34" charset="0"/>
            </a:endParaRPr>
          </a:p>
          <a:p>
            <a:pPr eaLnBrk="0" fontAlgn="base" hangingPunct="0">
              <a:spcBef>
                <a:spcPct val="0"/>
              </a:spcBef>
              <a:spcAft>
                <a:spcPct val="0"/>
              </a:spcAft>
              <a:buClrTx/>
              <a:buSzTx/>
              <a:buFontTx/>
              <a:buNone/>
            </a:pPr>
            <a:r>
              <a:rPr lang="en-GB" altLang="en-US" sz="2400" b="1" dirty="0">
                <a:solidFill>
                  <a:srgbClr val="EAEAEA"/>
                </a:solidFill>
                <a:latin typeface="Arial" pitchFamily="34" charset="0"/>
                <a:ea typeface="Calibri" pitchFamily="34" charset="0"/>
                <a:cs typeface="Calibri" pitchFamily="34" charset="0"/>
              </a:rPr>
              <a:t>Function</a:t>
            </a:r>
            <a:r>
              <a:rPr lang="en-GB" altLang="en-US" sz="2400" dirty="0">
                <a:solidFill>
                  <a:srgbClr val="EAEAEA"/>
                </a:solidFill>
                <a:latin typeface="Arial" pitchFamily="34" charset="0"/>
                <a:ea typeface="Calibri" pitchFamily="34" charset="0"/>
                <a:cs typeface="Calibri" pitchFamily="34" charset="0"/>
              </a:rPr>
              <a:t>: They have large amount </a:t>
            </a:r>
            <a:r>
              <a:rPr lang="en-GB" altLang="en-US" sz="2400" b="1" dirty="0">
                <a:solidFill>
                  <a:srgbClr val="002060"/>
                </a:solidFill>
                <a:latin typeface="Arial" pitchFamily="34" charset="0"/>
                <a:ea typeface="Calibri" pitchFamily="34" charset="0"/>
                <a:cs typeface="Calibri" pitchFamily="34" charset="0"/>
              </a:rPr>
              <a:t>lysosomes</a:t>
            </a:r>
            <a:r>
              <a:rPr lang="en-GB" altLang="en-US" sz="2400" dirty="0">
                <a:solidFill>
                  <a:srgbClr val="EAEAEA"/>
                </a:solidFill>
                <a:latin typeface="Arial" pitchFamily="34" charset="0"/>
                <a:ea typeface="Calibri" pitchFamily="34" charset="0"/>
                <a:cs typeface="Calibri" pitchFamily="34" charset="0"/>
              </a:rPr>
              <a:t> to ingest and destroy invading microorganisms.</a:t>
            </a:r>
          </a:p>
          <a:p>
            <a:pPr eaLnBrk="0" fontAlgn="base" hangingPunct="0">
              <a:spcBef>
                <a:spcPct val="0"/>
              </a:spcBef>
              <a:spcAft>
                <a:spcPct val="0"/>
              </a:spcAft>
              <a:buClrTx/>
              <a:buSzTx/>
              <a:buFontTx/>
              <a:buNone/>
            </a:pPr>
            <a:r>
              <a:rPr lang="en-GB" altLang="en-US" sz="2400" dirty="0">
                <a:solidFill>
                  <a:srgbClr val="EAEAEA"/>
                </a:solidFill>
                <a:latin typeface="Arial" pitchFamily="34" charset="0"/>
                <a:ea typeface="Calibri" pitchFamily="34" charset="0"/>
                <a:cs typeface="Calibri" pitchFamily="34" charset="0"/>
              </a:rPr>
              <a:t> </a:t>
            </a:r>
          </a:p>
          <a:p>
            <a:pPr eaLnBrk="0" fontAlgn="base" hangingPunct="0">
              <a:spcBef>
                <a:spcPct val="0"/>
              </a:spcBef>
              <a:spcAft>
                <a:spcPct val="0"/>
              </a:spcAft>
              <a:buClrTx/>
              <a:buSzTx/>
              <a:buFontTx/>
              <a:buNone/>
            </a:pPr>
            <a:r>
              <a:rPr lang="en-GB" altLang="en-US" sz="2400" dirty="0">
                <a:solidFill>
                  <a:srgbClr val="EAEAEA"/>
                </a:solidFill>
                <a:latin typeface="Arial" pitchFamily="34" charset="0"/>
                <a:ea typeface="Calibri" pitchFamily="34" charset="0"/>
                <a:cs typeface="Calibri" pitchFamily="34" charset="0"/>
              </a:rPr>
              <a:t>Lobed nucleus which allows for greater flexibility to allow it to squeeze between cells</a:t>
            </a:r>
            <a:endParaRPr lang="en-GB" altLang="en-US" sz="2400" dirty="0">
              <a:solidFill>
                <a:srgbClr val="EAEAEA"/>
              </a:solidFill>
            </a:endParaRPr>
          </a:p>
        </p:txBody>
      </p:sp>
    </p:spTree>
    <p:extLst>
      <p:ext uri="{BB962C8B-B14F-4D97-AF65-F5344CB8AC3E}">
        <p14:creationId xmlns:p14="http://schemas.microsoft.com/office/powerpoint/2010/main" val="1336238432"/>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145410" name="Group 16"/>
          <p:cNvGrpSpPr>
            <a:grpSpLocks/>
          </p:cNvGrpSpPr>
          <p:nvPr/>
        </p:nvGrpSpPr>
        <p:grpSpPr bwMode="auto">
          <a:xfrm>
            <a:off x="4716463" y="5345113"/>
            <a:ext cx="4427537" cy="1512887"/>
            <a:chOff x="0" y="0"/>
            <a:chExt cx="2789" cy="953"/>
          </a:xfrm>
        </p:grpSpPr>
        <p:sp>
          <p:nvSpPr>
            <p:cNvPr id="145419" name="Freeform 1"/>
            <p:cNvSpPr>
              <a:spLocks/>
            </p:cNvSpPr>
            <p:nvPr/>
          </p:nvSpPr>
          <p:spPr bwMode="auto">
            <a:xfrm>
              <a:off x="0" y="0"/>
              <a:ext cx="2789" cy="95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w 21600"/>
                <a:gd name="T101" fmla="*/ 0 h 21600"/>
                <a:gd name="T102" fmla="*/ 0 w 21600"/>
                <a:gd name="T103" fmla="*/ 0 h 21600"/>
                <a:gd name="T104" fmla="*/ 0 w 21600"/>
                <a:gd name="T105" fmla="*/ 0 h 21600"/>
                <a:gd name="T106" fmla="*/ 0 w 21600"/>
                <a:gd name="T107" fmla="*/ 0 h 21600"/>
                <a:gd name="T108" fmla="*/ 0 w 21600"/>
                <a:gd name="T109" fmla="*/ 0 h 21600"/>
                <a:gd name="T110" fmla="*/ 0 w 21600"/>
                <a:gd name="T111" fmla="*/ 0 h 21600"/>
                <a:gd name="T112" fmla="*/ 0 w 21600"/>
                <a:gd name="T113" fmla="*/ 0 h 21600"/>
                <a:gd name="T114" fmla="*/ 0 w 21600"/>
                <a:gd name="T115" fmla="*/ 0 h 2160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1600" h="21600">
                  <a:moveTo>
                    <a:pt x="21600" y="544"/>
                  </a:moveTo>
                  <a:lnTo>
                    <a:pt x="21553" y="544"/>
                  </a:lnTo>
                  <a:lnTo>
                    <a:pt x="21553" y="408"/>
                  </a:lnTo>
                  <a:lnTo>
                    <a:pt x="21507" y="408"/>
                  </a:lnTo>
                  <a:lnTo>
                    <a:pt x="21414" y="272"/>
                  </a:lnTo>
                  <a:lnTo>
                    <a:pt x="21274" y="136"/>
                  </a:lnTo>
                  <a:lnTo>
                    <a:pt x="21087" y="0"/>
                  </a:lnTo>
                  <a:lnTo>
                    <a:pt x="20807" y="544"/>
                  </a:lnTo>
                  <a:lnTo>
                    <a:pt x="20536" y="1224"/>
                  </a:lnTo>
                  <a:lnTo>
                    <a:pt x="20349" y="2040"/>
                  </a:lnTo>
                  <a:lnTo>
                    <a:pt x="20302" y="2176"/>
                  </a:lnTo>
                  <a:lnTo>
                    <a:pt x="20302" y="2312"/>
                  </a:lnTo>
                  <a:lnTo>
                    <a:pt x="20209" y="2448"/>
                  </a:lnTo>
                  <a:lnTo>
                    <a:pt x="20069" y="2720"/>
                  </a:lnTo>
                  <a:lnTo>
                    <a:pt x="19743" y="2992"/>
                  </a:lnTo>
                  <a:lnTo>
                    <a:pt x="19510" y="3536"/>
                  </a:lnTo>
                  <a:lnTo>
                    <a:pt x="19510" y="4624"/>
                  </a:lnTo>
                  <a:lnTo>
                    <a:pt x="19510" y="4760"/>
                  </a:lnTo>
                  <a:lnTo>
                    <a:pt x="19463" y="4896"/>
                  </a:lnTo>
                  <a:lnTo>
                    <a:pt x="19463" y="5032"/>
                  </a:lnTo>
                  <a:lnTo>
                    <a:pt x="19417" y="5168"/>
                  </a:lnTo>
                  <a:lnTo>
                    <a:pt x="19417" y="5440"/>
                  </a:lnTo>
                  <a:lnTo>
                    <a:pt x="19370" y="5576"/>
                  </a:lnTo>
                  <a:lnTo>
                    <a:pt x="19323" y="5576"/>
                  </a:lnTo>
                  <a:lnTo>
                    <a:pt x="19323" y="5712"/>
                  </a:lnTo>
                  <a:lnTo>
                    <a:pt x="19277" y="5712"/>
                  </a:lnTo>
                  <a:lnTo>
                    <a:pt x="19230" y="5712"/>
                  </a:lnTo>
                  <a:lnTo>
                    <a:pt x="19184" y="5712"/>
                  </a:lnTo>
                  <a:lnTo>
                    <a:pt x="19090" y="5712"/>
                  </a:lnTo>
                  <a:lnTo>
                    <a:pt x="18951" y="5848"/>
                  </a:lnTo>
                  <a:lnTo>
                    <a:pt x="18764" y="5032"/>
                  </a:lnTo>
                  <a:lnTo>
                    <a:pt x="18624" y="4760"/>
                  </a:lnTo>
                  <a:lnTo>
                    <a:pt x="18438" y="4896"/>
                  </a:lnTo>
                  <a:lnTo>
                    <a:pt x="18119" y="4896"/>
                  </a:lnTo>
                  <a:lnTo>
                    <a:pt x="17839" y="4624"/>
                  </a:lnTo>
                  <a:lnTo>
                    <a:pt x="17560" y="4352"/>
                  </a:lnTo>
                  <a:lnTo>
                    <a:pt x="17466" y="4216"/>
                  </a:lnTo>
                  <a:lnTo>
                    <a:pt x="17420" y="4216"/>
                  </a:lnTo>
                  <a:lnTo>
                    <a:pt x="17373" y="4216"/>
                  </a:lnTo>
                  <a:lnTo>
                    <a:pt x="17327" y="4216"/>
                  </a:lnTo>
                  <a:lnTo>
                    <a:pt x="17280" y="4352"/>
                  </a:lnTo>
                  <a:lnTo>
                    <a:pt x="17233" y="4352"/>
                  </a:lnTo>
                  <a:lnTo>
                    <a:pt x="17187" y="4488"/>
                  </a:lnTo>
                  <a:lnTo>
                    <a:pt x="17047" y="4624"/>
                  </a:lnTo>
                  <a:lnTo>
                    <a:pt x="16860" y="4760"/>
                  </a:lnTo>
                  <a:lnTo>
                    <a:pt x="16674" y="5168"/>
                  </a:lnTo>
                  <a:lnTo>
                    <a:pt x="16487" y="5440"/>
                  </a:lnTo>
                  <a:lnTo>
                    <a:pt x="16441" y="5440"/>
                  </a:lnTo>
                  <a:lnTo>
                    <a:pt x="16394" y="5440"/>
                  </a:lnTo>
                  <a:lnTo>
                    <a:pt x="16348" y="5440"/>
                  </a:lnTo>
                  <a:lnTo>
                    <a:pt x="16301" y="5576"/>
                  </a:lnTo>
                  <a:lnTo>
                    <a:pt x="16254" y="5576"/>
                  </a:lnTo>
                  <a:lnTo>
                    <a:pt x="16208" y="5576"/>
                  </a:lnTo>
                  <a:lnTo>
                    <a:pt x="16161" y="5712"/>
                  </a:lnTo>
                  <a:lnTo>
                    <a:pt x="16161" y="5848"/>
                  </a:lnTo>
                  <a:lnTo>
                    <a:pt x="16115" y="5848"/>
                  </a:lnTo>
                  <a:lnTo>
                    <a:pt x="16115" y="5984"/>
                  </a:lnTo>
                  <a:lnTo>
                    <a:pt x="16115" y="6120"/>
                  </a:lnTo>
                  <a:lnTo>
                    <a:pt x="16115" y="6256"/>
                  </a:lnTo>
                  <a:lnTo>
                    <a:pt x="16076" y="6528"/>
                  </a:lnTo>
                  <a:lnTo>
                    <a:pt x="15982" y="6800"/>
                  </a:lnTo>
                  <a:lnTo>
                    <a:pt x="15936" y="6800"/>
                  </a:lnTo>
                  <a:lnTo>
                    <a:pt x="15889" y="6800"/>
                  </a:lnTo>
                  <a:lnTo>
                    <a:pt x="15843" y="6936"/>
                  </a:lnTo>
                  <a:lnTo>
                    <a:pt x="15796" y="6936"/>
                  </a:lnTo>
                  <a:lnTo>
                    <a:pt x="15796" y="7072"/>
                  </a:lnTo>
                  <a:lnTo>
                    <a:pt x="15749" y="7072"/>
                  </a:lnTo>
                  <a:lnTo>
                    <a:pt x="15749" y="7208"/>
                  </a:lnTo>
                  <a:lnTo>
                    <a:pt x="15703" y="7344"/>
                  </a:lnTo>
                  <a:lnTo>
                    <a:pt x="15656" y="7480"/>
                  </a:lnTo>
                  <a:lnTo>
                    <a:pt x="15609" y="7616"/>
                  </a:lnTo>
                  <a:lnTo>
                    <a:pt x="15516" y="7616"/>
                  </a:lnTo>
                  <a:lnTo>
                    <a:pt x="15470" y="7752"/>
                  </a:lnTo>
                  <a:lnTo>
                    <a:pt x="15423" y="7752"/>
                  </a:lnTo>
                  <a:lnTo>
                    <a:pt x="15376" y="7752"/>
                  </a:lnTo>
                  <a:lnTo>
                    <a:pt x="15237" y="7616"/>
                  </a:lnTo>
                  <a:lnTo>
                    <a:pt x="14957" y="7616"/>
                  </a:lnTo>
                  <a:lnTo>
                    <a:pt x="14910" y="7616"/>
                  </a:lnTo>
                  <a:lnTo>
                    <a:pt x="14864" y="7616"/>
                  </a:lnTo>
                  <a:lnTo>
                    <a:pt x="14724" y="7480"/>
                  </a:lnTo>
                  <a:lnTo>
                    <a:pt x="14677" y="7480"/>
                  </a:lnTo>
                  <a:lnTo>
                    <a:pt x="14631" y="7480"/>
                  </a:lnTo>
                  <a:lnTo>
                    <a:pt x="14584" y="7480"/>
                  </a:lnTo>
                  <a:lnTo>
                    <a:pt x="14537" y="7616"/>
                  </a:lnTo>
                  <a:lnTo>
                    <a:pt x="14491" y="7752"/>
                  </a:lnTo>
                  <a:lnTo>
                    <a:pt x="14444" y="7888"/>
                  </a:lnTo>
                  <a:lnTo>
                    <a:pt x="14397" y="8024"/>
                  </a:lnTo>
                  <a:lnTo>
                    <a:pt x="14351" y="8024"/>
                  </a:lnTo>
                  <a:lnTo>
                    <a:pt x="14258" y="8159"/>
                  </a:lnTo>
                  <a:lnTo>
                    <a:pt x="14211" y="8159"/>
                  </a:lnTo>
                  <a:lnTo>
                    <a:pt x="14164" y="8159"/>
                  </a:lnTo>
                  <a:lnTo>
                    <a:pt x="14118" y="8159"/>
                  </a:lnTo>
                  <a:lnTo>
                    <a:pt x="13799" y="7752"/>
                  </a:lnTo>
                  <a:lnTo>
                    <a:pt x="13753" y="7752"/>
                  </a:lnTo>
                  <a:lnTo>
                    <a:pt x="13706" y="7752"/>
                  </a:lnTo>
                  <a:lnTo>
                    <a:pt x="13659" y="7752"/>
                  </a:lnTo>
                  <a:lnTo>
                    <a:pt x="13566" y="7752"/>
                  </a:lnTo>
                  <a:lnTo>
                    <a:pt x="13519" y="7752"/>
                  </a:lnTo>
                  <a:lnTo>
                    <a:pt x="13473" y="7752"/>
                  </a:lnTo>
                  <a:lnTo>
                    <a:pt x="13426" y="7888"/>
                  </a:lnTo>
                  <a:lnTo>
                    <a:pt x="13380" y="7888"/>
                  </a:lnTo>
                  <a:lnTo>
                    <a:pt x="13333" y="8024"/>
                  </a:lnTo>
                  <a:lnTo>
                    <a:pt x="13240" y="8295"/>
                  </a:lnTo>
                  <a:lnTo>
                    <a:pt x="13193" y="8567"/>
                  </a:lnTo>
                  <a:lnTo>
                    <a:pt x="13007" y="9111"/>
                  </a:lnTo>
                  <a:lnTo>
                    <a:pt x="12867" y="9633"/>
                  </a:lnTo>
                  <a:lnTo>
                    <a:pt x="12680" y="10449"/>
                  </a:lnTo>
                  <a:lnTo>
                    <a:pt x="12540" y="11537"/>
                  </a:lnTo>
                  <a:lnTo>
                    <a:pt x="12540" y="12761"/>
                  </a:lnTo>
                  <a:lnTo>
                    <a:pt x="12540" y="12897"/>
                  </a:lnTo>
                  <a:lnTo>
                    <a:pt x="12540" y="13033"/>
                  </a:lnTo>
                  <a:lnTo>
                    <a:pt x="12540" y="13169"/>
                  </a:lnTo>
                  <a:lnTo>
                    <a:pt x="12540" y="13305"/>
                  </a:lnTo>
                  <a:lnTo>
                    <a:pt x="12540" y="13441"/>
                  </a:lnTo>
                  <a:lnTo>
                    <a:pt x="12540" y="13576"/>
                  </a:lnTo>
                  <a:lnTo>
                    <a:pt x="12540" y="13712"/>
                  </a:lnTo>
                  <a:lnTo>
                    <a:pt x="12540" y="13984"/>
                  </a:lnTo>
                  <a:lnTo>
                    <a:pt x="12587" y="14528"/>
                  </a:lnTo>
                  <a:lnTo>
                    <a:pt x="12634" y="14528"/>
                  </a:lnTo>
                  <a:lnTo>
                    <a:pt x="12680" y="14664"/>
                  </a:lnTo>
                  <a:lnTo>
                    <a:pt x="12680" y="14936"/>
                  </a:lnTo>
                  <a:lnTo>
                    <a:pt x="12727" y="14936"/>
                  </a:lnTo>
                  <a:lnTo>
                    <a:pt x="12727" y="15072"/>
                  </a:lnTo>
                  <a:lnTo>
                    <a:pt x="12727" y="15208"/>
                  </a:lnTo>
                  <a:lnTo>
                    <a:pt x="12680" y="15208"/>
                  </a:lnTo>
                  <a:lnTo>
                    <a:pt x="12680" y="15344"/>
                  </a:lnTo>
                  <a:lnTo>
                    <a:pt x="12634" y="15344"/>
                  </a:lnTo>
                  <a:lnTo>
                    <a:pt x="12587" y="15480"/>
                  </a:lnTo>
                  <a:lnTo>
                    <a:pt x="12401" y="15616"/>
                  </a:lnTo>
                  <a:lnTo>
                    <a:pt x="12214" y="15616"/>
                  </a:lnTo>
                  <a:lnTo>
                    <a:pt x="12028" y="15616"/>
                  </a:lnTo>
                  <a:lnTo>
                    <a:pt x="11981" y="15616"/>
                  </a:lnTo>
                  <a:lnTo>
                    <a:pt x="11934" y="15616"/>
                  </a:lnTo>
                  <a:lnTo>
                    <a:pt x="11795" y="15480"/>
                  </a:lnTo>
                  <a:lnTo>
                    <a:pt x="11616" y="15208"/>
                  </a:lnTo>
                  <a:lnTo>
                    <a:pt x="11383" y="14256"/>
                  </a:lnTo>
                  <a:lnTo>
                    <a:pt x="11150" y="13576"/>
                  </a:lnTo>
                  <a:lnTo>
                    <a:pt x="10917" y="13169"/>
                  </a:lnTo>
                  <a:lnTo>
                    <a:pt x="10683" y="12761"/>
                  </a:lnTo>
                  <a:lnTo>
                    <a:pt x="10357" y="13305"/>
                  </a:lnTo>
                  <a:lnTo>
                    <a:pt x="10124" y="14800"/>
                  </a:lnTo>
                  <a:lnTo>
                    <a:pt x="9798" y="15072"/>
                  </a:lnTo>
                  <a:lnTo>
                    <a:pt x="9471" y="14800"/>
                  </a:lnTo>
                  <a:lnTo>
                    <a:pt x="9199" y="15208"/>
                  </a:lnTo>
                  <a:lnTo>
                    <a:pt x="8826" y="15208"/>
                  </a:lnTo>
                  <a:lnTo>
                    <a:pt x="8593" y="15208"/>
                  </a:lnTo>
                  <a:lnTo>
                    <a:pt x="8360" y="16024"/>
                  </a:lnTo>
                  <a:lnTo>
                    <a:pt x="7894" y="16568"/>
                  </a:lnTo>
                  <a:lnTo>
                    <a:pt x="7335" y="17248"/>
                  </a:lnTo>
                  <a:lnTo>
                    <a:pt x="7156" y="17520"/>
                  </a:lnTo>
                  <a:lnTo>
                    <a:pt x="6736" y="17520"/>
                  </a:lnTo>
                  <a:lnTo>
                    <a:pt x="6317" y="16840"/>
                  </a:lnTo>
                  <a:lnTo>
                    <a:pt x="6084" y="16296"/>
                  </a:lnTo>
                  <a:lnTo>
                    <a:pt x="5757" y="16160"/>
                  </a:lnTo>
                  <a:lnTo>
                    <a:pt x="5384" y="15888"/>
                  </a:lnTo>
                  <a:lnTo>
                    <a:pt x="4879" y="15888"/>
                  </a:lnTo>
                  <a:lnTo>
                    <a:pt x="4786" y="15888"/>
                  </a:lnTo>
                  <a:lnTo>
                    <a:pt x="4646" y="15752"/>
                  </a:lnTo>
                  <a:lnTo>
                    <a:pt x="4506" y="15752"/>
                  </a:lnTo>
                  <a:lnTo>
                    <a:pt x="4413" y="15752"/>
                  </a:lnTo>
                  <a:lnTo>
                    <a:pt x="4367" y="15888"/>
                  </a:lnTo>
                  <a:lnTo>
                    <a:pt x="4320" y="15888"/>
                  </a:lnTo>
                  <a:lnTo>
                    <a:pt x="4273" y="16024"/>
                  </a:lnTo>
                  <a:lnTo>
                    <a:pt x="4227" y="16160"/>
                  </a:lnTo>
                  <a:lnTo>
                    <a:pt x="4040" y="16568"/>
                  </a:lnTo>
                  <a:lnTo>
                    <a:pt x="3854" y="16976"/>
                  </a:lnTo>
                  <a:lnTo>
                    <a:pt x="3574" y="17792"/>
                  </a:lnTo>
                  <a:lnTo>
                    <a:pt x="3527" y="17928"/>
                  </a:lnTo>
                  <a:lnTo>
                    <a:pt x="3388" y="18336"/>
                  </a:lnTo>
                  <a:lnTo>
                    <a:pt x="3294" y="18472"/>
                  </a:lnTo>
                  <a:lnTo>
                    <a:pt x="3248" y="18608"/>
                  </a:lnTo>
                  <a:lnTo>
                    <a:pt x="3201" y="18608"/>
                  </a:lnTo>
                  <a:lnTo>
                    <a:pt x="3155" y="18608"/>
                  </a:lnTo>
                  <a:lnTo>
                    <a:pt x="3108" y="18608"/>
                  </a:lnTo>
                  <a:lnTo>
                    <a:pt x="3061" y="18608"/>
                  </a:lnTo>
                  <a:lnTo>
                    <a:pt x="3015" y="18608"/>
                  </a:lnTo>
                  <a:lnTo>
                    <a:pt x="2968" y="18608"/>
                  </a:lnTo>
                  <a:lnTo>
                    <a:pt x="2875" y="18608"/>
                  </a:lnTo>
                  <a:lnTo>
                    <a:pt x="2782" y="18608"/>
                  </a:lnTo>
                  <a:lnTo>
                    <a:pt x="2735" y="18608"/>
                  </a:lnTo>
                  <a:lnTo>
                    <a:pt x="2603" y="18744"/>
                  </a:lnTo>
                  <a:lnTo>
                    <a:pt x="2556" y="18744"/>
                  </a:lnTo>
                  <a:lnTo>
                    <a:pt x="1810" y="19016"/>
                  </a:lnTo>
                  <a:lnTo>
                    <a:pt x="1764" y="19152"/>
                  </a:lnTo>
                  <a:lnTo>
                    <a:pt x="1624" y="19288"/>
                  </a:lnTo>
                  <a:lnTo>
                    <a:pt x="1531" y="19288"/>
                  </a:lnTo>
                  <a:lnTo>
                    <a:pt x="1437" y="19424"/>
                  </a:lnTo>
                  <a:lnTo>
                    <a:pt x="1391" y="19424"/>
                  </a:lnTo>
                  <a:lnTo>
                    <a:pt x="1344" y="19424"/>
                  </a:lnTo>
                  <a:lnTo>
                    <a:pt x="1298" y="19424"/>
                  </a:lnTo>
                  <a:lnTo>
                    <a:pt x="1158" y="19288"/>
                  </a:lnTo>
                  <a:lnTo>
                    <a:pt x="1064" y="19288"/>
                  </a:lnTo>
                  <a:lnTo>
                    <a:pt x="971" y="19288"/>
                  </a:lnTo>
                  <a:lnTo>
                    <a:pt x="925" y="19424"/>
                  </a:lnTo>
                  <a:lnTo>
                    <a:pt x="878" y="19424"/>
                  </a:lnTo>
                  <a:lnTo>
                    <a:pt x="831" y="19424"/>
                  </a:lnTo>
                  <a:lnTo>
                    <a:pt x="785" y="19560"/>
                  </a:lnTo>
                  <a:lnTo>
                    <a:pt x="785" y="19696"/>
                  </a:lnTo>
                  <a:lnTo>
                    <a:pt x="785" y="19832"/>
                  </a:lnTo>
                  <a:lnTo>
                    <a:pt x="738" y="19832"/>
                  </a:lnTo>
                  <a:lnTo>
                    <a:pt x="738" y="19968"/>
                  </a:lnTo>
                  <a:lnTo>
                    <a:pt x="692" y="19968"/>
                  </a:lnTo>
                  <a:lnTo>
                    <a:pt x="645" y="20104"/>
                  </a:lnTo>
                  <a:lnTo>
                    <a:pt x="598" y="20104"/>
                  </a:lnTo>
                  <a:lnTo>
                    <a:pt x="466" y="20240"/>
                  </a:lnTo>
                  <a:lnTo>
                    <a:pt x="420" y="20376"/>
                  </a:lnTo>
                  <a:lnTo>
                    <a:pt x="373" y="20376"/>
                  </a:lnTo>
                  <a:lnTo>
                    <a:pt x="373" y="20512"/>
                  </a:lnTo>
                  <a:lnTo>
                    <a:pt x="0" y="21600"/>
                  </a:lnTo>
                  <a:lnTo>
                    <a:pt x="21600" y="21600"/>
                  </a:lnTo>
                  <a:lnTo>
                    <a:pt x="21600" y="544"/>
                  </a:lnTo>
                </a:path>
              </a:pathLst>
            </a:custGeom>
            <a:gradFill rotWithShape="0">
              <a:gsLst>
                <a:gs pos="0">
                  <a:srgbClr val="006666"/>
                </a:gs>
                <a:gs pos="100000">
                  <a:srgbClr val="009999"/>
                </a:gs>
              </a:gsLst>
              <a:lin ang="2700000" scaled="1"/>
            </a:gradFill>
            <a:ln>
              <a:noFill/>
            </a:ln>
            <a:extLst>
              <a:ext uri="{91240B29-F687-4F45-9708-019B960494DF}">
                <a14:hiddenLine xmlns:a14="http://schemas.microsoft.com/office/drawing/2010/main" w="9525" cap="flat">
                  <a:solidFill>
                    <a:srgbClr val="FF6FB8"/>
                  </a:solidFill>
                  <a:round/>
                  <a:headEnd type="none" w="med" len="med"/>
                  <a:tailEnd type="none" w="med" len="med"/>
                </a14:hiddenLine>
              </a:ext>
            </a:extLst>
          </p:spPr>
          <p:txBody>
            <a:bodyPr lIns="0" tIns="0" rIns="0" bIns="0"/>
            <a:lstStyle/>
            <a:p>
              <a:pPr eaLnBrk="0" fontAlgn="base" hangingPunct="0">
                <a:spcBef>
                  <a:spcPct val="0"/>
                </a:spcBef>
                <a:spcAft>
                  <a:spcPct val="0"/>
                </a:spcAft>
              </a:pPr>
              <a:endParaRPr lang="en-GB">
                <a:solidFill>
                  <a:srgbClr val="EAEAEA"/>
                </a:solidFill>
                <a:sym typeface="Verdana" pitchFamily="34" charset="0"/>
              </a:endParaRPr>
            </a:p>
          </p:txBody>
        </p:sp>
        <p:sp>
          <p:nvSpPr>
            <p:cNvPr id="145420" name="Freeform 2"/>
            <p:cNvSpPr>
              <a:spLocks/>
            </p:cNvSpPr>
            <p:nvPr/>
          </p:nvSpPr>
          <p:spPr bwMode="auto">
            <a:xfrm>
              <a:off x="1631" y="647"/>
              <a:ext cx="12" cy="1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21600" y="21600"/>
                  </a:moveTo>
                  <a:lnTo>
                    <a:pt x="21600" y="14400"/>
                  </a:lnTo>
                  <a:lnTo>
                    <a:pt x="10800" y="7200"/>
                  </a:lnTo>
                  <a:lnTo>
                    <a:pt x="0" y="0"/>
                  </a:lnTo>
                  <a:lnTo>
                    <a:pt x="21600" y="21600"/>
                  </a:lnTo>
                </a:path>
              </a:pathLst>
            </a:custGeom>
            <a:gradFill rotWithShape="0">
              <a:gsLst>
                <a:gs pos="0">
                  <a:srgbClr val="008B8B"/>
                </a:gs>
                <a:gs pos="100000">
                  <a:srgbClr val="009999"/>
                </a:gs>
              </a:gsLst>
              <a:lin ang="2700000" scaled="1"/>
            </a:gradFill>
            <a:ln>
              <a:noFill/>
            </a:ln>
            <a:extLst>
              <a:ext uri="{91240B29-F687-4F45-9708-019B960494DF}">
                <a14:hiddenLine xmlns:a14="http://schemas.microsoft.com/office/drawing/2010/main" w="9525" cap="flat">
                  <a:solidFill>
                    <a:srgbClr val="FF6FB8"/>
                  </a:solidFill>
                  <a:round/>
                  <a:headEnd type="none" w="med" len="med"/>
                  <a:tailEnd type="none" w="med" len="med"/>
                </a14:hiddenLine>
              </a:ext>
            </a:extLst>
          </p:spPr>
          <p:txBody>
            <a:bodyPr lIns="0" tIns="0" rIns="0" bIns="0"/>
            <a:lstStyle/>
            <a:p>
              <a:pPr eaLnBrk="0" fontAlgn="base" hangingPunct="0">
                <a:spcBef>
                  <a:spcPct val="0"/>
                </a:spcBef>
                <a:spcAft>
                  <a:spcPct val="0"/>
                </a:spcAft>
              </a:pPr>
              <a:endParaRPr lang="en-GB">
                <a:solidFill>
                  <a:srgbClr val="EAEAEA"/>
                </a:solidFill>
                <a:sym typeface="Verdana" pitchFamily="34" charset="0"/>
              </a:endParaRPr>
            </a:p>
          </p:txBody>
        </p:sp>
        <p:sp>
          <p:nvSpPr>
            <p:cNvPr id="145421" name="Freeform 3"/>
            <p:cNvSpPr>
              <a:spLocks/>
            </p:cNvSpPr>
            <p:nvPr/>
          </p:nvSpPr>
          <p:spPr bwMode="auto">
            <a:xfrm>
              <a:off x="1625" y="629"/>
              <a:ext cx="6" cy="1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14400"/>
                  </a:moveTo>
                  <a:lnTo>
                    <a:pt x="21600" y="21600"/>
                  </a:lnTo>
                  <a:lnTo>
                    <a:pt x="0" y="0"/>
                  </a:lnTo>
                  <a:lnTo>
                    <a:pt x="0" y="14400"/>
                  </a:lnTo>
                </a:path>
              </a:pathLst>
            </a:custGeom>
            <a:gradFill rotWithShape="0">
              <a:gsLst>
                <a:gs pos="0">
                  <a:srgbClr val="008B8B"/>
                </a:gs>
                <a:gs pos="100000">
                  <a:srgbClr val="009999"/>
                </a:gs>
              </a:gsLst>
              <a:lin ang="2700000" scaled="1"/>
            </a:gradFill>
            <a:ln>
              <a:noFill/>
            </a:ln>
            <a:extLst>
              <a:ext uri="{91240B29-F687-4F45-9708-019B960494DF}">
                <a14:hiddenLine xmlns:a14="http://schemas.microsoft.com/office/drawing/2010/main" w="9525" cap="flat">
                  <a:solidFill>
                    <a:srgbClr val="FF6FB8"/>
                  </a:solidFill>
                  <a:round/>
                  <a:headEnd type="none" w="med" len="med"/>
                  <a:tailEnd type="none" w="med" len="med"/>
                </a14:hiddenLine>
              </a:ext>
            </a:extLst>
          </p:spPr>
          <p:txBody>
            <a:bodyPr lIns="0" tIns="0" rIns="0" bIns="0"/>
            <a:lstStyle/>
            <a:p>
              <a:pPr eaLnBrk="0" fontAlgn="base" hangingPunct="0">
                <a:spcBef>
                  <a:spcPct val="0"/>
                </a:spcBef>
                <a:spcAft>
                  <a:spcPct val="0"/>
                </a:spcAft>
              </a:pPr>
              <a:endParaRPr lang="en-GB">
                <a:solidFill>
                  <a:srgbClr val="EAEAEA"/>
                </a:solidFill>
                <a:sym typeface="Verdana" pitchFamily="34" charset="0"/>
              </a:endParaRPr>
            </a:p>
          </p:txBody>
        </p:sp>
        <p:sp>
          <p:nvSpPr>
            <p:cNvPr id="145422" name="Freeform 4"/>
            <p:cNvSpPr>
              <a:spLocks/>
            </p:cNvSpPr>
            <p:nvPr/>
          </p:nvSpPr>
          <p:spPr bwMode="auto">
            <a:xfrm>
              <a:off x="2209" y="210"/>
              <a:ext cx="304" cy="74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1600" h="21600">
                  <a:moveTo>
                    <a:pt x="19895" y="1224"/>
                  </a:moveTo>
                  <a:lnTo>
                    <a:pt x="19468" y="1224"/>
                  </a:lnTo>
                  <a:lnTo>
                    <a:pt x="19042" y="1224"/>
                  </a:lnTo>
                  <a:lnTo>
                    <a:pt x="18189" y="1224"/>
                  </a:lnTo>
                  <a:lnTo>
                    <a:pt x="16911" y="1399"/>
                  </a:lnTo>
                  <a:lnTo>
                    <a:pt x="15205" y="350"/>
                  </a:lnTo>
                  <a:lnTo>
                    <a:pt x="13926" y="0"/>
                  </a:lnTo>
                  <a:lnTo>
                    <a:pt x="11653" y="4868"/>
                  </a:lnTo>
                  <a:lnTo>
                    <a:pt x="10232" y="6326"/>
                  </a:lnTo>
                  <a:lnTo>
                    <a:pt x="7816" y="8191"/>
                  </a:lnTo>
                  <a:lnTo>
                    <a:pt x="6821" y="9532"/>
                  </a:lnTo>
                  <a:lnTo>
                    <a:pt x="8811" y="11806"/>
                  </a:lnTo>
                  <a:lnTo>
                    <a:pt x="7105" y="13496"/>
                  </a:lnTo>
                  <a:lnTo>
                    <a:pt x="4832" y="14662"/>
                  </a:lnTo>
                  <a:lnTo>
                    <a:pt x="2132" y="15712"/>
                  </a:lnTo>
                  <a:lnTo>
                    <a:pt x="1705" y="17869"/>
                  </a:lnTo>
                  <a:lnTo>
                    <a:pt x="0" y="21600"/>
                  </a:lnTo>
                  <a:lnTo>
                    <a:pt x="14353" y="21600"/>
                  </a:lnTo>
                  <a:lnTo>
                    <a:pt x="12789" y="18627"/>
                  </a:lnTo>
                  <a:lnTo>
                    <a:pt x="13642" y="17169"/>
                  </a:lnTo>
                  <a:lnTo>
                    <a:pt x="12647" y="15712"/>
                  </a:lnTo>
                  <a:lnTo>
                    <a:pt x="13500" y="14546"/>
                  </a:lnTo>
                  <a:lnTo>
                    <a:pt x="13074" y="13555"/>
                  </a:lnTo>
                  <a:lnTo>
                    <a:pt x="13642" y="11398"/>
                  </a:lnTo>
                  <a:lnTo>
                    <a:pt x="15347" y="9124"/>
                  </a:lnTo>
                  <a:lnTo>
                    <a:pt x="16911" y="7258"/>
                  </a:lnTo>
                  <a:lnTo>
                    <a:pt x="19042" y="5393"/>
                  </a:lnTo>
                  <a:lnTo>
                    <a:pt x="20179" y="4635"/>
                  </a:lnTo>
                  <a:lnTo>
                    <a:pt x="21600" y="350"/>
                  </a:lnTo>
                  <a:lnTo>
                    <a:pt x="21174" y="700"/>
                  </a:lnTo>
                  <a:lnTo>
                    <a:pt x="20747" y="874"/>
                  </a:lnTo>
                  <a:lnTo>
                    <a:pt x="20747" y="1049"/>
                  </a:lnTo>
                  <a:lnTo>
                    <a:pt x="20321" y="1049"/>
                  </a:lnTo>
                  <a:lnTo>
                    <a:pt x="20321" y="1224"/>
                  </a:lnTo>
                  <a:lnTo>
                    <a:pt x="19895" y="1224"/>
                  </a:lnTo>
                </a:path>
              </a:pathLst>
            </a:custGeom>
            <a:gradFill rotWithShape="0">
              <a:gsLst>
                <a:gs pos="0">
                  <a:srgbClr val="008B8B"/>
                </a:gs>
                <a:gs pos="100000">
                  <a:srgbClr val="009999"/>
                </a:gs>
              </a:gsLst>
              <a:lin ang="2700000" scaled="1"/>
            </a:gradFill>
            <a:ln>
              <a:noFill/>
            </a:ln>
            <a:extLst>
              <a:ext uri="{91240B29-F687-4F45-9708-019B960494DF}">
                <a14:hiddenLine xmlns:a14="http://schemas.microsoft.com/office/drawing/2010/main" w="9525" cap="flat">
                  <a:solidFill>
                    <a:srgbClr val="FF6FB8"/>
                  </a:solidFill>
                  <a:round/>
                  <a:headEnd type="none" w="med" len="med"/>
                  <a:tailEnd type="none" w="med" len="med"/>
                </a14:hiddenLine>
              </a:ext>
            </a:extLst>
          </p:spPr>
          <p:txBody>
            <a:bodyPr lIns="0" tIns="0" rIns="0" bIns="0"/>
            <a:lstStyle/>
            <a:p>
              <a:pPr eaLnBrk="0" fontAlgn="base" hangingPunct="0">
                <a:spcBef>
                  <a:spcPct val="0"/>
                </a:spcBef>
                <a:spcAft>
                  <a:spcPct val="0"/>
                </a:spcAft>
              </a:pPr>
              <a:endParaRPr lang="en-GB">
                <a:solidFill>
                  <a:srgbClr val="EAEAEA"/>
                </a:solidFill>
                <a:sym typeface="Verdana" pitchFamily="34" charset="0"/>
              </a:endParaRPr>
            </a:p>
          </p:txBody>
        </p:sp>
        <p:sp>
          <p:nvSpPr>
            <p:cNvPr id="145423" name="Freeform 5"/>
            <p:cNvSpPr>
              <a:spLocks/>
            </p:cNvSpPr>
            <p:nvPr/>
          </p:nvSpPr>
          <p:spPr bwMode="auto">
            <a:xfrm>
              <a:off x="1947" y="186"/>
              <a:ext cx="314" cy="76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1600" h="21600">
                  <a:moveTo>
                    <a:pt x="19536" y="169"/>
                  </a:moveTo>
                  <a:lnTo>
                    <a:pt x="19124" y="169"/>
                  </a:lnTo>
                  <a:lnTo>
                    <a:pt x="18711" y="338"/>
                  </a:lnTo>
                  <a:lnTo>
                    <a:pt x="17473" y="507"/>
                  </a:lnTo>
                  <a:lnTo>
                    <a:pt x="15822" y="676"/>
                  </a:lnTo>
                  <a:lnTo>
                    <a:pt x="14171" y="1183"/>
                  </a:lnTo>
                  <a:lnTo>
                    <a:pt x="12932" y="1352"/>
                  </a:lnTo>
                  <a:lnTo>
                    <a:pt x="12107" y="1521"/>
                  </a:lnTo>
                  <a:lnTo>
                    <a:pt x="11694" y="1521"/>
                  </a:lnTo>
                  <a:lnTo>
                    <a:pt x="10318" y="4759"/>
                  </a:lnTo>
                  <a:lnTo>
                    <a:pt x="7567" y="6336"/>
                  </a:lnTo>
                  <a:lnTo>
                    <a:pt x="3715" y="10786"/>
                  </a:lnTo>
                  <a:lnTo>
                    <a:pt x="5641" y="15630"/>
                  </a:lnTo>
                  <a:lnTo>
                    <a:pt x="2752" y="19122"/>
                  </a:lnTo>
                  <a:lnTo>
                    <a:pt x="0" y="21600"/>
                  </a:lnTo>
                  <a:lnTo>
                    <a:pt x="7429" y="21600"/>
                  </a:lnTo>
                  <a:lnTo>
                    <a:pt x="8255" y="17207"/>
                  </a:lnTo>
                  <a:lnTo>
                    <a:pt x="10181" y="14053"/>
                  </a:lnTo>
                  <a:lnTo>
                    <a:pt x="11006" y="10335"/>
                  </a:lnTo>
                  <a:lnTo>
                    <a:pt x="14996" y="9209"/>
                  </a:lnTo>
                  <a:lnTo>
                    <a:pt x="16372" y="6224"/>
                  </a:lnTo>
                  <a:lnTo>
                    <a:pt x="20362" y="3802"/>
                  </a:lnTo>
                  <a:lnTo>
                    <a:pt x="21600" y="0"/>
                  </a:lnTo>
                  <a:lnTo>
                    <a:pt x="20775" y="0"/>
                  </a:lnTo>
                  <a:lnTo>
                    <a:pt x="20362" y="0"/>
                  </a:lnTo>
                  <a:lnTo>
                    <a:pt x="19949" y="0"/>
                  </a:lnTo>
                  <a:lnTo>
                    <a:pt x="19536" y="169"/>
                  </a:lnTo>
                </a:path>
              </a:pathLst>
            </a:custGeom>
            <a:gradFill rotWithShape="0">
              <a:gsLst>
                <a:gs pos="0">
                  <a:srgbClr val="008B8B"/>
                </a:gs>
                <a:gs pos="100000">
                  <a:srgbClr val="009999"/>
                </a:gs>
              </a:gsLst>
              <a:lin ang="2700000" scaled="1"/>
            </a:gradFill>
            <a:ln>
              <a:noFill/>
            </a:ln>
            <a:extLst>
              <a:ext uri="{91240B29-F687-4F45-9708-019B960494DF}">
                <a14:hiddenLine xmlns:a14="http://schemas.microsoft.com/office/drawing/2010/main" w="9525" cap="flat">
                  <a:solidFill>
                    <a:srgbClr val="FF6FB8"/>
                  </a:solidFill>
                  <a:round/>
                  <a:headEnd type="none" w="med" len="med"/>
                  <a:tailEnd type="none" w="med" len="med"/>
                </a14:hiddenLine>
              </a:ext>
            </a:extLst>
          </p:spPr>
          <p:txBody>
            <a:bodyPr lIns="0" tIns="0" rIns="0" bIns="0"/>
            <a:lstStyle/>
            <a:p>
              <a:pPr eaLnBrk="0" fontAlgn="base" hangingPunct="0">
                <a:spcBef>
                  <a:spcPct val="0"/>
                </a:spcBef>
                <a:spcAft>
                  <a:spcPct val="0"/>
                </a:spcAft>
              </a:pPr>
              <a:endParaRPr lang="en-GB">
                <a:solidFill>
                  <a:srgbClr val="EAEAEA"/>
                </a:solidFill>
                <a:sym typeface="Verdana" pitchFamily="34" charset="0"/>
              </a:endParaRPr>
            </a:p>
          </p:txBody>
        </p:sp>
        <p:sp>
          <p:nvSpPr>
            <p:cNvPr id="145424" name="Freeform 6"/>
            <p:cNvSpPr>
              <a:spLocks/>
            </p:cNvSpPr>
            <p:nvPr/>
          </p:nvSpPr>
          <p:spPr bwMode="auto">
            <a:xfrm>
              <a:off x="1729" y="330"/>
              <a:ext cx="275" cy="62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1600" h="21600">
                  <a:moveTo>
                    <a:pt x="20186" y="416"/>
                  </a:moveTo>
                  <a:lnTo>
                    <a:pt x="18772" y="208"/>
                  </a:lnTo>
                  <a:lnTo>
                    <a:pt x="15945" y="208"/>
                  </a:lnTo>
                  <a:lnTo>
                    <a:pt x="15473" y="208"/>
                  </a:lnTo>
                  <a:lnTo>
                    <a:pt x="14531" y="0"/>
                  </a:lnTo>
                  <a:lnTo>
                    <a:pt x="13588" y="0"/>
                  </a:lnTo>
                  <a:lnTo>
                    <a:pt x="13039" y="0"/>
                  </a:lnTo>
                  <a:lnTo>
                    <a:pt x="12567" y="0"/>
                  </a:lnTo>
                  <a:lnTo>
                    <a:pt x="11311" y="4057"/>
                  </a:lnTo>
                  <a:lnTo>
                    <a:pt x="10054" y="6414"/>
                  </a:lnTo>
                  <a:lnTo>
                    <a:pt x="4556" y="10367"/>
                  </a:lnTo>
                  <a:lnTo>
                    <a:pt x="4241" y="15290"/>
                  </a:lnTo>
                  <a:lnTo>
                    <a:pt x="1885" y="18133"/>
                  </a:lnTo>
                  <a:lnTo>
                    <a:pt x="0" y="21600"/>
                  </a:lnTo>
                  <a:lnTo>
                    <a:pt x="6127" y="21600"/>
                  </a:lnTo>
                  <a:lnTo>
                    <a:pt x="7226" y="19242"/>
                  </a:lnTo>
                  <a:lnTo>
                    <a:pt x="10525" y="15498"/>
                  </a:lnTo>
                  <a:lnTo>
                    <a:pt x="12410" y="10921"/>
                  </a:lnTo>
                  <a:lnTo>
                    <a:pt x="14452" y="8910"/>
                  </a:lnTo>
                  <a:lnTo>
                    <a:pt x="16966" y="7316"/>
                  </a:lnTo>
                  <a:lnTo>
                    <a:pt x="17437" y="5027"/>
                  </a:lnTo>
                  <a:lnTo>
                    <a:pt x="18851" y="3848"/>
                  </a:lnTo>
                  <a:lnTo>
                    <a:pt x="20579" y="2739"/>
                  </a:lnTo>
                  <a:lnTo>
                    <a:pt x="21600" y="208"/>
                  </a:lnTo>
                  <a:lnTo>
                    <a:pt x="20657" y="416"/>
                  </a:lnTo>
                  <a:lnTo>
                    <a:pt x="20186" y="416"/>
                  </a:lnTo>
                </a:path>
              </a:pathLst>
            </a:custGeom>
            <a:gradFill rotWithShape="0">
              <a:gsLst>
                <a:gs pos="0">
                  <a:srgbClr val="008B8B"/>
                </a:gs>
                <a:gs pos="100000">
                  <a:srgbClr val="009999"/>
                </a:gs>
              </a:gsLst>
              <a:lin ang="2700000" scaled="1"/>
            </a:gradFill>
            <a:ln>
              <a:noFill/>
            </a:ln>
            <a:extLst>
              <a:ext uri="{91240B29-F687-4F45-9708-019B960494DF}">
                <a14:hiddenLine xmlns:a14="http://schemas.microsoft.com/office/drawing/2010/main" w="9525" cap="flat">
                  <a:solidFill>
                    <a:srgbClr val="FF6FB8"/>
                  </a:solidFill>
                  <a:round/>
                  <a:headEnd type="none" w="med" len="med"/>
                  <a:tailEnd type="none" w="med" len="med"/>
                </a14:hiddenLine>
              </a:ext>
            </a:extLst>
          </p:spPr>
          <p:txBody>
            <a:bodyPr lIns="0" tIns="0" rIns="0" bIns="0"/>
            <a:lstStyle/>
            <a:p>
              <a:pPr eaLnBrk="0" fontAlgn="base" hangingPunct="0">
                <a:spcBef>
                  <a:spcPct val="0"/>
                </a:spcBef>
                <a:spcAft>
                  <a:spcPct val="0"/>
                </a:spcAft>
              </a:pPr>
              <a:endParaRPr lang="en-GB">
                <a:solidFill>
                  <a:srgbClr val="EAEAEA"/>
                </a:solidFill>
                <a:sym typeface="Verdana" pitchFamily="34" charset="0"/>
              </a:endParaRPr>
            </a:p>
          </p:txBody>
        </p:sp>
        <p:sp>
          <p:nvSpPr>
            <p:cNvPr id="145425" name="Freeform 7"/>
            <p:cNvSpPr>
              <a:spLocks/>
            </p:cNvSpPr>
            <p:nvPr/>
          </p:nvSpPr>
          <p:spPr bwMode="auto">
            <a:xfrm>
              <a:off x="1551" y="342"/>
              <a:ext cx="213" cy="61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1600" h="21600">
                  <a:moveTo>
                    <a:pt x="17341" y="424"/>
                  </a:moveTo>
                  <a:lnTo>
                    <a:pt x="16124" y="848"/>
                  </a:lnTo>
                  <a:lnTo>
                    <a:pt x="15515" y="1273"/>
                  </a:lnTo>
                  <a:lnTo>
                    <a:pt x="12980" y="2121"/>
                  </a:lnTo>
                  <a:lnTo>
                    <a:pt x="11155" y="2934"/>
                  </a:lnTo>
                  <a:lnTo>
                    <a:pt x="8721" y="4207"/>
                  </a:lnTo>
                  <a:lnTo>
                    <a:pt x="6896" y="5904"/>
                  </a:lnTo>
                  <a:lnTo>
                    <a:pt x="6896" y="7813"/>
                  </a:lnTo>
                  <a:lnTo>
                    <a:pt x="6896" y="8025"/>
                  </a:lnTo>
                  <a:lnTo>
                    <a:pt x="6896" y="8237"/>
                  </a:lnTo>
                  <a:lnTo>
                    <a:pt x="6896" y="8449"/>
                  </a:lnTo>
                  <a:lnTo>
                    <a:pt x="6896" y="8661"/>
                  </a:lnTo>
                  <a:lnTo>
                    <a:pt x="6896" y="8873"/>
                  </a:lnTo>
                  <a:lnTo>
                    <a:pt x="6896" y="9085"/>
                  </a:lnTo>
                  <a:lnTo>
                    <a:pt x="6896" y="9510"/>
                  </a:lnTo>
                  <a:lnTo>
                    <a:pt x="7504" y="10146"/>
                  </a:lnTo>
                  <a:lnTo>
                    <a:pt x="8113" y="10782"/>
                  </a:lnTo>
                  <a:lnTo>
                    <a:pt x="8721" y="10994"/>
                  </a:lnTo>
                  <a:lnTo>
                    <a:pt x="9330" y="11207"/>
                  </a:lnTo>
                  <a:lnTo>
                    <a:pt x="9330" y="11419"/>
                  </a:lnTo>
                  <a:lnTo>
                    <a:pt x="2434" y="15449"/>
                  </a:lnTo>
                  <a:lnTo>
                    <a:pt x="1825" y="16651"/>
                  </a:lnTo>
                  <a:lnTo>
                    <a:pt x="0" y="19337"/>
                  </a:lnTo>
                  <a:lnTo>
                    <a:pt x="5070" y="21600"/>
                  </a:lnTo>
                  <a:lnTo>
                    <a:pt x="11561" y="21600"/>
                  </a:lnTo>
                  <a:lnTo>
                    <a:pt x="10546" y="19620"/>
                  </a:lnTo>
                  <a:lnTo>
                    <a:pt x="12169" y="18206"/>
                  </a:lnTo>
                  <a:lnTo>
                    <a:pt x="15211" y="15873"/>
                  </a:lnTo>
                  <a:lnTo>
                    <a:pt x="16834" y="13328"/>
                  </a:lnTo>
                  <a:lnTo>
                    <a:pt x="15820" y="10429"/>
                  </a:lnTo>
                  <a:lnTo>
                    <a:pt x="17239" y="7176"/>
                  </a:lnTo>
                  <a:lnTo>
                    <a:pt x="21499" y="3358"/>
                  </a:lnTo>
                  <a:lnTo>
                    <a:pt x="21600" y="0"/>
                  </a:lnTo>
                  <a:lnTo>
                    <a:pt x="20992" y="0"/>
                  </a:lnTo>
                  <a:lnTo>
                    <a:pt x="20383" y="0"/>
                  </a:lnTo>
                  <a:lnTo>
                    <a:pt x="19775" y="0"/>
                  </a:lnTo>
                  <a:lnTo>
                    <a:pt x="19166" y="0"/>
                  </a:lnTo>
                  <a:lnTo>
                    <a:pt x="18558" y="212"/>
                  </a:lnTo>
                  <a:lnTo>
                    <a:pt x="17949" y="212"/>
                  </a:lnTo>
                  <a:lnTo>
                    <a:pt x="17341" y="424"/>
                  </a:lnTo>
                </a:path>
              </a:pathLst>
            </a:custGeom>
            <a:gradFill rotWithShape="0">
              <a:gsLst>
                <a:gs pos="0">
                  <a:srgbClr val="008B8B"/>
                </a:gs>
                <a:gs pos="100000">
                  <a:srgbClr val="009999"/>
                </a:gs>
              </a:gsLst>
              <a:lin ang="2700000" scaled="1"/>
            </a:gradFill>
            <a:ln>
              <a:noFill/>
            </a:ln>
            <a:extLst>
              <a:ext uri="{91240B29-F687-4F45-9708-019B960494DF}">
                <a14:hiddenLine xmlns:a14="http://schemas.microsoft.com/office/drawing/2010/main" w="9525" cap="flat">
                  <a:solidFill>
                    <a:srgbClr val="FF6FB8"/>
                  </a:solidFill>
                  <a:round/>
                  <a:headEnd type="none" w="med" len="med"/>
                  <a:tailEnd type="none" w="med" len="med"/>
                </a14:hiddenLine>
              </a:ext>
            </a:extLst>
          </p:spPr>
          <p:txBody>
            <a:bodyPr lIns="0" tIns="0" rIns="0" bIns="0"/>
            <a:lstStyle/>
            <a:p>
              <a:pPr eaLnBrk="0" fontAlgn="base" hangingPunct="0">
                <a:spcBef>
                  <a:spcPct val="0"/>
                </a:spcBef>
                <a:spcAft>
                  <a:spcPct val="0"/>
                </a:spcAft>
              </a:pPr>
              <a:endParaRPr lang="en-GB">
                <a:solidFill>
                  <a:srgbClr val="EAEAEA"/>
                </a:solidFill>
                <a:sym typeface="Verdana" pitchFamily="34" charset="0"/>
              </a:endParaRPr>
            </a:p>
          </p:txBody>
        </p:sp>
        <p:sp>
          <p:nvSpPr>
            <p:cNvPr id="145426" name="Freeform 8"/>
            <p:cNvSpPr>
              <a:spLocks/>
            </p:cNvSpPr>
            <p:nvPr/>
          </p:nvSpPr>
          <p:spPr bwMode="auto">
            <a:xfrm>
              <a:off x="1321" y="569"/>
              <a:ext cx="167" cy="38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1600" h="21600">
                  <a:moveTo>
                    <a:pt x="19272" y="3375"/>
                  </a:moveTo>
                  <a:lnTo>
                    <a:pt x="15392" y="1688"/>
                  </a:lnTo>
                  <a:lnTo>
                    <a:pt x="11511" y="675"/>
                  </a:lnTo>
                  <a:lnTo>
                    <a:pt x="7631" y="0"/>
                  </a:lnTo>
                  <a:lnTo>
                    <a:pt x="6984" y="3938"/>
                  </a:lnTo>
                  <a:lnTo>
                    <a:pt x="5950" y="6300"/>
                  </a:lnTo>
                  <a:lnTo>
                    <a:pt x="6726" y="9450"/>
                  </a:lnTo>
                  <a:lnTo>
                    <a:pt x="3104" y="10913"/>
                  </a:lnTo>
                  <a:lnTo>
                    <a:pt x="2069" y="14513"/>
                  </a:lnTo>
                  <a:lnTo>
                    <a:pt x="259" y="16875"/>
                  </a:lnTo>
                  <a:lnTo>
                    <a:pt x="0" y="19800"/>
                  </a:lnTo>
                  <a:lnTo>
                    <a:pt x="6079" y="21600"/>
                  </a:lnTo>
                  <a:lnTo>
                    <a:pt x="19272" y="21600"/>
                  </a:lnTo>
                  <a:lnTo>
                    <a:pt x="17332" y="19688"/>
                  </a:lnTo>
                  <a:lnTo>
                    <a:pt x="13451" y="18225"/>
                  </a:lnTo>
                  <a:lnTo>
                    <a:pt x="17849" y="15413"/>
                  </a:lnTo>
                  <a:lnTo>
                    <a:pt x="15780" y="12375"/>
                  </a:lnTo>
                  <a:lnTo>
                    <a:pt x="17073" y="10463"/>
                  </a:lnTo>
                  <a:lnTo>
                    <a:pt x="18108" y="8663"/>
                  </a:lnTo>
                  <a:lnTo>
                    <a:pt x="21600" y="5063"/>
                  </a:lnTo>
                  <a:lnTo>
                    <a:pt x="19272" y="3375"/>
                  </a:lnTo>
                </a:path>
              </a:pathLst>
            </a:custGeom>
            <a:gradFill rotWithShape="0">
              <a:gsLst>
                <a:gs pos="0">
                  <a:srgbClr val="008B8B"/>
                </a:gs>
                <a:gs pos="100000">
                  <a:srgbClr val="009999"/>
                </a:gs>
              </a:gsLst>
              <a:lin ang="2700000" scaled="1"/>
            </a:gradFill>
            <a:ln>
              <a:noFill/>
            </a:ln>
            <a:extLst>
              <a:ext uri="{91240B29-F687-4F45-9708-019B960494DF}">
                <a14:hiddenLine xmlns:a14="http://schemas.microsoft.com/office/drawing/2010/main" w="9525" cap="flat">
                  <a:solidFill>
                    <a:srgbClr val="FF6FB8"/>
                  </a:solidFill>
                  <a:round/>
                  <a:headEnd type="none" w="med" len="med"/>
                  <a:tailEnd type="none" w="med" len="med"/>
                </a14:hiddenLine>
              </a:ext>
            </a:extLst>
          </p:spPr>
          <p:txBody>
            <a:bodyPr lIns="0" tIns="0" rIns="0" bIns="0"/>
            <a:lstStyle/>
            <a:p>
              <a:pPr eaLnBrk="0" fontAlgn="base" hangingPunct="0">
                <a:spcBef>
                  <a:spcPct val="0"/>
                </a:spcBef>
                <a:spcAft>
                  <a:spcPct val="0"/>
                </a:spcAft>
              </a:pPr>
              <a:endParaRPr lang="en-GB">
                <a:solidFill>
                  <a:srgbClr val="EAEAEA"/>
                </a:solidFill>
                <a:sym typeface="Verdana" pitchFamily="34" charset="0"/>
              </a:endParaRPr>
            </a:p>
          </p:txBody>
        </p:sp>
        <p:sp>
          <p:nvSpPr>
            <p:cNvPr id="145427" name="Freeform 9"/>
            <p:cNvSpPr>
              <a:spLocks/>
            </p:cNvSpPr>
            <p:nvPr/>
          </p:nvSpPr>
          <p:spPr bwMode="auto">
            <a:xfrm>
              <a:off x="1129" y="653"/>
              <a:ext cx="166" cy="30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1600" h="21600">
                  <a:moveTo>
                    <a:pt x="17696" y="864"/>
                  </a:moveTo>
                  <a:lnTo>
                    <a:pt x="13012" y="0"/>
                  </a:lnTo>
                  <a:lnTo>
                    <a:pt x="10149" y="4608"/>
                  </a:lnTo>
                  <a:lnTo>
                    <a:pt x="9108" y="9072"/>
                  </a:lnTo>
                  <a:lnTo>
                    <a:pt x="5986" y="13248"/>
                  </a:lnTo>
                  <a:lnTo>
                    <a:pt x="7547" y="16704"/>
                  </a:lnTo>
                  <a:lnTo>
                    <a:pt x="4945" y="19296"/>
                  </a:lnTo>
                  <a:lnTo>
                    <a:pt x="0" y="21600"/>
                  </a:lnTo>
                  <a:lnTo>
                    <a:pt x="20819" y="21600"/>
                  </a:lnTo>
                  <a:lnTo>
                    <a:pt x="17696" y="19584"/>
                  </a:lnTo>
                  <a:lnTo>
                    <a:pt x="12752" y="16848"/>
                  </a:lnTo>
                  <a:lnTo>
                    <a:pt x="16916" y="13536"/>
                  </a:lnTo>
                  <a:lnTo>
                    <a:pt x="17957" y="9648"/>
                  </a:lnTo>
                  <a:lnTo>
                    <a:pt x="18737" y="6768"/>
                  </a:lnTo>
                  <a:lnTo>
                    <a:pt x="21340" y="4320"/>
                  </a:lnTo>
                  <a:lnTo>
                    <a:pt x="21600" y="0"/>
                  </a:lnTo>
                  <a:lnTo>
                    <a:pt x="17696" y="864"/>
                  </a:lnTo>
                </a:path>
              </a:pathLst>
            </a:custGeom>
            <a:gradFill rotWithShape="0">
              <a:gsLst>
                <a:gs pos="0">
                  <a:srgbClr val="008B8B"/>
                </a:gs>
                <a:gs pos="100000">
                  <a:srgbClr val="009999"/>
                </a:gs>
              </a:gsLst>
              <a:lin ang="2700000" scaled="1"/>
            </a:gradFill>
            <a:ln>
              <a:noFill/>
            </a:ln>
            <a:extLst>
              <a:ext uri="{91240B29-F687-4F45-9708-019B960494DF}">
                <a14:hiddenLine xmlns:a14="http://schemas.microsoft.com/office/drawing/2010/main" w="9525" cap="flat">
                  <a:solidFill>
                    <a:srgbClr val="FF6FB8"/>
                  </a:solidFill>
                  <a:round/>
                  <a:headEnd type="none" w="med" len="med"/>
                  <a:tailEnd type="none" w="med" len="med"/>
                </a14:hiddenLine>
              </a:ext>
            </a:extLst>
          </p:spPr>
          <p:txBody>
            <a:bodyPr lIns="0" tIns="0" rIns="0" bIns="0"/>
            <a:lstStyle/>
            <a:p>
              <a:pPr eaLnBrk="0" fontAlgn="base" hangingPunct="0">
                <a:spcBef>
                  <a:spcPct val="0"/>
                </a:spcBef>
                <a:spcAft>
                  <a:spcPct val="0"/>
                </a:spcAft>
              </a:pPr>
              <a:endParaRPr lang="en-GB">
                <a:solidFill>
                  <a:srgbClr val="EAEAEA"/>
                </a:solidFill>
                <a:sym typeface="Verdana" pitchFamily="34" charset="0"/>
              </a:endParaRPr>
            </a:p>
          </p:txBody>
        </p:sp>
        <p:sp>
          <p:nvSpPr>
            <p:cNvPr id="145428" name="Freeform 10"/>
            <p:cNvSpPr>
              <a:spLocks/>
            </p:cNvSpPr>
            <p:nvPr/>
          </p:nvSpPr>
          <p:spPr bwMode="auto">
            <a:xfrm>
              <a:off x="939" y="671"/>
              <a:ext cx="237" cy="28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600" h="21600">
                  <a:moveTo>
                    <a:pt x="18319" y="0"/>
                  </a:moveTo>
                  <a:lnTo>
                    <a:pt x="16678" y="0"/>
                  </a:lnTo>
                  <a:lnTo>
                    <a:pt x="14400" y="3830"/>
                  </a:lnTo>
                  <a:lnTo>
                    <a:pt x="13489" y="7047"/>
                  </a:lnTo>
                  <a:lnTo>
                    <a:pt x="10937" y="11030"/>
                  </a:lnTo>
                  <a:lnTo>
                    <a:pt x="7473" y="13940"/>
                  </a:lnTo>
                  <a:lnTo>
                    <a:pt x="5468" y="17770"/>
                  </a:lnTo>
                  <a:lnTo>
                    <a:pt x="0" y="21600"/>
                  </a:lnTo>
                  <a:lnTo>
                    <a:pt x="11666" y="21600"/>
                  </a:lnTo>
                  <a:lnTo>
                    <a:pt x="14035" y="19455"/>
                  </a:lnTo>
                  <a:lnTo>
                    <a:pt x="14400" y="15013"/>
                  </a:lnTo>
                  <a:lnTo>
                    <a:pt x="17134" y="11336"/>
                  </a:lnTo>
                  <a:lnTo>
                    <a:pt x="17863" y="5362"/>
                  </a:lnTo>
                  <a:lnTo>
                    <a:pt x="21600" y="0"/>
                  </a:lnTo>
                  <a:lnTo>
                    <a:pt x="18319" y="0"/>
                  </a:lnTo>
                </a:path>
              </a:pathLst>
            </a:custGeom>
            <a:gradFill rotWithShape="0">
              <a:gsLst>
                <a:gs pos="0">
                  <a:srgbClr val="008B8B"/>
                </a:gs>
                <a:gs pos="100000">
                  <a:srgbClr val="009999"/>
                </a:gs>
              </a:gsLst>
              <a:lin ang="2700000" scaled="1"/>
            </a:gradFill>
            <a:ln>
              <a:noFill/>
            </a:ln>
            <a:extLst>
              <a:ext uri="{91240B29-F687-4F45-9708-019B960494DF}">
                <a14:hiddenLine xmlns:a14="http://schemas.microsoft.com/office/drawing/2010/main" w="9525" cap="flat">
                  <a:solidFill>
                    <a:srgbClr val="FF6FB8"/>
                  </a:solidFill>
                  <a:round/>
                  <a:headEnd type="none" w="med" len="med"/>
                  <a:tailEnd type="none" w="med" len="med"/>
                </a14:hiddenLine>
              </a:ext>
            </a:extLst>
          </p:spPr>
          <p:txBody>
            <a:bodyPr lIns="0" tIns="0" rIns="0" bIns="0"/>
            <a:lstStyle/>
            <a:p>
              <a:pPr eaLnBrk="0" fontAlgn="base" hangingPunct="0">
                <a:spcBef>
                  <a:spcPct val="0"/>
                </a:spcBef>
                <a:spcAft>
                  <a:spcPct val="0"/>
                </a:spcAft>
              </a:pPr>
              <a:endParaRPr lang="en-GB">
                <a:solidFill>
                  <a:srgbClr val="EAEAEA"/>
                </a:solidFill>
                <a:sym typeface="Verdana" pitchFamily="34" charset="0"/>
              </a:endParaRPr>
            </a:p>
          </p:txBody>
        </p:sp>
        <p:sp>
          <p:nvSpPr>
            <p:cNvPr id="145429" name="Freeform 11"/>
            <p:cNvSpPr>
              <a:spLocks/>
            </p:cNvSpPr>
            <p:nvPr/>
          </p:nvSpPr>
          <p:spPr bwMode="auto">
            <a:xfrm>
              <a:off x="703" y="719"/>
              <a:ext cx="196" cy="23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1600" h="21600">
                  <a:moveTo>
                    <a:pt x="18404" y="4985"/>
                  </a:moveTo>
                  <a:lnTo>
                    <a:pt x="12453" y="2215"/>
                  </a:lnTo>
                  <a:lnTo>
                    <a:pt x="9147" y="0"/>
                  </a:lnTo>
                  <a:lnTo>
                    <a:pt x="8816" y="5723"/>
                  </a:lnTo>
                  <a:lnTo>
                    <a:pt x="6392" y="9231"/>
                  </a:lnTo>
                  <a:lnTo>
                    <a:pt x="5951" y="14769"/>
                  </a:lnTo>
                  <a:lnTo>
                    <a:pt x="3967" y="18646"/>
                  </a:lnTo>
                  <a:lnTo>
                    <a:pt x="0" y="21600"/>
                  </a:lnTo>
                  <a:lnTo>
                    <a:pt x="16090" y="21600"/>
                  </a:lnTo>
                  <a:lnTo>
                    <a:pt x="18735" y="18277"/>
                  </a:lnTo>
                  <a:lnTo>
                    <a:pt x="17412" y="12738"/>
                  </a:lnTo>
                  <a:lnTo>
                    <a:pt x="21600" y="9231"/>
                  </a:lnTo>
                  <a:lnTo>
                    <a:pt x="21049" y="4985"/>
                  </a:lnTo>
                  <a:lnTo>
                    <a:pt x="18404" y="4985"/>
                  </a:lnTo>
                </a:path>
              </a:pathLst>
            </a:custGeom>
            <a:gradFill rotWithShape="0">
              <a:gsLst>
                <a:gs pos="0">
                  <a:srgbClr val="008B8B"/>
                </a:gs>
                <a:gs pos="100000">
                  <a:srgbClr val="009999"/>
                </a:gs>
              </a:gsLst>
              <a:lin ang="2700000" scaled="1"/>
            </a:gradFill>
            <a:ln>
              <a:noFill/>
            </a:ln>
            <a:extLst>
              <a:ext uri="{91240B29-F687-4F45-9708-019B960494DF}">
                <a14:hiddenLine xmlns:a14="http://schemas.microsoft.com/office/drawing/2010/main" w="9525" cap="flat">
                  <a:solidFill>
                    <a:srgbClr val="FF6FB8"/>
                  </a:solidFill>
                  <a:round/>
                  <a:headEnd type="none" w="med" len="med"/>
                  <a:tailEnd type="none" w="med" len="med"/>
                </a14:hiddenLine>
              </a:ext>
            </a:extLst>
          </p:spPr>
          <p:txBody>
            <a:bodyPr lIns="0" tIns="0" rIns="0" bIns="0"/>
            <a:lstStyle/>
            <a:p>
              <a:pPr eaLnBrk="0" fontAlgn="base" hangingPunct="0">
                <a:spcBef>
                  <a:spcPct val="0"/>
                </a:spcBef>
                <a:spcAft>
                  <a:spcPct val="0"/>
                </a:spcAft>
              </a:pPr>
              <a:endParaRPr lang="en-GB">
                <a:solidFill>
                  <a:srgbClr val="EAEAEA"/>
                </a:solidFill>
                <a:sym typeface="Verdana" pitchFamily="34" charset="0"/>
              </a:endParaRPr>
            </a:p>
          </p:txBody>
        </p:sp>
        <p:sp>
          <p:nvSpPr>
            <p:cNvPr id="145430" name="Freeform 12"/>
            <p:cNvSpPr>
              <a:spLocks/>
            </p:cNvSpPr>
            <p:nvPr/>
          </p:nvSpPr>
          <p:spPr bwMode="auto">
            <a:xfrm>
              <a:off x="505" y="701"/>
              <a:ext cx="190" cy="25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1600" h="21600">
                  <a:moveTo>
                    <a:pt x="21600" y="0"/>
                  </a:moveTo>
                  <a:lnTo>
                    <a:pt x="18872" y="0"/>
                  </a:lnTo>
                  <a:lnTo>
                    <a:pt x="17962" y="3257"/>
                  </a:lnTo>
                  <a:lnTo>
                    <a:pt x="15688" y="10286"/>
                  </a:lnTo>
                  <a:lnTo>
                    <a:pt x="10686" y="15429"/>
                  </a:lnTo>
                  <a:lnTo>
                    <a:pt x="7048" y="20057"/>
                  </a:lnTo>
                  <a:lnTo>
                    <a:pt x="0" y="21600"/>
                  </a:lnTo>
                  <a:lnTo>
                    <a:pt x="14552" y="21600"/>
                  </a:lnTo>
                  <a:lnTo>
                    <a:pt x="16143" y="16114"/>
                  </a:lnTo>
                  <a:lnTo>
                    <a:pt x="21145" y="7714"/>
                  </a:lnTo>
                  <a:lnTo>
                    <a:pt x="21600" y="3257"/>
                  </a:lnTo>
                  <a:lnTo>
                    <a:pt x="21600" y="0"/>
                  </a:lnTo>
                </a:path>
              </a:pathLst>
            </a:custGeom>
            <a:gradFill rotWithShape="0">
              <a:gsLst>
                <a:gs pos="0">
                  <a:srgbClr val="008B8B"/>
                </a:gs>
                <a:gs pos="100000">
                  <a:srgbClr val="009999"/>
                </a:gs>
              </a:gsLst>
              <a:lin ang="2700000" scaled="1"/>
            </a:gradFill>
            <a:ln>
              <a:noFill/>
            </a:ln>
            <a:extLst>
              <a:ext uri="{91240B29-F687-4F45-9708-019B960494DF}">
                <a14:hiddenLine xmlns:a14="http://schemas.microsoft.com/office/drawing/2010/main" w="9525" cap="flat">
                  <a:solidFill>
                    <a:srgbClr val="FF6FB8"/>
                  </a:solidFill>
                  <a:round/>
                  <a:headEnd type="none" w="med" len="med"/>
                  <a:tailEnd type="none" w="med" len="med"/>
                </a14:hiddenLine>
              </a:ext>
            </a:extLst>
          </p:spPr>
          <p:txBody>
            <a:bodyPr lIns="0" tIns="0" rIns="0" bIns="0"/>
            <a:lstStyle/>
            <a:p>
              <a:pPr eaLnBrk="0" fontAlgn="base" hangingPunct="0">
                <a:spcBef>
                  <a:spcPct val="0"/>
                </a:spcBef>
                <a:spcAft>
                  <a:spcPct val="0"/>
                </a:spcAft>
              </a:pPr>
              <a:endParaRPr lang="en-GB">
                <a:solidFill>
                  <a:srgbClr val="EAEAEA"/>
                </a:solidFill>
                <a:sym typeface="Verdana" pitchFamily="34" charset="0"/>
              </a:endParaRPr>
            </a:p>
          </p:txBody>
        </p:sp>
        <p:sp>
          <p:nvSpPr>
            <p:cNvPr id="145431" name="Freeform 13"/>
            <p:cNvSpPr>
              <a:spLocks/>
            </p:cNvSpPr>
            <p:nvPr/>
          </p:nvSpPr>
          <p:spPr bwMode="auto">
            <a:xfrm>
              <a:off x="199" y="821"/>
              <a:ext cx="230" cy="13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1600" h="21600">
                  <a:moveTo>
                    <a:pt x="18501" y="0"/>
                  </a:moveTo>
                  <a:lnTo>
                    <a:pt x="17937" y="0"/>
                  </a:lnTo>
                  <a:lnTo>
                    <a:pt x="17374" y="0"/>
                  </a:lnTo>
                  <a:lnTo>
                    <a:pt x="16247" y="0"/>
                  </a:lnTo>
                  <a:lnTo>
                    <a:pt x="15120" y="0"/>
                  </a:lnTo>
                  <a:lnTo>
                    <a:pt x="14557" y="0"/>
                  </a:lnTo>
                  <a:lnTo>
                    <a:pt x="12960" y="982"/>
                  </a:lnTo>
                  <a:lnTo>
                    <a:pt x="12397" y="982"/>
                  </a:lnTo>
                  <a:lnTo>
                    <a:pt x="3287" y="2945"/>
                  </a:lnTo>
                  <a:lnTo>
                    <a:pt x="1033" y="4909"/>
                  </a:lnTo>
                  <a:lnTo>
                    <a:pt x="2160" y="8836"/>
                  </a:lnTo>
                  <a:lnTo>
                    <a:pt x="0" y="16364"/>
                  </a:lnTo>
                  <a:lnTo>
                    <a:pt x="0" y="21600"/>
                  </a:lnTo>
                  <a:lnTo>
                    <a:pt x="15214" y="21600"/>
                  </a:lnTo>
                  <a:lnTo>
                    <a:pt x="19158" y="14400"/>
                  </a:lnTo>
                  <a:lnTo>
                    <a:pt x="21600" y="7527"/>
                  </a:lnTo>
                  <a:lnTo>
                    <a:pt x="20097" y="3927"/>
                  </a:lnTo>
                  <a:lnTo>
                    <a:pt x="20191" y="0"/>
                  </a:lnTo>
                  <a:lnTo>
                    <a:pt x="19628" y="0"/>
                  </a:lnTo>
                  <a:lnTo>
                    <a:pt x="19064" y="0"/>
                  </a:lnTo>
                  <a:lnTo>
                    <a:pt x="18501" y="0"/>
                  </a:lnTo>
                </a:path>
              </a:pathLst>
            </a:custGeom>
            <a:gradFill rotWithShape="0">
              <a:gsLst>
                <a:gs pos="0">
                  <a:srgbClr val="008B8B"/>
                </a:gs>
                <a:gs pos="100000">
                  <a:srgbClr val="009999"/>
                </a:gs>
              </a:gsLst>
              <a:lin ang="2700000" scaled="1"/>
            </a:gradFill>
            <a:ln>
              <a:noFill/>
            </a:ln>
            <a:extLst>
              <a:ext uri="{91240B29-F687-4F45-9708-019B960494DF}">
                <a14:hiddenLine xmlns:a14="http://schemas.microsoft.com/office/drawing/2010/main" w="9525" cap="flat">
                  <a:solidFill>
                    <a:srgbClr val="FF6FB8"/>
                  </a:solidFill>
                  <a:round/>
                  <a:headEnd type="none" w="med" len="med"/>
                  <a:tailEnd type="none" w="med" len="med"/>
                </a14:hiddenLine>
              </a:ext>
            </a:extLst>
          </p:spPr>
          <p:txBody>
            <a:bodyPr lIns="0" tIns="0" rIns="0" bIns="0"/>
            <a:lstStyle/>
            <a:p>
              <a:pPr eaLnBrk="0" fontAlgn="base" hangingPunct="0">
                <a:spcBef>
                  <a:spcPct val="0"/>
                </a:spcBef>
                <a:spcAft>
                  <a:spcPct val="0"/>
                </a:spcAft>
              </a:pPr>
              <a:endParaRPr lang="en-GB">
                <a:solidFill>
                  <a:srgbClr val="EAEAEA"/>
                </a:solidFill>
                <a:sym typeface="Verdana" pitchFamily="34" charset="0"/>
              </a:endParaRPr>
            </a:p>
          </p:txBody>
        </p:sp>
        <p:sp>
          <p:nvSpPr>
            <p:cNvPr id="145432" name="Freeform 14"/>
            <p:cNvSpPr>
              <a:spLocks/>
            </p:cNvSpPr>
            <p:nvPr/>
          </p:nvSpPr>
          <p:spPr bwMode="auto">
            <a:xfrm>
              <a:off x="73" y="851"/>
              <a:ext cx="89" cy="10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7231" y="0"/>
                  </a:moveTo>
                  <a:lnTo>
                    <a:pt x="16018" y="10165"/>
                  </a:lnTo>
                  <a:lnTo>
                    <a:pt x="7281" y="15247"/>
                  </a:lnTo>
                  <a:lnTo>
                    <a:pt x="0" y="21600"/>
                  </a:lnTo>
                  <a:lnTo>
                    <a:pt x="16018" y="21600"/>
                  </a:lnTo>
                  <a:lnTo>
                    <a:pt x="21357" y="11859"/>
                  </a:lnTo>
                  <a:lnTo>
                    <a:pt x="21600" y="1271"/>
                  </a:lnTo>
                  <a:lnTo>
                    <a:pt x="17231" y="0"/>
                  </a:lnTo>
                </a:path>
              </a:pathLst>
            </a:custGeom>
            <a:gradFill rotWithShape="0">
              <a:gsLst>
                <a:gs pos="0">
                  <a:srgbClr val="008B8B"/>
                </a:gs>
                <a:gs pos="100000">
                  <a:srgbClr val="009999"/>
                </a:gs>
              </a:gsLst>
              <a:lin ang="2700000" scaled="1"/>
            </a:gradFill>
            <a:ln>
              <a:noFill/>
            </a:ln>
            <a:extLst>
              <a:ext uri="{91240B29-F687-4F45-9708-019B960494DF}">
                <a14:hiddenLine xmlns:a14="http://schemas.microsoft.com/office/drawing/2010/main" w="9525" cap="flat">
                  <a:solidFill>
                    <a:srgbClr val="FF6FB8"/>
                  </a:solidFill>
                  <a:round/>
                  <a:headEnd type="none" w="med" len="med"/>
                  <a:tailEnd type="none" w="med" len="med"/>
                </a14:hiddenLine>
              </a:ext>
            </a:extLst>
          </p:spPr>
          <p:txBody>
            <a:bodyPr lIns="0" tIns="0" rIns="0" bIns="0"/>
            <a:lstStyle/>
            <a:p>
              <a:pPr eaLnBrk="0" fontAlgn="base" hangingPunct="0">
                <a:spcBef>
                  <a:spcPct val="0"/>
                </a:spcBef>
                <a:spcAft>
                  <a:spcPct val="0"/>
                </a:spcAft>
              </a:pPr>
              <a:endParaRPr lang="en-GB">
                <a:solidFill>
                  <a:srgbClr val="EAEAEA"/>
                </a:solidFill>
                <a:sym typeface="Verdana" pitchFamily="34" charset="0"/>
              </a:endParaRPr>
            </a:p>
          </p:txBody>
        </p:sp>
        <p:sp>
          <p:nvSpPr>
            <p:cNvPr id="145433" name="Freeform 15"/>
            <p:cNvSpPr>
              <a:spLocks/>
            </p:cNvSpPr>
            <p:nvPr/>
          </p:nvSpPr>
          <p:spPr bwMode="auto">
            <a:xfrm>
              <a:off x="2511" y="0"/>
              <a:ext cx="278" cy="95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1600" h="21600">
                  <a:moveTo>
                    <a:pt x="21600" y="544"/>
                  </a:moveTo>
                  <a:lnTo>
                    <a:pt x="21134" y="544"/>
                  </a:lnTo>
                  <a:lnTo>
                    <a:pt x="21134" y="408"/>
                  </a:lnTo>
                  <a:lnTo>
                    <a:pt x="20668" y="408"/>
                  </a:lnTo>
                  <a:lnTo>
                    <a:pt x="19735" y="272"/>
                  </a:lnTo>
                  <a:lnTo>
                    <a:pt x="18337" y="136"/>
                  </a:lnTo>
                  <a:lnTo>
                    <a:pt x="16472" y="0"/>
                  </a:lnTo>
                  <a:lnTo>
                    <a:pt x="16006" y="136"/>
                  </a:lnTo>
                  <a:lnTo>
                    <a:pt x="15384" y="2924"/>
                  </a:lnTo>
                  <a:lnTo>
                    <a:pt x="14296" y="4737"/>
                  </a:lnTo>
                  <a:lnTo>
                    <a:pt x="14141" y="5644"/>
                  </a:lnTo>
                  <a:lnTo>
                    <a:pt x="15540" y="7684"/>
                  </a:lnTo>
                  <a:lnTo>
                    <a:pt x="14452" y="10902"/>
                  </a:lnTo>
                  <a:lnTo>
                    <a:pt x="13675" y="11809"/>
                  </a:lnTo>
                  <a:lnTo>
                    <a:pt x="12121" y="13622"/>
                  </a:lnTo>
                  <a:lnTo>
                    <a:pt x="13364" y="15435"/>
                  </a:lnTo>
                  <a:lnTo>
                    <a:pt x="10722" y="17339"/>
                  </a:lnTo>
                  <a:lnTo>
                    <a:pt x="7459" y="19197"/>
                  </a:lnTo>
                  <a:lnTo>
                    <a:pt x="3885" y="20376"/>
                  </a:lnTo>
                  <a:lnTo>
                    <a:pt x="0" y="21600"/>
                  </a:lnTo>
                  <a:lnTo>
                    <a:pt x="21600" y="21600"/>
                  </a:lnTo>
                  <a:lnTo>
                    <a:pt x="21600" y="544"/>
                  </a:lnTo>
                </a:path>
              </a:pathLst>
            </a:custGeom>
            <a:gradFill rotWithShape="0">
              <a:gsLst>
                <a:gs pos="0">
                  <a:srgbClr val="008B8B"/>
                </a:gs>
                <a:gs pos="100000">
                  <a:srgbClr val="009999"/>
                </a:gs>
              </a:gsLst>
              <a:lin ang="2700000" scaled="1"/>
            </a:gradFill>
            <a:ln>
              <a:noFill/>
            </a:ln>
            <a:extLst>
              <a:ext uri="{91240B29-F687-4F45-9708-019B960494DF}">
                <a14:hiddenLine xmlns:a14="http://schemas.microsoft.com/office/drawing/2010/main" w="9525" cap="flat">
                  <a:solidFill>
                    <a:srgbClr val="FF6FB8"/>
                  </a:solidFill>
                  <a:round/>
                  <a:headEnd type="none" w="med" len="med"/>
                  <a:tailEnd type="none" w="med" len="med"/>
                </a14:hiddenLine>
              </a:ext>
            </a:extLst>
          </p:spPr>
          <p:txBody>
            <a:bodyPr lIns="0" tIns="0" rIns="0" bIns="0"/>
            <a:lstStyle/>
            <a:p>
              <a:pPr eaLnBrk="0" fontAlgn="base" hangingPunct="0">
                <a:spcBef>
                  <a:spcPct val="0"/>
                </a:spcBef>
                <a:spcAft>
                  <a:spcPct val="0"/>
                </a:spcAft>
              </a:pPr>
              <a:endParaRPr lang="en-GB">
                <a:solidFill>
                  <a:srgbClr val="EAEAEA"/>
                </a:solidFill>
                <a:sym typeface="Verdana" pitchFamily="34" charset="0"/>
              </a:endParaRPr>
            </a:p>
          </p:txBody>
        </p:sp>
      </p:grpSp>
      <p:sp>
        <p:nvSpPr>
          <p:cNvPr id="11281" name="Text Box 17"/>
          <p:cNvSpPr txBox="1">
            <a:spLocks noChangeArrowheads="1"/>
          </p:cNvSpPr>
          <p:nvPr/>
        </p:nvSpPr>
        <p:spPr bwMode="auto">
          <a:xfrm>
            <a:off x="7464425" y="6408738"/>
            <a:ext cx="309563" cy="292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b"/>
          <a:lstStyle>
            <a:lvl1pPr>
              <a:spcBef>
                <a:spcPts val="800"/>
              </a:spcBef>
              <a:buClr>
                <a:srgbClr val="EEC85E"/>
              </a:buClr>
              <a:buSzPct val="69000"/>
              <a:buFont typeface="Wingdings" pitchFamily="2" charset="2"/>
              <a:buChar char="u"/>
              <a:defRPr sz="3200">
                <a:solidFill>
                  <a:schemeClr val="tx1"/>
                </a:solidFill>
                <a:latin typeface="Verdana" pitchFamily="34" charset="0"/>
                <a:ea typeface="ヒラギノ角ゴ ProN W3" charset="0"/>
                <a:cs typeface="ヒラギノ角ゴ ProN W3" charset="0"/>
                <a:sym typeface="Verdana" pitchFamily="34" charset="0"/>
              </a:defRPr>
            </a:lvl1pPr>
            <a:lvl2pPr marL="742950" indent="-285750">
              <a:spcBef>
                <a:spcPts val="700"/>
              </a:spcBef>
              <a:buSzPct val="100000"/>
              <a:buFont typeface="Verdana" pitchFamily="34" charset="0"/>
              <a:buChar char="–"/>
              <a:defRPr sz="2800">
                <a:solidFill>
                  <a:schemeClr val="tx1"/>
                </a:solidFill>
                <a:latin typeface="Verdana" pitchFamily="34" charset="0"/>
                <a:ea typeface="ヒラギノ角ゴ ProN W3" charset="0"/>
                <a:cs typeface="ヒラギノ角ゴ ProN W3" charset="0"/>
                <a:sym typeface="Verdana" pitchFamily="34" charset="0"/>
              </a:defRPr>
            </a:lvl2pPr>
            <a:lvl3pPr marL="1143000" indent="-228600">
              <a:spcBef>
                <a:spcPts val="600"/>
              </a:spcBef>
              <a:buClr>
                <a:srgbClr val="FFFFCC"/>
              </a:buClr>
              <a:buSzPct val="69000"/>
              <a:buFont typeface="Wingdings" pitchFamily="2" charset="2"/>
              <a:buChar char="u"/>
              <a:defRPr sz="2400">
                <a:solidFill>
                  <a:schemeClr val="tx1"/>
                </a:solidFill>
                <a:latin typeface="Verdana" pitchFamily="34" charset="0"/>
                <a:ea typeface="ヒラギノ角ゴ ProN W3" charset="0"/>
                <a:cs typeface="ヒラギノ角ゴ ProN W3" charset="0"/>
                <a:sym typeface="Verdana" pitchFamily="34" charset="0"/>
              </a:defRPr>
            </a:lvl3pPr>
            <a:lvl4pPr marL="1600200" indent="-228600">
              <a:spcBef>
                <a:spcPts val="500"/>
              </a:spcBef>
              <a:buSzPct val="100000"/>
              <a:buFont typeface="Verdana" pitchFamily="34" charset="0"/>
              <a:buChar char="–"/>
              <a:defRPr sz="2000">
                <a:solidFill>
                  <a:schemeClr val="tx1"/>
                </a:solidFill>
                <a:latin typeface="Verdana" pitchFamily="34" charset="0"/>
                <a:ea typeface="ヒラギノ角ゴ ProN W3" charset="0"/>
                <a:cs typeface="ヒラギノ角ゴ ProN W3" charset="0"/>
                <a:sym typeface="Verdana" pitchFamily="34" charset="0"/>
              </a:defRPr>
            </a:lvl4pPr>
            <a:lvl5pPr marL="2057400" indent="-228600">
              <a:spcBef>
                <a:spcPts val="500"/>
              </a:spcBef>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5pPr>
            <a:lvl6pPr marL="25146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6pPr>
            <a:lvl7pPr marL="29718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7pPr>
            <a:lvl8pPr marL="34290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8pPr>
            <a:lvl9pPr marL="38862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9pPr>
          </a:lstStyle>
          <a:p>
            <a:pPr algn="ctr" fontAlgn="base">
              <a:spcBef>
                <a:spcPct val="0"/>
              </a:spcBef>
              <a:spcAft>
                <a:spcPct val="0"/>
              </a:spcAft>
              <a:buClrTx/>
              <a:buSzTx/>
              <a:buFontTx/>
              <a:buNone/>
            </a:pPr>
            <a:fld id="{D9248EAE-109D-4440-83E6-66A0A7109A8D}" type="slidenum">
              <a:rPr lang="en-US" altLang="en-US" sz="1200">
                <a:solidFill>
                  <a:srgbClr val="EAEAEA"/>
                </a:solidFill>
                <a:effectLst>
                  <a:outerShdw blurRad="38100" dist="38100" dir="2700000" algn="tl">
                    <a:srgbClr val="000000"/>
                  </a:outerShdw>
                </a:effectLst>
                <a:ea typeface="Verdana" pitchFamily="34" charset="0"/>
                <a:cs typeface="Verdana" pitchFamily="34" charset="0"/>
              </a:rPr>
              <a:pPr algn="ctr" fontAlgn="base">
                <a:spcBef>
                  <a:spcPct val="0"/>
                </a:spcBef>
                <a:spcAft>
                  <a:spcPct val="0"/>
                </a:spcAft>
                <a:buClrTx/>
                <a:buSzTx/>
                <a:buFontTx/>
                <a:buNone/>
              </a:pPr>
              <a:t>6</a:t>
            </a:fld>
            <a:endParaRPr lang="en-US" altLang="en-US" sz="1200">
              <a:solidFill>
                <a:srgbClr val="EAEAEA"/>
              </a:solidFill>
              <a:effectLst>
                <a:outerShdw blurRad="38100" dist="38100" dir="2700000" algn="tl">
                  <a:srgbClr val="000000"/>
                </a:outerShdw>
              </a:effectLst>
              <a:ea typeface="Verdana" pitchFamily="34" charset="0"/>
              <a:cs typeface="Verdana" pitchFamily="34" charset="0"/>
            </a:endParaRPr>
          </a:p>
        </p:txBody>
      </p:sp>
      <p:sp>
        <p:nvSpPr>
          <p:cNvPr id="11282" name="Rectangle 18"/>
          <p:cNvSpPr>
            <a:spLocks/>
          </p:cNvSpPr>
          <p:nvPr/>
        </p:nvSpPr>
        <p:spPr bwMode="auto">
          <a:xfrm>
            <a:off x="457200" y="6408738"/>
            <a:ext cx="21463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40639" bIns="0" anchor="b"/>
          <a:lstStyle>
            <a:lvl1pPr marL="39688">
              <a:defRPr sz="1200">
                <a:solidFill>
                  <a:schemeClr val="tx1"/>
                </a:solidFill>
                <a:latin typeface="Verdana" charset="0"/>
              </a:defRPr>
            </a:lvl1pPr>
            <a:lvl2pPr>
              <a:defRPr sz="1200">
                <a:solidFill>
                  <a:schemeClr val="tx1"/>
                </a:solidFill>
                <a:latin typeface="Verdana" charset="0"/>
              </a:defRPr>
            </a:lvl2pPr>
            <a:lvl3pPr>
              <a:defRPr sz="1200">
                <a:solidFill>
                  <a:schemeClr val="tx1"/>
                </a:solidFill>
                <a:latin typeface="Verdana" charset="0"/>
              </a:defRPr>
            </a:lvl3pPr>
            <a:lvl4pPr>
              <a:defRPr sz="1200">
                <a:solidFill>
                  <a:schemeClr val="tx1"/>
                </a:solidFill>
                <a:latin typeface="Verdana" charset="0"/>
              </a:defRPr>
            </a:lvl4pPr>
            <a:lvl5pPr>
              <a:defRPr sz="1200">
                <a:solidFill>
                  <a:schemeClr val="tx1"/>
                </a:solidFill>
                <a:latin typeface="Verdana" charset="0"/>
              </a:defRPr>
            </a:lvl5pPr>
            <a:lvl6pPr fontAlgn="base">
              <a:spcBef>
                <a:spcPct val="0"/>
              </a:spcBef>
              <a:spcAft>
                <a:spcPct val="0"/>
              </a:spcAft>
              <a:defRPr sz="1200">
                <a:solidFill>
                  <a:schemeClr val="tx1"/>
                </a:solidFill>
                <a:latin typeface="Verdana" charset="0"/>
              </a:defRPr>
            </a:lvl6pPr>
            <a:lvl7pPr fontAlgn="base">
              <a:spcBef>
                <a:spcPct val="0"/>
              </a:spcBef>
              <a:spcAft>
                <a:spcPct val="0"/>
              </a:spcAft>
              <a:defRPr sz="1200">
                <a:solidFill>
                  <a:schemeClr val="tx1"/>
                </a:solidFill>
                <a:latin typeface="Verdana" charset="0"/>
              </a:defRPr>
            </a:lvl7pPr>
            <a:lvl8pPr fontAlgn="base">
              <a:spcBef>
                <a:spcPct val="0"/>
              </a:spcBef>
              <a:spcAft>
                <a:spcPct val="0"/>
              </a:spcAft>
              <a:defRPr sz="1200">
                <a:solidFill>
                  <a:schemeClr val="tx1"/>
                </a:solidFill>
                <a:latin typeface="Verdana" charset="0"/>
              </a:defRPr>
            </a:lvl8pPr>
            <a:lvl9pPr fontAlgn="base">
              <a:spcBef>
                <a:spcPct val="0"/>
              </a:spcBef>
              <a:spcAft>
                <a:spcPct val="0"/>
              </a:spcAft>
              <a:defRPr sz="1200">
                <a:solidFill>
                  <a:schemeClr val="tx1"/>
                </a:solidFill>
                <a:latin typeface="Verdana" charset="0"/>
              </a:defRPr>
            </a:lvl9pPr>
          </a:lstStyle>
          <a:p>
            <a:pPr fontAlgn="base">
              <a:spcBef>
                <a:spcPct val="0"/>
              </a:spcBef>
              <a:spcAft>
                <a:spcPct val="0"/>
              </a:spcAft>
              <a:defRPr/>
            </a:pPr>
            <a:r>
              <a:rPr lang="en-US" altLang="en-US" smtClean="0">
                <a:solidFill>
                  <a:srgbClr val="EAEAEA"/>
                </a:solidFill>
                <a:effectLst>
                  <a:outerShdw blurRad="38100" dist="38100" dir="2700000" algn="tl">
                    <a:srgbClr val="000000"/>
                  </a:outerShdw>
                </a:effectLst>
                <a:ea typeface="Verdana" charset="0"/>
                <a:cs typeface="Verdana" charset="0"/>
                <a:sym typeface="Verdana" charset="0"/>
              </a:rPr>
              <a:t>10/09/11</a:t>
            </a:r>
          </a:p>
        </p:txBody>
      </p:sp>
      <p:sp>
        <p:nvSpPr>
          <p:cNvPr id="11283" name="Rectangle 19"/>
          <p:cNvSpPr>
            <a:spLocks/>
          </p:cNvSpPr>
          <p:nvPr/>
        </p:nvSpPr>
        <p:spPr bwMode="auto">
          <a:xfrm>
            <a:off x="6553200" y="6408738"/>
            <a:ext cx="21463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40639" bIns="0" anchor="b"/>
          <a:lstStyle>
            <a:lvl1pPr marL="39688">
              <a:defRPr sz="1200">
                <a:solidFill>
                  <a:schemeClr val="tx1"/>
                </a:solidFill>
                <a:latin typeface="Verdana" charset="0"/>
              </a:defRPr>
            </a:lvl1pPr>
            <a:lvl2pPr>
              <a:defRPr sz="1200">
                <a:solidFill>
                  <a:schemeClr val="tx1"/>
                </a:solidFill>
                <a:latin typeface="Verdana" charset="0"/>
              </a:defRPr>
            </a:lvl2pPr>
            <a:lvl3pPr>
              <a:defRPr sz="1200">
                <a:solidFill>
                  <a:schemeClr val="tx1"/>
                </a:solidFill>
                <a:latin typeface="Verdana" charset="0"/>
              </a:defRPr>
            </a:lvl3pPr>
            <a:lvl4pPr>
              <a:defRPr sz="1200">
                <a:solidFill>
                  <a:schemeClr val="tx1"/>
                </a:solidFill>
                <a:latin typeface="Verdana" charset="0"/>
              </a:defRPr>
            </a:lvl4pPr>
            <a:lvl5pPr>
              <a:defRPr sz="1200">
                <a:solidFill>
                  <a:schemeClr val="tx1"/>
                </a:solidFill>
                <a:latin typeface="Verdana" charset="0"/>
              </a:defRPr>
            </a:lvl5pPr>
            <a:lvl6pPr fontAlgn="base">
              <a:spcBef>
                <a:spcPct val="0"/>
              </a:spcBef>
              <a:spcAft>
                <a:spcPct val="0"/>
              </a:spcAft>
              <a:defRPr sz="1200">
                <a:solidFill>
                  <a:schemeClr val="tx1"/>
                </a:solidFill>
                <a:latin typeface="Verdana" charset="0"/>
              </a:defRPr>
            </a:lvl6pPr>
            <a:lvl7pPr fontAlgn="base">
              <a:spcBef>
                <a:spcPct val="0"/>
              </a:spcBef>
              <a:spcAft>
                <a:spcPct val="0"/>
              </a:spcAft>
              <a:defRPr sz="1200">
                <a:solidFill>
                  <a:schemeClr val="tx1"/>
                </a:solidFill>
                <a:latin typeface="Verdana" charset="0"/>
              </a:defRPr>
            </a:lvl7pPr>
            <a:lvl8pPr fontAlgn="base">
              <a:spcBef>
                <a:spcPct val="0"/>
              </a:spcBef>
              <a:spcAft>
                <a:spcPct val="0"/>
              </a:spcAft>
              <a:defRPr sz="1200">
                <a:solidFill>
                  <a:schemeClr val="tx1"/>
                </a:solidFill>
                <a:latin typeface="Verdana" charset="0"/>
              </a:defRPr>
            </a:lvl8pPr>
            <a:lvl9pPr fontAlgn="base">
              <a:spcBef>
                <a:spcPct val="0"/>
              </a:spcBef>
              <a:spcAft>
                <a:spcPct val="0"/>
              </a:spcAft>
              <a:defRPr sz="1200">
                <a:solidFill>
                  <a:schemeClr val="tx1"/>
                </a:solidFill>
                <a:latin typeface="Verdana" charset="0"/>
              </a:defRPr>
            </a:lvl9pPr>
          </a:lstStyle>
          <a:p>
            <a:pPr algn="r" fontAlgn="base">
              <a:spcBef>
                <a:spcPct val="0"/>
              </a:spcBef>
              <a:spcAft>
                <a:spcPct val="0"/>
              </a:spcAft>
              <a:defRPr/>
            </a:pPr>
            <a:r>
              <a:rPr lang="en-US" altLang="en-US" smtClean="0">
                <a:solidFill>
                  <a:srgbClr val="EAEAEA"/>
                </a:solidFill>
                <a:effectLst>
                  <a:outerShdw blurRad="38100" dist="38100" dir="2700000" algn="tl">
                    <a:srgbClr val="000000"/>
                  </a:outerShdw>
                </a:effectLst>
                <a:ea typeface="Verdana" charset="0"/>
                <a:cs typeface="Verdana" charset="0"/>
                <a:sym typeface="Verdana" charset="0"/>
              </a:rPr>
              <a:t>12</a:t>
            </a:r>
          </a:p>
        </p:txBody>
      </p:sp>
      <p:sp>
        <p:nvSpPr>
          <p:cNvPr id="11284" name="Rectangle 20"/>
          <p:cNvSpPr>
            <a:spLocks noGrp="1" noChangeArrowheads="1"/>
          </p:cNvSpPr>
          <p:nvPr>
            <p:ph type="title"/>
          </p:nvPr>
        </p:nvSpPr>
        <p:spPr/>
        <p:txBody>
          <a:bodyPr rIns="132080"/>
          <a:lstStyle/>
          <a:p>
            <a:pPr eaLnBrk="1" hangingPunct="1">
              <a:defRPr/>
            </a:pPr>
            <a:r>
              <a:rPr lang="en-US" altLang="en-US" dirty="0" smtClean="0">
                <a:ea typeface="Comic Sans MS" charset="0"/>
                <a:cs typeface="Comic Sans MS" charset="0"/>
                <a:sym typeface="Comic Sans MS" charset="0"/>
              </a:rPr>
              <a:t>Microvilli</a:t>
            </a:r>
            <a:endParaRPr lang="en-US" altLang="en-US" dirty="0" smtClean="0">
              <a:ea typeface="ヒラギノ明朝 ProN W3" charset="0"/>
              <a:cs typeface="ヒラギノ明朝 ProN W3" charset="0"/>
              <a:sym typeface="Comic Sans MS" charset="0"/>
            </a:endParaRPr>
          </a:p>
        </p:txBody>
      </p:sp>
      <p:sp>
        <p:nvSpPr>
          <p:cNvPr id="11285" name="Rectangle 21"/>
          <p:cNvSpPr>
            <a:spLocks noGrp="1" noChangeArrowheads="1"/>
          </p:cNvSpPr>
          <p:nvPr>
            <p:ph type="body" idx="1"/>
          </p:nvPr>
        </p:nvSpPr>
        <p:spPr>
          <a:xfrm>
            <a:off x="4067943" y="1268413"/>
            <a:ext cx="4855393" cy="2016571"/>
          </a:xfrm>
        </p:spPr>
        <p:txBody>
          <a:bodyPr rIns="132080"/>
          <a:lstStyle/>
          <a:p>
            <a:pPr eaLnBrk="1" hangingPunct="1">
              <a:buClr>
                <a:srgbClr val="EAEAEA"/>
              </a:buClr>
              <a:buFont typeface="Wingdings" charset="2"/>
              <a:buChar char="Ø"/>
              <a:defRPr/>
            </a:pPr>
            <a:r>
              <a:rPr lang="en-US" altLang="en-US" dirty="0" smtClean="0">
                <a:latin typeface="Arial" panose="020B0604020202020204" pitchFamily="34" charset="0"/>
                <a:ea typeface="Comic Sans MS" charset="0"/>
                <a:cs typeface="Arial" panose="020B0604020202020204" pitchFamily="34" charset="0"/>
                <a:sym typeface="Comic Sans MS" charset="0"/>
              </a:rPr>
              <a:t>Structure</a:t>
            </a:r>
            <a:endParaRPr lang="en-US" altLang="en-US" dirty="0" smtClean="0">
              <a:latin typeface="Arial" panose="020B0604020202020204" pitchFamily="34" charset="0"/>
              <a:ea typeface="ヒラギノ明朝 ProN W3" charset="0"/>
              <a:cs typeface="Arial" panose="020B0604020202020204" pitchFamily="34" charset="0"/>
              <a:sym typeface="Comic Sans MS" charset="0"/>
            </a:endParaRPr>
          </a:p>
          <a:p>
            <a:pPr marL="782638" lvl="1" eaLnBrk="1" hangingPunct="1">
              <a:buClr>
                <a:srgbClr val="EAEAEA"/>
              </a:buClr>
              <a:buFont typeface="Comic Sans MS" charset="0"/>
              <a:buChar char="•"/>
              <a:defRPr/>
            </a:pPr>
            <a:r>
              <a:rPr lang="en-US" altLang="en-US" sz="1800" b="1" dirty="0" smtClean="0">
                <a:solidFill>
                  <a:srgbClr val="002060"/>
                </a:solidFill>
                <a:latin typeface="Arial" panose="020B0604020202020204" pitchFamily="34" charset="0"/>
                <a:ea typeface="Comic Sans MS" charset="0"/>
                <a:cs typeface="Arial" panose="020B0604020202020204" pitchFamily="34" charset="0"/>
                <a:sym typeface="Comic Sans MS" charset="0"/>
              </a:rPr>
              <a:t>Microscopic folds in the plasma membrane</a:t>
            </a:r>
            <a:r>
              <a:rPr lang="en-US" altLang="en-US" sz="1800" dirty="0" smtClean="0">
                <a:latin typeface="Arial" panose="020B0604020202020204" pitchFamily="34" charset="0"/>
                <a:ea typeface="Comic Sans MS" charset="0"/>
                <a:cs typeface="Arial" panose="020B0604020202020204" pitchFamily="34" charset="0"/>
                <a:sym typeface="Comic Sans MS" charset="0"/>
              </a:rPr>
              <a:t>.</a:t>
            </a:r>
            <a:endParaRPr lang="en-US" altLang="en-US" sz="1800" dirty="0" smtClean="0">
              <a:latin typeface="Arial" panose="020B0604020202020204" pitchFamily="34" charset="0"/>
              <a:ea typeface="ヒラギノ明朝 ProN W3" charset="0"/>
              <a:cs typeface="Arial" panose="020B0604020202020204" pitchFamily="34" charset="0"/>
              <a:sym typeface="Comic Sans MS" charset="0"/>
            </a:endParaRPr>
          </a:p>
          <a:p>
            <a:pPr marL="782638" lvl="1" eaLnBrk="1" hangingPunct="1">
              <a:buClr>
                <a:srgbClr val="EAEAEA"/>
              </a:buClr>
              <a:buFont typeface="Comic Sans MS" charset="0"/>
              <a:buChar char="•"/>
              <a:defRPr/>
            </a:pPr>
            <a:r>
              <a:rPr lang="en-US" altLang="en-US" sz="1800" dirty="0" smtClean="0">
                <a:latin typeface="Arial" panose="020B0604020202020204" pitchFamily="34" charset="0"/>
                <a:ea typeface="Comic Sans MS" charset="0"/>
                <a:cs typeface="Arial" panose="020B0604020202020204" pitchFamily="34" charset="0"/>
                <a:sym typeface="Comic Sans MS" charset="0"/>
              </a:rPr>
              <a:t>Only found in some types of epithelial cells. </a:t>
            </a:r>
            <a:endParaRPr lang="en-US" altLang="en-US" sz="1800" dirty="0" smtClean="0">
              <a:latin typeface="Arial" panose="020B0604020202020204" pitchFamily="34" charset="0"/>
              <a:ea typeface="ヒラギノ明朝 ProN W3" charset="0"/>
              <a:cs typeface="Arial" panose="020B0604020202020204" pitchFamily="34" charset="0"/>
              <a:sym typeface="Comic Sans MS" charset="0"/>
            </a:endParaRPr>
          </a:p>
        </p:txBody>
      </p:sp>
      <p:sp>
        <p:nvSpPr>
          <p:cNvPr id="11286" name="Rectangle 22"/>
          <p:cNvSpPr>
            <a:spLocks/>
          </p:cNvSpPr>
          <p:nvPr/>
        </p:nvSpPr>
        <p:spPr bwMode="auto">
          <a:xfrm>
            <a:off x="3700463" y="3602038"/>
            <a:ext cx="5126037"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40639" bIns="0"/>
          <a:lstStyle>
            <a:lvl1pPr marL="382588" indent="-342900">
              <a:defRPr sz="1200">
                <a:solidFill>
                  <a:schemeClr val="tx1"/>
                </a:solidFill>
                <a:latin typeface="Verdana" charset="0"/>
              </a:defRPr>
            </a:lvl1pPr>
            <a:lvl2pPr>
              <a:defRPr sz="1200">
                <a:solidFill>
                  <a:schemeClr val="tx1"/>
                </a:solidFill>
                <a:latin typeface="Verdana" charset="0"/>
              </a:defRPr>
            </a:lvl2pPr>
            <a:lvl3pPr>
              <a:defRPr sz="1200">
                <a:solidFill>
                  <a:schemeClr val="tx1"/>
                </a:solidFill>
                <a:latin typeface="Verdana" charset="0"/>
              </a:defRPr>
            </a:lvl3pPr>
            <a:lvl4pPr>
              <a:defRPr sz="1200">
                <a:solidFill>
                  <a:schemeClr val="tx1"/>
                </a:solidFill>
                <a:latin typeface="Verdana" charset="0"/>
              </a:defRPr>
            </a:lvl4pPr>
            <a:lvl5pPr>
              <a:defRPr sz="1200">
                <a:solidFill>
                  <a:schemeClr val="tx1"/>
                </a:solidFill>
                <a:latin typeface="Verdana" charset="0"/>
              </a:defRPr>
            </a:lvl5pPr>
            <a:lvl6pPr fontAlgn="base">
              <a:spcBef>
                <a:spcPct val="0"/>
              </a:spcBef>
              <a:spcAft>
                <a:spcPct val="0"/>
              </a:spcAft>
              <a:defRPr sz="1200">
                <a:solidFill>
                  <a:schemeClr val="tx1"/>
                </a:solidFill>
                <a:latin typeface="Verdana" charset="0"/>
              </a:defRPr>
            </a:lvl6pPr>
            <a:lvl7pPr fontAlgn="base">
              <a:spcBef>
                <a:spcPct val="0"/>
              </a:spcBef>
              <a:spcAft>
                <a:spcPct val="0"/>
              </a:spcAft>
              <a:defRPr sz="1200">
                <a:solidFill>
                  <a:schemeClr val="tx1"/>
                </a:solidFill>
                <a:latin typeface="Verdana" charset="0"/>
              </a:defRPr>
            </a:lvl7pPr>
            <a:lvl8pPr fontAlgn="base">
              <a:spcBef>
                <a:spcPct val="0"/>
              </a:spcBef>
              <a:spcAft>
                <a:spcPct val="0"/>
              </a:spcAft>
              <a:defRPr sz="1200">
                <a:solidFill>
                  <a:schemeClr val="tx1"/>
                </a:solidFill>
                <a:latin typeface="Verdana" charset="0"/>
              </a:defRPr>
            </a:lvl8pPr>
            <a:lvl9pPr fontAlgn="base">
              <a:spcBef>
                <a:spcPct val="0"/>
              </a:spcBef>
              <a:spcAft>
                <a:spcPct val="0"/>
              </a:spcAft>
              <a:defRPr sz="1200">
                <a:solidFill>
                  <a:schemeClr val="tx1"/>
                </a:solidFill>
                <a:latin typeface="Verdana" charset="0"/>
              </a:defRPr>
            </a:lvl9pPr>
          </a:lstStyle>
          <a:p>
            <a:pPr fontAlgn="base">
              <a:spcBef>
                <a:spcPts val="875"/>
              </a:spcBef>
              <a:spcAft>
                <a:spcPct val="0"/>
              </a:spcAft>
              <a:buClr>
                <a:srgbClr val="EAEAEA"/>
              </a:buClr>
              <a:buSzPct val="69000"/>
              <a:buFont typeface="Wingdings" charset="2"/>
              <a:buChar char="Ø"/>
              <a:defRPr/>
            </a:pPr>
            <a:r>
              <a:rPr lang="en-US" altLang="en-US" sz="3200" dirty="0" smtClean="0">
                <a:solidFill>
                  <a:srgbClr val="EAEAEA"/>
                </a:solidFill>
                <a:latin typeface="Arial" panose="020B0604020202020204" pitchFamily="34" charset="0"/>
                <a:ea typeface="Comic Sans MS" charset="0"/>
                <a:cs typeface="Arial" panose="020B0604020202020204" pitchFamily="34" charset="0"/>
                <a:sym typeface="Comic Sans MS" charset="0"/>
              </a:rPr>
              <a:t>Function</a:t>
            </a:r>
          </a:p>
          <a:p>
            <a:pPr fontAlgn="base">
              <a:spcBef>
                <a:spcPts val="500"/>
              </a:spcBef>
              <a:spcAft>
                <a:spcPct val="0"/>
              </a:spcAft>
              <a:buClr>
                <a:srgbClr val="EAEAEA"/>
              </a:buClr>
              <a:buSzPct val="100000"/>
              <a:buFont typeface="Comic Sans MS" charset="0"/>
              <a:buChar char="•"/>
              <a:defRPr/>
            </a:pPr>
            <a:r>
              <a:rPr lang="en-US" altLang="en-US" sz="1800" dirty="0" smtClean="0">
                <a:solidFill>
                  <a:srgbClr val="EAEAEA"/>
                </a:solidFill>
                <a:latin typeface="Arial" panose="020B0604020202020204" pitchFamily="34" charset="0"/>
                <a:ea typeface="Comic Sans MS" charset="0"/>
                <a:cs typeface="Arial" panose="020B0604020202020204" pitchFamily="34" charset="0"/>
                <a:sym typeface="Comic Sans MS" charset="0"/>
              </a:rPr>
              <a:t>Increase the </a:t>
            </a:r>
            <a:r>
              <a:rPr lang="en-US" altLang="en-US" sz="1800" b="1" dirty="0" smtClean="0">
                <a:solidFill>
                  <a:srgbClr val="002060"/>
                </a:solidFill>
                <a:latin typeface="Arial" panose="020B0604020202020204" pitchFamily="34" charset="0"/>
                <a:ea typeface="Comic Sans MS" charset="0"/>
                <a:cs typeface="Arial" panose="020B0604020202020204" pitchFamily="34" charset="0"/>
                <a:sym typeface="Comic Sans MS" charset="0"/>
              </a:rPr>
              <a:t>surface area </a:t>
            </a:r>
            <a:r>
              <a:rPr lang="en-US" altLang="en-US" sz="1800" dirty="0" smtClean="0">
                <a:solidFill>
                  <a:srgbClr val="EAEAEA"/>
                </a:solidFill>
                <a:latin typeface="Arial" panose="020B0604020202020204" pitchFamily="34" charset="0"/>
                <a:ea typeface="Comic Sans MS" charset="0"/>
                <a:cs typeface="Arial" panose="020B0604020202020204" pitchFamily="34" charset="0"/>
                <a:sym typeface="Comic Sans MS" charset="0"/>
              </a:rPr>
              <a:t>of cell surface membrane for </a:t>
            </a:r>
            <a:r>
              <a:rPr lang="en-US" altLang="en-US" sz="1800" b="1" dirty="0" smtClean="0">
                <a:solidFill>
                  <a:srgbClr val="002060"/>
                </a:solidFill>
                <a:latin typeface="Arial" panose="020B0604020202020204" pitchFamily="34" charset="0"/>
                <a:ea typeface="Comic Sans MS" charset="0"/>
                <a:cs typeface="Arial" panose="020B0604020202020204" pitchFamily="34" charset="0"/>
                <a:sym typeface="Comic Sans MS" charset="0"/>
              </a:rPr>
              <a:t>absorption</a:t>
            </a:r>
            <a:r>
              <a:rPr lang="en-US" altLang="en-US" sz="1800" dirty="0" smtClean="0">
                <a:solidFill>
                  <a:srgbClr val="EAEAEA"/>
                </a:solidFill>
                <a:latin typeface="Arial" panose="020B0604020202020204" pitchFamily="34" charset="0"/>
                <a:ea typeface="Comic Sans MS" charset="0"/>
                <a:cs typeface="Arial" panose="020B0604020202020204" pitchFamily="34" charset="0"/>
                <a:sym typeface="Comic Sans MS" charset="0"/>
              </a:rPr>
              <a:t> and </a:t>
            </a:r>
            <a:r>
              <a:rPr lang="en-US" altLang="en-US" sz="1800" b="1" dirty="0" smtClean="0">
                <a:solidFill>
                  <a:srgbClr val="002060"/>
                </a:solidFill>
                <a:latin typeface="Arial" panose="020B0604020202020204" pitchFamily="34" charset="0"/>
                <a:ea typeface="Comic Sans MS" charset="0"/>
                <a:cs typeface="Arial" panose="020B0604020202020204" pitchFamily="34" charset="0"/>
                <a:sym typeface="Comic Sans MS" charset="0"/>
              </a:rPr>
              <a:t>secretion</a:t>
            </a:r>
            <a:r>
              <a:rPr lang="en-US" altLang="en-US" sz="1800" dirty="0" smtClean="0">
                <a:solidFill>
                  <a:srgbClr val="EAEAEA"/>
                </a:solidFill>
                <a:latin typeface="Arial" panose="020B0604020202020204" pitchFamily="34" charset="0"/>
                <a:ea typeface="Comic Sans MS" charset="0"/>
                <a:cs typeface="Arial" panose="020B0604020202020204" pitchFamily="34" charset="0"/>
                <a:sym typeface="Comic Sans MS" charset="0"/>
              </a:rPr>
              <a:t> of enzymes.</a:t>
            </a:r>
          </a:p>
          <a:p>
            <a:pPr fontAlgn="base">
              <a:spcBef>
                <a:spcPts val="500"/>
              </a:spcBef>
              <a:spcAft>
                <a:spcPct val="0"/>
              </a:spcAft>
              <a:buClr>
                <a:srgbClr val="EAEAEA"/>
              </a:buClr>
              <a:buSzPct val="100000"/>
              <a:buFont typeface="Comic Sans MS" charset="0"/>
              <a:buChar char="•"/>
              <a:defRPr/>
            </a:pPr>
            <a:endParaRPr lang="en-US" altLang="en-US" sz="1800" dirty="0">
              <a:solidFill>
                <a:srgbClr val="EAEAEA"/>
              </a:solidFill>
              <a:latin typeface="Arial" panose="020B0604020202020204" pitchFamily="34" charset="0"/>
              <a:ea typeface="Comic Sans MS" charset="0"/>
              <a:cs typeface="Arial" panose="020B0604020202020204" pitchFamily="34" charset="0"/>
              <a:sym typeface="Comic Sans MS" charset="0"/>
            </a:endParaRPr>
          </a:p>
          <a:p>
            <a:pPr fontAlgn="base">
              <a:spcBef>
                <a:spcPts val="500"/>
              </a:spcBef>
              <a:spcAft>
                <a:spcPct val="0"/>
              </a:spcAft>
              <a:buClr>
                <a:srgbClr val="EAEAEA"/>
              </a:buClr>
              <a:buSzPct val="100000"/>
              <a:buFont typeface="Comic Sans MS" charset="0"/>
              <a:buChar char="•"/>
              <a:defRPr/>
            </a:pPr>
            <a:r>
              <a:rPr lang="en-US" altLang="en-US" sz="1800" dirty="0" smtClean="0">
                <a:solidFill>
                  <a:srgbClr val="EAEAEA"/>
                </a:solidFill>
                <a:latin typeface="Arial" panose="020B0604020202020204" pitchFamily="34" charset="0"/>
                <a:ea typeface="Comic Sans MS" charset="0"/>
                <a:cs typeface="Arial" panose="020B0604020202020204" pitchFamily="34" charset="0"/>
                <a:sym typeface="Comic Sans MS" charset="0"/>
              </a:rPr>
              <a:t>If a cell is absorbing nutrients it requires active transport which requires what????</a:t>
            </a:r>
          </a:p>
          <a:p>
            <a:pPr fontAlgn="base">
              <a:spcBef>
                <a:spcPts val="500"/>
              </a:spcBef>
              <a:spcAft>
                <a:spcPct val="0"/>
              </a:spcAft>
              <a:buClr>
                <a:srgbClr val="EAEAEA"/>
              </a:buClr>
              <a:buSzPct val="100000"/>
              <a:buFont typeface="Comic Sans MS" charset="0"/>
              <a:buChar char="•"/>
              <a:defRPr/>
            </a:pPr>
            <a:r>
              <a:rPr lang="en-US" altLang="en-US" sz="1800" dirty="0" smtClean="0">
                <a:solidFill>
                  <a:srgbClr val="EAEAEA"/>
                </a:solidFill>
                <a:latin typeface="Arial" panose="020B0604020202020204" pitchFamily="34" charset="0"/>
                <a:ea typeface="Comic Sans MS" charset="0"/>
                <a:cs typeface="Arial" panose="020B0604020202020204" pitchFamily="34" charset="0"/>
                <a:sym typeface="Comic Sans MS" charset="0"/>
              </a:rPr>
              <a:t>If a cell is secretory which organelles will it have in large numbers?</a:t>
            </a:r>
          </a:p>
        </p:txBody>
      </p:sp>
      <p:pic>
        <p:nvPicPr>
          <p:cNvPr id="11287" name="Picture 2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100" y="1546225"/>
            <a:ext cx="2895600"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8" name="Picture 2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886200"/>
            <a:ext cx="2819400" cy="226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873769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1284"/>
                                        </p:tgtEl>
                                        <p:attrNameLst>
                                          <p:attrName>style.visibility</p:attrName>
                                        </p:attrNameLst>
                                      </p:cBhvr>
                                      <p:to>
                                        <p:strVal val="visible"/>
                                      </p:to>
                                    </p:set>
                                    <p:anim calcmode="lin" valueType="num">
                                      <p:cBhvr>
                                        <p:cTn id="7" dur="1000" fill="hold"/>
                                        <p:tgtEl>
                                          <p:spTgt spid="11284"/>
                                        </p:tgtEl>
                                        <p:attrNameLst>
                                          <p:attrName>ppt_w</p:attrName>
                                        </p:attrNameLst>
                                      </p:cBhvr>
                                      <p:tavLst>
                                        <p:tav tm="0">
                                          <p:val>
                                            <p:fltVal val="0"/>
                                          </p:val>
                                        </p:tav>
                                        <p:tav tm="100000">
                                          <p:val>
                                            <p:strVal val="#ppt_w"/>
                                          </p:val>
                                        </p:tav>
                                      </p:tavLst>
                                    </p:anim>
                                    <p:anim calcmode="lin" valueType="num">
                                      <p:cBhvr>
                                        <p:cTn id="8" dur="1000" fill="hold"/>
                                        <p:tgtEl>
                                          <p:spTgt spid="11284"/>
                                        </p:tgtEl>
                                        <p:attrNameLst>
                                          <p:attrName>ppt_h</p:attrName>
                                        </p:attrNameLst>
                                      </p:cBhvr>
                                      <p:tavLst>
                                        <p:tav tm="0">
                                          <p:val>
                                            <p:fltVal val="0"/>
                                          </p:val>
                                        </p:tav>
                                        <p:tav tm="100000">
                                          <p:val>
                                            <p:strVal val="#ppt_h"/>
                                          </p:val>
                                        </p:tav>
                                      </p:tavLst>
                                    </p:anim>
                                    <p:anim calcmode="lin" valueType="num">
                                      <p:cBhvr>
                                        <p:cTn id="9" dur="1000" fill="hold"/>
                                        <p:tgtEl>
                                          <p:spTgt spid="1128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128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nodeType="clickEffect">
                                  <p:stCondLst>
                                    <p:cond delay="0"/>
                                  </p:stCondLst>
                                  <p:childTnLst>
                                    <p:set>
                                      <p:cBhvr>
                                        <p:cTn id="14" dur="1" fill="hold">
                                          <p:stCondLst>
                                            <p:cond delay="0"/>
                                          </p:stCondLst>
                                        </p:cTn>
                                        <p:tgtEl>
                                          <p:spTgt spid="11287"/>
                                        </p:tgtEl>
                                        <p:attrNameLst>
                                          <p:attrName>style.visibility</p:attrName>
                                        </p:attrNameLst>
                                      </p:cBhvr>
                                      <p:to>
                                        <p:strVal val="visible"/>
                                      </p:to>
                                    </p:set>
                                    <p:anim calcmode="lin" valueType="num">
                                      <p:cBhvr additive="base">
                                        <p:cTn id="15" dur="500" fill="hold"/>
                                        <p:tgtEl>
                                          <p:spTgt spid="11287"/>
                                        </p:tgtEl>
                                        <p:attrNameLst>
                                          <p:attrName>ppt_x</p:attrName>
                                        </p:attrNameLst>
                                      </p:cBhvr>
                                      <p:tavLst>
                                        <p:tav tm="0">
                                          <p:val>
                                            <p:strVal val="#ppt_x"/>
                                          </p:val>
                                        </p:tav>
                                        <p:tav tm="100000">
                                          <p:val>
                                            <p:strVal val="#ppt_x"/>
                                          </p:val>
                                        </p:tav>
                                      </p:tavLst>
                                    </p:anim>
                                    <p:anim calcmode="lin" valueType="num">
                                      <p:cBhvr additive="base">
                                        <p:cTn id="16" dur="500" fill="hold"/>
                                        <p:tgtEl>
                                          <p:spTgt spid="11287"/>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1285">
                                            <p:txEl>
                                              <p:pRg st="0" end="0"/>
                                            </p:txEl>
                                          </p:spTgt>
                                        </p:tgtEl>
                                        <p:attrNameLst>
                                          <p:attrName>style.visibility</p:attrName>
                                        </p:attrNameLst>
                                      </p:cBhvr>
                                      <p:to>
                                        <p:strVal val="visible"/>
                                      </p:to>
                                    </p:set>
                                    <p:anim calcmode="lin" valueType="num">
                                      <p:cBhvr additive="base">
                                        <p:cTn id="21" dur="500" fill="hold"/>
                                        <p:tgtEl>
                                          <p:spTgt spid="11285">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1285">
                                            <p:txEl>
                                              <p:pRg st="0" end="0"/>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1285">
                                            <p:txEl>
                                              <p:pRg st="1" end="1"/>
                                            </p:txEl>
                                          </p:spTgt>
                                        </p:tgtEl>
                                        <p:attrNameLst>
                                          <p:attrName>style.visibility</p:attrName>
                                        </p:attrNameLst>
                                      </p:cBhvr>
                                      <p:to>
                                        <p:strVal val="visible"/>
                                      </p:to>
                                    </p:set>
                                    <p:anim calcmode="lin" valueType="num">
                                      <p:cBhvr additive="base">
                                        <p:cTn id="25" dur="500" fill="hold"/>
                                        <p:tgtEl>
                                          <p:spTgt spid="11285">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285">
                                            <p:txEl>
                                              <p:pRg st="1" end="1"/>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1285">
                                            <p:txEl>
                                              <p:pRg st="2" end="2"/>
                                            </p:txEl>
                                          </p:spTgt>
                                        </p:tgtEl>
                                        <p:attrNameLst>
                                          <p:attrName>style.visibility</p:attrName>
                                        </p:attrNameLst>
                                      </p:cBhvr>
                                      <p:to>
                                        <p:strVal val="visible"/>
                                      </p:to>
                                    </p:set>
                                    <p:anim calcmode="lin" valueType="num">
                                      <p:cBhvr additive="base">
                                        <p:cTn id="29" dur="500" fill="hold"/>
                                        <p:tgtEl>
                                          <p:spTgt spid="11285">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128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nodeType="clickEffect">
                                  <p:stCondLst>
                                    <p:cond delay="0"/>
                                  </p:stCondLst>
                                  <p:childTnLst>
                                    <p:set>
                                      <p:cBhvr>
                                        <p:cTn id="34" dur="1" fill="hold">
                                          <p:stCondLst>
                                            <p:cond delay="0"/>
                                          </p:stCondLst>
                                        </p:cTn>
                                        <p:tgtEl>
                                          <p:spTgt spid="11288"/>
                                        </p:tgtEl>
                                        <p:attrNameLst>
                                          <p:attrName>style.visibility</p:attrName>
                                        </p:attrNameLst>
                                      </p:cBhvr>
                                      <p:to>
                                        <p:strVal val="visible"/>
                                      </p:to>
                                    </p:set>
                                    <p:anim calcmode="lin" valueType="num">
                                      <p:cBhvr additive="base">
                                        <p:cTn id="35" dur="500" fill="hold"/>
                                        <p:tgtEl>
                                          <p:spTgt spid="11288"/>
                                        </p:tgtEl>
                                        <p:attrNameLst>
                                          <p:attrName>ppt_x</p:attrName>
                                        </p:attrNameLst>
                                      </p:cBhvr>
                                      <p:tavLst>
                                        <p:tav tm="0">
                                          <p:val>
                                            <p:strVal val="#ppt_x"/>
                                          </p:val>
                                        </p:tav>
                                        <p:tav tm="100000">
                                          <p:val>
                                            <p:strVal val="#ppt_x"/>
                                          </p:val>
                                        </p:tav>
                                      </p:tavLst>
                                    </p:anim>
                                    <p:anim calcmode="lin" valueType="num">
                                      <p:cBhvr additive="base">
                                        <p:cTn id="36" dur="500" fill="hold"/>
                                        <p:tgtEl>
                                          <p:spTgt spid="11288"/>
                                        </p:tgtEl>
                                        <p:attrNameLst>
                                          <p:attrName>ppt_y</p:attrName>
                                        </p:attrNameLst>
                                      </p:cBhvr>
                                      <p:tavLst>
                                        <p:tav tm="0">
                                          <p:val>
                                            <p:strVal val="1+#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1286"/>
                                        </p:tgtEl>
                                        <p:attrNameLst>
                                          <p:attrName>style.visibility</p:attrName>
                                        </p:attrNameLst>
                                      </p:cBhvr>
                                      <p:to>
                                        <p:strVal val="visible"/>
                                      </p:to>
                                    </p:set>
                                    <p:anim calcmode="lin" valueType="num">
                                      <p:cBhvr additive="base">
                                        <p:cTn id="41" dur="500" fill="hold"/>
                                        <p:tgtEl>
                                          <p:spTgt spid="11286"/>
                                        </p:tgtEl>
                                        <p:attrNameLst>
                                          <p:attrName>ppt_x</p:attrName>
                                        </p:attrNameLst>
                                      </p:cBhvr>
                                      <p:tavLst>
                                        <p:tav tm="0">
                                          <p:val>
                                            <p:strVal val="#ppt_x"/>
                                          </p:val>
                                        </p:tav>
                                        <p:tav tm="100000">
                                          <p:val>
                                            <p:strVal val="#ppt_x"/>
                                          </p:val>
                                        </p:tav>
                                      </p:tavLst>
                                    </p:anim>
                                    <p:anim calcmode="lin" valueType="num">
                                      <p:cBhvr additive="base">
                                        <p:cTn id="42" dur="500" fill="hold"/>
                                        <p:tgtEl>
                                          <p:spTgt spid="1128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84" grpId="0" autoUpdateAnimBg="0"/>
      <p:bldP spid="11285" grpId="0" build="p" autoUpdateAnimBg="0"/>
      <p:bldP spid="11286"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Title 1"/>
          <p:cNvSpPr>
            <a:spLocks noGrp="1"/>
          </p:cNvSpPr>
          <p:nvPr>
            <p:ph type="title"/>
          </p:nvPr>
        </p:nvSpPr>
        <p:spPr/>
        <p:txBody>
          <a:bodyPr/>
          <a:lstStyle/>
          <a:p>
            <a:r>
              <a:rPr lang="en-GB" altLang="en-US" smtClean="0"/>
              <a:t>Red Blood Cell</a:t>
            </a:r>
          </a:p>
        </p:txBody>
      </p:sp>
      <p:sp>
        <p:nvSpPr>
          <p:cNvPr id="4" name="Slide Number Placeholder 3"/>
          <p:cNvSpPr>
            <a:spLocks noGrp="1"/>
          </p:cNvSpPr>
          <p:nvPr>
            <p:ph type="sldNum" sz="quarter" idx="10"/>
          </p:nvPr>
        </p:nvSpPr>
        <p:spPr/>
        <p:txBody>
          <a:bodyPr/>
          <a:lstStyle>
            <a:lvl1pPr>
              <a:spcBef>
                <a:spcPts val="800"/>
              </a:spcBef>
              <a:buClr>
                <a:srgbClr val="EEC85E"/>
              </a:buClr>
              <a:buSzPct val="69000"/>
              <a:buFont typeface="Wingdings" pitchFamily="2" charset="2"/>
              <a:buChar char="u"/>
              <a:defRPr sz="3200">
                <a:solidFill>
                  <a:schemeClr val="tx1"/>
                </a:solidFill>
                <a:latin typeface="Verdana" pitchFamily="34" charset="0"/>
                <a:ea typeface="ヒラギノ角ゴ ProN W3" charset="0"/>
                <a:cs typeface="ヒラギノ角ゴ ProN W3" charset="0"/>
                <a:sym typeface="Verdana" pitchFamily="34" charset="0"/>
              </a:defRPr>
            </a:lvl1pPr>
            <a:lvl2pPr marL="742950" indent="-285750">
              <a:spcBef>
                <a:spcPts val="700"/>
              </a:spcBef>
              <a:buSzPct val="100000"/>
              <a:buFont typeface="Verdana" pitchFamily="34" charset="0"/>
              <a:buChar char="–"/>
              <a:defRPr sz="2800">
                <a:solidFill>
                  <a:schemeClr val="tx1"/>
                </a:solidFill>
                <a:latin typeface="Verdana" pitchFamily="34" charset="0"/>
                <a:ea typeface="ヒラギノ角ゴ ProN W3" charset="0"/>
                <a:cs typeface="ヒラギノ角ゴ ProN W3" charset="0"/>
                <a:sym typeface="Verdana" pitchFamily="34" charset="0"/>
              </a:defRPr>
            </a:lvl2pPr>
            <a:lvl3pPr marL="1143000" indent="-228600">
              <a:spcBef>
                <a:spcPts val="600"/>
              </a:spcBef>
              <a:buClr>
                <a:srgbClr val="FFFFCC"/>
              </a:buClr>
              <a:buSzPct val="69000"/>
              <a:buFont typeface="Wingdings" pitchFamily="2" charset="2"/>
              <a:buChar char="u"/>
              <a:defRPr sz="2400">
                <a:solidFill>
                  <a:schemeClr val="tx1"/>
                </a:solidFill>
                <a:latin typeface="Verdana" pitchFamily="34" charset="0"/>
                <a:ea typeface="ヒラギノ角ゴ ProN W3" charset="0"/>
                <a:cs typeface="ヒラギノ角ゴ ProN W3" charset="0"/>
                <a:sym typeface="Verdana" pitchFamily="34" charset="0"/>
              </a:defRPr>
            </a:lvl3pPr>
            <a:lvl4pPr marL="1600200" indent="-228600">
              <a:spcBef>
                <a:spcPts val="500"/>
              </a:spcBef>
              <a:buSzPct val="100000"/>
              <a:buFont typeface="Verdana" pitchFamily="34" charset="0"/>
              <a:buChar char="–"/>
              <a:defRPr sz="2000">
                <a:solidFill>
                  <a:schemeClr val="tx1"/>
                </a:solidFill>
                <a:latin typeface="Verdana" pitchFamily="34" charset="0"/>
                <a:ea typeface="ヒラギノ角ゴ ProN W3" charset="0"/>
                <a:cs typeface="ヒラギノ角ゴ ProN W3" charset="0"/>
                <a:sym typeface="Verdana" pitchFamily="34" charset="0"/>
              </a:defRPr>
            </a:lvl4pPr>
            <a:lvl5pPr marL="2057400" indent="-228600">
              <a:spcBef>
                <a:spcPts val="500"/>
              </a:spcBef>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5pPr>
            <a:lvl6pPr marL="25146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6pPr>
            <a:lvl7pPr marL="29718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7pPr>
            <a:lvl8pPr marL="34290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8pPr>
            <a:lvl9pPr marL="38862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9pPr>
          </a:lstStyle>
          <a:p>
            <a:pPr>
              <a:spcBef>
                <a:spcPct val="0"/>
              </a:spcBef>
              <a:buClrTx/>
              <a:buSzTx/>
              <a:buFontTx/>
              <a:buNone/>
            </a:pPr>
            <a:fld id="{307AA336-779B-42D9-A629-1FBE84C9A04E}" type="slidenum">
              <a:rPr lang="en-US" altLang="en-US" sz="1200">
                <a:solidFill>
                  <a:srgbClr val="EAEAEA"/>
                </a:solidFill>
                <a:ea typeface="Verdana" pitchFamily="34" charset="0"/>
                <a:cs typeface="Verdana" pitchFamily="34" charset="0"/>
              </a:rPr>
              <a:pPr>
                <a:spcBef>
                  <a:spcPct val="0"/>
                </a:spcBef>
                <a:buClrTx/>
                <a:buSzTx/>
                <a:buFontTx/>
                <a:buNone/>
              </a:pPr>
              <a:t>7</a:t>
            </a:fld>
            <a:endParaRPr lang="en-US" altLang="en-US" sz="1200">
              <a:solidFill>
                <a:srgbClr val="EAEAEA"/>
              </a:solidFill>
              <a:ea typeface="Verdana" pitchFamily="34" charset="0"/>
              <a:cs typeface="Verdana" pitchFamily="34" charset="0"/>
            </a:endParaRPr>
          </a:p>
        </p:txBody>
      </p:sp>
      <p:pic>
        <p:nvPicPr>
          <p:cNvPr id="148484" name="irc_mi" descr="http://biology-igcse.weebly.com/uploads/1/5/0/7/15070316/1209710_orig.png">
            <a:hlinkClick r:id="rId2"/>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a:xfrm>
            <a:off x="251520" y="1988840"/>
            <a:ext cx="3230562" cy="2339975"/>
          </a:xfrm>
        </p:spPr>
      </p:pic>
      <p:sp>
        <p:nvSpPr>
          <p:cNvPr id="148485" name="Rectangle 5"/>
          <p:cNvSpPr>
            <a:spLocks noChangeArrowheads="1"/>
          </p:cNvSpPr>
          <p:nvPr/>
        </p:nvSpPr>
        <p:spPr bwMode="auto">
          <a:xfrm>
            <a:off x="3563888" y="1556792"/>
            <a:ext cx="5328592"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800"/>
              </a:spcBef>
              <a:buClr>
                <a:srgbClr val="EEC85E"/>
              </a:buClr>
              <a:buSzPct val="69000"/>
              <a:buFont typeface="Wingdings" pitchFamily="2" charset="2"/>
              <a:buChar char="u"/>
              <a:defRPr sz="3200">
                <a:solidFill>
                  <a:schemeClr val="tx1"/>
                </a:solidFill>
                <a:latin typeface="Verdana" pitchFamily="34" charset="0"/>
                <a:ea typeface="ヒラギノ角ゴ ProN W3" charset="0"/>
                <a:cs typeface="ヒラギノ角ゴ ProN W3" charset="0"/>
                <a:sym typeface="Verdana" pitchFamily="34" charset="0"/>
              </a:defRPr>
            </a:lvl1pPr>
            <a:lvl2pPr marL="742950" indent="-285750">
              <a:spcBef>
                <a:spcPts val="700"/>
              </a:spcBef>
              <a:buSzPct val="100000"/>
              <a:buFont typeface="Verdana" pitchFamily="34" charset="0"/>
              <a:buChar char="–"/>
              <a:defRPr sz="2800">
                <a:solidFill>
                  <a:schemeClr val="tx1"/>
                </a:solidFill>
                <a:latin typeface="Verdana" pitchFamily="34" charset="0"/>
                <a:ea typeface="ヒラギノ角ゴ ProN W3" charset="0"/>
                <a:cs typeface="ヒラギノ角ゴ ProN W3" charset="0"/>
                <a:sym typeface="Verdana" pitchFamily="34" charset="0"/>
              </a:defRPr>
            </a:lvl2pPr>
            <a:lvl3pPr marL="1143000" indent="-228600">
              <a:spcBef>
                <a:spcPts val="600"/>
              </a:spcBef>
              <a:buClr>
                <a:srgbClr val="FFFFCC"/>
              </a:buClr>
              <a:buSzPct val="69000"/>
              <a:buFont typeface="Wingdings" pitchFamily="2" charset="2"/>
              <a:buChar char="u"/>
              <a:defRPr sz="2400">
                <a:solidFill>
                  <a:schemeClr val="tx1"/>
                </a:solidFill>
                <a:latin typeface="Verdana" pitchFamily="34" charset="0"/>
                <a:ea typeface="ヒラギノ角ゴ ProN W3" charset="0"/>
                <a:cs typeface="ヒラギノ角ゴ ProN W3" charset="0"/>
                <a:sym typeface="Verdana" pitchFamily="34" charset="0"/>
              </a:defRPr>
            </a:lvl3pPr>
            <a:lvl4pPr marL="1600200" indent="-228600">
              <a:spcBef>
                <a:spcPts val="500"/>
              </a:spcBef>
              <a:buSzPct val="100000"/>
              <a:buFont typeface="Verdana" pitchFamily="34" charset="0"/>
              <a:buChar char="–"/>
              <a:defRPr sz="2000">
                <a:solidFill>
                  <a:schemeClr val="tx1"/>
                </a:solidFill>
                <a:latin typeface="Verdana" pitchFamily="34" charset="0"/>
                <a:ea typeface="ヒラギノ角ゴ ProN W3" charset="0"/>
                <a:cs typeface="ヒラギノ角ゴ ProN W3" charset="0"/>
                <a:sym typeface="Verdana" pitchFamily="34" charset="0"/>
              </a:defRPr>
            </a:lvl4pPr>
            <a:lvl5pPr marL="2057400" indent="-228600">
              <a:spcBef>
                <a:spcPts val="500"/>
              </a:spcBef>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5pPr>
            <a:lvl6pPr marL="25146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6pPr>
            <a:lvl7pPr marL="29718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7pPr>
            <a:lvl8pPr marL="34290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8pPr>
            <a:lvl9pPr marL="38862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9pPr>
          </a:lstStyle>
          <a:p>
            <a:pPr eaLnBrk="0" fontAlgn="base" hangingPunct="0">
              <a:spcBef>
                <a:spcPct val="0"/>
              </a:spcBef>
              <a:spcAft>
                <a:spcPct val="0"/>
              </a:spcAft>
              <a:buClrTx/>
              <a:buSzTx/>
              <a:buFontTx/>
              <a:buNone/>
            </a:pPr>
            <a:r>
              <a:rPr lang="en-GB" altLang="en-US" sz="2400" b="1" u="sng" dirty="0">
                <a:solidFill>
                  <a:srgbClr val="EAEAEA"/>
                </a:solidFill>
                <a:latin typeface="Arial" panose="020B0604020202020204" pitchFamily="34" charset="0"/>
                <a:cs typeface="Arial" panose="020B0604020202020204" pitchFamily="34" charset="0"/>
              </a:rPr>
              <a:t>Structure</a:t>
            </a:r>
            <a:r>
              <a:rPr lang="en-GB" altLang="en-US" sz="2400" dirty="0">
                <a:solidFill>
                  <a:srgbClr val="EAEAEA"/>
                </a:solidFill>
                <a:latin typeface="Arial" panose="020B0604020202020204" pitchFamily="34" charset="0"/>
                <a:cs typeface="Arial" panose="020B0604020202020204" pitchFamily="34" charset="0"/>
              </a:rPr>
              <a:t>: </a:t>
            </a:r>
            <a:r>
              <a:rPr lang="en-GB" altLang="en-US" sz="2400" b="1" dirty="0">
                <a:solidFill>
                  <a:srgbClr val="002060"/>
                </a:solidFill>
                <a:latin typeface="Arial" panose="020B0604020202020204" pitchFamily="34" charset="0"/>
                <a:cs typeface="Arial" panose="020B0604020202020204" pitchFamily="34" charset="0"/>
              </a:rPr>
              <a:t>no nucleus</a:t>
            </a:r>
            <a:r>
              <a:rPr lang="en-GB" altLang="en-US" sz="2400" dirty="0">
                <a:solidFill>
                  <a:srgbClr val="EAEAEA"/>
                </a:solidFill>
                <a:latin typeface="Arial" panose="020B0604020202020204" pitchFamily="34" charset="0"/>
                <a:cs typeface="Arial" panose="020B0604020202020204" pitchFamily="34" charset="0"/>
              </a:rPr>
              <a:t>, </a:t>
            </a:r>
            <a:r>
              <a:rPr lang="en-GB" altLang="en-US" sz="2400" b="1" dirty="0">
                <a:solidFill>
                  <a:srgbClr val="002060"/>
                </a:solidFill>
                <a:latin typeface="Arial" panose="020B0604020202020204" pitchFamily="34" charset="0"/>
                <a:cs typeface="Arial" panose="020B0604020202020204" pitchFamily="34" charset="0"/>
              </a:rPr>
              <a:t>biconcave</a:t>
            </a:r>
          </a:p>
          <a:p>
            <a:pPr eaLnBrk="0" fontAlgn="base" hangingPunct="0">
              <a:spcBef>
                <a:spcPct val="0"/>
              </a:spcBef>
              <a:spcAft>
                <a:spcPct val="0"/>
              </a:spcAft>
              <a:buClrTx/>
              <a:buSzTx/>
              <a:buFontTx/>
              <a:buNone/>
            </a:pPr>
            <a:endParaRPr lang="en-GB" altLang="en-US" sz="2400" dirty="0">
              <a:solidFill>
                <a:srgbClr val="EAEAEA"/>
              </a:solidFill>
              <a:latin typeface="Arial" panose="020B0604020202020204" pitchFamily="34" charset="0"/>
              <a:cs typeface="Arial" panose="020B0604020202020204" pitchFamily="34" charset="0"/>
            </a:endParaRPr>
          </a:p>
          <a:p>
            <a:pPr eaLnBrk="0" fontAlgn="base" hangingPunct="0">
              <a:spcBef>
                <a:spcPct val="0"/>
              </a:spcBef>
              <a:spcAft>
                <a:spcPct val="0"/>
              </a:spcAft>
              <a:buClrTx/>
              <a:buSzTx/>
              <a:buFontTx/>
              <a:buNone/>
            </a:pPr>
            <a:r>
              <a:rPr lang="en-GB" altLang="en-US" sz="2400" b="1" u="sng" dirty="0">
                <a:solidFill>
                  <a:srgbClr val="EAEAEA"/>
                </a:solidFill>
                <a:latin typeface="Arial" panose="020B0604020202020204" pitchFamily="34" charset="0"/>
                <a:cs typeface="Arial" panose="020B0604020202020204" pitchFamily="34" charset="0"/>
              </a:rPr>
              <a:t>Function</a:t>
            </a:r>
            <a:r>
              <a:rPr lang="en-GB" altLang="en-US" sz="2400" dirty="0">
                <a:solidFill>
                  <a:srgbClr val="EAEAEA"/>
                </a:solidFill>
                <a:latin typeface="Arial" panose="020B0604020202020204" pitchFamily="34" charset="0"/>
                <a:cs typeface="Arial" panose="020B0604020202020204" pitchFamily="34" charset="0"/>
              </a:rPr>
              <a:t>: Red blood cells carry oxygen from the lungs to respiring tissues.  </a:t>
            </a:r>
          </a:p>
          <a:p>
            <a:pPr eaLnBrk="0" fontAlgn="base" hangingPunct="0">
              <a:spcBef>
                <a:spcPct val="0"/>
              </a:spcBef>
              <a:spcAft>
                <a:spcPct val="0"/>
              </a:spcAft>
              <a:buClrTx/>
              <a:buSzTx/>
              <a:buFontTx/>
              <a:buNone/>
            </a:pPr>
            <a:r>
              <a:rPr lang="en-GB" altLang="en-US" sz="2400" dirty="0">
                <a:solidFill>
                  <a:srgbClr val="EAEAEA"/>
                </a:solidFill>
                <a:latin typeface="Arial" panose="020B0604020202020204" pitchFamily="34" charset="0"/>
                <a:cs typeface="Arial" panose="020B0604020202020204" pitchFamily="34" charset="0"/>
              </a:rPr>
              <a:t>Need large amounts of haemoglobin so many of the organelles including the nucleus are not present so more space for haemoglobin. </a:t>
            </a:r>
          </a:p>
          <a:p>
            <a:pPr eaLnBrk="0" fontAlgn="base" hangingPunct="0">
              <a:spcBef>
                <a:spcPct val="0"/>
              </a:spcBef>
              <a:spcAft>
                <a:spcPct val="0"/>
              </a:spcAft>
              <a:buClrTx/>
              <a:buSzTx/>
              <a:buFontTx/>
              <a:buNone/>
            </a:pPr>
            <a:r>
              <a:rPr lang="en-GB" altLang="en-US" sz="2400" dirty="0">
                <a:solidFill>
                  <a:srgbClr val="EAEAEA"/>
                </a:solidFill>
                <a:latin typeface="Arial" panose="020B0604020202020204" pitchFamily="34" charset="0"/>
                <a:cs typeface="Arial" panose="020B0604020202020204" pitchFamily="34" charset="0"/>
              </a:rPr>
              <a:t>Shape is biconcave which maximises surface area</a:t>
            </a:r>
          </a:p>
        </p:txBody>
      </p:sp>
    </p:spTree>
    <p:extLst>
      <p:ext uri="{BB962C8B-B14F-4D97-AF65-F5344CB8AC3E}">
        <p14:creationId xmlns:p14="http://schemas.microsoft.com/office/powerpoint/2010/main" val="3820929305"/>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Title 1"/>
          <p:cNvSpPr>
            <a:spLocks noGrp="1"/>
          </p:cNvSpPr>
          <p:nvPr>
            <p:ph type="title"/>
          </p:nvPr>
        </p:nvSpPr>
        <p:spPr/>
        <p:txBody>
          <a:bodyPr/>
          <a:lstStyle/>
          <a:p>
            <a:r>
              <a:rPr lang="en-GB" altLang="en-US" smtClean="0"/>
              <a:t>Pancreatic cell</a:t>
            </a:r>
          </a:p>
        </p:txBody>
      </p:sp>
      <p:sp>
        <p:nvSpPr>
          <p:cNvPr id="149507" name="Content Placeholder 2"/>
          <p:cNvSpPr>
            <a:spLocks noGrp="1"/>
          </p:cNvSpPr>
          <p:nvPr>
            <p:ph idx="1"/>
          </p:nvPr>
        </p:nvSpPr>
        <p:spPr>
          <a:xfrm>
            <a:off x="2987675" y="1600200"/>
            <a:ext cx="6156325" cy="5257800"/>
          </a:xfrm>
        </p:spPr>
        <p:txBody>
          <a:bodyPr/>
          <a:lstStyle/>
          <a:p>
            <a:r>
              <a:rPr lang="en-GB" altLang="en-US" sz="2400" smtClean="0"/>
              <a:t>Structure : large numbers of ribososmes, rough endoplasmic reticulum , golgi bodies and vesicles.</a:t>
            </a:r>
          </a:p>
          <a:p>
            <a:r>
              <a:rPr lang="en-GB" altLang="en-US" sz="2400" smtClean="0"/>
              <a:t>Function: Pancreatic cells are secretory cells  making large amounts of digestive enzymes therefore they need large numbers of tRNA, and ribososmes lots of rough endoplasmic reticulum to fold the protein, lots of golgi to modify and package the proteins and lots of vesicles for secretion.</a:t>
            </a:r>
          </a:p>
          <a:p>
            <a:endParaRPr lang="en-GB" altLang="en-US" smtClean="0"/>
          </a:p>
        </p:txBody>
      </p:sp>
      <p:sp>
        <p:nvSpPr>
          <p:cNvPr id="4" name="Slide Number Placeholder 3"/>
          <p:cNvSpPr>
            <a:spLocks noGrp="1"/>
          </p:cNvSpPr>
          <p:nvPr>
            <p:ph type="sldNum" sz="quarter" idx="10"/>
          </p:nvPr>
        </p:nvSpPr>
        <p:spPr/>
        <p:txBody>
          <a:bodyPr/>
          <a:lstStyle>
            <a:lvl1pPr>
              <a:spcBef>
                <a:spcPts val="800"/>
              </a:spcBef>
              <a:buClr>
                <a:srgbClr val="EEC85E"/>
              </a:buClr>
              <a:buSzPct val="69000"/>
              <a:buFont typeface="Wingdings" pitchFamily="2" charset="2"/>
              <a:buChar char="u"/>
              <a:defRPr sz="3200">
                <a:solidFill>
                  <a:schemeClr val="tx1"/>
                </a:solidFill>
                <a:latin typeface="Verdana" pitchFamily="34" charset="0"/>
                <a:ea typeface="ヒラギノ角ゴ ProN W3" charset="0"/>
                <a:cs typeface="ヒラギノ角ゴ ProN W3" charset="0"/>
                <a:sym typeface="Verdana" pitchFamily="34" charset="0"/>
              </a:defRPr>
            </a:lvl1pPr>
            <a:lvl2pPr marL="742950" indent="-285750">
              <a:spcBef>
                <a:spcPts val="700"/>
              </a:spcBef>
              <a:buSzPct val="100000"/>
              <a:buFont typeface="Verdana" pitchFamily="34" charset="0"/>
              <a:buChar char="–"/>
              <a:defRPr sz="2800">
                <a:solidFill>
                  <a:schemeClr val="tx1"/>
                </a:solidFill>
                <a:latin typeface="Verdana" pitchFamily="34" charset="0"/>
                <a:ea typeface="ヒラギノ角ゴ ProN W3" charset="0"/>
                <a:cs typeface="ヒラギノ角ゴ ProN W3" charset="0"/>
                <a:sym typeface="Verdana" pitchFamily="34" charset="0"/>
              </a:defRPr>
            </a:lvl2pPr>
            <a:lvl3pPr marL="1143000" indent="-228600">
              <a:spcBef>
                <a:spcPts val="600"/>
              </a:spcBef>
              <a:buClr>
                <a:srgbClr val="FFFFCC"/>
              </a:buClr>
              <a:buSzPct val="69000"/>
              <a:buFont typeface="Wingdings" pitchFamily="2" charset="2"/>
              <a:buChar char="u"/>
              <a:defRPr sz="2400">
                <a:solidFill>
                  <a:schemeClr val="tx1"/>
                </a:solidFill>
                <a:latin typeface="Verdana" pitchFamily="34" charset="0"/>
                <a:ea typeface="ヒラギノ角ゴ ProN W3" charset="0"/>
                <a:cs typeface="ヒラギノ角ゴ ProN W3" charset="0"/>
                <a:sym typeface="Verdana" pitchFamily="34" charset="0"/>
              </a:defRPr>
            </a:lvl3pPr>
            <a:lvl4pPr marL="1600200" indent="-228600">
              <a:spcBef>
                <a:spcPts val="500"/>
              </a:spcBef>
              <a:buSzPct val="100000"/>
              <a:buFont typeface="Verdana" pitchFamily="34" charset="0"/>
              <a:buChar char="–"/>
              <a:defRPr sz="2000">
                <a:solidFill>
                  <a:schemeClr val="tx1"/>
                </a:solidFill>
                <a:latin typeface="Verdana" pitchFamily="34" charset="0"/>
                <a:ea typeface="ヒラギノ角ゴ ProN W3" charset="0"/>
                <a:cs typeface="ヒラギノ角ゴ ProN W3" charset="0"/>
                <a:sym typeface="Verdana" pitchFamily="34" charset="0"/>
              </a:defRPr>
            </a:lvl4pPr>
            <a:lvl5pPr marL="2057400" indent="-228600">
              <a:spcBef>
                <a:spcPts val="500"/>
              </a:spcBef>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5pPr>
            <a:lvl6pPr marL="25146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6pPr>
            <a:lvl7pPr marL="29718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7pPr>
            <a:lvl8pPr marL="34290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8pPr>
            <a:lvl9pPr marL="38862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9pPr>
          </a:lstStyle>
          <a:p>
            <a:pPr>
              <a:spcBef>
                <a:spcPct val="0"/>
              </a:spcBef>
              <a:buClrTx/>
              <a:buSzTx/>
              <a:buFontTx/>
              <a:buNone/>
            </a:pPr>
            <a:fld id="{315AFB57-6EB5-4FC0-B6CD-C295D0C6627F}" type="slidenum">
              <a:rPr lang="en-US" altLang="en-US" sz="1200">
                <a:solidFill>
                  <a:srgbClr val="EAEAEA"/>
                </a:solidFill>
                <a:ea typeface="Verdana" pitchFamily="34" charset="0"/>
                <a:cs typeface="Verdana" pitchFamily="34" charset="0"/>
              </a:rPr>
              <a:pPr>
                <a:spcBef>
                  <a:spcPct val="0"/>
                </a:spcBef>
                <a:buClrTx/>
                <a:buSzTx/>
                <a:buFontTx/>
                <a:buNone/>
              </a:pPr>
              <a:t>8</a:t>
            </a:fld>
            <a:endParaRPr lang="en-US" altLang="en-US" sz="1200">
              <a:solidFill>
                <a:srgbClr val="EAEAEA"/>
              </a:solidFill>
              <a:ea typeface="Verdana" pitchFamily="34" charset="0"/>
              <a:cs typeface="Verdana" pitchFamily="34" charset="0"/>
            </a:endParaRPr>
          </a:p>
        </p:txBody>
      </p:sp>
      <p:pic>
        <p:nvPicPr>
          <p:cNvPr id="149509"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6213" y="2813050"/>
            <a:ext cx="3092450"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527766"/>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Title 1"/>
          <p:cNvSpPr>
            <a:spLocks noGrp="1"/>
          </p:cNvSpPr>
          <p:nvPr>
            <p:ph type="title"/>
          </p:nvPr>
        </p:nvSpPr>
        <p:spPr/>
        <p:txBody>
          <a:bodyPr/>
          <a:lstStyle/>
          <a:p>
            <a:r>
              <a:rPr lang="en-GB" altLang="en-US" smtClean="0"/>
              <a:t>Squamous Epithelium cell</a:t>
            </a:r>
          </a:p>
        </p:txBody>
      </p:sp>
      <p:sp>
        <p:nvSpPr>
          <p:cNvPr id="150531" name="Content Placeholder 2"/>
          <p:cNvSpPr>
            <a:spLocks noGrp="1"/>
          </p:cNvSpPr>
          <p:nvPr>
            <p:ph idx="1"/>
          </p:nvPr>
        </p:nvSpPr>
        <p:spPr>
          <a:xfrm>
            <a:off x="3419475" y="1600200"/>
            <a:ext cx="5348288" cy="5257800"/>
          </a:xfrm>
        </p:spPr>
        <p:txBody>
          <a:bodyPr/>
          <a:lstStyle/>
          <a:p>
            <a:r>
              <a:rPr lang="en-GB" altLang="en-US" smtClean="0"/>
              <a:t>Flat cells that form a single smooth layer that lines tubes where diffusion occurs</a:t>
            </a:r>
          </a:p>
          <a:p>
            <a:r>
              <a:rPr lang="en-GB" altLang="en-US" smtClean="0"/>
              <a:t>large surface area and a small  diffusion pathway. </a:t>
            </a:r>
          </a:p>
          <a:p>
            <a:r>
              <a:rPr lang="en-GB" altLang="en-US" smtClean="0"/>
              <a:t>Found in alveoli, some blood vessels </a:t>
            </a:r>
          </a:p>
          <a:p>
            <a:endParaRPr lang="en-GB" altLang="en-US" smtClean="0"/>
          </a:p>
        </p:txBody>
      </p:sp>
      <p:sp>
        <p:nvSpPr>
          <p:cNvPr id="4" name="Slide Number Placeholder 3"/>
          <p:cNvSpPr>
            <a:spLocks noGrp="1"/>
          </p:cNvSpPr>
          <p:nvPr>
            <p:ph type="sldNum" sz="quarter" idx="10"/>
          </p:nvPr>
        </p:nvSpPr>
        <p:spPr/>
        <p:txBody>
          <a:bodyPr/>
          <a:lstStyle>
            <a:lvl1pPr>
              <a:spcBef>
                <a:spcPts val="800"/>
              </a:spcBef>
              <a:buClr>
                <a:srgbClr val="EEC85E"/>
              </a:buClr>
              <a:buSzPct val="69000"/>
              <a:buFont typeface="Wingdings" pitchFamily="2" charset="2"/>
              <a:buChar char="u"/>
              <a:defRPr sz="3200">
                <a:solidFill>
                  <a:schemeClr val="tx1"/>
                </a:solidFill>
                <a:latin typeface="Verdana" pitchFamily="34" charset="0"/>
                <a:ea typeface="ヒラギノ角ゴ ProN W3" charset="0"/>
                <a:cs typeface="ヒラギノ角ゴ ProN W3" charset="0"/>
                <a:sym typeface="Verdana" pitchFamily="34" charset="0"/>
              </a:defRPr>
            </a:lvl1pPr>
            <a:lvl2pPr marL="742950" indent="-285750">
              <a:spcBef>
                <a:spcPts val="700"/>
              </a:spcBef>
              <a:buSzPct val="100000"/>
              <a:buFont typeface="Verdana" pitchFamily="34" charset="0"/>
              <a:buChar char="–"/>
              <a:defRPr sz="2800">
                <a:solidFill>
                  <a:schemeClr val="tx1"/>
                </a:solidFill>
                <a:latin typeface="Verdana" pitchFamily="34" charset="0"/>
                <a:ea typeface="ヒラギノ角ゴ ProN W3" charset="0"/>
                <a:cs typeface="ヒラギノ角ゴ ProN W3" charset="0"/>
                <a:sym typeface="Verdana" pitchFamily="34" charset="0"/>
              </a:defRPr>
            </a:lvl2pPr>
            <a:lvl3pPr marL="1143000" indent="-228600">
              <a:spcBef>
                <a:spcPts val="600"/>
              </a:spcBef>
              <a:buClr>
                <a:srgbClr val="FFFFCC"/>
              </a:buClr>
              <a:buSzPct val="69000"/>
              <a:buFont typeface="Wingdings" pitchFamily="2" charset="2"/>
              <a:buChar char="u"/>
              <a:defRPr sz="2400">
                <a:solidFill>
                  <a:schemeClr val="tx1"/>
                </a:solidFill>
                <a:latin typeface="Verdana" pitchFamily="34" charset="0"/>
                <a:ea typeface="ヒラギノ角ゴ ProN W3" charset="0"/>
                <a:cs typeface="ヒラギノ角ゴ ProN W3" charset="0"/>
                <a:sym typeface="Verdana" pitchFamily="34" charset="0"/>
              </a:defRPr>
            </a:lvl3pPr>
            <a:lvl4pPr marL="1600200" indent="-228600">
              <a:spcBef>
                <a:spcPts val="500"/>
              </a:spcBef>
              <a:buSzPct val="100000"/>
              <a:buFont typeface="Verdana" pitchFamily="34" charset="0"/>
              <a:buChar char="–"/>
              <a:defRPr sz="2000">
                <a:solidFill>
                  <a:schemeClr val="tx1"/>
                </a:solidFill>
                <a:latin typeface="Verdana" pitchFamily="34" charset="0"/>
                <a:ea typeface="ヒラギノ角ゴ ProN W3" charset="0"/>
                <a:cs typeface="ヒラギノ角ゴ ProN W3" charset="0"/>
                <a:sym typeface="Verdana" pitchFamily="34" charset="0"/>
              </a:defRPr>
            </a:lvl4pPr>
            <a:lvl5pPr marL="2057400" indent="-228600">
              <a:spcBef>
                <a:spcPts val="500"/>
              </a:spcBef>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5pPr>
            <a:lvl6pPr marL="25146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6pPr>
            <a:lvl7pPr marL="29718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7pPr>
            <a:lvl8pPr marL="34290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8pPr>
            <a:lvl9pPr marL="38862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9pPr>
          </a:lstStyle>
          <a:p>
            <a:pPr>
              <a:spcBef>
                <a:spcPct val="0"/>
              </a:spcBef>
              <a:buClrTx/>
              <a:buSzTx/>
              <a:buFontTx/>
              <a:buNone/>
            </a:pPr>
            <a:fld id="{A3B2E7DA-7940-4D8C-AEB4-EF3E3548ACBF}" type="slidenum">
              <a:rPr lang="en-US" altLang="en-US" sz="1200">
                <a:solidFill>
                  <a:srgbClr val="EAEAEA"/>
                </a:solidFill>
                <a:ea typeface="Verdana" pitchFamily="34" charset="0"/>
                <a:cs typeface="Verdana" pitchFamily="34" charset="0"/>
              </a:rPr>
              <a:pPr>
                <a:spcBef>
                  <a:spcPct val="0"/>
                </a:spcBef>
                <a:buClrTx/>
                <a:buSzTx/>
                <a:buFontTx/>
                <a:buNone/>
              </a:pPr>
              <a:t>9</a:t>
            </a:fld>
            <a:endParaRPr lang="en-US" altLang="en-US" sz="1200">
              <a:solidFill>
                <a:srgbClr val="EAEAEA"/>
              </a:solidFill>
              <a:ea typeface="Verdana" pitchFamily="34" charset="0"/>
              <a:cs typeface="Verdana" pitchFamily="34" charset="0"/>
            </a:endParaRPr>
          </a:p>
        </p:txBody>
      </p:sp>
      <p:pic>
        <p:nvPicPr>
          <p:cNvPr id="150533"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8138" y="2708275"/>
            <a:ext cx="3130550" cy="233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0130378"/>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Cliff">
  <a:themeElements>
    <a:clrScheme name="">
      <a:dk1>
        <a:srgbClr val="000000"/>
      </a:dk1>
      <a:lt1>
        <a:srgbClr val="EAEAEA"/>
      </a:lt1>
      <a:dk2>
        <a:srgbClr val="000000"/>
      </a:dk2>
      <a:lt2>
        <a:srgbClr val="000000"/>
      </a:lt2>
      <a:accent1>
        <a:srgbClr val="339966"/>
      </a:accent1>
      <a:accent2>
        <a:srgbClr val="333399"/>
      </a:accent2>
      <a:accent3>
        <a:srgbClr val="AAAAAA"/>
      </a:accent3>
      <a:accent4>
        <a:srgbClr val="C8C8C8"/>
      </a:accent4>
      <a:accent5>
        <a:srgbClr val="ADCAB8"/>
      </a:accent5>
      <a:accent6>
        <a:srgbClr val="2D2D8A"/>
      </a:accent6>
      <a:hlink>
        <a:srgbClr val="009999"/>
      </a:hlink>
      <a:folHlink>
        <a:srgbClr val="99CC00"/>
      </a:folHlink>
    </a:clrScheme>
    <a:fontScheme name="Cliff">
      <a:majorFont>
        <a:latin typeface="Arial"/>
        <a:ea typeface="ヒラギノ角ゴ ProN W3"/>
        <a:cs typeface="ヒラギノ角ゴ ProN W3"/>
      </a:majorFont>
      <a:minorFont>
        <a:latin typeface="Verdana"/>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339966"/>
        </a:solidFill>
        <a:ln w="9525" cap="flat" cmpd="sng" algn="ctr">
          <a:solidFill>
            <a:srgbClr val="EAEAEA"/>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rgbClr val="EAEAEA"/>
            </a:solidFill>
            <a:effectLst/>
            <a:latin typeface="Verdana" charset="0"/>
            <a:ea typeface="ヒラギノ角ゴ ProN W3" charset="0"/>
            <a:cs typeface="ヒラギノ角ゴ ProN W3" charset="0"/>
            <a:sym typeface="Verdana" charset="0"/>
          </a:defRPr>
        </a:defPPr>
      </a:lstStyle>
    </a:spDef>
    <a:lnDef>
      <a:spPr bwMode="auto">
        <a:xfrm>
          <a:off x="0" y="0"/>
          <a:ext cx="1" cy="1"/>
        </a:xfrm>
        <a:custGeom>
          <a:avLst/>
          <a:gdLst/>
          <a:ahLst/>
          <a:cxnLst/>
          <a:rect l="0" t="0" r="0" b="0"/>
          <a:pathLst/>
        </a:custGeom>
        <a:solidFill>
          <a:srgbClr val="339966"/>
        </a:solidFill>
        <a:ln w="9525" cap="flat" cmpd="sng" algn="ctr">
          <a:solidFill>
            <a:srgbClr val="EAEAEA"/>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rgbClr val="EAEAEA"/>
            </a:solidFill>
            <a:effectLst/>
            <a:latin typeface="Verdana" charset="0"/>
            <a:ea typeface="ヒラギノ角ゴ ProN W3" charset="0"/>
            <a:cs typeface="ヒラギノ角ゴ ProN W3" charset="0"/>
            <a:sym typeface="Verdana" charset="0"/>
          </a:defRPr>
        </a:defPPr>
      </a:lstStyle>
    </a:lnDef>
  </a:objectDefaults>
  <a:extraClrSchemeLst>
    <a:extraClrScheme>
      <a:clrScheme name="Cliff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350</TotalTime>
  <Words>1185</Words>
  <Application>Microsoft Office PowerPoint</Application>
  <PresentationFormat>On-screen Show (4:3)</PresentationFormat>
  <Paragraphs>150</Paragraphs>
  <Slides>25</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25</vt:i4>
      </vt:variant>
    </vt:vector>
  </HeadingPairs>
  <TitlesOfParts>
    <vt:vector size="34" baseType="lpstr">
      <vt:lpstr>Arial</vt:lpstr>
      <vt:lpstr>Calibri</vt:lpstr>
      <vt:lpstr>Comic Sans MS</vt:lpstr>
      <vt:lpstr>Gill Sans</vt:lpstr>
      <vt:lpstr>Verdana</vt:lpstr>
      <vt:lpstr>Wingdings</vt:lpstr>
      <vt:lpstr>ヒラギノ明朝 ProN W3</vt:lpstr>
      <vt:lpstr>ヒラギノ角ゴ ProN W3</vt:lpstr>
      <vt:lpstr>Cliff</vt:lpstr>
      <vt:lpstr>Relating structure of cells to function</vt:lpstr>
      <vt:lpstr>What Can a Cell’s Organelles Suggest About Its Functions? </vt:lpstr>
      <vt:lpstr>What Can a Cell’s Organelles Suggest About Its Functions? </vt:lpstr>
      <vt:lpstr>Spermatozoa</vt:lpstr>
      <vt:lpstr>Neutrophil</vt:lpstr>
      <vt:lpstr>Microvilli</vt:lpstr>
      <vt:lpstr>Red Blood Cell</vt:lpstr>
      <vt:lpstr>Pancreatic cell</vt:lpstr>
      <vt:lpstr>Squamous Epithelium cell</vt:lpstr>
      <vt:lpstr>Liver Cell</vt:lpstr>
      <vt:lpstr>Exam style question</vt:lpstr>
      <vt:lpstr>Answer</vt:lpstr>
      <vt:lpstr>Cell Organisation</vt:lpstr>
      <vt:lpstr>Cellular organisation</vt:lpstr>
      <vt:lpstr>How do cells specialise as they all contain the identical genes?</vt:lpstr>
      <vt:lpstr>Tissues</vt:lpstr>
      <vt:lpstr>Epithelial tissue</vt:lpstr>
      <vt:lpstr>PowerPoint Presentation</vt:lpstr>
      <vt:lpstr>PowerPoint Presentation</vt:lpstr>
      <vt:lpstr>PowerPoint Presentation</vt:lpstr>
      <vt:lpstr>Organ</vt:lpstr>
      <vt:lpstr>Stomach is an organ made up of many different types of tissues</vt:lpstr>
      <vt:lpstr>Plant tissues, organs and systems </vt:lpstr>
      <vt:lpstr>Plant organ – the leaf</vt:lpstr>
      <vt:lpstr>Systems</vt:lpstr>
    </vt:vector>
  </TitlesOfParts>
  <Company>Godalming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Relating structure of cells to function</dc:title>
  <dc:creator>Jacqueline Glen</dc:creator>
  <cp:lastModifiedBy>Alex Chappelow</cp:lastModifiedBy>
  <cp:revision>8</cp:revision>
  <dcterms:created xsi:type="dcterms:W3CDTF">2015-10-26T13:08:24Z</dcterms:created>
  <dcterms:modified xsi:type="dcterms:W3CDTF">2019-07-02T13:34:34Z</dcterms:modified>
</cp:coreProperties>
</file>