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88" r:id="rId5"/>
    <p:sldId id="260" r:id="rId6"/>
    <p:sldId id="261" r:id="rId7"/>
    <p:sldId id="262" r:id="rId8"/>
    <p:sldId id="287" r:id="rId9"/>
    <p:sldId id="263" r:id="rId10"/>
    <p:sldId id="265" r:id="rId11"/>
    <p:sldId id="266" r:id="rId12"/>
    <p:sldId id="267" r:id="rId13"/>
    <p:sldId id="268" r:id="rId14"/>
    <p:sldId id="269" r:id="rId15"/>
    <p:sldId id="270" r:id="rId16"/>
    <p:sldId id="271" r:id="rId17"/>
    <p:sldId id="272" r:id="rId18"/>
    <p:sldId id="273" r:id="rId19"/>
    <p:sldId id="278" r:id="rId20"/>
    <p:sldId id="289" r:id="rId21"/>
    <p:sldId id="279" r:id="rId22"/>
    <p:sldId id="280" r:id="rId23"/>
    <p:sldId id="290" r:id="rId24"/>
    <p:sldId id="283" r:id="rId25"/>
    <p:sldId id="28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7BB0D5-3BD3-403E-B4B2-F026D68BD5A9}" type="datetimeFigureOut">
              <a:rPr lang="en-GB" smtClean="0"/>
              <a:t>28/08/2019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9812A3-744C-4C35-9836-59F555CB4714}" type="slidenum">
              <a:rPr lang="en-GB" smtClean="0"/>
              <a:t>‹#›</a:t>
            </a:fld>
            <a:endParaRPr lang="en-GB"/>
          </a:p>
        </p:txBody>
      </p:sp>
    </p:spTree>
    <p:extLst>
      <p:ext uri="{BB962C8B-B14F-4D97-AF65-F5344CB8AC3E}">
        <p14:creationId xmlns:p14="http://schemas.microsoft.com/office/powerpoint/2010/main" val="107147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filamentous cyanobacteria, those that build chains of cell, utilize a different strategy, that of spatial separation, some cells being involved in nitrogen fixation and others in photosynthesis.</a:t>
            </a:r>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itchFamily="34" charset="0"/>
                <a:ea typeface="ヒラギノ角ゴ ProN W3" charset="0"/>
                <a:cs typeface="ヒラギノ角ゴ ProN W3" charset="0"/>
                <a:sym typeface="Verdana" pitchFamily="34" charset="0"/>
              </a:defRPr>
            </a:lvl1pPr>
            <a:lvl2pPr marL="742950" indent="-285750">
              <a:defRPr>
                <a:solidFill>
                  <a:srgbClr val="EAEAEA"/>
                </a:solidFill>
                <a:latin typeface="Verdana" pitchFamily="34" charset="0"/>
                <a:ea typeface="ヒラギノ角ゴ ProN W3" charset="0"/>
                <a:cs typeface="ヒラギノ角ゴ ProN W3" charset="0"/>
                <a:sym typeface="Verdana" pitchFamily="34" charset="0"/>
              </a:defRPr>
            </a:lvl2pPr>
            <a:lvl3pPr marL="1143000" indent="-228600">
              <a:defRPr>
                <a:solidFill>
                  <a:srgbClr val="EAEAEA"/>
                </a:solidFill>
                <a:latin typeface="Verdana" pitchFamily="34" charset="0"/>
                <a:ea typeface="ヒラギノ角ゴ ProN W3" charset="0"/>
                <a:cs typeface="ヒラギノ角ゴ ProN W3" charset="0"/>
                <a:sym typeface="Verdana" pitchFamily="34" charset="0"/>
              </a:defRPr>
            </a:lvl3pPr>
            <a:lvl4pPr marL="1600200" indent="-228600">
              <a:defRPr>
                <a:solidFill>
                  <a:srgbClr val="EAEAEA"/>
                </a:solidFill>
                <a:latin typeface="Verdana" pitchFamily="34" charset="0"/>
                <a:ea typeface="ヒラギノ角ゴ ProN W3" charset="0"/>
                <a:cs typeface="ヒラギノ角ゴ ProN W3" charset="0"/>
                <a:sym typeface="Verdana" pitchFamily="34" charset="0"/>
              </a:defRPr>
            </a:lvl4pPr>
            <a:lvl5pPr marL="2057400" indent="-228600">
              <a:defRPr>
                <a:solidFill>
                  <a:srgbClr val="EAEAEA"/>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9pPr>
          </a:lstStyle>
          <a:p>
            <a:fld id="{C51199CB-361D-42BB-8980-5C23164A8A0E}" type="slidenum">
              <a:rPr lang="en-GB" altLang="en-US"/>
              <a:pPr/>
              <a:t>5</a:t>
            </a:fld>
            <a:endParaRPr lang="en-GB" altLang="en-US"/>
          </a:p>
        </p:txBody>
      </p:sp>
    </p:spTree>
    <p:extLst>
      <p:ext uri="{BB962C8B-B14F-4D97-AF65-F5344CB8AC3E}">
        <p14:creationId xmlns:p14="http://schemas.microsoft.com/office/powerpoint/2010/main" val="346041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Salmonella typhi and E.coli 015 produce a capsule</a:t>
            </a:r>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itchFamily="34" charset="0"/>
                <a:ea typeface="ヒラギノ角ゴ ProN W3" charset="0"/>
                <a:cs typeface="ヒラギノ角ゴ ProN W3" charset="0"/>
                <a:sym typeface="Verdana" pitchFamily="34" charset="0"/>
              </a:defRPr>
            </a:lvl1pPr>
            <a:lvl2pPr marL="742950" indent="-285750">
              <a:defRPr>
                <a:solidFill>
                  <a:srgbClr val="EAEAEA"/>
                </a:solidFill>
                <a:latin typeface="Verdana" pitchFamily="34" charset="0"/>
                <a:ea typeface="ヒラギノ角ゴ ProN W3" charset="0"/>
                <a:cs typeface="ヒラギノ角ゴ ProN W3" charset="0"/>
                <a:sym typeface="Verdana" pitchFamily="34" charset="0"/>
              </a:defRPr>
            </a:lvl2pPr>
            <a:lvl3pPr marL="1143000" indent="-228600">
              <a:defRPr>
                <a:solidFill>
                  <a:srgbClr val="EAEAEA"/>
                </a:solidFill>
                <a:latin typeface="Verdana" pitchFamily="34" charset="0"/>
                <a:ea typeface="ヒラギノ角ゴ ProN W3" charset="0"/>
                <a:cs typeface="ヒラギノ角ゴ ProN W3" charset="0"/>
                <a:sym typeface="Verdana" pitchFamily="34" charset="0"/>
              </a:defRPr>
            </a:lvl3pPr>
            <a:lvl4pPr marL="1600200" indent="-228600">
              <a:defRPr>
                <a:solidFill>
                  <a:srgbClr val="EAEAEA"/>
                </a:solidFill>
                <a:latin typeface="Verdana" pitchFamily="34" charset="0"/>
                <a:ea typeface="ヒラギノ角ゴ ProN W3" charset="0"/>
                <a:cs typeface="ヒラギノ角ゴ ProN W3" charset="0"/>
                <a:sym typeface="Verdana" pitchFamily="34" charset="0"/>
              </a:defRPr>
            </a:lvl4pPr>
            <a:lvl5pPr marL="2057400" indent="-228600">
              <a:defRPr>
                <a:solidFill>
                  <a:srgbClr val="EAEAEA"/>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9pPr>
          </a:lstStyle>
          <a:p>
            <a:fld id="{10325528-8C25-41EA-B243-B1EC7F2D0AC6}" type="slidenum">
              <a:rPr lang="en-GB" altLang="en-US"/>
              <a:pPr/>
              <a:t>8</a:t>
            </a:fld>
            <a:endParaRPr lang="en-GB" altLang="en-US"/>
          </a:p>
        </p:txBody>
      </p:sp>
    </p:spTree>
    <p:extLst>
      <p:ext uri="{BB962C8B-B14F-4D97-AF65-F5344CB8AC3E}">
        <p14:creationId xmlns:p14="http://schemas.microsoft.com/office/powerpoint/2010/main" val="3005289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NB remember to mention that antibiiotics do not affect eukaryotic cells as usually work on cell wall which is not present in host cells.</a:t>
            </a:r>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itchFamily="34" charset="0"/>
                <a:ea typeface="ヒラギノ角ゴ ProN W3" charset="0"/>
                <a:cs typeface="ヒラギノ角ゴ ProN W3" charset="0"/>
                <a:sym typeface="Verdana" pitchFamily="34" charset="0"/>
              </a:defRPr>
            </a:lvl1pPr>
            <a:lvl2pPr marL="742950" indent="-285750">
              <a:defRPr>
                <a:solidFill>
                  <a:srgbClr val="EAEAEA"/>
                </a:solidFill>
                <a:latin typeface="Verdana" pitchFamily="34" charset="0"/>
                <a:ea typeface="ヒラギノ角ゴ ProN W3" charset="0"/>
                <a:cs typeface="ヒラギノ角ゴ ProN W3" charset="0"/>
                <a:sym typeface="Verdana" pitchFamily="34" charset="0"/>
              </a:defRPr>
            </a:lvl2pPr>
            <a:lvl3pPr marL="1143000" indent="-228600">
              <a:defRPr>
                <a:solidFill>
                  <a:srgbClr val="EAEAEA"/>
                </a:solidFill>
                <a:latin typeface="Verdana" pitchFamily="34" charset="0"/>
                <a:ea typeface="ヒラギノ角ゴ ProN W3" charset="0"/>
                <a:cs typeface="ヒラギノ角ゴ ProN W3" charset="0"/>
                <a:sym typeface="Verdana" pitchFamily="34" charset="0"/>
              </a:defRPr>
            </a:lvl3pPr>
            <a:lvl4pPr marL="1600200" indent="-228600">
              <a:defRPr>
                <a:solidFill>
                  <a:srgbClr val="EAEAEA"/>
                </a:solidFill>
                <a:latin typeface="Verdana" pitchFamily="34" charset="0"/>
                <a:ea typeface="ヒラギノ角ゴ ProN W3" charset="0"/>
                <a:cs typeface="ヒラギノ角ゴ ProN W3" charset="0"/>
                <a:sym typeface="Verdana" pitchFamily="34" charset="0"/>
              </a:defRPr>
            </a:lvl4pPr>
            <a:lvl5pPr marL="2057400" indent="-228600">
              <a:defRPr>
                <a:solidFill>
                  <a:srgbClr val="EAEAEA"/>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9pPr>
          </a:lstStyle>
          <a:p>
            <a:fld id="{8039AF6D-DB10-4E91-A03E-7C0343FB701A}" type="slidenum">
              <a:rPr lang="en-GB" altLang="en-US"/>
              <a:pPr/>
              <a:t>12</a:t>
            </a:fld>
            <a:endParaRPr lang="en-GB" altLang="en-US"/>
          </a:p>
        </p:txBody>
      </p:sp>
    </p:spTree>
    <p:extLst>
      <p:ext uri="{BB962C8B-B14F-4D97-AF65-F5344CB8AC3E}">
        <p14:creationId xmlns:p14="http://schemas.microsoft.com/office/powerpoint/2010/main" val="406391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https://www.youtube.com/watch?v=rNfmew9C508</a:t>
            </a:r>
          </a:p>
          <a:p>
            <a:r>
              <a:rPr lang="en-GB" altLang="en-US" smtClean="0"/>
              <a:t>Biofims 2.min-4.20</a:t>
            </a:r>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EAEAEA"/>
                </a:solidFill>
                <a:latin typeface="Verdana" pitchFamily="34" charset="0"/>
                <a:ea typeface="ヒラギノ角ゴ ProN W3" charset="0"/>
                <a:cs typeface="ヒラギノ角ゴ ProN W3" charset="0"/>
                <a:sym typeface="Verdana" pitchFamily="34" charset="0"/>
              </a:defRPr>
            </a:lvl1pPr>
            <a:lvl2pPr marL="742950" indent="-285750">
              <a:defRPr>
                <a:solidFill>
                  <a:srgbClr val="EAEAEA"/>
                </a:solidFill>
                <a:latin typeface="Verdana" pitchFamily="34" charset="0"/>
                <a:ea typeface="ヒラギノ角ゴ ProN W3" charset="0"/>
                <a:cs typeface="ヒラギノ角ゴ ProN W3" charset="0"/>
                <a:sym typeface="Verdana" pitchFamily="34" charset="0"/>
              </a:defRPr>
            </a:lvl2pPr>
            <a:lvl3pPr marL="1143000" indent="-228600">
              <a:defRPr>
                <a:solidFill>
                  <a:srgbClr val="EAEAEA"/>
                </a:solidFill>
                <a:latin typeface="Verdana" pitchFamily="34" charset="0"/>
                <a:ea typeface="ヒラギノ角ゴ ProN W3" charset="0"/>
                <a:cs typeface="ヒラギノ角ゴ ProN W3" charset="0"/>
                <a:sym typeface="Verdana" pitchFamily="34" charset="0"/>
              </a:defRPr>
            </a:lvl3pPr>
            <a:lvl4pPr marL="1600200" indent="-228600">
              <a:defRPr>
                <a:solidFill>
                  <a:srgbClr val="EAEAEA"/>
                </a:solidFill>
                <a:latin typeface="Verdana" pitchFamily="34" charset="0"/>
                <a:ea typeface="ヒラギノ角ゴ ProN W3" charset="0"/>
                <a:cs typeface="ヒラギノ角ゴ ProN W3" charset="0"/>
                <a:sym typeface="Verdana" pitchFamily="34" charset="0"/>
              </a:defRPr>
            </a:lvl4pPr>
            <a:lvl5pPr marL="2057400" indent="-228600">
              <a:defRPr>
                <a:solidFill>
                  <a:srgbClr val="EAEAEA"/>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ct val="0"/>
              </a:spcBef>
              <a:spcAft>
                <a:spcPct val="0"/>
              </a:spcAft>
              <a:defRPr>
                <a:solidFill>
                  <a:srgbClr val="EAEAEA"/>
                </a:solidFill>
                <a:latin typeface="Verdana" pitchFamily="34" charset="0"/>
                <a:ea typeface="ヒラギノ角ゴ ProN W3" charset="0"/>
                <a:cs typeface="ヒラギノ角ゴ ProN W3" charset="0"/>
                <a:sym typeface="Verdana" pitchFamily="34" charset="0"/>
              </a:defRPr>
            </a:lvl9pPr>
          </a:lstStyle>
          <a:p>
            <a:fld id="{228A07B2-FC74-4853-8E99-1DB5B2B74C93}" type="slidenum">
              <a:rPr lang="en-GB" altLang="en-US"/>
              <a:pPr/>
              <a:t>13</a:t>
            </a:fld>
            <a:endParaRPr lang="en-GB" altLang="en-US"/>
          </a:p>
        </p:txBody>
      </p:sp>
    </p:spTree>
    <p:extLst>
      <p:ext uri="{BB962C8B-B14F-4D97-AF65-F5344CB8AC3E}">
        <p14:creationId xmlns:p14="http://schemas.microsoft.com/office/powerpoint/2010/main" val="2305098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Text Box 2"/>
          <p:cNvSpPr txBox="1">
            <a:spLocks noGrp="1" noChangeArrowheads="1"/>
          </p:cNvSpPr>
          <p:nvPr>
            <p:ph type="sldNum" sz="quarter" idx="10"/>
          </p:nvPr>
        </p:nvSpPr>
        <p:spPr>
          <a:ln/>
        </p:spPr>
        <p:txBody>
          <a:bodyPr/>
          <a:lstStyle>
            <a:lvl1pPr>
              <a:defRPr/>
            </a:lvl1pPr>
          </a:lstStyle>
          <a:p>
            <a:fld id="{BCC0BDC4-1E9F-41A3-A655-5A7B678F2E7E}"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8562993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2"/>
          <p:cNvSpPr txBox="1">
            <a:spLocks noGrp="1" noChangeArrowheads="1"/>
          </p:cNvSpPr>
          <p:nvPr>
            <p:ph type="sldNum" sz="quarter" idx="10"/>
          </p:nvPr>
        </p:nvSpPr>
        <p:spPr>
          <a:ln/>
        </p:spPr>
        <p:txBody>
          <a:bodyPr/>
          <a:lstStyle>
            <a:lvl1pPr>
              <a:defRPr/>
            </a:lvl1pPr>
          </a:lstStyle>
          <a:p>
            <a:fld id="{03872ED4-FF27-4A54-92EB-7961604A23B7}"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410135449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5250"/>
            <a:ext cx="2057400" cy="67627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95250"/>
            <a:ext cx="6019800" cy="6762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2"/>
          <p:cNvSpPr txBox="1">
            <a:spLocks noGrp="1" noChangeArrowheads="1"/>
          </p:cNvSpPr>
          <p:nvPr>
            <p:ph type="sldNum" sz="quarter" idx="10"/>
          </p:nvPr>
        </p:nvSpPr>
        <p:spPr>
          <a:ln/>
        </p:spPr>
        <p:txBody>
          <a:bodyPr/>
          <a:lstStyle>
            <a:lvl1pPr>
              <a:defRPr/>
            </a:lvl1pPr>
          </a:lstStyle>
          <a:p>
            <a:fld id="{4B852D12-B66F-4FC2-9668-C68FFF690197}"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3353212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9" name="Shape 9"/>
          <p:cNvSpPr>
            <a:spLocks noGrp="1"/>
          </p:cNvSpPr>
          <p:nvPr>
            <p:ph type="title"/>
          </p:nvPr>
        </p:nvSpPr>
        <p:spPr>
          <a:xfrm>
            <a:off x="892969" y="178594"/>
            <a:ext cx="7358063" cy="1714500"/>
          </a:xfrm>
          <a:prstGeom prst="rect">
            <a:avLst/>
          </a:prstGeom>
        </p:spPr>
        <p:txBody>
          <a:bodyPr/>
          <a:lstStyle>
            <a:lvl1pPr marL="0" marR="0" defTabSz="410751">
              <a:defRPr sz="5906">
                <a:uFillTx/>
                <a:latin typeface="+mj-lt"/>
                <a:ea typeface="+mj-ea"/>
                <a:cs typeface="+mj-cs"/>
                <a:sym typeface="Gill Sans"/>
              </a:defRPr>
            </a:lvl1pPr>
          </a:lstStyle>
          <a:p>
            <a:pPr lvl="0"/>
            <a:r>
              <a:rPr/>
              <a:t>Title Text</a:t>
            </a:r>
          </a:p>
        </p:txBody>
      </p:sp>
      <p:sp>
        <p:nvSpPr>
          <p:cNvPr id="10" name="Shape 10"/>
          <p:cNvSpPr>
            <a:spLocks noGrp="1"/>
          </p:cNvSpPr>
          <p:nvPr>
            <p:ph type="body" idx="1"/>
          </p:nvPr>
        </p:nvSpPr>
        <p:spPr>
          <a:xfrm>
            <a:off x="892969" y="1946672"/>
            <a:ext cx="7358063" cy="4018359"/>
          </a:xfrm>
          <a:prstGeom prst="rect">
            <a:avLst/>
          </a:prstGeom>
        </p:spPr>
        <p:txBody>
          <a:bodyPr rIns="50800" anchor="ctr"/>
          <a:lstStyle>
            <a:lvl1pPr marL="625056" marR="0" indent="-401822" defTabSz="410751">
              <a:spcBef>
                <a:spcPts val="1687"/>
              </a:spcBef>
              <a:buSzPct val="171000"/>
              <a:defRPr sz="2953">
                <a:uFillTx/>
                <a:latin typeface="+mj-lt"/>
                <a:ea typeface="+mj-ea"/>
                <a:cs typeface="+mj-cs"/>
                <a:sym typeface="Gill Sans"/>
              </a:defRPr>
            </a:lvl1pPr>
            <a:lvl2pPr marL="937584" marR="0" indent="-401822" defTabSz="410751">
              <a:spcBef>
                <a:spcPts val="1687"/>
              </a:spcBef>
              <a:buSzPct val="171000"/>
              <a:defRPr sz="2953">
                <a:uFillTx/>
                <a:latin typeface="+mj-lt"/>
                <a:ea typeface="+mj-ea"/>
                <a:cs typeface="+mj-cs"/>
                <a:sym typeface="Gill Sans"/>
              </a:defRPr>
            </a:lvl2pPr>
            <a:lvl3pPr marL="1250112" marR="0" indent="-401822" defTabSz="410751">
              <a:spcBef>
                <a:spcPts val="1687"/>
              </a:spcBef>
              <a:buSzPct val="171000"/>
              <a:defRPr sz="2953">
                <a:uFillTx/>
                <a:latin typeface="+mj-lt"/>
                <a:ea typeface="+mj-ea"/>
                <a:cs typeface="+mj-cs"/>
                <a:sym typeface="Gill Sans"/>
              </a:defRPr>
            </a:lvl3pPr>
            <a:lvl4pPr marL="1562640" marR="0" indent="-401822" defTabSz="410751">
              <a:spcBef>
                <a:spcPts val="1687"/>
              </a:spcBef>
              <a:buSzPct val="171000"/>
              <a:defRPr sz="2953">
                <a:uFillTx/>
                <a:latin typeface="+mj-lt"/>
                <a:ea typeface="+mj-ea"/>
                <a:cs typeface="+mj-cs"/>
                <a:sym typeface="Gill Sans"/>
              </a:defRPr>
            </a:lvl4pPr>
            <a:lvl5pPr marL="1875168" marR="0" indent="-401822" defTabSz="410751">
              <a:spcBef>
                <a:spcPts val="1687"/>
              </a:spcBef>
              <a:buSzPct val="171000"/>
              <a:defRPr sz="2953">
                <a:uFillTx/>
                <a:latin typeface="+mj-lt"/>
                <a:ea typeface="+mj-ea"/>
                <a:cs typeface="+mj-cs"/>
                <a:sym typeface="Gill Sans"/>
              </a:defRPr>
            </a:lvl5pPr>
          </a:lstStyle>
          <a:p>
            <a:pPr lvl="0"/>
            <a:r>
              <a:rPr/>
              <a:t>Body Level One</a:t>
            </a:r>
          </a:p>
          <a:p>
            <a:pPr lvl="1"/>
            <a:r>
              <a:rPr/>
              <a:t>Body Level Two</a:t>
            </a:r>
          </a:p>
          <a:p>
            <a:pPr lvl="2"/>
            <a:r>
              <a:rPr/>
              <a:t>Body Level Three</a:t>
            </a:r>
          </a:p>
          <a:p>
            <a:pPr lvl="3"/>
            <a:r>
              <a:rPr/>
              <a:t>Body Level Four</a:t>
            </a:r>
          </a:p>
          <a:p>
            <a:pPr lvl="4"/>
            <a:r>
              <a:rPr/>
              <a:t>Body Level Five</a:t>
            </a:r>
          </a:p>
        </p:txBody>
      </p:sp>
    </p:spTree>
    <p:extLst>
      <p:ext uri="{BB962C8B-B14F-4D97-AF65-F5344CB8AC3E}">
        <p14:creationId xmlns:p14="http://schemas.microsoft.com/office/powerpoint/2010/main" val="186062547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2"/>
          <p:cNvSpPr txBox="1">
            <a:spLocks noGrp="1" noChangeArrowheads="1"/>
          </p:cNvSpPr>
          <p:nvPr>
            <p:ph type="sldNum" sz="quarter" idx="10"/>
          </p:nvPr>
        </p:nvSpPr>
        <p:spPr>
          <a:ln/>
        </p:spPr>
        <p:txBody>
          <a:bodyPr/>
          <a:lstStyle>
            <a:lvl1pPr>
              <a:defRPr/>
            </a:lvl1pPr>
          </a:lstStyle>
          <a:p>
            <a:fld id="{7787F768-57C2-4D30-A249-A6A3BAA5D557}"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320861240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fld id="{2D59C7A0-2A11-4AE6-B3E5-4A64B8DDAD2D}"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9346767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Box 2"/>
          <p:cNvSpPr txBox="1">
            <a:spLocks noGrp="1" noChangeArrowheads="1"/>
          </p:cNvSpPr>
          <p:nvPr>
            <p:ph type="sldNum" sz="quarter" idx="10"/>
          </p:nvPr>
        </p:nvSpPr>
        <p:spPr>
          <a:ln/>
        </p:spPr>
        <p:txBody>
          <a:bodyPr/>
          <a:lstStyle>
            <a:lvl1pPr>
              <a:defRPr/>
            </a:lvl1pPr>
          </a:lstStyle>
          <a:p>
            <a:fld id="{491F2E58-416B-4CB1-859C-77CA51FA77CA}"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5233029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Box 2"/>
          <p:cNvSpPr txBox="1">
            <a:spLocks noGrp="1" noChangeArrowheads="1"/>
          </p:cNvSpPr>
          <p:nvPr>
            <p:ph type="sldNum" sz="quarter" idx="10"/>
          </p:nvPr>
        </p:nvSpPr>
        <p:spPr>
          <a:ln/>
        </p:spPr>
        <p:txBody>
          <a:bodyPr/>
          <a:lstStyle>
            <a:lvl1pPr>
              <a:defRPr/>
            </a:lvl1pPr>
          </a:lstStyle>
          <a:p>
            <a:fld id="{C026553E-DCAF-41D3-B9E1-217677804A62}"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7586844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Box 2"/>
          <p:cNvSpPr txBox="1">
            <a:spLocks noGrp="1" noChangeArrowheads="1"/>
          </p:cNvSpPr>
          <p:nvPr>
            <p:ph type="sldNum" sz="quarter" idx="10"/>
          </p:nvPr>
        </p:nvSpPr>
        <p:spPr>
          <a:ln/>
        </p:spPr>
        <p:txBody>
          <a:bodyPr/>
          <a:lstStyle>
            <a:lvl1pPr>
              <a:defRPr/>
            </a:lvl1pPr>
          </a:lstStyle>
          <a:p>
            <a:fld id="{5CC8DA5E-8A61-4BE1-A308-24C9578A32BE}"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1714443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fld id="{41878D85-158B-4A4B-9CB8-0E4260B3DE8B}"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152032359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fld id="{062F138C-753C-4BA1-BC65-33CCCDD3B5FD}"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4640570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Verdan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fld id="{56F7EB1E-35A4-4F31-B455-B52CC4831BAA}" type="slidenum">
              <a:rPr lang="en-US" altLang="en-US">
                <a:solidFill>
                  <a:srgbClr val="EAEAEA"/>
                </a:solidFill>
              </a:rPr>
              <a:pPr/>
              <a:t>‹#›</a:t>
            </a:fld>
            <a:endParaRPr lang="en-US" altLang="en-US">
              <a:solidFill>
                <a:srgbClr val="EAEAEA"/>
              </a:solidFill>
            </a:endParaRPr>
          </a:p>
        </p:txBody>
      </p:sp>
    </p:spTree>
    <p:extLst>
      <p:ext uri="{BB962C8B-B14F-4D97-AF65-F5344CB8AC3E}">
        <p14:creationId xmlns:p14="http://schemas.microsoft.com/office/powerpoint/2010/main" val="277796151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565"/>
            </a:gs>
            <a:gs pos="100000">
              <a:srgbClr val="5D9E9E"/>
            </a:gs>
          </a:gsLst>
          <a:lin ang="5400000" scaled="1"/>
        </a:gra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95250"/>
            <a:ext cx="8229600" cy="150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ctr" anchorCtr="0" compatLnSpc="1">
            <a:prstTxWarp prst="textNoShape">
              <a:avLst/>
            </a:prstTxWarp>
          </a:bodyPr>
          <a:lstStyle/>
          <a:p>
            <a:pPr lvl="0"/>
            <a:r>
              <a:rPr lang="en-US" altLang="en-US" smtClean="0">
                <a:sym typeface="Arial" pitchFamily="34" charset="0"/>
              </a:rPr>
              <a:t>Click to edit Master title style</a:t>
            </a:r>
          </a:p>
        </p:txBody>
      </p:sp>
      <p:sp>
        <p:nvSpPr>
          <p:cNvPr id="2" name="Text Box 2"/>
          <p:cNvSpPr txBox="1">
            <a:spLocks noGrp="1" noChangeArrowheads="1"/>
          </p:cNvSpPr>
          <p:nvPr>
            <p:ph type="sldNum" sz="quarter" idx="4"/>
          </p:nvPr>
        </p:nvSpPr>
        <p:spPr bwMode="auto">
          <a:xfrm>
            <a:off x="7464425" y="6408738"/>
            <a:ext cx="309563"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b" anchorCtr="0" compatLnSpc="1">
            <a:prstTxWarp prst="textNoShape">
              <a:avLst/>
            </a:prstTxWarp>
          </a:bodyPr>
          <a:lstStyle>
            <a:lvl1pPr algn="ctr" eaLnBrk="1" hangingPunct="1">
              <a:defRPr sz="1200">
                <a:solidFill>
                  <a:schemeClr val="tx1"/>
                </a:solidFill>
                <a:effectLst>
                  <a:outerShdw blurRad="38100" dist="38100" dir="2700000" algn="tl">
                    <a:srgbClr val="000000"/>
                  </a:outerShdw>
                </a:effectLst>
                <a:ea typeface="Verdana" pitchFamily="34" charset="0"/>
                <a:cs typeface="Verdana" pitchFamily="34" charset="0"/>
              </a:defRPr>
            </a:lvl1pPr>
          </a:lstStyle>
          <a:p>
            <a:pPr fontAlgn="base">
              <a:spcBef>
                <a:spcPct val="0"/>
              </a:spcBef>
              <a:spcAft>
                <a:spcPct val="0"/>
              </a:spcAft>
            </a:pPr>
            <a:fld id="{D325FBC1-D29B-4AD5-A23C-58EE2C1AAF45}" type="slidenum">
              <a:rPr lang="en-US" altLang="en-US">
                <a:solidFill>
                  <a:srgbClr val="EAEAEA"/>
                </a:solidFill>
                <a:sym typeface="Verdana" pitchFamily="34" charset="0"/>
              </a:rPr>
              <a:pPr fontAlgn="base">
                <a:spcBef>
                  <a:spcPct val="0"/>
                </a:spcBef>
                <a:spcAft>
                  <a:spcPct val="0"/>
                </a:spcAft>
              </a:pPr>
              <a:t>‹#›</a:t>
            </a:fld>
            <a:endParaRPr lang="en-US" altLang="en-US">
              <a:solidFill>
                <a:srgbClr val="EAEAEA"/>
              </a:solidFill>
              <a:sym typeface="Verdana" pitchFamily="34" charset="0"/>
            </a:endParaRPr>
          </a:p>
        </p:txBody>
      </p:sp>
      <p:sp>
        <p:nvSpPr>
          <p:cNvPr id="2052" name="Rectangle 3"/>
          <p:cNvSpPr>
            <a:spLocks noGrp="1"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t" anchorCtr="0" compatLnSpc="1">
            <a:prstTxWarp prst="textNoShape">
              <a:avLst/>
            </a:prstTxWarp>
          </a:bodyPr>
          <a:lstStyle/>
          <a:p>
            <a:pPr lvl="0"/>
            <a:r>
              <a:rPr lang="en-US" altLang="en-US" smtClean="0">
                <a:sym typeface="Verdana" pitchFamily="34" charset="0"/>
              </a:rPr>
              <a:t>Click to edit Master text styles</a:t>
            </a:r>
          </a:p>
          <a:p>
            <a:pPr lvl="1"/>
            <a:r>
              <a:rPr lang="en-US" altLang="en-US" smtClean="0">
                <a:sym typeface="Verdana" pitchFamily="34" charset="0"/>
              </a:rPr>
              <a:t>Second level</a:t>
            </a:r>
          </a:p>
          <a:p>
            <a:pPr lvl="2"/>
            <a:r>
              <a:rPr lang="en-US" altLang="en-US" smtClean="0">
                <a:sym typeface="Verdana" pitchFamily="34" charset="0"/>
              </a:rPr>
              <a:t>Third level</a:t>
            </a:r>
          </a:p>
          <a:p>
            <a:pPr lvl="3"/>
            <a:r>
              <a:rPr lang="en-US" altLang="en-US" smtClean="0">
                <a:sym typeface="Verdana" pitchFamily="34" charset="0"/>
              </a:rPr>
              <a:t>Fourth level</a:t>
            </a:r>
          </a:p>
          <a:p>
            <a:pPr lvl="4"/>
            <a:r>
              <a:rPr lang="en-US" altLang="en-US" smtClean="0">
                <a:sym typeface="Verdana" pitchFamily="34" charset="0"/>
              </a:rPr>
              <a:t>Fifth level</a:t>
            </a:r>
          </a:p>
        </p:txBody>
      </p:sp>
    </p:spTree>
    <p:extLst>
      <p:ext uri="{BB962C8B-B14F-4D97-AF65-F5344CB8AC3E}">
        <p14:creationId xmlns:p14="http://schemas.microsoft.com/office/powerpoint/2010/main" val="213530183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hdr="0" ftr="0" dt="0"/>
  <p:txStyles>
    <p:titleStyle>
      <a:lvl1pPr marL="39688" algn="ctr" rtl="0" eaLnBrk="0" fontAlgn="base" hangingPunct="0">
        <a:spcBef>
          <a:spcPct val="0"/>
        </a:spcBef>
        <a:spcAft>
          <a:spcPct val="0"/>
        </a:spcAft>
        <a:defRPr sz="4400">
          <a:solidFill>
            <a:srgbClr val="FFFFCC"/>
          </a:solidFill>
          <a:latin typeface="+mj-lt"/>
          <a:ea typeface="+mj-ea"/>
          <a:cs typeface="+mj-cs"/>
          <a:sym typeface="Arial" pitchFamily="34" charset="0"/>
        </a:defRPr>
      </a:lvl1pPr>
      <a:lvl2pPr marL="39688" algn="ctr" rtl="0" eaLnBrk="0" fontAlgn="base" hangingPunct="0">
        <a:spcBef>
          <a:spcPct val="0"/>
        </a:spcBef>
        <a:spcAft>
          <a:spcPct val="0"/>
        </a:spcAft>
        <a:defRPr sz="4400">
          <a:solidFill>
            <a:srgbClr val="FFFFCC"/>
          </a:solidFill>
          <a:latin typeface="Arial" charset="0"/>
          <a:ea typeface="ヒラギノ角ゴ ProN W3" charset="0"/>
          <a:cs typeface="ヒラギノ角ゴ ProN W3" charset="0"/>
          <a:sym typeface="Arial" pitchFamily="34" charset="0"/>
        </a:defRPr>
      </a:lvl2pPr>
      <a:lvl3pPr marL="39688" algn="ctr" rtl="0" eaLnBrk="0" fontAlgn="base" hangingPunct="0">
        <a:spcBef>
          <a:spcPct val="0"/>
        </a:spcBef>
        <a:spcAft>
          <a:spcPct val="0"/>
        </a:spcAft>
        <a:defRPr sz="4400">
          <a:solidFill>
            <a:srgbClr val="FFFFCC"/>
          </a:solidFill>
          <a:latin typeface="Arial" charset="0"/>
          <a:ea typeface="ヒラギノ角ゴ ProN W3" charset="0"/>
          <a:cs typeface="ヒラギノ角ゴ ProN W3" charset="0"/>
          <a:sym typeface="Arial" pitchFamily="34" charset="0"/>
        </a:defRPr>
      </a:lvl3pPr>
      <a:lvl4pPr marL="39688" algn="ctr" rtl="0" eaLnBrk="0" fontAlgn="base" hangingPunct="0">
        <a:spcBef>
          <a:spcPct val="0"/>
        </a:spcBef>
        <a:spcAft>
          <a:spcPct val="0"/>
        </a:spcAft>
        <a:defRPr sz="4400">
          <a:solidFill>
            <a:srgbClr val="FFFFCC"/>
          </a:solidFill>
          <a:latin typeface="Arial" charset="0"/>
          <a:ea typeface="ヒラギノ角ゴ ProN W3" charset="0"/>
          <a:cs typeface="ヒラギノ角ゴ ProN W3" charset="0"/>
          <a:sym typeface="Arial" pitchFamily="34" charset="0"/>
        </a:defRPr>
      </a:lvl4pPr>
      <a:lvl5pPr marL="39688" algn="ctr" rtl="0" eaLnBrk="0" fontAlgn="base" hangingPunct="0">
        <a:spcBef>
          <a:spcPct val="0"/>
        </a:spcBef>
        <a:spcAft>
          <a:spcPct val="0"/>
        </a:spcAft>
        <a:defRPr sz="4400">
          <a:solidFill>
            <a:srgbClr val="FFFFCC"/>
          </a:solidFill>
          <a:latin typeface="Arial" charset="0"/>
          <a:ea typeface="ヒラギノ角ゴ ProN W3" charset="0"/>
          <a:cs typeface="ヒラギノ角ゴ ProN W3" charset="0"/>
          <a:sym typeface="Arial" pitchFamily="34" charset="0"/>
        </a:defRPr>
      </a:lvl5pPr>
      <a:lvl6pPr marL="496888" algn="ctr" rtl="0" fontAlgn="base">
        <a:spcBef>
          <a:spcPct val="0"/>
        </a:spcBef>
        <a:spcAft>
          <a:spcPct val="0"/>
        </a:spcAft>
        <a:defRPr sz="4400">
          <a:solidFill>
            <a:srgbClr val="FFFFCC"/>
          </a:solidFill>
          <a:latin typeface="Arial" charset="0"/>
          <a:ea typeface="ヒラギノ角ゴ ProN W3" charset="0"/>
          <a:cs typeface="ヒラギノ角ゴ ProN W3" charset="0"/>
          <a:sym typeface="Arial" charset="0"/>
        </a:defRPr>
      </a:lvl6pPr>
      <a:lvl7pPr marL="954088" algn="ctr" rtl="0" fontAlgn="base">
        <a:spcBef>
          <a:spcPct val="0"/>
        </a:spcBef>
        <a:spcAft>
          <a:spcPct val="0"/>
        </a:spcAft>
        <a:defRPr sz="4400">
          <a:solidFill>
            <a:srgbClr val="FFFFCC"/>
          </a:solidFill>
          <a:latin typeface="Arial" charset="0"/>
          <a:ea typeface="ヒラギノ角ゴ ProN W3" charset="0"/>
          <a:cs typeface="ヒラギノ角ゴ ProN W3" charset="0"/>
          <a:sym typeface="Arial" charset="0"/>
        </a:defRPr>
      </a:lvl7pPr>
      <a:lvl8pPr marL="1411288" algn="ctr" rtl="0" fontAlgn="base">
        <a:spcBef>
          <a:spcPct val="0"/>
        </a:spcBef>
        <a:spcAft>
          <a:spcPct val="0"/>
        </a:spcAft>
        <a:defRPr sz="4400">
          <a:solidFill>
            <a:srgbClr val="FFFFCC"/>
          </a:solidFill>
          <a:latin typeface="Arial" charset="0"/>
          <a:ea typeface="ヒラギノ角ゴ ProN W3" charset="0"/>
          <a:cs typeface="ヒラギノ角ゴ ProN W3" charset="0"/>
          <a:sym typeface="Arial" charset="0"/>
        </a:defRPr>
      </a:lvl8pPr>
      <a:lvl9pPr marL="1868488" algn="ctr" rtl="0" fontAlgn="base">
        <a:spcBef>
          <a:spcPct val="0"/>
        </a:spcBef>
        <a:spcAft>
          <a:spcPct val="0"/>
        </a:spcAft>
        <a:defRPr sz="4400">
          <a:solidFill>
            <a:srgbClr val="FFFFCC"/>
          </a:solidFill>
          <a:latin typeface="Arial" charset="0"/>
          <a:ea typeface="ヒラギノ角ゴ ProN W3" charset="0"/>
          <a:cs typeface="ヒラギノ角ゴ ProN W3" charset="0"/>
          <a:sym typeface="Arial" charset="0"/>
        </a:defRPr>
      </a:lvl9pPr>
    </p:titleStyle>
    <p:bodyStyle>
      <a:lvl1pPr marL="382588" indent="-342900" algn="l" rtl="0" eaLnBrk="0" fontAlgn="base" hangingPunct="0">
        <a:spcBef>
          <a:spcPts val="800"/>
        </a:spcBef>
        <a:spcAft>
          <a:spcPct val="0"/>
        </a:spcAft>
        <a:buClr>
          <a:srgbClr val="EEC85E"/>
        </a:buClr>
        <a:buSzPct val="69000"/>
        <a:buFont typeface="Wingdings" pitchFamily="2" charset="2"/>
        <a:buChar char="u"/>
        <a:defRPr sz="3200">
          <a:solidFill>
            <a:schemeClr val="tx1"/>
          </a:solidFill>
          <a:latin typeface="+mn-lt"/>
          <a:ea typeface="+mn-ea"/>
          <a:cs typeface="+mn-cs"/>
          <a:sym typeface="Verdana" pitchFamily="34" charset="0"/>
        </a:defRPr>
      </a:lvl1pPr>
      <a:lvl2pPr marL="731838" indent="-285750" algn="l" rtl="0" eaLnBrk="0" fontAlgn="base" hangingPunct="0">
        <a:spcBef>
          <a:spcPts val="700"/>
        </a:spcBef>
        <a:spcAft>
          <a:spcPct val="0"/>
        </a:spcAft>
        <a:buSzPct val="100000"/>
        <a:buFont typeface="Verdana" pitchFamily="34" charset="0"/>
        <a:buChar char="–"/>
        <a:defRPr sz="2800">
          <a:solidFill>
            <a:schemeClr val="tx1"/>
          </a:solidFill>
          <a:latin typeface="+mn-lt"/>
          <a:ea typeface="+mn-ea"/>
          <a:cs typeface="+mn-cs"/>
          <a:sym typeface="Verdana" pitchFamily="34" charset="0"/>
        </a:defRPr>
      </a:lvl2pPr>
      <a:lvl3pPr marL="1131888" indent="-228600" algn="l" rtl="0" eaLnBrk="0" fontAlgn="base" hangingPunct="0">
        <a:spcBef>
          <a:spcPts val="600"/>
        </a:spcBef>
        <a:spcAft>
          <a:spcPct val="0"/>
        </a:spcAft>
        <a:buClr>
          <a:srgbClr val="FFFFCC"/>
        </a:buClr>
        <a:buSzPct val="69000"/>
        <a:buFont typeface="Wingdings" pitchFamily="2" charset="2"/>
        <a:buChar char="u"/>
        <a:defRPr sz="2400">
          <a:solidFill>
            <a:schemeClr val="tx1"/>
          </a:solidFill>
          <a:latin typeface="+mn-lt"/>
          <a:ea typeface="+mn-ea"/>
          <a:cs typeface="+mn-cs"/>
          <a:sym typeface="Verdana" pitchFamily="34" charset="0"/>
        </a:defRPr>
      </a:lvl3pPr>
      <a:lvl4pPr marL="1589088" indent="-228600" algn="l" rtl="0" eaLnBrk="0" fontAlgn="base" hangingPunct="0">
        <a:spcBef>
          <a:spcPts val="500"/>
        </a:spcBef>
        <a:spcAft>
          <a:spcPct val="0"/>
        </a:spcAft>
        <a:buSzPct val="100000"/>
        <a:buFont typeface="Verdana" pitchFamily="34" charset="0"/>
        <a:buChar char="–"/>
        <a:defRPr sz="2000">
          <a:solidFill>
            <a:schemeClr val="tx1"/>
          </a:solidFill>
          <a:latin typeface="+mn-lt"/>
          <a:ea typeface="+mn-ea"/>
          <a:cs typeface="+mn-cs"/>
          <a:sym typeface="Verdana" pitchFamily="34" charset="0"/>
        </a:defRPr>
      </a:lvl4pPr>
      <a:lvl5pPr marL="2046288" indent="-228600" algn="l" rtl="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mn-lt"/>
          <a:ea typeface="+mn-ea"/>
          <a:cs typeface="+mn-cs"/>
          <a:sym typeface="Verdana" pitchFamily="34" charset="0"/>
        </a:defRPr>
      </a:lvl5pPr>
      <a:lvl6pPr marL="25034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6pPr>
      <a:lvl7pPr marL="29606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7pPr>
      <a:lvl8pPr marL="34178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8pPr>
      <a:lvl9pPr marL="3875088" indent="-228600" algn="l" rtl="0" fontAlgn="base">
        <a:spcBef>
          <a:spcPts val="500"/>
        </a:spcBef>
        <a:spcAft>
          <a:spcPct val="0"/>
        </a:spcAft>
        <a:buClr>
          <a:srgbClr val="AA8456"/>
        </a:buClr>
        <a:buSzPct val="69000"/>
        <a:buFont typeface="Wingdings" charset="2"/>
        <a:buChar char="u"/>
        <a:defRPr sz="2000">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PkgriMIxwC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j8_xoM8Wwg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Rpj0emEGShQ"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L8oHs7G_syI" TargetMode="External"/><Relationship Id="rId2" Type="http://schemas.openxmlformats.org/officeDocument/2006/relationships/hyperlink" Target="http://highered.mheducation.com/sites/0072495855/student_view0/chapter24/animation__hiv_replication.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qCn92mbWxd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www.cellsalive.com/cells/bactcell.ht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4"/>
          <p:cNvSpPr>
            <a:spLocks noGrp="1"/>
          </p:cNvSpPr>
          <p:nvPr>
            <p:ph type="ctrTitle"/>
          </p:nvPr>
        </p:nvSpPr>
        <p:spPr/>
        <p:txBody>
          <a:bodyPr/>
          <a:lstStyle/>
          <a:p>
            <a:r>
              <a:rPr lang="en-GB" altLang="en-US" smtClean="0"/>
              <a:t>Structure of prokaryotic cells and viruses</a:t>
            </a:r>
          </a:p>
        </p:txBody>
      </p:sp>
      <p:sp>
        <p:nvSpPr>
          <p:cNvPr id="174083" name="Subtitle 5"/>
          <p:cNvSpPr>
            <a:spLocks noGrp="1"/>
          </p:cNvSpPr>
          <p:nvPr>
            <p:ph type="subTitle" idx="1"/>
          </p:nvPr>
        </p:nvSpPr>
        <p:spPr/>
        <p:txBody>
          <a:bodyPr/>
          <a:lstStyle/>
          <a:p>
            <a:r>
              <a:rPr lang="en-GB" altLang="en-US" smtClean="0"/>
              <a:t>3.2.1.2</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CA024FCF-7901-4C9A-963A-6D67DE0ACD5F}" type="slidenum">
              <a:rPr lang="en-US" altLang="en-US" sz="1200">
                <a:solidFill>
                  <a:srgbClr val="EAEAEA"/>
                </a:solidFill>
                <a:ea typeface="Verdana" pitchFamily="34" charset="0"/>
                <a:cs typeface="Verdana" pitchFamily="34" charset="0"/>
              </a:rPr>
              <a:pPr>
                <a:spcBef>
                  <a:spcPct val="0"/>
                </a:spcBef>
                <a:buClrTx/>
                <a:buSzTx/>
                <a:buFontTx/>
                <a:buNone/>
              </a:pPr>
              <a:t>1</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31058624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r>
              <a:rPr lang="en-GB" altLang="en-US" dirty="0" smtClean="0"/>
              <a:t>Label the diagram in your pack</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EA705F2D-3A9E-44FC-93D8-6D28C58313FC}" type="slidenum">
              <a:rPr lang="en-US" altLang="en-US" sz="1200">
                <a:solidFill>
                  <a:srgbClr val="EAEAEA"/>
                </a:solidFill>
                <a:ea typeface="Verdana" pitchFamily="34" charset="0"/>
                <a:cs typeface="Verdana" pitchFamily="34" charset="0"/>
              </a:rPr>
              <a:pPr>
                <a:spcBef>
                  <a:spcPct val="0"/>
                </a:spcBef>
                <a:buClrTx/>
                <a:buSzTx/>
                <a:buFontTx/>
                <a:buNone/>
              </a:pPr>
              <a:t>10</a:t>
            </a:fld>
            <a:endParaRPr lang="en-US" altLang="en-US" sz="1200">
              <a:solidFill>
                <a:srgbClr val="EAEAEA"/>
              </a:solidFill>
              <a:ea typeface="Verdana" pitchFamily="34" charset="0"/>
              <a:cs typeface="Verdana" pitchFamily="34" charset="0"/>
            </a:endParaRPr>
          </a:p>
        </p:txBody>
      </p:sp>
      <p:grpSp>
        <p:nvGrpSpPr>
          <p:cNvPr id="183300" name="Group 4"/>
          <p:cNvGrpSpPr>
            <a:grpSpLocks noChangeAspect="1"/>
          </p:cNvGrpSpPr>
          <p:nvPr/>
        </p:nvGrpSpPr>
        <p:grpSpPr bwMode="auto">
          <a:xfrm>
            <a:off x="1731963" y="2060575"/>
            <a:ext cx="6224587" cy="4719638"/>
            <a:chOff x="1091" y="1298"/>
            <a:chExt cx="3921" cy="2973"/>
          </a:xfrm>
        </p:grpSpPr>
        <p:sp>
          <p:nvSpPr>
            <p:cNvPr id="183302" name="AutoShape 3"/>
            <p:cNvSpPr>
              <a:spLocks noChangeAspect="1" noChangeArrowheads="1" noTextEdit="1"/>
            </p:cNvSpPr>
            <p:nvPr/>
          </p:nvSpPr>
          <p:spPr bwMode="auto">
            <a:xfrm>
              <a:off x="1091" y="1298"/>
              <a:ext cx="3921" cy="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GB">
                <a:solidFill>
                  <a:srgbClr val="EAEAEA"/>
                </a:solidFill>
                <a:sym typeface="Verdana" pitchFamily="34" charset="0"/>
              </a:endParaRPr>
            </a:p>
          </p:txBody>
        </p:sp>
        <p:sp>
          <p:nvSpPr>
            <p:cNvPr id="183303" name="Rectangle 6"/>
            <p:cNvSpPr>
              <a:spLocks noChangeArrowheads="1"/>
            </p:cNvSpPr>
            <p:nvPr/>
          </p:nvSpPr>
          <p:spPr bwMode="auto">
            <a:xfrm>
              <a:off x="3993" y="1302"/>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04" name="Rectangle 8"/>
            <p:cNvSpPr>
              <a:spLocks noChangeArrowheads="1"/>
            </p:cNvSpPr>
            <p:nvPr/>
          </p:nvSpPr>
          <p:spPr bwMode="auto">
            <a:xfrm>
              <a:off x="4579" y="1302"/>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05" name="Rectangle 10"/>
            <p:cNvSpPr>
              <a:spLocks noChangeArrowheads="1"/>
            </p:cNvSpPr>
            <p:nvPr/>
          </p:nvSpPr>
          <p:spPr bwMode="auto">
            <a:xfrm>
              <a:off x="3993" y="1481"/>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06" name="Rectangle 13"/>
            <p:cNvSpPr>
              <a:spLocks noChangeArrowheads="1"/>
            </p:cNvSpPr>
            <p:nvPr/>
          </p:nvSpPr>
          <p:spPr bwMode="auto">
            <a:xfrm>
              <a:off x="4607" y="1481"/>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07" name="Rectangle 15"/>
            <p:cNvSpPr>
              <a:spLocks noChangeArrowheads="1"/>
            </p:cNvSpPr>
            <p:nvPr/>
          </p:nvSpPr>
          <p:spPr bwMode="auto">
            <a:xfrm>
              <a:off x="3993" y="1661"/>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08" name="Rectangle 17"/>
            <p:cNvSpPr>
              <a:spLocks noChangeArrowheads="1"/>
            </p:cNvSpPr>
            <p:nvPr/>
          </p:nvSpPr>
          <p:spPr bwMode="auto">
            <a:xfrm>
              <a:off x="4927" y="1661"/>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09" name="Rectangle 19"/>
            <p:cNvSpPr>
              <a:spLocks noChangeArrowheads="1"/>
            </p:cNvSpPr>
            <p:nvPr/>
          </p:nvSpPr>
          <p:spPr bwMode="auto">
            <a:xfrm>
              <a:off x="3993" y="1840"/>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10" name="Rectangle 21"/>
            <p:cNvSpPr>
              <a:spLocks noChangeArrowheads="1"/>
            </p:cNvSpPr>
            <p:nvPr/>
          </p:nvSpPr>
          <p:spPr bwMode="auto">
            <a:xfrm>
              <a:off x="4712" y="1840"/>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11" name="Rectangle 23"/>
            <p:cNvSpPr>
              <a:spLocks noChangeArrowheads="1"/>
            </p:cNvSpPr>
            <p:nvPr/>
          </p:nvSpPr>
          <p:spPr bwMode="auto">
            <a:xfrm>
              <a:off x="3993" y="2020"/>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12" name="Rectangle 25"/>
            <p:cNvSpPr>
              <a:spLocks noChangeArrowheads="1"/>
            </p:cNvSpPr>
            <p:nvPr/>
          </p:nvSpPr>
          <p:spPr bwMode="auto">
            <a:xfrm>
              <a:off x="4729" y="2020"/>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13" name="Rectangle 27"/>
            <p:cNvSpPr>
              <a:spLocks noChangeArrowheads="1"/>
            </p:cNvSpPr>
            <p:nvPr/>
          </p:nvSpPr>
          <p:spPr bwMode="auto">
            <a:xfrm>
              <a:off x="3993" y="2200"/>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14" name="Rectangle 30"/>
            <p:cNvSpPr>
              <a:spLocks noChangeArrowheads="1"/>
            </p:cNvSpPr>
            <p:nvPr/>
          </p:nvSpPr>
          <p:spPr bwMode="auto">
            <a:xfrm>
              <a:off x="4909" y="2200"/>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15" name="Rectangle 32"/>
            <p:cNvSpPr>
              <a:spLocks noChangeArrowheads="1"/>
            </p:cNvSpPr>
            <p:nvPr/>
          </p:nvSpPr>
          <p:spPr bwMode="auto">
            <a:xfrm>
              <a:off x="3993" y="2380"/>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16" name="Rectangle 34"/>
            <p:cNvSpPr>
              <a:spLocks noChangeArrowheads="1"/>
            </p:cNvSpPr>
            <p:nvPr/>
          </p:nvSpPr>
          <p:spPr bwMode="auto">
            <a:xfrm>
              <a:off x="4827" y="2380"/>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17" name="Rectangle 36"/>
            <p:cNvSpPr>
              <a:spLocks noChangeArrowheads="1"/>
            </p:cNvSpPr>
            <p:nvPr/>
          </p:nvSpPr>
          <p:spPr bwMode="auto">
            <a:xfrm>
              <a:off x="3993" y="2559"/>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18" name="Rectangle 38"/>
            <p:cNvSpPr>
              <a:spLocks noChangeArrowheads="1"/>
            </p:cNvSpPr>
            <p:nvPr/>
          </p:nvSpPr>
          <p:spPr bwMode="auto">
            <a:xfrm>
              <a:off x="4591" y="2559"/>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19" name="Rectangle 40"/>
            <p:cNvSpPr>
              <a:spLocks noChangeArrowheads="1"/>
            </p:cNvSpPr>
            <p:nvPr/>
          </p:nvSpPr>
          <p:spPr bwMode="auto">
            <a:xfrm>
              <a:off x="3993" y="2739"/>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20" name="Rectangle 42"/>
            <p:cNvSpPr>
              <a:spLocks noChangeArrowheads="1"/>
            </p:cNvSpPr>
            <p:nvPr/>
          </p:nvSpPr>
          <p:spPr bwMode="auto">
            <a:xfrm>
              <a:off x="4845" y="2739"/>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21" name="Rectangle 44"/>
            <p:cNvSpPr>
              <a:spLocks noChangeArrowheads="1"/>
            </p:cNvSpPr>
            <p:nvPr/>
          </p:nvSpPr>
          <p:spPr bwMode="auto">
            <a:xfrm>
              <a:off x="4052" y="2918"/>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sp>
          <p:nvSpPr>
            <p:cNvPr id="183322" name="Rectangle 46"/>
            <p:cNvSpPr>
              <a:spLocks noChangeArrowheads="1"/>
            </p:cNvSpPr>
            <p:nvPr/>
          </p:nvSpPr>
          <p:spPr bwMode="auto">
            <a:xfrm>
              <a:off x="4550" y="2918"/>
              <a:ext cx="7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US" altLang="en-US" sz="1300">
                  <a:solidFill>
                    <a:srgbClr val="FF0000"/>
                  </a:solidFill>
                  <a:latin typeface="Arial" pitchFamily="34" charset="0"/>
                </a:rPr>
                <a:t> </a:t>
              </a:r>
              <a:endParaRPr lang="en-US" altLang="en-US" sz="1800">
                <a:solidFill>
                  <a:srgbClr val="EAEAEA"/>
                </a:solidFill>
              </a:endParaRPr>
            </a:p>
          </p:txBody>
        </p:sp>
        <p:pic>
          <p:nvPicPr>
            <p:cNvPr id="183323" name="Picture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 y="1298"/>
              <a:ext cx="2744" cy="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3301" name="TextBox 1"/>
          <p:cNvSpPr txBox="1">
            <a:spLocks noChangeArrowheads="1"/>
          </p:cNvSpPr>
          <p:nvPr/>
        </p:nvSpPr>
        <p:spPr bwMode="auto">
          <a:xfrm>
            <a:off x="6311900" y="2863850"/>
            <a:ext cx="23415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AutoNum type="arabicPeriod"/>
            </a:pPr>
            <a:r>
              <a:rPr lang="en-GB" altLang="en-US" sz="1800">
                <a:solidFill>
                  <a:srgbClr val="EAEAEA"/>
                </a:solidFill>
              </a:rPr>
              <a:t>Capsule</a:t>
            </a:r>
          </a:p>
          <a:p>
            <a:pPr eaLnBrk="0" fontAlgn="base" hangingPunct="0">
              <a:spcBef>
                <a:spcPct val="0"/>
              </a:spcBef>
              <a:spcAft>
                <a:spcPct val="0"/>
              </a:spcAft>
              <a:buClrTx/>
              <a:buSzTx/>
              <a:buFontTx/>
              <a:buAutoNum type="arabicPeriod"/>
            </a:pPr>
            <a:r>
              <a:rPr lang="en-GB" altLang="en-US" sz="1800">
                <a:solidFill>
                  <a:srgbClr val="EAEAEA"/>
                </a:solidFill>
              </a:rPr>
              <a:t>Cell Wall</a:t>
            </a:r>
          </a:p>
          <a:p>
            <a:pPr eaLnBrk="0" fontAlgn="base" hangingPunct="0">
              <a:spcBef>
                <a:spcPct val="0"/>
              </a:spcBef>
              <a:spcAft>
                <a:spcPct val="0"/>
              </a:spcAft>
              <a:buClrTx/>
              <a:buSzTx/>
              <a:buFontTx/>
              <a:buAutoNum type="arabicPeriod"/>
            </a:pPr>
            <a:r>
              <a:rPr lang="en-GB" altLang="en-US" sz="1800">
                <a:solidFill>
                  <a:srgbClr val="EAEAEA"/>
                </a:solidFill>
              </a:rPr>
              <a:t>Cell membrane</a:t>
            </a:r>
          </a:p>
          <a:p>
            <a:pPr eaLnBrk="0" fontAlgn="base" hangingPunct="0">
              <a:spcBef>
                <a:spcPct val="0"/>
              </a:spcBef>
              <a:spcAft>
                <a:spcPct val="0"/>
              </a:spcAft>
              <a:buClrTx/>
              <a:buSzTx/>
              <a:buFontTx/>
              <a:buAutoNum type="arabicPeriod"/>
            </a:pPr>
            <a:r>
              <a:rPr lang="en-GB" altLang="en-US" sz="1800">
                <a:solidFill>
                  <a:srgbClr val="EAEAEA"/>
                </a:solidFill>
              </a:rPr>
              <a:t>Cytoplasm</a:t>
            </a:r>
          </a:p>
          <a:p>
            <a:pPr eaLnBrk="0" fontAlgn="base" hangingPunct="0">
              <a:spcBef>
                <a:spcPct val="0"/>
              </a:spcBef>
              <a:spcAft>
                <a:spcPct val="0"/>
              </a:spcAft>
              <a:buClrTx/>
              <a:buSzTx/>
              <a:buFontTx/>
              <a:buAutoNum type="arabicPeriod"/>
            </a:pPr>
            <a:r>
              <a:rPr lang="en-GB" altLang="en-US" sz="1800">
                <a:solidFill>
                  <a:srgbClr val="EAEAEA"/>
                </a:solidFill>
              </a:rPr>
              <a:t>Mesosome</a:t>
            </a:r>
          </a:p>
          <a:p>
            <a:pPr eaLnBrk="0" fontAlgn="base" hangingPunct="0">
              <a:spcBef>
                <a:spcPct val="0"/>
              </a:spcBef>
              <a:spcAft>
                <a:spcPct val="0"/>
              </a:spcAft>
              <a:buClrTx/>
              <a:buSzTx/>
              <a:buFontTx/>
              <a:buAutoNum type="arabicPeriod"/>
            </a:pPr>
            <a:r>
              <a:rPr lang="en-GB" altLang="en-US" sz="1800">
                <a:solidFill>
                  <a:srgbClr val="EAEAEA"/>
                </a:solidFill>
              </a:rPr>
              <a:t>Pilus</a:t>
            </a:r>
          </a:p>
          <a:p>
            <a:pPr eaLnBrk="0" fontAlgn="base" hangingPunct="0">
              <a:spcBef>
                <a:spcPct val="0"/>
              </a:spcBef>
              <a:spcAft>
                <a:spcPct val="0"/>
              </a:spcAft>
              <a:buClrTx/>
              <a:buSzTx/>
              <a:buFontTx/>
              <a:buAutoNum type="arabicPeriod"/>
            </a:pPr>
            <a:r>
              <a:rPr lang="en-GB" altLang="en-US" sz="1800">
                <a:solidFill>
                  <a:srgbClr val="EAEAEA"/>
                </a:solidFill>
              </a:rPr>
              <a:t>Circular DNA</a:t>
            </a:r>
          </a:p>
          <a:p>
            <a:pPr eaLnBrk="0" fontAlgn="base" hangingPunct="0">
              <a:spcBef>
                <a:spcPct val="0"/>
              </a:spcBef>
              <a:spcAft>
                <a:spcPct val="0"/>
              </a:spcAft>
              <a:buClrTx/>
              <a:buSzTx/>
              <a:buFontTx/>
              <a:buAutoNum type="arabicPeriod"/>
            </a:pPr>
            <a:r>
              <a:rPr lang="en-GB" altLang="en-US" sz="1800">
                <a:solidFill>
                  <a:srgbClr val="EAEAEA"/>
                </a:solidFill>
              </a:rPr>
              <a:t>Plasmid</a:t>
            </a:r>
          </a:p>
          <a:p>
            <a:pPr eaLnBrk="0" fontAlgn="base" hangingPunct="0">
              <a:spcBef>
                <a:spcPct val="0"/>
              </a:spcBef>
              <a:spcAft>
                <a:spcPct val="0"/>
              </a:spcAft>
              <a:buClrTx/>
              <a:buSzTx/>
              <a:buFontTx/>
              <a:buAutoNum type="arabicPeriod"/>
            </a:pPr>
            <a:r>
              <a:rPr lang="en-GB" altLang="en-US" sz="1800">
                <a:solidFill>
                  <a:srgbClr val="EAEAEA"/>
                </a:solidFill>
              </a:rPr>
              <a:t>70s Ribosomes</a:t>
            </a:r>
          </a:p>
          <a:p>
            <a:pPr eaLnBrk="0" fontAlgn="base" hangingPunct="0">
              <a:spcBef>
                <a:spcPct val="0"/>
              </a:spcBef>
              <a:spcAft>
                <a:spcPct val="0"/>
              </a:spcAft>
              <a:buClrTx/>
              <a:buSzTx/>
              <a:buFontTx/>
              <a:buAutoNum type="arabicPeriod"/>
            </a:pPr>
            <a:r>
              <a:rPr lang="en-GB" altLang="en-US" sz="1800">
                <a:solidFill>
                  <a:srgbClr val="EAEAEA"/>
                </a:solidFill>
              </a:rPr>
              <a:t>Flagella</a:t>
            </a:r>
          </a:p>
        </p:txBody>
      </p:sp>
    </p:spTree>
    <p:extLst>
      <p:ext uri="{BB962C8B-B14F-4D97-AF65-F5344CB8AC3E}">
        <p14:creationId xmlns:p14="http://schemas.microsoft.com/office/powerpoint/2010/main" val="409541102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Sometimes vs always present</a:t>
            </a:r>
            <a:endParaRPr lang="en-GB" dirty="0"/>
          </a:p>
        </p:txBody>
      </p:sp>
      <p:sp>
        <p:nvSpPr>
          <p:cNvPr id="4" name="Slide Number Placeholder 3"/>
          <p:cNvSpPr>
            <a:spLocks noGrp="1"/>
          </p:cNvSpPr>
          <p:nvPr>
            <p:ph type="sldNum" sz="quarter" idx="10"/>
          </p:nvPr>
        </p:nvSpPr>
        <p:spPr/>
        <p:txBody>
          <a:bodyPr/>
          <a:lstStyle/>
          <a:p>
            <a:fld id="{7787F768-57C2-4D30-A249-A6A3BAA5D557}" type="slidenum">
              <a:rPr lang="en-US" altLang="en-US">
                <a:solidFill>
                  <a:srgbClr val="EAEAEA"/>
                </a:solidFill>
              </a:rPr>
              <a:pPr/>
              <a:t>11</a:t>
            </a:fld>
            <a:endParaRPr lang="en-US" altLang="en-US">
              <a:solidFill>
                <a:srgbClr val="EAEAEA"/>
              </a:solidFill>
            </a:endParaRPr>
          </a:p>
        </p:txBody>
      </p:sp>
      <p:pic>
        <p:nvPicPr>
          <p:cNvPr id="280578" name="Picture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2270059"/>
            <a:ext cx="5040560" cy="3428322"/>
          </a:xfrm>
          <a:prstGeom prst="rect">
            <a:avLst/>
          </a:prstGeom>
          <a:noFill/>
          <a:ln>
            <a:noFill/>
          </a:ln>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prstDash val="solid"/>
                <a:miter lim="800000"/>
                <a:headEnd/>
                <a:tailEnd/>
              </a14:hiddenLine>
            </a:ext>
          </a:extLst>
        </p:spPr>
      </p:pic>
    </p:spTree>
    <p:extLst>
      <p:ext uri="{BB962C8B-B14F-4D97-AF65-F5344CB8AC3E}">
        <p14:creationId xmlns:p14="http://schemas.microsoft.com/office/powerpoint/2010/main" val="59177678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a:xfrm>
            <a:off x="457200" y="95250"/>
            <a:ext cx="8229600" cy="957486"/>
          </a:xfrm>
        </p:spPr>
        <p:txBody>
          <a:bodyPr/>
          <a:lstStyle/>
          <a:p>
            <a:r>
              <a:rPr lang="en-GB" altLang="en-US" dirty="0" smtClean="0"/>
              <a:t>Plasmids</a:t>
            </a:r>
          </a:p>
        </p:txBody>
      </p:sp>
      <p:pic>
        <p:nvPicPr>
          <p:cNvPr id="18432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55650" y="1804988"/>
            <a:ext cx="3124200" cy="1466850"/>
          </a:xfrm>
        </p:spPr>
      </p:pic>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F60C5C2B-5FA8-4173-A8E1-F035B5BA21C4}" type="slidenum">
              <a:rPr lang="en-US" altLang="en-US" sz="1200">
                <a:solidFill>
                  <a:srgbClr val="EAEAEA"/>
                </a:solidFill>
                <a:ea typeface="Verdana" pitchFamily="34" charset="0"/>
                <a:cs typeface="Verdana" pitchFamily="34" charset="0"/>
              </a:rPr>
              <a:pPr>
                <a:spcBef>
                  <a:spcPct val="0"/>
                </a:spcBef>
                <a:buClrTx/>
                <a:buSzTx/>
                <a:buFontTx/>
                <a:buNone/>
              </a:pPr>
              <a:t>12</a:t>
            </a:fld>
            <a:endParaRPr lang="en-US" altLang="en-US" sz="1200">
              <a:solidFill>
                <a:srgbClr val="EAEAEA"/>
              </a:solidFill>
              <a:ea typeface="Verdana" pitchFamily="34" charset="0"/>
              <a:cs typeface="Verdana" pitchFamily="34" charset="0"/>
            </a:endParaRPr>
          </a:p>
        </p:txBody>
      </p:sp>
      <p:pic>
        <p:nvPicPr>
          <p:cNvPr id="18432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716338"/>
            <a:ext cx="26114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6" name="TextBox 7"/>
          <p:cNvSpPr txBox="1">
            <a:spLocks noChangeArrowheads="1"/>
          </p:cNvSpPr>
          <p:nvPr/>
        </p:nvSpPr>
        <p:spPr bwMode="auto">
          <a:xfrm>
            <a:off x="4140200" y="1268760"/>
            <a:ext cx="4402138"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GB" altLang="en-US" sz="1800" dirty="0">
                <a:solidFill>
                  <a:srgbClr val="EAEAEA"/>
                </a:solidFill>
              </a:rPr>
              <a:t>Why are plasmids important?</a:t>
            </a:r>
          </a:p>
          <a:p>
            <a:pPr eaLnBrk="0" fontAlgn="base" hangingPunct="0">
              <a:spcBef>
                <a:spcPct val="0"/>
              </a:spcBef>
              <a:spcAft>
                <a:spcPct val="0"/>
              </a:spcAft>
              <a:buClrTx/>
              <a:buSzTx/>
              <a:buFontTx/>
              <a:buNone/>
            </a:pPr>
            <a:endParaRPr lang="en-GB" altLang="en-US" sz="1800" dirty="0">
              <a:solidFill>
                <a:srgbClr val="EAEAEA"/>
              </a:solidFill>
            </a:endParaRPr>
          </a:p>
          <a:p>
            <a:pPr eaLnBrk="0" fontAlgn="base" hangingPunct="0">
              <a:spcBef>
                <a:spcPct val="0"/>
              </a:spcBef>
              <a:spcAft>
                <a:spcPct val="0"/>
              </a:spcAft>
              <a:buClrTx/>
              <a:buSzTx/>
              <a:buFontTx/>
              <a:buNone/>
            </a:pPr>
            <a:r>
              <a:rPr lang="en-GB" altLang="en-US" sz="1800" dirty="0">
                <a:solidFill>
                  <a:srgbClr val="EAEAEA"/>
                </a:solidFill>
              </a:rPr>
              <a:t>Possess genes that may aid the survival of bacteria in adverse conditions </a:t>
            </a:r>
            <a:r>
              <a:rPr lang="en-GB" altLang="en-US" sz="1800" dirty="0" err="1">
                <a:solidFill>
                  <a:srgbClr val="EAEAEA"/>
                </a:solidFill>
              </a:rPr>
              <a:t>eg</a:t>
            </a:r>
            <a:r>
              <a:rPr lang="en-GB" altLang="en-US" sz="1800" dirty="0">
                <a:solidFill>
                  <a:srgbClr val="EAEAEA"/>
                </a:solidFill>
              </a:rPr>
              <a:t> </a:t>
            </a:r>
            <a:r>
              <a:rPr lang="en-GB" altLang="en-US" sz="1800" b="1" dirty="0">
                <a:solidFill>
                  <a:srgbClr val="002060"/>
                </a:solidFill>
              </a:rPr>
              <a:t>Confer antibiotic resistance</a:t>
            </a:r>
          </a:p>
          <a:p>
            <a:pPr eaLnBrk="0" fontAlgn="base" hangingPunct="0">
              <a:spcBef>
                <a:spcPct val="0"/>
              </a:spcBef>
              <a:spcAft>
                <a:spcPct val="0"/>
              </a:spcAft>
              <a:buClrTx/>
              <a:buSzTx/>
              <a:buFontTx/>
              <a:buNone/>
            </a:pPr>
            <a:endParaRPr lang="en-GB" altLang="en-US" sz="1800" dirty="0">
              <a:solidFill>
                <a:srgbClr val="EAEAEA"/>
              </a:solidFill>
            </a:endParaRPr>
          </a:p>
          <a:p>
            <a:pPr eaLnBrk="0" fontAlgn="base" hangingPunct="0">
              <a:spcBef>
                <a:spcPct val="0"/>
              </a:spcBef>
              <a:spcAft>
                <a:spcPct val="0"/>
              </a:spcAft>
              <a:buClrTx/>
              <a:buSzTx/>
              <a:buFontTx/>
              <a:buNone/>
            </a:pPr>
            <a:r>
              <a:rPr lang="en-GB" altLang="en-US" sz="1800" dirty="0">
                <a:solidFill>
                  <a:srgbClr val="EAEAEA"/>
                </a:solidFill>
              </a:rPr>
              <a:t>What are antibiotics?</a:t>
            </a:r>
          </a:p>
          <a:p>
            <a:pPr eaLnBrk="0" fontAlgn="base" hangingPunct="0">
              <a:spcBef>
                <a:spcPct val="0"/>
              </a:spcBef>
              <a:spcAft>
                <a:spcPct val="0"/>
              </a:spcAft>
              <a:buClrTx/>
              <a:buSzTx/>
              <a:buFontTx/>
              <a:buNone/>
            </a:pPr>
            <a:r>
              <a:rPr lang="en-GB" altLang="en-US" sz="1800" dirty="0">
                <a:solidFill>
                  <a:srgbClr val="EAEAEA"/>
                </a:solidFill>
              </a:rPr>
              <a:t>They are a group of medicines that stop or slow down bacterial growth </a:t>
            </a:r>
            <a:r>
              <a:rPr lang="en-GB" altLang="en-US" sz="1800" dirty="0" err="1">
                <a:solidFill>
                  <a:srgbClr val="EAEAEA"/>
                </a:solidFill>
              </a:rPr>
              <a:t>e.g</a:t>
            </a:r>
            <a:r>
              <a:rPr lang="en-GB" altLang="en-US" sz="1800" dirty="0">
                <a:solidFill>
                  <a:srgbClr val="EAEAEA"/>
                </a:solidFill>
              </a:rPr>
              <a:t> penicillin inhibits cell wall synthesis leading to cell lysis.</a:t>
            </a:r>
          </a:p>
          <a:p>
            <a:pPr eaLnBrk="0" fontAlgn="base" hangingPunct="0">
              <a:spcBef>
                <a:spcPct val="0"/>
              </a:spcBef>
              <a:spcAft>
                <a:spcPct val="0"/>
              </a:spcAft>
              <a:buClrTx/>
              <a:buSzTx/>
              <a:buFontTx/>
              <a:buNone/>
            </a:pPr>
            <a:endParaRPr lang="en-GB" altLang="en-US" sz="1800" dirty="0">
              <a:solidFill>
                <a:srgbClr val="EAEAEA"/>
              </a:solidFill>
            </a:endParaRPr>
          </a:p>
          <a:p>
            <a:pPr eaLnBrk="0" fontAlgn="base" hangingPunct="0">
              <a:spcBef>
                <a:spcPct val="0"/>
              </a:spcBef>
              <a:spcAft>
                <a:spcPct val="0"/>
              </a:spcAft>
              <a:buClrTx/>
              <a:buSzTx/>
              <a:buFontTx/>
              <a:buNone/>
            </a:pPr>
            <a:r>
              <a:rPr lang="en-GB" altLang="en-US" sz="1800" dirty="0">
                <a:solidFill>
                  <a:srgbClr val="EAEAEA"/>
                </a:solidFill>
              </a:rPr>
              <a:t>How do they break down antibiotics?? </a:t>
            </a:r>
          </a:p>
          <a:p>
            <a:pPr eaLnBrk="0" fontAlgn="base" hangingPunct="0">
              <a:spcBef>
                <a:spcPct val="0"/>
              </a:spcBef>
              <a:spcAft>
                <a:spcPct val="0"/>
              </a:spcAft>
              <a:buClrTx/>
              <a:buSzTx/>
              <a:buFontTx/>
              <a:buNone/>
            </a:pPr>
            <a:r>
              <a:rPr lang="en-GB" altLang="en-US" sz="1800" dirty="0">
                <a:solidFill>
                  <a:srgbClr val="EAEAEA"/>
                </a:solidFill>
              </a:rPr>
              <a:t>The contain a gene that codes for an enzyme/s that break down the antibiotics (</a:t>
            </a:r>
            <a:r>
              <a:rPr lang="en-GB" altLang="en-US" sz="1800" b="1" dirty="0">
                <a:solidFill>
                  <a:srgbClr val="002060"/>
                </a:solidFill>
              </a:rPr>
              <a:t>known as an antibiotic resistance gene</a:t>
            </a:r>
            <a:r>
              <a:rPr lang="en-GB" altLang="en-US" sz="1800" dirty="0">
                <a:solidFill>
                  <a:srgbClr val="EAEAEA"/>
                </a:solidFill>
              </a:rPr>
              <a:t>)</a:t>
            </a:r>
          </a:p>
        </p:txBody>
      </p:sp>
    </p:spTree>
    <p:extLst>
      <p:ext uri="{BB962C8B-B14F-4D97-AF65-F5344CB8AC3E}">
        <p14:creationId xmlns:p14="http://schemas.microsoft.com/office/powerpoint/2010/main" val="308431142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a:xfrm>
            <a:off x="107950" y="95250"/>
            <a:ext cx="8856663" cy="1504950"/>
          </a:xfrm>
        </p:spPr>
        <p:txBody>
          <a:bodyPr/>
          <a:lstStyle/>
          <a:p>
            <a:r>
              <a:rPr lang="en-GB" altLang="en-US" dirty="0" smtClean="0"/>
              <a:t>Function of cell wall, capsule, and Large circular DNA</a:t>
            </a:r>
          </a:p>
        </p:txBody>
      </p:sp>
      <p:sp>
        <p:nvSpPr>
          <p:cNvPr id="3" name="Content Placeholder 2"/>
          <p:cNvSpPr>
            <a:spLocks noGrp="1"/>
          </p:cNvSpPr>
          <p:nvPr>
            <p:ph idx="1"/>
          </p:nvPr>
        </p:nvSpPr>
        <p:spPr>
          <a:xfrm>
            <a:off x="420688" y="1600200"/>
            <a:ext cx="8229600" cy="5876925"/>
          </a:xfrm>
        </p:spPr>
        <p:txBody>
          <a:bodyPr/>
          <a:lstStyle/>
          <a:p>
            <a:r>
              <a:rPr lang="en-GB" altLang="en-US" sz="2400" dirty="0" smtClean="0"/>
              <a:t>What is the role of the cell wall?</a:t>
            </a:r>
          </a:p>
          <a:p>
            <a:pPr lvl="1"/>
            <a:r>
              <a:rPr lang="en-GB" altLang="en-US" sz="2000" dirty="0" smtClean="0"/>
              <a:t>Physical barrier that excludes certain substances and protects against mechanical damage and osmotic lysis. Supports the cell.</a:t>
            </a:r>
          </a:p>
          <a:p>
            <a:r>
              <a:rPr lang="en-GB" altLang="en-US" sz="2400" dirty="0" smtClean="0"/>
              <a:t>What is the role of the capsule?</a:t>
            </a:r>
          </a:p>
          <a:p>
            <a:pPr lvl="1"/>
            <a:r>
              <a:rPr lang="en-GB" altLang="en-US" sz="2000" dirty="0" smtClean="0"/>
              <a:t>Protects bacterium from other cells, specifically from attack from the cells of the immune system and helps groups of cells to stick together for further protection</a:t>
            </a:r>
          </a:p>
          <a:p>
            <a:pPr marL="39688" indent="0">
              <a:buNone/>
            </a:pPr>
            <a:endParaRPr lang="en-GB" altLang="en-US" sz="2400" dirty="0" smtClean="0"/>
          </a:p>
          <a:p>
            <a:endParaRPr lang="en-GB" altLang="en-US" sz="2400" dirty="0" smtClean="0"/>
          </a:p>
          <a:p>
            <a:endParaRPr lang="en-GB" altLang="en-US" sz="2400" dirty="0"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D59ACA95-6A55-4613-8D6D-CC79DDF12660}" type="slidenum">
              <a:rPr lang="en-US" altLang="en-US" sz="1200">
                <a:solidFill>
                  <a:srgbClr val="EAEAEA"/>
                </a:solidFill>
                <a:ea typeface="Verdana" pitchFamily="34" charset="0"/>
                <a:cs typeface="Verdana" pitchFamily="34" charset="0"/>
              </a:rPr>
              <a:pPr>
                <a:spcBef>
                  <a:spcPct val="0"/>
                </a:spcBef>
                <a:buClrTx/>
                <a:buSzTx/>
                <a:buFontTx/>
                <a:buNone/>
              </a:pPr>
              <a:t>13</a:t>
            </a:fld>
            <a:endParaRPr lang="en-US" altLang="en-US" sz="1200">
              <a:solidFill>
                <a:srgbClr val="EAEAEA"/>
              </a:solidFill>
              <a:ea typeface="Verdana" pitchFamily="34" charset="0"/>
              <a:cs typeface="Verdana" pitchFamily="34" charset="0"/>
            </a:endParaRPr>
          </a:p>
        </p:txBody>
      </p:sp>
      <p:pic>
        <p:nvPicPr>
          <p:cNvPr id="18637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648210"/>
            <a:ext cx="3816424" cy="2038742"/>
          </a:xfrm>
          <a:prstGeom prst="rect">
            <a:avLst/>
          </a:prstGeom>
          <a:noFill/>
          <a:ln>
            <a:noFill/>
          </a:ln>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prstDash val="solid"/>
                <a:miter lim="800000"/>
                <a:headEnd/>
                <a:tailEnd/>
              </a14:hiddenLine>
            </a:ext>
          </a:extLst>
        </p:spPr>
      </p:pic>
    </p:spTree>
    <p:extLst>
      <p:ext uri="{BB962C8B-B14F-4D97-AF65-F5344CB8AC3E}">
        <p14:creationId xmlns:p14="http://schemas.microsoft.com/office/powerpoint/2010/main" val="6566734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t>Function of cell wall, capsule, and Large circular DNA</a:t>
            </a:r>
            <a:endParaRPr lang="en-GB" dirty="0"/>
          </a:p>
        </p:txBody>
      </p:sp>
      <p:sp>
        <p:nvSpPr>
          <p:cNvPr id="3" name="Content Placeholder 2"/>
          <p:cNvSpPr>
            <a:spLocks noGrp="1"/>
          </p:cNvSpPr>
          <p:nvPr>
            <p:ph idx="1"/>
          </p:nvPr>
        </p:nvSpPr>
        <p:spPr/>
        <p:txBody>
          <a:bodyPr/>
          <a:lstStyle/>
          <a:p>
            <a:r>
              <a:rPr lang="en-GB" altLang="en-US" sz="2400" dirty="0" smtClean="0"/>
              <a:t>What is the role of the large circular DNA?</a:t>
            </a:r>
          </a:p>
          <a:p>
            <a:pPr lvl="1"/>
            <a:r>
              <a:rPr lang="en-GB" altLang="en-US" sz="2000" dirty="0" smtClean="0"/>
              <a:t>Possess the genetic information for the replication of bacterial cells</a:t>
            </a:r>
          </a:p>
          <a:p>
            <a:r>
              <a:rPr lang="en-GB" altLang="en-US" sz="2400" dirty="0" smtClean="0"/>
              <a:t>What is the role of the cell membrane?</a:t>
            </a:r>
          </a:p>
          <a:p>
            <a:pPr lvl="1"/>
            <a:r>
              <a:rPr lang="en-GB" altLang="en-US" sz="2000" dirty="0" smtClean="0"/>
              <a:t>Acts as a differentially permeable layer, which controls entry and exit of chemicals</a:t>
            </a:r>
          </a:p>
          <a:p>
            <a:endParaRPr lang="en-GB" dirty="0"/>
          </a:p>
        </p:txBody>
      </p:sp>
      <p:sp>
        <p:nvSpPr>
          <p:cNvPr id="4" name="Slide Number Placeholder 3"/>
          <p:cNvSpPr>
            <a:spLocks noGrp="1"/>
          </p:cNvSpPr>
          <p:nvPr>
            <p:ph type="sldNum" sz="quarter" idx="10"/>
          </p:nvPr>
        </p:nvSpPr>
        <p:spPr/>
        <p:txBody>
          <a:bodyPr/>
          <a:lstStyle/>
          <a:p>
            <a:fld id="{7787F768-57C2-4D30-A249-A6A3BAA5D557}" type="slidenum">
              <a:rPr lang="en-US" altLang="en-US">
                <a:solidFill>
                  <a:srgbClr val="EAEAEA"/>
                </a:solidFill>
              </a:rPr>
              <a:pPr/>
              <a:t>14</a:t>
            </a:fld>
            <a:endParaRPr lang="en-US" altLang="en-US">
              <a:solidFill>
                <a:srgbClr val="EAEAEA"/>
              </a:solidFill>
            </a:endParaRPr>
          </a:p>
        </p:txBody>
      </p:sp>
      <p:pic>
        <p:nvPicPr>
          <p:cNvPr id="27955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6842" y="4293096"/>
            <a:ext cx="3096344" cy="2105969"/>
          </a:xfrm>
          <a:prstGeom prst="rect">
            <a:avLst/>
          </a:prstGeom>
          <a:noFill/>
          <a:ln>
            <a:noFill/>
          </a:ln>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EAEAEA"/>
                </a:solidFill>
                <a:prstDash val="solid"/>
                <a:miter lim="800000"/>
                <a:headEnd/>
                <a:tailEnd/>
              </a14:hiddenLine>
            </a:ext>
          </a:extLst>
        </p:spPr>
      </p:pic>
    </p:spTree>
    <p:extLst>
      <p:ext uri="{BB962C8B-B14F-4D97-AF65-F5344CB8AC3E}">
        <p14:creationId xmlns:p14="http://schemas.microsoft.com/office/powerpoint/2010/main" val="378632903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r>
              <a:rPr lang="en-GB" altLang="en-US" smtClean="0"/>
              <a:t>Activity</a:t>
            </a:r>
          </a:p>
        </p:txBody>
      </p:sp>
      <p:sp>
        <p:nvSpPr>
          <p:cNvPr id="188419" name="Content Placeholder 2"/>
          <p:cNvSpPr>
            <a:spLocks noGrp="1"/>
          </p:cNvSpPr>
          <p:nvPr>
            <p:ph idx="1"/>
          </p:nvPr>
        </p:nvSpPr>
        <p:spPr/>
        <p:txBody>
          <a:bodyPr/>
          <a:lstStyle/>
          <a:p>
            <a:r>
              <a:rPr lang="en-GB" altLang="en-US" dirty="0" smtClean="0"/>
              <a:t>On scrap paper try to write 8 differences between a eukaryotic cell and a prokaryotic cell</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5E3EAE94-F08E-47A0-9EB2-3E084F8CCBF0}" type="slidenum">
              <a:rPr lang="en-US" altLang="en-US" sz="1200">
                <a:solidFill>
                  <a:srgbClr val="EAEAEA"/>
                </a:solidFill>
                <a:ea typeface="Verdana" pitchFamily="34" charset="0"/>
                <a:cs typeface="Verdana" pitchFamily="34" charset="0"/>
              </a:rPr>
              <a:pPr>
                <a:spcBef>
                  <a:spcPct val="0"/>
                </a:spcBef>
                <a:buClrTx/>
                <a:buSzTx/>
                <a:buFontTx/>
                <a:buNone/>
              </a:pPr>
              <a:t>15</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250049665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p:nvPr>
        </p:nvSpPr>
        <p:spPr>
          <a:xfrm>
            <a:off x="457200" y="95250"/>
            <a:ext cx="8229600" cy="669925"/>
          </a:xfrm>
        </p:spPr>
        <p:txBody>
          <a:bodyPr/>
          <a:lstStyle/>
          <a:p>
            <a:r>
              <a:rPr lang="en-GB" altLang="en-US" sz="3200" smtClean="0"/>
              <a:t>Comparison of Eukaryotic and prokaryotic</a:t>
            </a:r>
          </a:p>
        </p:txBody>
      </p:sp>
      <p:graphicFrame>
        <p:nvGraphicFramePr>
          <p:cNvPr id="5" name="Content Placeholder 4"/>
          <p:cNvGraphicFramePr>
            <a:graphicFrameLocks noGrp="1"/>
          </p:cNvGraphicFramePr>
          <p:nvPr>
            <p:ph idx="1"/>
          </p:nvPr>
        </p:nvGraphicFramePr>
        <p:xfrm>
          <a:off x="179388" y="815975"/>
          <a:ext cx="8785225" cy="5926138"/>
        </p:xfrm>
        <a:graphic>
          <a:graphicData uri="http://schemas.openxmlformats.org/drawingml/2006/table">
            <a:tbl>
              <a:tblPr firstRow="1" firstCol="1" bandRow="1">
                <a:tableStyleId>{5C22544A-7EE6-4342-B048-85BDC9FD1C3A}</a:tableStyleId>
              </a:tblPr>
              <a:tblGrid>
                <a:gridCol w="4392613">
                  <a:extLst>
                    <a:ext uri="{9D8B030D-6E8A-4147-A177-3AD203B41FA5}">
                      <a16:colId xmlns:a16="http://schemas.microsoft.com/office/drawing/2014/main" val="20000"/>
                    </a:ext>
                  </a:extLst>
                </a:gridCol>
                <a:gridCol w="4392612">
                  <a:extLst>
                    <a:ext uri="{9D8B030D-6E8A-4147-A177-3AD203B41FA5}">
                      <a16:colId xmlns:a16="http://schemas.microsoft.com/office/drawing/2014/main" val="20001"/>
                    </a:ext>
                  </a:extLst>
                </a:gridCol>
              </a:tblGrid>
              <a:tr h="365802">
                <a:tc>
                  <a:txBody>
                    <a:bodyPr/>
                    <a:lstStyle/>
                    <a:p>
                      <a:pPr algn="just">
                        <a:lnSpc>
                          <a:spcPct val="150000"/>
                        </a:lnSpc>
                        <a:spcAft>
                          <a:spcPts val="0"/>
                        </a:spcAft>
                      </a:pPr>
                      <a:r>
                        <a:rPr lang="en-GB" sz="1600" dirty="0">
                          <a:effectLst/>
                        </a:rPr>
                        <a:t>Prokaryotic cells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403" marR="42403" marT="0" marB="0"/>
                </a:tc>
                <a:tc>
                  <a:txBody>
                    <a:bodyPr/>
                    <a:lstStyle/>
                    <a:p>
                      <a:pPr algn="just">
                        <a:lnSpc>
                          <a:spcPct val="150000"/>
                        </a:lnSpc>
                        <a:spcAft>
                          <a:spcPts val="0"/>
                        </a:spcAft>
                      </a:pPr>
                      <a:r>
                        <a:rPr lang="en-GB" sz="1600">
                          <a:effectLst/>
                        </a:rPr>
                        <a:t>Eukaryotic cells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2403" marR="42403" marT="0" marB="0"/>
                </a:tc>
                <a:extLst>
                  <a:ext uri="{0D108BD9-81ED-4DB2-BD59-A6C34878D82A}">
                    <a16:rowId xmlns:a16="http://schemas.microsoft.com/office/drawing/2014/main" val="10000"/>
                  </a:ext>
                </a:extLst>
              </a:tr>
              <a:tr h="927341">
                <a:tc>
                  <a:txBody>
                    <a:bodyPr/>
                    <a:lstStyle/>
                    <a:p>
                      <a:pPr algn="just">
                        <a:lnSpc>
                          <a:spcPct val="100000"/>
                        </a:lnSpc>
                        <a:spcAft>
                          <a:spcPts val="0"/>
                        </a:spcAft>
                      </a:pPr>
                      <a:r>
                        <a:rPr lang="en-GB" sz="1600" dirty="0">
                          <a:effectLst/>
                        </a:rPr>
                        <a:t>No true nucleus, only an area where DNA is </a:t>
                      </a:r>
                      <a:r>
                        <a:rPr lang="en-GB" sz="1600" dirty="0" smtClean="0">
                          <a:effectLst/>
                        </a:rPr>
                        <a:t>found</a:t>
                      </a:r>
                      <a:endParaRPr lang="en-GB" sz="1600" dirty="0">
                        <a:effectLst/>
                      </a:endParaRPr>
                    </a:p>
                  </a:txBody>
                  <a:tcPr marL="42403" marR="42403" marT="0" marB="0"/>
                </a:tc>
                <a:tc>
                  <a:txBody>
                    <a:bodyPr/>
                    <a:lstStyle/>
                    <a:p>
                      <a:pPr algn="just">
                        <a:lnSpc>
                          <a:spcPct val="100000"/>
                        </a:lnSpc>
                        <a:spcAft>
                          <a:spcPts val="0"/>
                        </a:spcAft>
                      </a:pPr>
                      <a:r>
                        <a:rPr lang="en-GB" sz="1600">
                          <a:effectLst/>
                        </a:rPr>
                        <a:t>Distinct nucleus, with a nuclear membrane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2403" marR="42403" marT="0" marB="0"/>
                </a:tc>
                <a:extLst>
                  <a:ext uri="{0D108BD9-81ED-4DB2-BD59-A6C34878D82A}">
                    <a16:rowId xmlns:a16="http://schemas.microsoft.com/office/drawing/2014/main" val="10001"/>
                  </a:ext>
                </a:extLst>
              </a:tr>
              <a:tr h="731603">
                <a:tc>
                  <a:txBody>
                    <a:bodyPr/>
                    <a:lstStyle/>
                    <a:p>
                      <a:pPr algn="just">
                        <a:lnSpc>
                          <a:spcPct val="100000"/>
                        </a:lnSpc>
                        <a:spcAft>
                          <a:spcPts val="0"/>
                        </a:spcAft>
                      </a:pPr>
                      <a:r>
                        <a:rPr lang="en-GB" sz="1600" dirty="0">
                          <a:effectLst/>
                        </a:rPr>
                        <a:t>DNA not associated with </a:t>
                      </a:r>
                      <a:r>
                        <a:rPr lang="en-GB" sz="1600" dirty="0" smtClean="0">
                          <a:effectLst/>
                        </a:rPr>
                        <a:t>proteins</a:t>
                      </a: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403" marR="42403" marT="0" marB="0"/>
                </a:tc>
                <a:tc>
                  <a:txBody>
                    <a:bodyPr/>
                    <a:lstStyle/>
                    <a:p>
                      <a:pPr algn="just">
                        <a:lnSpc>
                          <a:spcPct val="100000"/>
                        </a:lnSpc>
                        <a:spcAft>
                          <a:spcPts val="0"/>
                        </a:spcAft>
                      </a:pPr>
                      <a:r>
                        <a:rPr lang="en-GB" sz="1600">
                          <a:effectLst/>
                        </a:rPr>
                        <a:t>DNA associated with proteins called histones</a:t>
                      </a:r>
                    </a:p>
                    <a:p>
                      <a:pPr algn="just">
                        <a:lnSpc>
                          <a:spcPct val="100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2403" marR="42403" marT="0" marB="0"/>
                </a:tc>
                <a:extLst>
                  <a:ext uri="{0D108BD9-81ED-4DB2-BD59-A6C34878D82A}">
                    <a16:rowId xmlns:a16="http://schemas.microsoft.com/office/drawing/2014/main" val="10002"/>
                  </a:ext>
                </a:extLst>
              </a:tr>
              <a:tr h="678503">
                <a:tc>
                  <a:txBody>
                    <a:bodyPr/>
                    <a:lstStyle/>
                    <a:p>
                      <a:pPr algn="just">
                        <a:lnSpc>
                          <a:spcPct val="100000"/>
                        </a:lnSpc>
                        <a:spcAft>
                          <a:spcPts val="0"/>
                        </a:spcAft>
                      </a:pPr>
                      <a:r>
                        <a:rPr lang="en-GB" sz="1600" dirty="0">
                          <a:effectLst/>
                        </a:rPr>
                        <a:t>Some DNA may be in the form of circular strands called </a:t>
                      </a:r>
                      <a:r>
                        <a:rPr lang="en-GB" sz="1600" dirty="0" smtClean="0">
                          <a:effectLst/>
                        </a:rPr>
                        <a:t>plasmids</a:t>
                      </a:r>
                      <a:endParaRPr lang="en-GB" sz="1600" dirty="0">
                        <a:effectLst/>
                      </a:endParaRPr>
                    </a:p>
                  </a:txBody>
                  <a:tcPr marL="42403" marR="42403" marT="0" marB="0"/>
                </a:tc>
                <a:tc>
                  <a:txBody>
                    <a:bodyPr/>
                    <a:lstStyle/>
                    <a:p>
                      <a:pPr algn="just">
                        <a:lnSpc>
                          <a:spcPct val="100000"/>
                        </a:lnSpc>
                        <a:spcAft>
                          <a:spcPts val="0"/>
                        </a:spcAft>
                      </a:pPr>
                      <a:r>
                        <a:rPr lang="en-GB" sz="1600">
                          <a:effectLst/>
                        </a:rPr>
                        <a:t>There are no plasmids and DNA is linear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2403" marR="42403" marT="0" marB="0"/>
                </a:tc>
                <a:extLst>
                  <a:ext uri="{0D108BD9-81ED-4DB2-BD59-A6C34878D82A}">
                    <a16:rowId xmlns:a16="http://schemas.microsoft.com/office/drawing/2014/main" val="10003"/>
                  </a:ext>
                </a:extLst>
              </a:tr>
              <a:tr h="508877">
                <a:tc>
                  <a:txBody>
                    <a:bodyPr/>
                    <a:lstStyle/>
                    <a:p>
                      <a:pPr algn="just">
                        <a:lnSpc>
                          <a:spcPct val="100000"/>
                        </a:lnSpc>
                        <a:spcAft>
                          <a:spcPts val="0"/>
                        </a:spcAft>
                      </a:pPr>
                      <a:r>
                        <a:rPr lang="en-GB" sz="1600" dirty="0">
                          <a:effectLst/>
                        </a:rPr>
                        <a:t>No membrane bound </a:t>
                      </a:r>
                      <a:r>
                        <a:rPr lang="en-GB" sz="1600" dirty="0" smtClean="0">
                          <a:effectLst/>
                        </a:rPr>
                        <a:t>organelles</a:t>
                      </a:r>
                      <a:endParaRPr lang="en-GB" sz="1600" dirty="0">
                        <a:effectLst/>
                      </a:endParaRPr>
                    </a:p>
                  </a:txBody>
                  <a:tcPr marL="42403" marR="42403" marT="0" marB="0"/>
                </a:tc>
                <a:tc>
                  <a:txBody>
                    <a:bodyPr/>
                    <a:lstStyle/>
                    <a:p>
                      <a:pPr algn="just">
                        <a:lnSpc>
                          <a:spcPct val="100000"/>
                        </a:lnSpc>
                        <a:spcAft>
                          <a:spcPts val="0"/>
                        </a:spcAft>
                      </a:pPr>
                      <a:r>
                        <a:rPr lang="en-GB" sz="1600">
                          <a:effectLst/>
                        </a:rPr>
                        <a:t>membrane bound organelles such as mitochondria are present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2403" marR="42403" marT="0" marB="0"/>
                </a:tc>
                <a:extLst>
                  <a:ext uri="{0D108BD9-81ED-4DB2-BD59-A6C34878D82A}">
                    <a16:rowId xmlns:a16="http://schemas.microsoft.com/office/drawing/2014/main" val="10004"/>
                  </a:ext>
                </a:extLst>
              </a:tr>
              <a:tr h="848129">
                <a:tc>
                  <a:txBody>
                    <a:bodyPr/>
                    <a:lstStyle/>
                    <a:p>
                      <a:pPr algn="just">
                        <a:lnSpc>
                          <a:spcPct val="100000"/>
                        </a:lnSpc>
                        <a:spcAft>
                          <a:spcPts val="0"/>
                        </a:spcAft>
                      </a:pPr>
                      <a:r>
                        <a:rPr lang="en-GB" sz="1600" dirty="0">
                          <a:effectLst/>
                        </a:rPr>
                        <a:t>No chloroplasts, only bacterial chlorophyll associated with the cell surface membrane in some </a:t>
                      </a:r>
                      <a:r>
                        <a:rPr lang="en-GB" sz="1600" dirty="0" smtClean="0">
                          <a:effectLst/>
                        </a:rPr>
                        <a:t>bacteria</a:t>
                      </a:r>
                      <a:endParaRPr lang="en-GB" sz="1600" dirty="0">
                        <a:effectLst/>
                      </a:endParaRPr>
                    </a:p>
                  </a:txBody>
                  <a:tcPr marL="42403" marR="42403" marT="0" marB="0"/>
                </a:tc>
                <a:tc>
                  <a:txBody>
                    <a:bodyPr/>
                    <a:lstStyle/>
                    <a:p>
                      <a:pPr algn="just">
                        <a:lnSpc>
                          <a:spcPct val="100000"/>
                        </a:lnSpc>
                        <a:spcAft>
                          <a:spcPts val="0"/>
                        </a:spcAft>
                      </a:pPr>
                      <a:r>
                        <a:rPr lang="en-GB" sz="1600" dirty="0">
                          <a:effectLst/>
                        </a:rPr>
                        <a:t>Chloroplasts present in plants and algae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403" marR="42403" marT="0" marB="0"/>
                </a:tc>
                <a:extLst>
                  <a:ext uri="{0D108BD9-81ED-4DB2-BD59-A6C34878D82A}">
                    <a16:rowId xmlns:a16="http://schemas.microsoft.com/office/drawing/2014/main" val="10005"/>
                  </a:ext>
                </a:extLst>
              </a:tr>
              <a:tr h="508877">
                <a:tc>
                  <a:txBody>
                    <a:bodyPr/>
                    <a:lstStyle/>
                    <a:p>
                      <a:pPr algn="just">
                        <a:lnSpc>
                          <a:spcPct val="100000"/>
                        </a:lnSpc>
                        <a:spcAft>
                          <a:spcPts val="0"/>
                        </a:spcAft>
                      </a:pPr>
                      <a:r>
                        <a:rPr lang="en-GB" sz="1600" dirty="0">
                          <a:effectLst/>
                        </a:rPr>
                        <a:t>Ribosomes are smaller (70s</a:t>
                      </a:r>
                      <a:r>
                        <a:rPr lang="en-GB" sz="1600" dirty="0" smtClean="0">
                          <a:effectLst/>
                        </a:rPr>
                        <a:t>)</a:t>
                      </a:r>
                      <a:endParaRPr lang="en-GB" sz="1600" dirty="0">
                        <a:effectLst/>
                      </a:endParaRPr>
                    </a:p>
                  </a:txBody>
                  <a:tcPr marL="42403" marR="42403" marT="0" marB="0"/>
                </a:tc>
                <a:tc>
                  <a:txBody>
                    <a:bodyPr/>
                    <a:lstStyle/>
                    <a:p>
                      <a:pPr algn="just">
                        <a:lnSpc>
                          <a:spcPct val="100000"/>
                        </a:lnSpc>
                        <a:spcAft>
                          <a:spcPts val="0"/>
                        </a:spcAft>
                      </a:pPr>
                      <a:r>
                        <a:rPr lang="en-GB" sz="1600" dirty="0">
                          <a:effectLst/>
                        </a:rPr>
                        <a:t>Ribosomes are larger 80s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403" marR="42403" marT="0" marB="0"/>
                </a:tc>
                <a:extLst>
                  <a:ext uri="{0D108BD9-81ED-4DB2-BD59-A6C34878D82A}">
                    <a16:rowId xmlns:a16="http://schemas.microsoft.com/office/drawing/2014/main" val="10006"/>
                  </a:ext>
                </a:extLst>
              </a:tr>
              <a:tr h="678503">
                <a:tc>
                  <a:txBody>
                    <a:bodyPr/>
                    <a:lstStyle/>
                    <a:p>
                      <a:pPr algn="just">
                        <a:lnSpc>
                          <a:spcPct val="100000"/>
                        </a:lnSpc>
                        <a:spcAft>
                          <a:spcPts val="0"/>
                        </a:spcAft>
                      </a:pPr>
                      <a:r>
                        <a:rPr lang="en-GB" sz="1600" dirty="0">
                          <a:effectLst/>
                        </a:rPr>
                        <a:t>Cell wall made of </a:t>
                      </a:r>
                      <a:r>
                        <a:rPr lang="en-GB" sz="1600" dirty="0" err="1">
                          <a:effectLst/>
                        </a:rPr>
                        <a:t>murein</a:t>
                      </a:r>
                      <a:r>
                        <a:rPr lang="en-GB" sz="1600" dirty="0">
                          <a:effectLst/>
                        </a:rPr>
                        <a:t> (peptidoglycan</a:t>
                      </a:r>
                      <a:r>
                        <a:rPr lang="en-GB" sz="1600" dirty="0" smtClean="0">
                          <a:effectLst/>
                        </a:rPr>
                        <a:t>)</a:t>
                      </a:r>
                      <a:endParaRPr lang="en-GB" sz="1600" dirty="0">
                        <a:effectLst/>
                      </a:endParaRPr>
                    </a:p>
                  </a:txBody>
                  <a:tcPr marL="42403" marR="42403" marT="0" marB="0"/>
                </a:tc>
                <a:tc>
                  <a:txBody>
                    <a:bodyPr/>
                    <a:lstStyle/>
                    <a:p>
                      <a:pPr algn="just">
                        <a:lnSpc>
                          <a:spcPct val="100000"/>
                        </a:lnSpc>
                        <a:spcAft>
                          <a:spcPts val="0"/>
                        </a:spcAft>
                      </a:pPr>
                      <a:r>
                        <a:rPr lang="en-GB" sz="1600" dirty="0">
                          <a:effectLst/>
                        </a:rPr>
                        <a:t>Where present cell wall made mostly of cellulose or chitin in fungi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403" marR="42403" marT="0" marB="0"/>
                </a:tc>
                <a:extLst>
                  <a:ext uri="{0D108BD9-81ED-4DB2-BD59-A6C34878D82A}">
                    <a16:rowId xmlns:a16="http://schemas.microsoft.com/office/drawing/2014/main" val="10007"/>
                  </a:ext>
                </a:extLst>
              </a:tr>
              <a:tr h="678503">
                <a:tc>
                  <a:txBody>
                    <a:bodyPr/>
                    <a:lstStyle/>
                    <a:p>
                      <a:pPr algn="just">
                        <a:lnSpc>
                          <a:spcPct val="100000"/>
                        </a:lnSpc>
                        <a:spcAft>
                          <a:spcPts val="0"/>
                        </a:spcAft>
                      </a:pPr>
                      <a:r>
                        <a:rPr lang="en-GB" sz="1600" dirty="0">
                          <a:effectLst/>
                        </a:rPr>
                        <a:t>May have outer mucilaginous layer called a </a:t>
                      </a:r>
                      <a:r>
                        <a:rPr lang="en-GB" sz="1600" dirty="0" smtClean="0">
                          <a:effectLst/>
                        </a:rPr>
                        <a:t>capsule</a:t>
                      </a:r>
                      <a:endParaRPr lang="en-GB" sz="1600" dirty="0">
                        <a:effectLst/>
                      </a:endParaRPr>
                    </a:p>
                  </a:txBody>
                  <a:tcPr marL="42403" marR="42403" marT="0" marB="0"/>
                </a:tc>
                <a:tc>
                  <a:txBody>
                    <a:bodyPr/>
                    <a:lstStyle/>
                    <a:p>
                      <a:pPr algn="just">
                        <a:lnSpc>
                          <a:spcPct val="100000"/>
                        </a:lnSpc>
                        <a:spcAft>
                          <a:spcPts val="0"/>
                        </a:spcAft>
                      </a:pPr>
                      <a:r>
                        <a:rPr lang="en-GB" sz="1600" dirty="0">
                          <a:effectLst/>
                        </a:rPr>
                        <a:t>No capsule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403" marR="42403" marT="0" marB="0"/>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79EF3DF9-B04E-466E-8C4B-40FA4E2E12E0}" type="slidenum">
              <a:rPr lang="en-US" altLang="en-US" sz="1200">
                <a:solidFill>
                  <a:srgbClr val="EAEAEA"/>
                </a:solidFill>
                <a:ea typeface="Verdana" pitchFamily="34" charset="0"/>
                <a:cs typeface="Verdana" pitchFamily="34" charset="0"/>
              </a:rPr>
              <a:pPr>
                <a:spcBef>
                  <a:spcPct val="0"/>
                </a:spcBef>
                <a:buClrTx/>
                <a:buSzTx/>
                <a:buFontTx/>
                <a:buNone/>
              </a:pPr>
              <a:t>16</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6066272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p:txBody>
          <a:bodyPr/>
          <a:lstStyle/>
          <a:p>
            <a:r>
              <a:rPr lang="en-GB" altLang="en-US" smtClean="0"/>
              <a:t>Replication of prokaryotic cells</a:t>
            </a:r>
          </a:p>
        </p:txBody>
      </p:sp>
      <p:sp>
        <p:nvSpPr>
          <p:cNvPr id="190467" name="Content Placeholder 2"/>
          <p:cNvSpPr>
            <a:spLocks noGrp="1"/>
          </p:cNvSpPr>
          <p:nvPr>
            <p:ph idx="1"/>
          </p:nvPr>
        </p:nvSpPr>
        <p:spPr>
          <a:xfrm>
            <a:off x="309941" y="1516970"/>
            <a:ext cx="3178696" cy="5257800"/>
          </a:xfrm>
        </p:spPr>
        <p:txBody>
          <a:bodyPr/>
          <a:lstStyle/>
          <a:p>
            <a:r>
              <a:rPr lang="en-GB" altLang="en-US" sz="2400" dirty="0" smtClean="0"/>
              <a:t>By a process called Binary fission</a:t>
            </a:r>
          </a:p>
          <a:p>
            <a:r>
              <a:rPr lang="en-GB" altLang="en-US" sz="2400" dirty="0" smtClean="0"/>
              <a:t>Produces identical daughter cells each with a copy of the circular DNA and a variable number of the plasmids</a:t>
            </a:r>
          </a:p>
          <a:p>
            <a:r>
              <a:rPr lang="en-GB" altLang="en-US" sz="2400" dirty="0" smtClean="0"/>
              <a:t>Covered in Mitosis</a:t>
            </a:r>
          </a:p>
          <a:p>
            <a:endParaRPr lang="en-GB" altLang="en-US" dirty="0"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9E74279B-5325-40CF-B66E-EBF090B487A5}" type="slidenum">
              <a:rPr lang="en-US" altLang="en-US" sz="1200">
                <a:solidFill>
                  <a:srgbClr val="EAEAEA"/>
                </a:solidFill>
                <a:ea typeface="Verdana" pitchFamily="34" charset="0"/>
                <a:cs typeface="Verdana" pitchFamily="34" charset="0"/>
              </a:rPr>
              <a:pPr>
                <a:spcBef>
                  <a:spcPct val="0"/>
                </a:spcBef>
                <a:buClrTx/>
                <a:buSzTx/>
                <a:buFontTx/>
                <a:buNone/>
              </a:pPr>
              <a:t>17</a:t>
            </a:fld>
            <a:endParaRPr lang="en-US" altLang="en-US" sz="1200">
              <a:solidFill>
                <a:srgbClr val="EAEAEA"/>
              </a:solidFill>
              <a:ea typeface="Verdana" pitchFamily="34" charset="0"/>
              <a:cs typeface="Verdana" pitchFamily="34" charset="0"/>
            </a:endParaRPr>
          </a:p>
        </p:txBody>
      </p:sp>
      <p:pic>
        <p:nvPicPr>
          <p:cNvPr id="19046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1484313"/>
            <a:ext cx="5184775"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70" name="TextBox 5"/>
          <p:cNvSpPr txBox="1">
            <a:spLocks noChangeArrowheads="1"/>
          </p:cNvSpPr>
          <p:nvPr/>
        </p:nvSpPr>
        <p:spPr bwMode="auto">
          <a:xfrm>
            <a:off x="4356100" y="5908675"/>
            <a:ext cx="45370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GB" altLang="en-US" sz="1800" dirty="0">
                <a:solidFill>
                  <a:srgbClr val="EAEAEA"/>
                </a:solidFill>
                <a:hlinkClick r:id="rId3"/>
              </a:rPr>
              <a:t>https://www.youtube.com/watch?v=PkgriMIxwCM</a:t>
            </a:r>
            <a:endParaRPr lang="en-GB" altLang="en-US" sz="1800" dirty="0">
              <a:solidFill>
                <a:srgbClr val="EAEAEA"/>
              </a:solidFill>
            </a:endParaRPr>
          </a:p>
          <a:p>
            <a:pPr eaLnBrk="0" fontAlgn="base" hangingPunct="0">
              <a:spcBef>
                <a:spcPct val="0"/>
              </a:spcBef>
              <a:spcAft>
                <a:spcPct val="0"/>
              </a:spcAft>
              <a:buClrTx/>
              <a:buSzTx/>
              <a:buFontTx/>
              <a:buNone/>
            </a:pPr>
            <a:endParaRPr lang="en-GB" altLang="en-US" sz="1800" dirty="0">
              <a:solidFill>
                <a:srgbClr val="EAEAEA"/>
              </a:solidFill>
            </a:endParaRPr>
          </a:p>
        </p:txBody>
      </p:sp>
    </p:spTree>
    <p:extLst>
      <p:ext uri="{BB962C8B-B14F-4D97-AF65-F5344CB8AC3E}">
        <p14:creationId xmlns:p14="http://schemas.microsoft.com/office/powerpoint/2010/main" val="324686397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r>
              <a:rPr lang="en-GB" altLang="en-US" smtClean="0"/>
              <a:t>Steps of Binary Fission</a:t>
            </a:r>
            <a:br>
              <a:rPr lang="en-GB" altLang="en-US" smtClean="0"/>
            </a:br>
            <a:endParaRPr lang="en-GB" altLang="en-US" smtClean="0"/>
          </a:p>
        </p:txBody>
      </p:sp>
      <p:sp>
        <p:nvSpPr>
          <p:cNvPr id="3" name="Content Placeholder 2"/>
          <p:cNvSpPr>
            <a:spLocks noGrp="1"/>
          </p:cNvSpPr>
          <p:nvPr>
            <p:ph idx="1"/>
          </p:nvPr>
        </p:nvSpPr>
        <p:spPr>
          <a:xfrm>
            <a:off x="323850" y="1052513"/>
            <a:ext cx="8424863" cy="4608512"/>
          </a:xfrm>
        </p:spPr>
        <p:txBody>
          <a:bodyPr/>
          <a:lstStyle/>
          <a:p>
            <a:pPr marL="39688" indent="0">
              <a:buFont typeface="Wingdings" pitchFamily="2" charset="2"/>
              <a:buNone/>
              <a:defRPr/>
            </a:pPr>
            <a:r>
              <a:rPr lang="en-GB" sz="2000" dirty="0" smtClean="0"/>
              <a:t>1. Parent cell grows to its maximum size.</a:t>
            </a:r>
          </a:p>
          <a:p>
            <a:pPr marL="39688" indent="0">
              <a:buFont typeface="Wingdings" pitchFamily="2" charset="2"/>
              <a:buNone/>
              <a:defRPr/>
            </a:pPr>
            <a:r>
              <a:rPr lang="en-GB" sz="2000" dirty="0" smtClean="0"/>
              <a:t>2.Cell duplicates its chromosome (a process called replication) so that two exact copies of the genetic material exist inside the parent cell. These two molecules of DNA are attached to the cell’s plasma membrane.</a:t>
            </a:r>
          </a:p>
          <a:p>
            <a:pPr marL="39688" indent="0">
              <a:buFont typeface="Wingdings" pitchFamily="2" charset="2"/>
              <a:buNone/>
              <a:defRPr/>
            </a:pPr>
            <a:r>
              <a:rPr lang="en-GB" sz="2000" dirty="0" smtClean="0"/>
              <a:t>3.The cell then grows, increasing the distance between the two duplicated chromosomes that are attached to the plasma membrane.</a:t>
            </a:r>
          </a:p>
          <a:p>
            <a:pPr marL="39688" indent="0">
              <a:buFont typeface="Wingdings" pitchFamily="2" charset="2"/>
              <a:buNone/>
              <a:defRPr/>
            </a:pPr>
            <a:r>
              <a:rPr lang="en-GB" sz="2000" dirty="0"/>
              <a:t>4</a:t>
            </a:r>
            <a:r>
              <a:rPr lang="en-GB" sz="2000" dirty="0" smtClean="0"/>
              <a:t>.In prokaryotes (bacteria and Archaea), a new cell wall, called a septum, begins to grow across the middle of the cell, bisecting it producing two identical daughter cells</a:t>
            </a:r>
          </a:p>
          <a:p>
            <a:pPr marL="39688" indent="0">
              <a:buFont typeface="Wingdings" pitchFamily="2" charset="2"/>
              <a:buNone/>
              <a:defRPr/>
            </a:pPr>
            <a:r>
              <a:rPr lang="en-GB" sz="2000" dirty="0" smtClean="0"/>
              <a:t>Remember the daughter the cells may have different numbers of plasmids.</a:t>
            </a:r>
          </a:p>
          <a:p>
            <a:pPr marL="39688" indent="0">
              <a:buFont typeface="Wingdings" pitchFamily="2" charset="2"/>
              <a:buNone/>
              <a:defRPr/>
            </a:pPr>
            <a:endParaRPr lang="en-GB" sz="2000" dirty="0" smtClean="0"/>
          </a:p>
          <a:p>
            <a:pPr marL="39688" indent="0">
              <a:buFont typeface="Wingdings" pitchFamily="2" charset="2"/>
              <a:buNone/>
              <a:defRPr/>
            </a:pPr>
            <a:r>
              <a:rPr lang="en-GB" sz="2000" dirty="0" smtClean="0">
                <a:hlinkClick r:id="rId2"/>
              </a:rPr>
              <a:t>https://www.youtube.com/watch?v=j8_xoM8Wwgs</a:t>
            </a:r>
            <a:endParaRPr lang="en-GB" sz="2000" dirty="0" smtClean="0"/>
          </a:p>
          <a:p>
            <a:pPr marL="39688" indent="0">
              <a:buFont typeface="Wingdings" pitchFamily="2" charset="2"/>
              <a:buNone/>
              <a:defRPr/>
            </a:pPr>
            <a:endParaRPr lang="en-GB" sz="2000" dirty="0" smtClean="0"/>
          </a:p>
          <a:p>
            <a:pPr>
              <a:defRPr/>
            </a:pPr>
            <a:endParaRPr lang="en-GB" sz="2000" dirty="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2FBEA837-96C3-4FCF-9FBD-630597721312}" type="slidenum">
              <a:rPr lang="en-US" altLang="en-US" sz="1200">
                <a:solidFill>
                  <a:srgbClr val="EAEAEA"/>
                </a:solidFill>
                <a:ea typeface="Verdana" pitchFamily="34" charset="0"/>
                <a:cs typeface="Verdana" pitchFamily="34" charset="0"/>
              </a:rPr>
              <a:pPr>
                <a:spcBef>
                  <a:spcPct val="0"/>
                </a:spcBef>
                <a:buClrTx/>
                <a:buSzTx/>
                <a:buFontTx/>
                <a:buNone/>
              </a:pPr>
              <a:t>18</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178991854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a:xfrm>
            <a:off x="179388" y="95250"/>
            <a:ext cx="8713787" cy="1504950"/>
          </a:xfrm>
        </p:spPr>
        <p:txBody>
          <a:bodyPr/>
          <a:lstStyle/>
          <a:p>
            <a:r>
              <a:rPr lang="en-GB" altLang="en-US" smtClean="0"/>
              <a:t>Viruses-not prokaryotic or eukaryotic</a:t>
            </a:r>
          </a:p>
        </p:txBody>
      </p:sp>
      <p:sp>
        <p:nvSpPr>
          <p:cNvPr id="197635" name="Content Placeholder 2"/>
          <p:cNvSpPr>
            <a:spLocks noGrp="1"/>
          </p:cNvSpPr>
          <p:nvPr>
            <p:ph idx="1"/>
          </p:nvPr>
        </p:nvSpPr>
        <p:spPr>
          <a:xfrm>
            <a:off x="420688" y="1443038"/>
            <a:ext cx="8615808" cy="5257800"/>
          </a:xfrm>
        </p:spPr>
        <p:txBody>
          <a:bodyPr/>
          <a:lstStyle/>
          <a:p>
            <a:r>
              <a:rPr lang="en-GB" altLang="en-US" sz="2400" dirty="0" smtClean="0"/>
              <a:t>Viruses are a cellular, </a:t>
            </a:r>
            <a:r>
              <a:rPr lang="en-GB" altLang="en-US" sz="2400" b="1" dirty="0" smtClean="0">
                <a:solidFill>
                  <a:srgbClr val="002060"/>
                </a:solidFill>
              </a:rPr>
              <a:t>non-living particles</a:t>
            </a:r>
            <a:r>
              <a:rPr lang="en-GB" altLang="en-US" sz="2400" dirty="0" smtClean="0"/>
              <a:t>.</a:t>
            </a:r>
          </a:p>
          <a:p>
            <a:r>
              <a:rPr lang="en-GB" altLang="en-US" sz="2400" dirty="0" smtClean="0"/>
              <a:t> They are smaller than prokaryotes (</a:t>
            </a:r>
            <a:r>
              <a:rPr lang="en-GB" altLang="en-US" sz="2400" b="1" dirty="0" smtClean="0">
                <a:solidFill>
                  <a:srgbClr val="002060"/>
                </a:solidFill>
              </a:rPr>
              <a:t>20-300nm</a:t>
            </a:r>
            <a:r>
              <a:rPr lang="en-GB" altLang="en-US" sz="2400" b="1" dirty="0" smtClean="0"/>
              <a:t>).</a:t>
            </a:r>
            <a:r>
              <a:rPr lang="en-GB" altLang="en-US" sz="2400" dirty="0" smtClean="0"/>
              <a:t> Can only be seen by EM</a:t>
            </a:r>
          </a:p>
          <a:p>
            <a:r>
              <a:rPr lang="en-GB" altLang="en-US" sz="2400" dirty="0" smtClean="0"/>
              <a:t>They contain </a:t>
            </a:r>
            <a:r>
              <a:rPr lang="en-GB" altLang="en-US" sz="2400" b="1" dirty="0" smtClean="0">
                <a:solidFill>
                  <a:srgbClr val="002060"/>
                </a:solidFill>
              </a:rPr>
              <a:t>nucleic acids such as DNA or RNA</a:t>
            </a:r>
            <a:r>
              <a:rPr lang="en-GB" altLang="en-US" sz="2400" dirty="0" smtClean="0"/>
              <a:t>. </a:t>
            </a:r>
          </a:p>
          <a:p>
            <a:r>
              <a:rPr lang="en-GB" altLang="en-US" sz="2400" dirty="0" smtClean="0"/>
              <a:t>They can only replicate (multiply) inside a host  cell.  </a:t>
            </a:r>
          </a:p>
          <a:p>
            <a:r>
              <a:rPr lang="en-GB" altLang="en-US" sz="2400" dirty="0" smtClean="0"/>
              <a:t>The nucleic acid is enclosed within a protein coat called a </a:t>
            </a:r>
            <a:r>
              <a:rPr lang="en-GB" altLang="en-US" sz="2400" b="1" dirty="0" err="1" smtClean="0">
                <a:solidFill>
                  <a:srgbClr val="002060"/>
                </a:solidFill>
              </a:rPr>
              <a:t>caspid</a:t>
            </a:r>
            <a:r>
              <a:rPr lang="en-GB" altLang="en-US" sz="2400" dirty="0" smtClean="0"/>
              <a:t>. </a:t>
            </a:r>
          </a:p>
          <a:p>
            <a:r>
              <a:rPr lang="en-GB" altLang="en-US" sz="2400" dirty="0" smtClean="0"/>
              <a:t>Some viruses like HIV or Influenza are surrounded by a </a:t>
            </a:r>
            <a:r>
              <a:rPr lang="en-GB" altLang="en-US" sz="2400" b="1" dirty="0" smtClean="0">
                <a:solidFill>
                  <a:srgbClr val="002060"/>
                </a:solidFill>
              </a:rPr>
              <a:t>lipid envelope </a:t>
            </a:r>
            <a:r>
              <a:rPr lang="en-GB" altLang="en-US" sz="2400" dirty="0" smtClean="0"/>
              <a:t>derived from the host cell.</a:t>
            </a:r>
            <a:r>
              <a:rPr lang="en-GB" altLang="en-US" sz="2400" b="1" dirty="0" smtClean="0"/>
              <a:t>.</a:t>
            </a:r>
            <a:endParaRPr lang="en-GB" altLang="en-US" sz="2400" dirty="0"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4584565F-386D-4AFA-8DC2-49380E430799}" type="slidenum">
              <a:rPr lang="en-US" altLang="en-US" sz="1200">
                <a:solidFill>
                  <a:srgbClr val="EAEAEA"/>
                </a:solidFill>
                <a:ea typeface="Verdana" pitchFamily="34" charset="0"/>
                <a:cs typeface="Verdana" pitchFamily="34" charset="0"/>
              </a:rPr>
              <a:pPr>
                <a:spcBef>
                  <a:spcPct val="0"/>
                </a:spcBef>
                <a:buClrTx/>
                <a:buSzTx/>
                <a:buFontTx/>
                <a:buNone/>
              </a:pPr>
              <a:t>19</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28623886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r>
              <a:rPr lang="en-GB" altLang="en-US" smtClean="0"/>
              <a:t>GCSE prior knowledge</a:t>
            </a:r>
          </a:p>
        </p:txBody>
      </p:sp>
      <p:sp>
        <p:nvSpPr>
          <p:cNvPr id="175107" name="Content Placeholder 2"/>
          <p:cNvSpPr>
            <a:spLocks noGrp="1"/>
          </p:cNvSpPr>
          <p:nvPr>
            <p:ph idx="1"/>
          </p:nvPr>
        </p:nvSpPr>
        <p:spPr/>
        <p:txBody>
          <a:bodyPr/>
          <a:lstStyle/>
          <a:p>
            <a:r>
              <a:rPr lang="en-GB" altLang="en-US" dirty="0" smtClean="0"/>
              <a:t>A bacterial cell consists of cytoplasm and a membrane surrounded by a cell wall</a:t>
            </a:r>
          </a:p>
          <a:p>
            <a:r>
              <a:rPr lang="en-GB" altLang="en-US" dirty="0" smtClean="0"/>
              <a:t>The genes are not in a distinct nucleus.</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AC50835A-D66E-4668-9060-C57E6075285E}" type="slidenum">
              <a:rPr lang="en-US" altLang="en-US" sz="1200">
                <a:solidFill>
                  <a:srgbClr val="EAEAEA"/>
                </a:solidFill>
                <a:ea typeface="Verdana" pitchFamily="34" charset="0"/>
                <a:cs typeface="Verdana" pitchFamily="34" charset="0"/>
              </a:rPr>
              <a:pPr>
                <a:spcBef>
                  <a:spcPct val="0"/>
                </a:spcBef>
                <a:buClrTx/>
                <a:buSzTx/>
                <a:buFontTx/>
                <a:buNone/>
              </a:pPr>
              <a:t>2</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213009176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FEA80F34-F902-4891-91B8-ADD4476E18BD}" type="slidenum">
              <a:rPr lang="en-US" altLang="en-US" sz="1200">
                <a:solidFill>
                  <a:srgbClr val="EAEAEA"/>
                </a:solidFill>
                <a:ea typeface="Verdana" pitchFamily="34" charset="0"/>
                <a:cs typeface="Verdana" pitchFamily="34" charset="0"/>
              </a:rPr>
              <a:pPr>
                <a:spcBef>
                  <a:spcPct val="0"/>
                </a:spcBef>
                <a:buClrTx/>
                <a:buSzTx/>
                <a:buFontTx/>
                <a:buNone/>
              </a:pPr>
              <a:t>20</a:t>
            </a:fld>
            <a:endParaRPr lang="en-US" altLang="en-US" sz="1200">
              <a:solidFill>
                <a:srgbClr val="EAEAEA"/>
              </a:solidFill>
              <a:ea typeface="Verdana" pitchFamily="34" charset="0"/>
              <a:cs typeface="Verdana" pitchFamily="34" charset="0"/>
            </a:endParaRPr>
          </a:p>
        </p:txBody>
      </p:sp>
      <p:grpSp>
        <p:nvGrpSpPr>
          <p:cNvPr id="204803" name="Group 16"/>
          <p:cNvGrpSpPr>
            <a:grpSpLocks/>
          </p:cNvGrpSpPr>
          <p:nvPr/>
        </p:nvGrpSpPr>
        <p:grpSpPr bwMode="auto">
          <a:xfrm>
            <a:off x="4716463" y="5345113"/>
            <a:ext cx="4427537" cy="1512887"/>
            <a:chOff x="0" y="0"/>
            <a:chExt cx="2789" cy="953"/>
          </a:xfrm>
        </p:grpSpPr>
        <p:sp>
          <p:nvSpPr>
            <p:cNvPr id="204809" name="Freeform 1"/>
            <p:cNvSpPr>
              <a:spLocks/>
            </p:cNvSpPr>
            <p:nvPr/>
          </p:nvSpPr>
          <p:spPr bwMode="auto">
            <a:xfrm>
              <a:off x="0" y="0"/>
              <a:ext cx="2789" cy="95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21600" y="544"/>
                  </a:moveTo>
                  <a:lnTo>
                    <a:pt x="21553" y="544"/>
                  </a:lnTo>
                  <a:lnTo>
                    <a:pt x="21553" y="408"/>
                  </a:lnTo>
                  <a:lnTo>
                    <a:pt x="21507" y="408"/>
                  </a:lnTo>
                  <a:lnTo>
                    <a:pt x="21414" y="272"/>
                  </a:lnTo>
                  <a:lnTo>
                    <a:pt x="21274" y="136"/>
                  </a:lnTo>
                  <a:lnTo>
                    <a:pt x="21087" y="0"/>
                  </a:lnTo>
                  <a:lnTo>
                    <a:pt x="20807" y="544"/>
                  </a:lnTo>
                  <a:lnTo>
                    <a:pt x="20536" y="1224"/>
                  </a:lnTo>
                  <a:lnTo>
                    <a:pt x="20349" y="2040"/>
                  </a:lnTo>
                  <a:lnTo>
                    <a:pt x="20302" y="2176"/>
                  </a:lnTo>
                  <a:lnTo>
                    <a:pt x="20302" y="2312"/>
                  </a:lnTo>
                  <a:lnTo>
                    <a:pt x="20209" y="2448"/>
                  </a:lnTo>
                  <a:lnTo>
                    <a:pt x="20069" y="2720"/>
                  </a:lnTo>
                  <a:lnTo>
                    <a:pt x="19743" y="2992"/>
                  </a:lnTo>
                  <a:lnTo>
                    <a:pt x="19510" y="3536"/>
                  </a:lnTo>
                  <a:lnTo>
                    <a:pt x="19510" y="4624"/>
                  </a:lnTo>
                  <a:lnTo>
                    <a:pt x="19510" y="4760"/>
                  </a:lnTo>
                  <a:lnTo>
                    <a:pt x="19463" y="4896"/>
                  </a:lnTo>
                  <a:lnTo>
                    <a:pt x="19463" y="5032"/>
                  </a:lnTo>
                  <a:lnTo>
                    <a:pt x="19417" y="5168"/>
                  </a:lnTo>
                  <a:lnTo>
                    <a:pt x="19417" y="5440"/>
                  </a:lnTo>
                  <a:lnTo>
                    <a:pt x="19370" y="5576"/>
                  </a:lnTo>
                  <a:lnTo>
                    <a:pt x="19323" y="5576"/>
                  </a:lnTo>
                  <a:lnTo>
                    <a:pt x="19323" y="5712"/>
                  </a:lnTo>
                  <a:lnTo>
                    <a:pt x="19277" y="5712"/>
                  </a:lnTo>
                  <a:lnTo>
                    <a:pt x="19230" y="5712"/>
                  </a:lnTo>
                  <a:lnTo>
                    <a:pt x="19184" y="5712"/>
                  </a:lnTo>
                  <a:lnTo>
                    <a:pt x="19090" y="5712"/>
                  </a:lnTo>
                  <a:lnTo>
                    <a:pt x="18951" y="5848"/>
                  </a:lnTo>
                  <a:lnTo>
                    <a:pt x="18764" y="5032"/>
                  </a:lnTo>
                  <a:lnTo>
                    <a:pt x="18624" y="4760"/>
                  </a:lnTo>
                  <a:lnTo>
                    <a:pt x="18438" y="4896"/>
                  </a:lnTo>
                  <a:lnTo>
                    <a:pt x="18119" y="4896"/>
                  </a:lnTo>
                  <a:lnTo>
                    <a:pt x="17839" y="4624"/>
                  </a:lnTo>
                  <a:lnTo>
                    <a:pt x="17560" y="4352"/>
                  </a:lnTo>
                  <a:lnTo>
                    <a:pt x="17466" y="4216"/>
                  </a:lnTo>
                  <a:lnTo>
                    <a:pt x="17420" y="4216"/>
                  </a:lnTo>
                  <a:lnTo>
                    <a:pt x="17373" y="4216"/>
                  </a:lnTo>
                  <a:lnTo>
                    <a:pt x="17327" y="4216"/>
                  </a:lnTo>
                  <a:lnTo>
                    <a:pt x="17280" y="4352"/>
                  </a:lnTo>
                  <a:lnTo>
                    <a:pt x="17233" y="4352"/>
                  </a:lnTo>
                  <a:lnTo>
                    <a:pt x="17187" y="4488"/>
                  </a:lnTo>
                  <a:lnTo>
                    <a:pt x="17047" y="4624"/>
                  </a:lnTo>
                  <a:lnTo>
                    <a:pt x="16860" y="4760"/>
                  </a:lnTo>
                  <a:lnTo>
                    <a:pt x="16674" y="5168"/>
                  </a:lnTo>
                  <a:lnTo>
                    <a:pt x="16487" y="5440"/>
                  </a:lnTo>
                  <a:lnTo>
                    <a:pt x="16441" y="5440"/>
                  </a:lnTo>
                  <a:lnTo>
                    <a:pt x="16394" y="5440"/>
                  </a:lnTo>
                  <a:lnTo>
                    <a:pt x="16348" y="5440"/>
                  </a:lnTo>
                  <a:lnTo>
                    <a:pt x="16301" y="5576"/>
                  </a:lnTo>
                  <a:lnTo>
                    <a:pt x="16254" y="5576"/>
                  </a:lnTo>
                  <a:lnTo>
                    <a:pt x="16208" y="5576"/>
                  </a:lnTo>
                  <a:lnTo>
                    <a:pt x="16161" y="5712"/>
                  </a:lnTo>
                  <a:lnTo>
                    <a:pt x="16161" y="5848"/>
                  </a:lnTo>
                  <a:lnTo>
                    <a:pt x="16115" y="5848"/>
                  </a:lnTo>
                  <a:lnTo>
                    <a:pt x="16115" y="5984"/>
                  </a:lnTo>
                  <a:lnTo>
                    <a:pt x="16115" y="6120"/>
                  </a:lnTo>
                  <a:lnTo>
                    <a:pt x="16115" y="6256"/>
                  </a:lnTo>
                  <a:lnTo>
                    <a:pt x="16076" y="6528"/>
                  </a:lnTo>
                  <a:lnTo>
                    <a:pt x="15982" y="6800"/>
                  </a:lnTo>
                  <a:lnTo>
                    <a:pt x="15936" y="6800"/>
                  </a:lnTo>
                  <a:lnTo>
                    <a:pt x="15889" y="6800"/>
                  </a:lnTo>
                  <a:lnTo>
                    <a:pt x="15843" y="6936"/>
                  </a:lnTo>
                  <a:lnTo>
                    <a:pt x="15796" y="6936"/>
                  </a:lnTo>
                  <a:lnTo>
                    <a:pt x="15796" y="7072"/>
                  </a:lnTo>
                  <a:lnTo>
                    <a:pt x="15749" y="7072"/>
                  </a:lnTo>
                  <a:lnTo>
                    <a:pt x="15749" y="7208"/>
                  </a:lnTo>
                  <a:lnTo>
                    <a:pt x="15703" y="7344"/>
                  </a:lnTo>
                  <a:lnTo>
                    <a:pt x="15656" y="7480"/>
                  </a:lnTo>
                  <a:lnTo>
                    <a:pt x="15609" y="7616"/>
                  </a:lnTo>
                  <a:lnTo>
                    <a:pt x="15516" y="7616"/>
                  </a:lnTo>
                  <a:lnTo>
                    <a:pt x="15470" y="7752"/>
                  </a:lnTo>
                  <a:lnTo>
                    <a:pt x="15423" y="7752"/>
                  </a:lnTo>
                  <a:lnTo>
                    <a:pt x="15376" y="7752"/>
                  </a:lnTo>
                  <a:lnTo>
                    <a:pt x="15237" y="7616"/>
                  </a:lnTo>
                  <a:lnTo>
                    <a:pt x="14957" y="7616"/>
                  </a:lnTo>
                  <a:lnTo>
                    <a:pt x="14910" y="7616"/>
                  </a:lnTo>
                  <a:lnTo>
                    <a:pt x="14864" y="7616"/>
                  </a:lnTo>
                  <a:lnTo>
                    <a:pt x="14724" y="7480"/>
                  </a:lnTo>
                  <a:lnTo>
                    <a:pt x="14677" y="7480"/>
                  </a:lnTo>
                  <a:lnTo>
                    <a:pt x="14631" y="7480"/>
                  </a:lnTo>
                  <a:lnTo>
                    <a:pt x="14584" y="7480"/>
                  </a:lnTo>
                  <a:lnTo>
                    <a:pt x="14537" y="7616"/>
                  </a:lnTo>
                  <a:lnTo>
                    <a:pt x="14491" y="7752"/>
                  </a:lnTo>
                  <a:lnTo>
                    <a:pt x="14444" y="7888"/>
                  </a:lnTo>
                  <a:lnTo>
                    <a:pt x="14397" y="8024"/>
                  </a:lnTo>
                  <a:lnTo>
                    <a:pt x="14351" y="8024"/>
                  </a:lnTo>
                  <a:lnTo>
                    <a:pt x="14258" y="8159"/>
                  </a:lnTo>
                  <a:lnTo>
                    <a:pt x="14211" y="8159"/>
                  </a:lnTo>
                  <a:lnTo>
                    <a:pt x="14164" y="8159"/>
                  </a:lnTo>
                  <a:lnTo>
                    <a:pt x="14118" y="8159"/>
                  </a:lnTo>
                  <a:lnTo>
                    <a:pt x="13799" y="7752"/>
                  </a:lnTo>
                  <a:lnTo>
                    <a:pt x="13753" y="7752"/>
                  </a:lnTo>
                  <a:lnTo>
                    <a:pt x="13706" y="7752"/>
                  </a:lnTo>
                  <a:lnTo>
                    <a:pt x="13659" y="7752"/>
                  </a:lnTo>
                  <a:lnTo>
                    <a:pt x="13566" y="7752"/>
                  </a:lnTo>
                  <a:lnTo>
                    <a:pt x="13519" y="7752"/>
                  </a:lnTo>
                  <a:lnTo>
                    <a:pt x="13473" y="7752"/>
                  </a:lnTo>
                  <a:lnTo>
                    <a:pt x="13426" y="7888"/>
                  </a:lnTo>
                  <a:lnTo>
                    <a:pt x="13380" y="7888"/>
                  </a:lnTo>
                  <a:lnTo>
                    <a:pt x="13333" y="8024"/>
                  </a:lnTo>
                  <a:lnTo>
                    <a:pt x="13240" y="8295"/>
                  </a:lnTo>
                  <a:lnTo>
                    <a:pt x="13193" y="8567"/>
                  </a:lnTo>
                  <a:lnTo>
                    <a:pt x="13007" y="9111"/>
                  </a:lnTo>
                  <a:lnTo>
                    <a:pt x="12867" y="9633"/>
                  </a:lnTo>
                  <a:lnTo>
                    <a:pt x="12680" y="10449"/>
                  </a:lnTo>
                  <a:lnTo>
                    <a:pt x="12540" y="11537"/>
                  </a:lnTo>
                  <a:lnTo>
                    <a:pt x="12540" y="12761"/>
                  </a:lnTo>
                  <a:lnTo>
                    <a:pt x="12540" y="12897"/>
                  </a:lnTo>
                  <a:lnTo>
                    <a:pt x="12540" y="13033"/>
                  </a:lnTo>
                  <a:lnTo>
                    <a:pt x="12540" y="13169"/>
                  </a:lnTo>
                  <a:lnTo>
                    <a:pt x="12540" y="13305"/>
                  </a:lnTo>
                  <a:lnTo>
                    <a:pt x="12540" y="13441"/>
                  </a:lnTo>
                  <a:lnTo>
                    <a:pt x="12540" y="13576"/>
                  </a:lnTo>
                  <a:lnTo>
                    <a:pt x="12540" y="13712"/>
                  </a:lnTo>
                  <a:lnTo>
                    <a:pt x="12540" y="13984"/>
                  </a:lnTo>
                  <a:lnTo>
                    <a:pt x="12587" y="14528"/>
                  </a:lnTo>
                  <a:lnTo>
                    <a:pt x="12634" y="14528"/>
                  </a:lnTo>
                  <a:lnTo>
                    <a:pt x="12680" y="14664"/>
                  </a:lnTo>
                  <a:lnTo>
                    <a:pt x="12680" y="14936"/>
                  </a:lnTo>
                  <a:lnTo>
                    <a:pt x="12727" y="14936"/>
                  </a:lnTo>
                  <a:lnTo>
                    <a:pt x="12727" y="15072"/>
                  </a:lnTo>
                  <a:lnTo>
                    <a:pt x="12727" y="15208"/>
                  </a:lnTo>
                  <a:lnTo>
                    <a:pt x="12680" y="15208"/>
                  </a:lnTo>
                  <a:lnTo>
                    <a:pt x="12680" y="15344"/>
                  </a:lnTo>
                  <a:lnTo>
                    <a:pt x="12634" y="15344"/>
                  </a:lnTo>
                  <a:lnTo>
                    <a:pt x="12587" y="15480"/>
                  </a:lnTo>
                  <a:lnTo>
                    <a:pt x="12401" y="15616"/>
                  </a:lnTo>
                  <a:lnTo>
                    <a:pt x="12214" y="15616"/>
                  </a:lnTo>
                  <a:lnTo>
                    <a:pt x="12028" y="15616"/>
                  </a:lnTo>
                  <a:lnTo>
                    <a:pt x="11981" y="15616"/>
                  </a:lnTo>
                  <a:lnTo>
                    <a:pt x="11934" y="15616"/>
                  </a:lnTo>
                  <a:lnTo>
                    <a:pt x="11795" y="15480"/>
                  </a:lnTo>
                  <a:lnTo>
                    <a:pt x="11616" y="15208"/>
                  </a:lnTo>
                  <a:lnTo>
                    <a:pt x="11383" y="14256"/>
                  </a:lnTo>
                  <a:lnTo>
                    <a:pt x="11150" y="13576"/>
                  </a:lnTo>
                  <a:lnTo>
                    <a:pt x="10917" y="13169"/>
                  </a:lnTo>
                  <a:lnTo>
                    <a:pt x="10683" y="12761"/>
                  </a:lnTo>
                  <a:lnTo>
                    <a:pt x="10357" y="13305"/>
                  </a:lnTo>
                  <a:lnTo>
                    <a:pt x="10124" y="14800"/>
                  </a:lnTo>
                  <a:lnTo>
                    <a:pt x="9798" y="15072"/>
                  </a:lnTo>
                  <a:lnTo>
                    <a:pt x="9471" y="14800"/>
                  </a:lnTo>
                  <a:lnTo>
                    <a:pt x="9199" y="15208"/>
                  </a:lnTo>
                  <a:lnTo>
                    <a:pt x="8826" y="15208"/>
                  </a:lnTo>
                  <a:lnTo>
                    <a:pt x="8593" y="15208"/>
                  </a:lnTo>
                  <a:lnTo>
                    <a:pt x="8360" y="16024"/>
                  </a:lnTo>
                  <a:lnTo>
                    <a:pt x="7894" y="16568"/>
                  </a:lnTo>
                  <a:lnTo>
                    <a:pt x="7335" y="17248"/>
                  </a:lnTo>
                  <a:lnTo>
                    <a:pt x="7156" y="17520"/>
                  </a:lnTo>
                  <a:lnTo>
                    <a:pt x="6736" y="17520"/>
                  </a:lnTo>
                  <a:lnTo>
                    <a:pt x="6317" y="16840"/>
                  </a:lnTo>
                  <a:lnTo>
                    <a:pt x="6084" y="16296"/>
                  </a:lnTo>
                  <a:lnTo>
                    <a:pt x="5757" y="16160"/>
                  </a:lnTo>
                  <a:lnTo>
                    <a:pt x="5384" y="15888"/>
                  </a:lnTo>
                  <a:lnTo>
                    <a:pt x="4879" y="15888"/>
                  </a:lnTo>
                  <a:lnTo>
                    <a:pt x="4786" y="15888"/>
                  </a:lnTo>
                  <a:lnTo>
                    <a:pt x="4646" y="15752"/>
                  </a:lnTo>
                  <a:lnTo>
                    <a:pt x="4506" y="15752"/>
                  </a:lnTo>
                  <a:lnTo>
                    <a:pt x="4413" y="15752"/>
                  </a:lnTo>
                  <a:lnTo>
                    <a:pt x="4367" y="15888"/>
                  </a:lnTo>
                  <a:lnTo>
                    <a:pt x="4320" y="15888"/>
                  </a:lnTo>
                  <a:lnTo>
                    <a:pt x="4273" y="16024"/>
                  </a:lnTo>
                  <a:lnTo>
                    <a:pt x="4227" y="16160"/>
                  </a:lnTo>
                  <a:lnTo>
                    <a:pt x="4040" y="16568"/>
                  </a:lnTo>
                  <a:lnTo>
                    <a:pt x="3854" y="16976"/>
                  </a:lnTo>
                  <a:lnTo>
                    <a:pt x="3574" y="17792"/>
                  </a:lnTo>
                  <a:lnTo>
                    <a:pt x="3527" y="17928"/>
                  </a:lnTo>
                  <a:lnTo>
                    <a:pt x="3388" y="18336"/>
                  </a:lnTo>
                  <a:lnTo>
                    <a:pt x="3294" y="18472"/>
                  </a:lnTo>
                  <a:lnTo>
                    <a:pt x="3248" y="18608"/>
                  </a:lnTo>
                  <a:lnTo>
                    <a:pt x="3201" y="18608"/>
                  </a:lnTo>
                  <a:lnTo>
                    <a:pt x="3155" y="18608"/>
                  </a:lnTo>
                  <a:lnTo>
                    <a:pt x="3108" y="18608"/>
                  </a:lnTo>
                  <a:lnTo>
                    <a:pt x="3061" y="18608"/>
                  </a:lnTo>
                  <a:lnTo>
                    <a:pt x="3015" y="18608"/>
                  </a:lnTo>
                  <a:lnTo>
                    <a:pt x="2968" y="18608"/>
                  </a:lnTo>
                  <a:lnTo>
                    <a:pt x="2875" y="18608"/>
                  </a:lnTo>
                  <a:lnTo>
                    <a:pt x="2782" y="18608"/>
                  </a:lnTo>
                  <a:lnTo>
                    <a:pt x="2735" y="18608"/>
                  </a:lnTo>
                  <a:lnTo>
                    <a:pt x="2603" y="18744"/>
                  </a:lnTo>
                  <a:lnTo>
                    <a:pt x="2556" y="18744"/>
                  </a:lnTo>
                  <a:lnTo>
                    <a:pt x="1810" y="19016"/>
                  </a:lnTo>
                  <a:lnTo>
                    <a:pt x="1764" y="19152"/>
                  </a:lnTo>
                  <a:lnTo>
                    <a:pt x="1624" y="19288"/>
                  </a:lnTo>
                  <a:lnTo>
                    <a:pt x="1531" y="19288"/>
                  </a:lnTo>
                  <a:lnTo>
                    <a:pt x="1437" y="19424"/>
                  </a:lnTo>
                  <a:lnTo>
                    <a:pt x="1391" y="19424"/>
                  </a:lnTo>
                  <a:lnTo>
                    <a:pt x="1344" y="19424"/>
                  </a:lnTo>
                  <a:lnTo>
                    <a:pt x="1298" y="19424"/>
                  </a:lnTo>
                  <a:lnTo>
                    <a:pt x="1158" y="19288"/>
                  </a:lnTo>
                  <a:lnTo>
                    <a:pt x="1064" y="19288"/>
                  </a:lnTo>
                  <a:lnTo>
                    <a:pt x="971" y="19288"/>
                  </a:lnTo>
                  <a:lnTo>
                    <a:pt x="925" y="19424"/>
                  </a:lnTo>
                  <a:lnTo>
                    <a:pt x="878" y="19424"/>
                  </a:lnTo>
                  <a:lnTo>
                    <a:pt x="831" y="19424"/>
                  </a:lnTo>
                  <a:lnTo>
                    <a:pt x="785" y="19560"/>
                  </a:lnTo>
                  <a:lnTo>
                    <a:pt x="785" y="19696"/>
                  </a:lnTo>
                  <a:lnTo>
                    <a:pt x="785" y="19832"/>
                  </a:lnTo>
                  <a:lnTo>
                    <a:pt x="738" y="19832"/>
                  </a:lnTo>
                  <a:lnTo>
                    <a:pt x="738" y="19968"/>
                  </a:lnTo>
                  <a:lnTo>
                    <a:pt x="692" y="19968"/>
                  </a:lnTo>
                  <a:lnTo>
                    <a:pt x="645" y="20104"/>
                  </a:lnTo>
                  <a:lnTo>
                    <a:pt x="598" y="20104"/>
                  </a:lnTo>
                  <a:lnTo>
                    <a:pt x="466" y="20240"/>
                  </a:lnTo>
                  <a:lnTo>
                    <a:pt x="420" y="20376"/>
                  </a:lnTo>
                  <a:lnTo>
                    <a:pt x="373" y="20376"/>
                  </a:lnTo>
                  <a:lnTo>
                    <a:pt x="373" y="20512"/>
                  </a:lnTo>
                  <a:lnTo>
                    <a:pt x="0" y="21600"/>
                  </a:lnTo>
                  <a:lnTo>
                    <a:pt x="21600" y="21600"/>
                  </a:lnTo>
                  <a:lnTo>
                    <a:pt x="21600" y="544"/>
                  </a:lnTo>
                </a:path>
              </a:pathLst>
            </a:custGeom>
            <a:gradFill rotWithShape="0">
              <a:gsLst>
                <a:gs pos="0">
                  <a:srgbClr val="006666"/>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10" name="Freeform 2"/>
            <p:cNvSpPr>
              <a:spLocks/>
            </p:cNvSpPr>
            <p:nvPr/>
          </p:nvSpPr>
          <p:spPr bwMode="auto">
            <a:xfrm>
              <a:off x="1631" y="647"/>
              <a:ext cx="12"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21600"/>
                  </a:moveTo>
                  <a:lnTo>
                    <a:pt x="21600" y="14400"/>
                  </a:lnTo>
                  <a:lnTo>
                    <a:pt x="10800" y="7200"/>
                  </a:lnTo>
                  <a:lnTo>
                    <a:pt x="0" y="0"/>
                  </a:lnTo>
                  <a:lnTo>
                    <a:pt x="21600" y="2160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11" name="Freeform 3"/>
            <p:cNvSpPr>
              <a:spLocks/>
            </p:cNvSpPr>
            <p:nvPr/>
          </p:nvSpPr>
          <p:spPr bwMode="auto">
            <a:xfrm>
              <a:off x="1625" y="629"/>
              <a:ext cx="6"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4400"/>
                  </a:moveTo>
                  <a:lnTo>
                    <a:pt x="21600" y="21600"/>
                  </a:lnTo>
                  <a:lnTo>
                    <a:pt x="0" y="0"/>
                  </a:lnTo>
                  <a:lnTo>
                    <a:pt x="0" y="1440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12" name="Freeform 4"/>
            <p:cNvSpPr>
              <a:spLocks/>
            </p:cNvSpPr>
            <p:nvPr/>
          </p:nvSpPr>
          <p:spPr bwMode="auto">
            <a:xfrm>
              <a:off x="2209" y="210"/>
              <a:ext cx="304" cy="7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19895" y="1224"/>
                  </a:moveTo>
                  <a:lnTo>
                    <a:pt x="19468" y="1224"/>
                  </a:lnTo>
                  <a:lnTo>
                    <a:pt x="19042" y="1224"/>
                  </a:lnTo>
                  <a:lnTo>
                    <a:pt x="18189" y="1224"/>
                  </a:lnTo>
                  <a:lnTo>
                    <a:pt x="16911" y="1399"/>
                  </a:lnTo>
                  <a:lnTo>
                    <a:pt x="15205" y="350"/>
                  </a:lnTo>
                  <a:lnTo>
                    <a:pt x="13926" y="0"/>
                  </a:lnTo>
                  <a:lnTo>
                    <a:pt x="11653" y="4868"/>
                  </a:lnTo>
                  <a:lnTo>
                    <a:pt x="10232" y="6326"/>
                  </a:lnTo>
                  <a:lnTo>
                    <a:pt x="7816" y="8191"/>
                  </a:lnTo>
                  <a:lnTo>
                    <a:pt x="6821" y="9532"/>
                  </a:lnTo>
                  <a:lnTo>
                    <a:pt x="8811" y="11806"/>
                  </a:lnTo>
                  <a:lnTo>
                    <a:pt x="7105" y="13496"/>
                  </a:lnTo>
                  <a:lnTo>
                    <a:pt x="4832" y="14662"/>
                  </a:lnTo>
                  <a:lnTo>
                    <a:pt x="2132" y="15712"/>
                  </a:lnTo>
                  <a:lnTo>
                    <a:pt x="1705" y="17869"/>
                  </a:lnTo>
                  <a:lnTo>
                    <a:pt x="0" y="21600"/>
                  </a:lnTo>
                  <a:lnTo>
                    <a:pt x="14353" y="21600"/>
                  </a:lnTo>
                  <a:lnTo>
                    <a:pt x="12789" y="18627"/>
                  </a:lnTo>
                  <a:lnTo>
                    <a:pt x="13642" y="17169"/>
                  </a:lnTo>
                  <a:lnTo>
                    <a:pt x="12647" y="15712"/>
                  </a:lnTo>
                  <a:lnTo>
                    <a:pt x="13500" y="14546"/>
                  </a:lnTo>
                  <a:lnTo>
                    <a:pt x="13074" y="13555"/>
                  </a:lnTo>
                  <a:lnTo>
                    <a:pt x="13642" y="11398"/>
                  </a:lnTo>
                  <a:lnTo>
                    <a:pt x="15347" y="9124"/>
                  </a:lnTo>
                  <a:lnTo>
                    <a:pt x="16911" y="7258"/>
                  </a:lnTo>
                  <a:lnTo>
                    <a:pt x="19042" y="5393"/>
                  </a:lnTo>
                  <a:lnTo>
                    <a:pt x="20179" y="4635"/>
                  </a:lnTo>
                  <a:lnTo>
                    <a:pt x="21600" y="350"/>
                  </a:lnTo>
                  <a:lnTo>
                    <a:pt x="21174" y="700"/>
                  </a:lnTo>
                  <a:lnTo>
                    <a:pt x="20747" y="874"/>
                  </a:lnTo>
                  <a:lnTo>
                    <a:pt x="20747" y="1049"/>
                  </a:lnTo>
                  <a:lnTo>
                    <a:pt x="20321" y="1049"/>
                  </a:lnTo>
                  <a:lnTo>
                    <a:pt x="20321" y="1224"/>
                  </a:lnTo>
                  <a:lnTo>
                    <a:pt x="19895" y="1224"/>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13" name="Freeform 5"/>
            <p:cNvSpPr>
              <a:spLocks/>
            </p:cNvSpPr>
            <p:nvPr/>
          </p:nvSpPr>
          <p:spPr bwMode="auto">
            <a:xfrm>
              <a:off x="1947" y="186"/>
              <a:ext cx="314" cy="76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19536" y="169"/>
                  </a:moveTo>
                  <a:lnTo>
                    <a:pt x="19124" y="169"/>
                  </a:lnTo>
                  <a:lnTo>
                    <a:pt x="18711" y="338"/>
                  </a:lnTo>
                  <a:lnTo>
                    <a:pt x="17473" y="507"/>
                  </a:lnTo>
                  <a:lnTo>
                    <a:pt x="15822" y="676"/>
                  </a:lnTo>
                  <a:lnTo>
                    <a:pt x="14171" y="1183"/>
                  </a:lnTo>
                  <a:lnTo>
                    <a:pt x="12932" y="1352"/>
                  </a:lnTo>
                  <a:lnTo>
                    <a:pt x="12107" y="1521"/>
                  </a:lnTo>
                  <a:lnTo>
                    <a:pt x="11694" y="1521"/>
                  </a:lnTo>
                  <a:lnTo>
                    <a:pt x="10318" y="4759"/>
                  </a:lnTo>
                  <a:lnTo>
                    <a:pt x="7567" y="6336"/>
                  </a:lnTo>
                  <a:lnTo>
                    <a:pt x="3715" y="10786"/>
                  </a:lnTo>
                  <a:lnTo>
                    <a:pt x="5641" y="15630"/>
                  </a:lnTo>
                  <a:lnTo>
                    <a:pt x="2752" y="19122"/>
                  </a:lnTo>
                  <a:lnTo>
                    <a:pt x="0" y="21600"/>
                  </a:lnTo>
                  <a:lnTo>
                    <a:pt x="7429" y="21600"/>
                  </a:lnTo>
                  <a:lnTo>
                    <a:pt x="8255" y="17207"/>
                  </a:lnTo>
                  <a:lnTo>
                    <a:pt x="10181" y="14053"/>
                  </a:lnTo>
                  <a:lnTo>
                    <a:pt x="11006" y="10335"/>
                  </a:lnTo>
                  <a:lnTo>
                    <a:pt x="14996" y="9209"/>
                  </a:lnTo>
                  <a:lnTo>
                    <a:pt x="16372" y="6224"/>
                  </a:lnTo>
                  <a:lnTo>
                    <a:pt x="20362" y="3802"/>
                  </a:lnTo>
                  <a:lnTo>
                    <a:pt x="21600" y="0"/>
                  </a:lnTo>
                  <a:lnTo>
                    <a:pt x="20775" y="0"/>
                  </a:lnTo>
                  <a:lnTo>
                    <a:pt x="20362" y="0"/>
                  </a:lnTo>
                  <a:lnTo>
                    <a:pt x="19949" y="0"/>
                  </a:lnTo>
                  <a:lnTo>
                    <a:pt x="19536" y="169"/>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14" name="Freeform 6"/>
            <p:cNvSpPr>
              <a:spLocks/>
            </p:cNvSpPr>
            <p:nvPr/>
          </p:nvSpPr>
          <p:spPr bwMode="auto">
            <a:xfrm>
              <a:off x="1729" y="330"/>
              <a:ext cx="275" cy="6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20186" y="416"/>
                  </a:moveTo>
                  <a:lnTo>
                    <a:pt x="18772" y="208"/>
                  </a:lnTo>
                  <a:lnTo>
                    <a:pt x="15945" y="208"/>
                  </a:lnTo>
                  <a:lnTo>
                    <a:pt x="15473" y="208"/>
                  </a:lnTo>
                  <a:lnTo>
                    <a:pt x="14531" y="0"/>
                  </a:lnTo>
                  <a:lnTo>
                    <a:pt x="13588" y="0"/>
                  </a:lnTo>
                  <a:lnTo>
                    <a:pt x="13039" y="0"/>
                  </a:lnTo>
                  <a:lnTo>
                    <a:pt x="12567" y="0"/>
                  </a:lnTo>
                  <a:lnTo>
                    <a:pt x="11311" y="4057"/>
                  </a:lnTo>
                  <a:lnTo>
                    <a:pt x="10054" y="6414"/>
                  </a:lnTo>
                  <a:lnTo>
                    <a:pt x="4556" y="10367"/>
                  </a:lnTo>
                  <a:lnTo>
                    <a:pt x="4241" y="15290"/>
                  </a:lnTo>
                  <a:lnTo>
                    <a:pt x="1885" y="18133"/>
                  </a:lnTo>
                  <a:lnTo>
                    <a:pt x="0" y="21600"/>
                  </a:lnTo>
                  <a:lnTo>
                    <a:pt x="6127" y="21600"/>
                  </a:lnTo>
                  <a:lnTo>
                    <a:pt x="7226" y="19242"/>
                  </a:lnTo>
                  <a:lnTo>
                    <a:pt x="10525" y="15498"/>
                  </a:lnTo>
                  <a:lnTo>
                    <a:pt x="12410" y="10921"/>
                  </a:lnTo>
                  <a:lnTo>
                    <a:pt x="14452" y="8910"/>
                  </a:lnTo>
                  <a:lnTo>
                    <a:pt x="16966" y="7316"/>
                  </a:lnTo>
                  <a:lnTo>
                    <a:pt x="17437" y="5027"/>
                  </a:lnTo>
                  <a:lnTo>
                    <a:pt x="18851" y="3848"/>
                  </a:lnTo>
                  <a:lnTo>
                    <a:pt x="20579" y="2739"/>
                  </a:lnTo>
                  <a:lnTo>
                    <a:pt x="21600" y="208"/>
                  </a:lnTo>
                  <a:lnTo>
                    <a:pt x="20657" y="416"/>
                  </a:lnTo>
                  <a:lnTo>
                    <a:pt x="20186" y="416"/>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15" name="Freeform 7"/>
            <p:cNvSpPr>
              <a:spLocks/>
            </p:cNvSpPr>
            <p:nvPr/>
          </p:nvSpPr>
          <p:spPr bwMode="auto">
            <a:xfrm>
              <a:off x="1551" y="342"/>
              <a:ext cx="213" cy="6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00" h="21600">
                  <a:moveTo>
                    <a:pt x="17341" y="424"/>
                  </a:moveTo>
                  <a:lnTo>
                    <a:pt x="16124" y="848"/>
                  </a:lnTo>
                  <a:lnTo>
                    <a:pt x="15515" y="1273"/>
                  </a:lnTo>
                  <a:lnTo>
                    <a:pt x="12980" y="2121"/>
                  </a:lnTo>
                  <a:lnTo>
                    <a:pt x="11155" y="2934"/>
                  </a:lnTo>
                  <a:lnTo>
                    <a:pt x="8721" y="4207"/>
                  </a:lnTo>
                  <a:lnTo>
                    <a:pt x="6896" y="5904"/>
                  </a:lnTo>
                  <a:lnTo>
                    <a:pt x="6896" y="7813"/>
                  </a:lnTo>
                  <a:lnTo>
                    <a:pt x="6896" y="8025"/>
                  </a:lnTo>
                  <a:lnTo>
                    <a:pt x="6896" y="8237"/>
                  </a:lnTo>
                  <a:lnTo>
                    <a:pt x="6896" y="8449"/>
                  </a:lnTo>
                  <a:lnTo>
                    <a:pt x="6896" y="8661"/>
                  </a:lnTo>
                  <a:lnTo>
                    <a:pt x="6896" y="8873"/>
                  </a:lnTo>
                  <a:lnTo>
                    <a:pt x="6896" y="9085"/>
                  </a:lnTo>
                  <a:lnTo>
                    <a:pt x="6896" y="9510"/>
                  </a:lnTo>
                  <a:lnTo>
                    <a:pt x="7504" y="10146"/>
                  </a:lnTo>
                  <a:lnTo>
                    <a:pt x="8113" y="10782"/>
                  </a:lnTo>
                  <a:lnTo>
                    <a:pt x="8721" y="10994"/>
                  </a:lnTo>
                  <a:lnTo>
                    <a:pt x="9330" y="11207"/>
                  </a:lnTo>
                  <a:lnTo>
                    <a:pt x="9330" y="11419"/>
                  </a:lnTo>
                  <a:lnTo>
                    <a:pt x="2434" y="15449"/>
                  </a:lnTo>
                  <a:lnTo>
                    <a:pt x="1825" y="16651"/>
                  </a:lnTo>
                  <a:lnTo>
                    <a:pt x="0" y="19337"/>
                  </a:lnTo>
                  <a:lnTo>
                    <a:pt x="5070" y="21600"/>
                  </a:lnTo>
                  <a:lnTo>
                    <a:pt x="11561" y="21600"/>
                  </a:lnTo>
                  <a:lnTo>
                    <a:pt x="10546" y="19620"/>
                  </a:lnTo>
                  <a:lnTo>
                    <a:pt x="12169" y="18206"/>
                  </a:lnTo>
                  <a:lnTo>
                    <a:pt x="15211" y="15873"/>
                  </a:lnTo>
                  <a:lnTo>
                    <a:pt x="16834" y="13328"/>
                  </a:lnTo>
                  <a:lnTo>
                    <a:pt x="15820" y="10429"/>
                  </a:lnTo>
                  <a:lnTo>
                    <a:pt x="17239" y="7176"/>
                  </a:lnTo>
                  <a:lnTo>
                    <a:pt x="21499" y="3358"/>
                  </a:lnTo>
                  <a:lnTo>
                    <a:pt x="21600" y="0"/>
                  </a:lnTo>
                  <a:lnTo>
                    <a:pt x="20992" y="0"/>
                  </a:lnTo>
                  <a:lnTo>
                    <a:pt x="20383" y="0"/>
                  </a:lnTo>
                  <a:lnTo>
                    <a:pt x="19775" y="0"/>
                  </a:lnTo>
                  <a:lnTo>
                    <a:pt x="19166" y="0"/>
                  </a:lnTo>
                  <a:lnTo>
                    <a:pt x="18558" y="212"/>
                  </a:lnTo>
                  <a:lnTo>
                    <a:pt x="17949" y="212"/>
                  </a:lnTo>
                  <a:lnTo>
                    <a:pt x="17341" y="424"/>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16" name="Freeform 8"/>
            <p:cNvSpPr>
              <a:spLocks/>
            </p:cNvSpPr>
            <p:nvPr/>
          </p:nvSpPr>
          <p:spPr bwMode="auto">
            <a:xfrm>
              <a:off x="1321" y="569"/>
              <a:ext cx="167" cy="3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9272" y="3375"/>
                  </a:moveTo>
                  <a:lnTo>
                    <a:pt x="15392" y="1688"/>
                  </a:lnTo>
                  <a:lnTo>
                    <a:pt x="11511" y="675"/>
                  </a:lnTo>
                  <a:lnTo>
                    <a:pt x="7631" y="0"/>
                  </a:lnTo>
                  <a:lnTo>
                    <a:pt x="6984" y="3938"/>
                  </a:lnTo>
                  <a:lnTo>
                    <a:pt x="5950" y="6300"/>
                  </a:lnTo>
                  <a:lnTo>
                    <a:pt x="6726" y="9450"/>
                  </a:lnTo>
                  <a:lnTo>
                    <a:pt x="3104" y="10913"/>
                  </a:lnTo>
                  <a:lnTo>
                    <a:pt x="2069" y="14513"/>
                  </a:lnTo>
                  <a:lnTo>
                    <a:pt x="259" y="16875"/>
                  </a:lnTo>
                  <a:lnTo>
                    <a:pt x="0" y="19800"/>
                  </a:lnTo>
                  <a:lnTo>
                    <a:pt x="6079" y="21600"/>
                  </a:lnTo>
                  <a:lnTo>
                    <a:pt x="19272" y="21600"/>
                  </a:lnTo>
                  <a:lnTo>
                    <a:pt x="17332" y="19688"/>
                  </a:lnTo>
                  <a:lnTo>
                    <a:pt x="13451" y="18225"/>
                  </a:lnTo>
                  <a:lnTo>
                    <a:pt x="17849" y="15413"/>
                  </a:lnTo>
                  <a:lnTo>
                    <a:pt x="15780" y="12375"/>
                  </a:lnTo>
                  <a:lnTo>
                    <a:pt x="17073" y="10463"/>
                  </a:lnTo>
                  <a:lnTo>
                    <a:pt x="18108" y="8663"/>
                  </a:lnTo>
                  <a:lnTo>
                    <a:pt x="21600" y="5063"/>
                  </a:lnTo>
                  <a:lnTo>
                    <a:pt x="19272" y="3375"/>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17" name="Freeform 9"/>
            <p:cNvSpPr>
              <a:spLocks/>
            </p:cNvSpPr>
            <p:nvPr/>
          </p:nvSpPr>
          <p:spPr bwMode="auto">
            <a:xfrm>
              <a:off x="1129" y="653"/>
              <a:ext cx="166" cy="3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7696" y="864"/>
                  </a:moveTo>
                  <a:lnTo>
                    <a:pt x="13012" y="0"/>
                  </a:lnTo>
                  <a:lnTo>
                    <a:pt x="10149" y="4608"/>
                  </a:lnTo>
                  <a:lnTo>
                    <a:pt x="9108" y="9072"/>
                  </a:lnTo>
                  <a:lnTo>
                    <a:pt x="5986" y="13248"/>
                  </a:lnTo>
                  <a:lnTo>
                    <a:pt x="7547" y="16704"/>
                  </a:lnTo>
                  <a:lnTo>
                    <a:pt x="4945" y="19296"/>
                  </a:lnTo>
                  <a:lnTo>
                    <a:pt x="0" y="21600"/>
                  </a:lnTo>
                  <a:lnTo>
                    <a:pt x="20819" y="21600"/>
                  </a:lnTo>
                  <a:lnTo>
                    <a:pt x="17696" y="19584"/>
                  </a:lnTo>
                  <a:lnTo>
                    <a:pt x="12752" y="16848"/>
                  </a:lnTo>
                  <a:lnTo>
                    <a:pt x="16916" y="13536"/>
                  </a:lnTo>
                  <a:lnTo>
                    <a:pt x="17957" y="9648"/>
                  </a:lnTo>
                  <a:lnTo>
                    <a:pt x="18737" y="6768"/>
                  </a:lnTo>
                  <a:lnTo>
                    <a:pt x="21340" y="4320"/>
                  </a:lnTo>
                  <a:lnTo>
                    <a:pt x="21600" y="0"/>
                  </a:lnTo>
                  <a:lnTo>
                    <a:pt x="17696" y="864"/>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18" name="Freeform 10"/>
            <p:cNvSpPr>
              <a:spLocks/>
            </p:cNvSpPr>
            <p:nvPr/>
          </p:nvSpPr>
          <p:spPr bwMode="auto">
            <a:xfrm>
              <a:off x="939" y="671"/>
              <a:ext cx="237" cy="2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319" y="0"/>
                  </a:moveTo>
                  <a:lnTo>
                    <a:pt x="16678" y="0"/>
                  </a:lnTo>
                  <a:lnTo>
                    <a:pt x="14400" y="3830"/>
                  </a:lnTo>
                  <a:lnTo>
                    <a:pt x="13489" y="7047"/>
                  </a:lnTo>
                  <a:lnTo>
                    <a:pt x="10937" y="11030"/>
                  </a:lnTo>
                  <a:lnTo>
                    <a:pt x="7473" y="13940"/>
                  </a:lnTo>
                  <a:lnTo>
                    <a:pt x="5468" y="17770"/>
                  </a:lnTo>
                  <a:lnTo>
                    <a:pt x="0" y="21600"/>
                  </a:lnTo>
                  <a:lnTo>
                    <a:pt x="11666" y="21600"/>
                  </a:lnTo>
                  <a:lnTo>
                    <a:pt x="14035" y="19455"/>
                  </a:lnTo>
                  <a:lnTo>
                    <a:pt x="14400" y="15013"/>
                  </a:lnTo>
                  <a:lnTo>
                    <a:pt x="17134" y="11336"/>
                  </a:lnTo>
                  <a:lnTo>
                    <a:pt x="17863" y="5362"/>
                  </a:lnTo>
                  <a:lnTo>
                    <a:pt x="21600" y="0"/>
                  </a:lnTo>
                  <a:lnTo>
                    <a:pt x="18319" y="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19" name="Freeform 11"/>
            <p:cNvSpPr>
              <a:spLocks/>
            </p:cNvSpPr>
            <p:nvPr/>
          </p:nvSpPr>
          <p:spPr bwMode="auto">
            <a:xfrm>
              <a:off x="703" y="719"/>
              <a:ext cx="196" cy="2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8404" y="4985"/>
                  </a:moveTo>
                  <a:lnTo>
                    <a:pt x="12453" y="2215"/>
                  </a:lnTo>
                  <a:lnTo>
                    <a:pt x="9147" y="0"/>
                  </a:lnTo>
                  <a:lnTo>
                    <a:pt x="8816" y="5723"/>
                  </a:lnTo>
                  <a:lnTo>
                    <a:pt x="6392" y="9231"/>
                  </a:lnTo>
                  <a:lnTo>
                    <a:pt x="5951" y="14769"/>
                  </a:lnTo>
                  <a:lnTo>
                    <a:pt x="3967" y="18646"/>
                  </a:lnTo>
                  <a:lnTo>
                    <a:pt x="0" y="21600"/>
                  </a:lnTo>
                  <a:lnTo>
                    <a:pt x="16090" y="21600"/>
                  </a:lnTo>
                  <a:lnTo>
                    <a:pt x="18735" y="18277"/>
                  </a:lnTo>
                  <a:lnTo>
                    <a:pt x="17412" y="12738"/>
                  </a:lnTo>
                  <a:lnTo>
                    <a:pt x="21600" y="9231"/>
                  </a:lnTo>
                  <a:lnTo>
                    <a:pt x="21049" y="4985"/>
                  </a:lnTo>
                  <a:lnTo>
                    <a:pt x="18404" y="4985"/>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20" name="Freeform 12"/>
            <p:cNvSpPr>
              <a:spLocks/>
            </p:cNvSpPr>
            <p:nvPr/>
          </p:nvSpPr>
          <p:spPr bwMode="auto">
            <a:xfrm>
              <a:off x="505" y="701"/>
              <a:ext cx="190" cy="2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21600" y="0"/>
                  </a:moveTo>
                  <a:lnTo>
                    <a:pt x="18872" y="0"/>
                  </a:lnTo>
                  <a:lnTo>
                    <a:pt x="17962" y="3257"/>
                  </a:lnTo>
                  <a:lnTo>
                    <a:pt x="15688" y="10286"/>
                  </a:lnTo>
                  <a:lnTo>
                    <a:pt x="10686" y="15429"/>
                  </a:lnTo>
                  <a:lnTo>
                    <a:pt x="7048" y="20057"/>
                  </a:lnTo>
                  <a:lnTo>
                    <a:pt x="0" y="21600"/>
                  </a:lnTo>
                  <a:lnTo>
                    <a:pt x="14552" y="21600"/>
                  </a:lnTo>
                  <a:lnTo>
                    <a:pt x="16143" y="16114"/>
                  </a:lnTo>
                  <a:lnTo>
                    <a:pt x="21145" y="7714"/>
                  </a:lnTo>
                  <a:lnTo>
                    <a:pt x="21600" y="3257"/>
                  </a:lnTo>
                  <a:lnTo>
                    <a:pt x="21600" y="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21" name="Freeform 13"/>
            <p:cNvSpPr>
              <a:spLocks/>
            </p:cNvSpPr>
            <p:nvPr/>
          </p:nvSpPr>
          <p:spPr bwMode="auto">
            <a:xfrm>
              <a:off x="199" y="821"/>
              <a:ext cx="230" cy="1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18501" y="0"/>
                  </a:moveTo>
                  <a:lnTo>
                    <a:pt x="17937" y="0"/>
                  </a:lnTo>
                  <a:lnTo>
                    <a:pt x="17374" y="0"/>
                  </a:lnTo>
                  <a:lnTo>
                    <a:pt x="16247" y="0"/>
                  </a:lnTo>
                  <a:lnTo>
                    <a:pt x="15120" y="0"/>
                  </a:lnTo>
                  <a:lnTo>
                    <a:pt x="14557" y="0"/>
                  </a:lnTo>
                  <a:lnTo>
                    <a:pt x="12960" y="982"/>
                  </a:lnTo>
                  <a:lnTo>
                    <a:pt x="12397" y="982"/>
                  </a:lnTo>
                  <a:lnTo>
                    <a:pt x="3287" y="2945"/>
                  </a:lnTo>
                  <a:lnTo>
                    <a:pt x="1033" y="4909"/>
                  </a:lnTo>
                  <a:lnTo>
                    <a:pt x="2160" y="8836"/>
                  </a:lnTo>
                  <a:lnTo>
                    <a:pt x="0" y="16364"/>
                  </a:lnTo>
                  <a:lnTo>
                    <a:pt x="0" y="21600"/>
                  </a:lnTo>
                  <a:lnTo>
                    <a:pt x="15214" y="21600"/>
                  </a:lnTo>
                  <a:lnTo>
                    <a:pt x="19158" y="14400"/>
                  </a:lnTo>
                  <a:lnTo>
                    <a:pt x="21600" y="7527"/>
                  </a:lnTo>
                  <a:lnTo>
                    <a:pt x="20097" y="3927"/>
                  </a:lnTo>
                  <a:lnTo>
                    <a:pt x="20191" y="0"/>
                  </a:lnTo>
                  <a:lnTo>
                    <a:pt x="19628" y="0"/>
                  </a:lnTo>
                  <a:lnTo>
                    <a:pt x="19064" y="0"/>
                  </a:lnTo>
                  <a:lnTo>
                    <a:pt x="18501" y="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22" name="Freeform 14"/>
            <p:cNvSpPr>
              <a:spLocks/>
            </p:cNvSpPr>
            <p:nvPr/>
          </p:nvSpPr>
          <p:spPr bwMode="auto">
            <a:xfrm>
              <a:off x="73" y="851"/>
              <a:ext cx="89" cy="10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231" y="0"/>
                  </a:moveTo>
                  <a:lnTo>
                    <a:pt x="16018" y="10165"/>
                  </a:lnTo>
                  <a:lnTo>
                    <a:pt x="7281" y="15247"/>
                  </a:lnTo>
                  <a:lnTo>
                    <a:pt x="0" y="21600"/>
                  </a:lnTo>
                  <a:lnTo>
                    <a:pt x="16018" y="21600"/>
                  </a:lnTo>
                  <a:lnTo>
                    <a:pt x="21357" y="11859"/>
                  </a:lnTo>
                  <a:lnTo>
                    <a:pt x="21600" y="1271"/>
                  </a:lnTo>
                  <a:lnTo>
                    <a:pt x="17231" y="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204823" name="Freeform 15"/>
            <p:cNvSpPr>
              <a:spLocks/>
            </p:cNvSpPr>
            <p:nvPr/>
          </p:nvSpPr>
          <p:spPr bwMode="auto">
            <a:xfrm>
              <a:off x="2511" y="0"/>
              <a:ext cx="278" cy="95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1600" y="544"/>
                  </a:moveTo>
                  <a:lnTo>
                    <a:pt x="21134" y="544"/>
                  </a:lnTo>
                  <a:lnTo>
                    <a:pt x="21134" y="408"/>
                  </a:lnTo>
                  <a:lnTo>
                    <a:pt x="20668" y="408"/>
                  </a:lnTo>
                  <a:lnTo>
                    <a:pt x="19735" y="272"/>
                  </a:lnTo>
                  <a:lnTo>
                    <a:pt x="18337" y="136"/>
                  </a:lnTo>
                  <a:lnTo>
                    <a:pt x="16472" y="0"/>
                  </a:lnTo>
                  <a:lnTo>
                    <a:pt x="16006" y="136"/>
                  </a:lnTo>
                  <a:lnTo>
                    <a:pt x="15384" y="2924"/>
                  </a:lnTo>
                  <a:lnTo>
                    <a:pt x="14296" y="4737"/>
                  </a:lnTo>
                  <a:lnTo>
                    <a:pt x="14141" y="5644"/>
                  </a:lnTo>
                  <a:lnTo>
                    <a:pt x="15540" y="7684"/>
                  </a:lnTo>
                  <a:lnTo>
                    <a:pt x="14452" y="10902"/>
                  </a:lnTo>
                  <a:lnTo>
                    <a:pt x="13675" y="11809"/>
                  </a:lnTo>
                  <a:lnTo>
                    <a:pt x="12121" y="13622"/>
                  </a:lnTo>
                  <a:lnTo>
                    <a:pt x="13364" y="15435"/>
                  </a:lnTo>
                  <a:lnTo>
                    <a:pt x="10722" y="17339"/>
                  </a:lnTo>
                  <a:lnTo>
                    <a:pt x="7459" y="19197"/>
                  </a:lnTo>
                  <a:lnTo>
                    <a:pt x="3885" y="20376"/>
                  </a:lnTo>
                  <a:lnTo>
                    <a:pt x="0" y="21600"/>
                  </a:lnTo>
                  <a:lnTo>
                    <a:pt x="21600" y="21600"/>
                  </a:lnTo>
                  <a:lnTo>
                    <a:pt x="21600" y="544"/>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grpSp>
      <p:sp>
        <p:nvSpPr>
          <p:cNvPr id="204804" name="Rectangle 17"/>
          <p:cNvSpPr>
            <a:spLocks noGrp="1" noChangeArrowheads="1"/>
          </p:cNvSpPr>
          <p:nvPr>
            <p:ph type="title"/>
          </p:nvPr>
        </p:nvSpPr>
        <p:spPr>
          <a:xfrm>
            <a:off x="457200" y="-184150"/>
            <a:ext cx="8229600" cy="1504950"/>
          </a:xfrm>
        </p:spPr>
        <p:txBody>
          <a:bodyPr rIns="132080"/>
          <a:lstStyle/>
          <a:p>
            <a:pPr eaLnBrk="1" hangingPunct="1"/>
            <a:r>
              <a:rPr lang="en-US" altLang="en-US" dirty="0" smtClean="0">
                <a:ea typeface="Comic Sans MS" pitchFamily="66" charset="0"/>
                <a:cs typeface="Comic Sans MS" pitchFamily="66" charset="0"/>
                <a:sym typeface="Comic Sans MS" pitchFamily="66" charset="0"/>
              </a:rPr>
              <a:t>Viruses - Non cells</a:t>
            </a:r>
            <a:endParaRPr lang="en-US" altLang="en-US" dirty="0" smtClean="0">
              <a:ea typeface="ヒラギノ明朝 ProN W3" charset="0"/>
              <a:cs typeface="ヒラギノ明朝 ProN W3" charset="0"/>
              <a:sym typeface="Comic Sans MS" pitchFamily="66" charset="0"/>
            </a:endParaRPr>
          </a:p>
        </p:txBody>
      </p:sp>
      <p:sp>
        <p:nvSpPr>
          <p:cNvPr id="181253" name="Rectangle 18"/>
          <p:cNvSpPr>
            <a:spLocks noGrp="1" noChangeArrowheads="1"/>
          </p:cNvSpPr>
          <p:nvPr>
            <p:ph type="body" idx="1"/>
          </p:nvPr>
        </p:nvSpPr>
        <p:spPr>
          <a:xfrm>
            <a:off x="457200" y="1168400"/>
            <a:ext cx="8229600" cy="5257800"/>
          </a:xfrm>
        </p:spPr>
        <p:txBody>
          <a:bodyPr rIns="132080"/>
          <a:lstStyle/>
          <a:p>
            <a:pPr eaLnBrk="1" hangingPunct="1"/>
            <a:r>
              <a:rPr lang="en-US" altLang="en-US" sz="3000" dirty="0" smtClean="0">
                <a:latin typeface="Arial" panose="020B0604020202020204" pitchFamily="34" charset="0"/>
                <a:ea typeface="Comic Sans MS" pitchFamily="66" charset="0"/>
                <a:cs typeface="Arial" panose="020B0604020202020204" pitchFamily="34" charset="0"/>
                <a:sym typeface="Comic Sans MS" pitchFamily="66" charset="0"/>
              </a:rPr>
              <a:t>Why are viruses considered non cells/particles?</a:t>
            </a:r>
          </a:p>
          <a:p>
            <a:pPr lvl="1" eaLnBrk="1" hangingPunct="1"/>
            <a:r>
              <a:rPr lang="en-US" altLang="en-US" sz="2600" dirty="0" smtClean="0">
                <a:latin typeface="Arial" panose="020B0604020202020204" pitchFamily="34" charset="0"/>
                <a:ea typeface="Comic Sans MS" pitchFamily="66" charset="0"/>
                <a:cs typeface="Arial" panose="020B0604020202020204" pitchFamily="34" charset="0"/>
                <a:sym typeface="Comic Sans MS" pitchFamily="66" charset="0"/>
              </a:rPr>
              <a:t>No cytoplasm, no organelles, made up of a core of nucleic acid surrounded by protein coat, the capsid, and in some cases an envelope.</a:t>
            </a:r>
            <a:endParaRPr lang="en-US" altLang="en-US" sz="2600" dirty="0" smtClean="0">
              <a:latin typeface="Arial" panose="020B0604020202020204" pitchFamily="34" charset="0"/>
              <a:ea typeface="ヒラギノ明朝 ProN W3" charset="0"/>
              <a:cs typeface="Arial" panose="020B0604020202020204" pitchFamily="34" charset="0"/>
              <a:sym typeface="Comic Sans MS" pitchFamily="66" charset="0"/>
            </a:endParaRPr>
          </a:p>
        </p:txBody>
      </p:sp>
      <p:sp>
        <p:nvSpPr>
          <p:cNvPr id="47123" name="Text Box 19"/>
          <p:cNvSpPr txBox="1">
            <a:spLocks noChangeArrowheads="1"/>
          </p:cNvSpPr>
          <p:nvPr/>
        </p:nvSpPr>
        <p:spPr bwMode="auto">
          <a:xfrm>
            <a:off x="7464425" y="6408738"/>
            <a:ext cx="3095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b"/>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lgn="ctr" fontAlgn="base">
              <a:spcBef>
                <a:spcPct val="0"/>
              </a:spcBef>
              <a:spcAft>
                <a:spcPct val="0"/>
              </a:spcAft>
              <a:buClrTx/>
              <a:buSzTx/>
              <a:buFontTx/>
              <a:buNone/>
            </a:pPr>
            <a:fld id="{336BBA8F-1C47-4F52-8417-19DDD63F1C22}" type="slidenum">
              <a:rPr lang="en-US" altLang="en-US" sz="1200">
                <a:solidFill>
                  <a:srgbClr val="EAEAEA"/>
                </a:solidFill>
                <a:effectLst>
                  <a:outerShdw blurRad="38100" dist="38100" dir="2700000" algn="tl">
                    <a:srgbClr val="000000"/>
                  </a:outerShdw>
                </a:effectLst>
                <a:ea typeface="Verdana" pitchFamily="34" charset="0"/>
                <a:cs typeface="Verdana" pitchFamily="34" charset="0"/>
              </a:rPr>
              <a:pPr algn="ctr" fontAlgn="base">
                <a:spcBef>
                  <a:spcPct val="0"/>
                </a:spcBef>
                <a:spcAft>
                  <a:spcPct val="0"/>
                </a:spcAft>
                <a:buClrTx/>
                <a:buSzTx/>
                <a:buFontTx/>
                <a:buNone/>
              </a:pPr>
              <a:t>20</a:t>
            </a:fld>
            <a:endParaRPr lang="en-US" altLang="en-US" sz="1200">
              <a:solidFill>
                <a:srgbClr val="EAEAEA"/>
              </a:solidFill>
              <a:effectLst>
                <a:outerShdw blurRad="38100" dist="38100" dir="2700000" algn="tl">
                  <a:srgbClr val="000000"/>
                </a:outerShdw>
              </a:effectLst>
              <a:ea typeface="Verdana" pitchFamily="34" charset="0"/>
              <a:cs typeface="Verdana" pitchFamily="34" charset="0"/>
            </a:endParaRPr>
          </a:p>
        </p:txBody>
      </p:sp>
      <p:pic>
        <p:nvPicPr>
          <p:cNvPr id="204807"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3563938"/>
            <a:ext cx="2898775"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04808" name="Rectangle 21"/>
          <p:cNvSpPr>
            <a:spLocks/>
          </p:cNvSpPr>
          <p:nvPr/>
        </p:nvSpPr>
        <p:spPr bwMode="auto">
          <a:xfrm>
            <a:off x="5981700" y="3733800"/>
            <a:ext cx="25781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fontAlgn="base">
              <a:spcBef>
                <a:spcPct val="0"/>
              </a:spcBef>
              <a:spcAft>
                <a:spcPct val="0"/>
              </a:spcAft>
              <a:buClrTx/>
              <a:buSzTx/>
              <a:buFontTx/>
              <a:buNone/>
            </a:pPr>
            <a:r>
              <a:rPr lang="en-US" altLang="en-US" sz="2400">
                <a:solidFill>
                  <a:srgbClr val="EAEAEA"/>
                </a:solidFill>
                <a:ea typeface="Verdana" pitchFamily="34" charset="0"/>
                <a:cs typeface="Verdana" pitchFamily="34" charset="0"/>
              </a:rPr>
              <a:t>Bacteriophage, a type of virus that attacks bacteria has DNA.  Others have RNA.</a:t>
            </a:r>
          </a:p>
        </p:txBody>
      </p:sp>
    </p:spTree>
    <p:extLst>
      <p:ext uri="{BB962C8B-B14F-4D97-AF65-F5344CB8AC3E}">
        <p14:creationId xmlns:p14="http://schemas.microsoft.com/office/powerpoint/2010/main" val="42301335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125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r>
              <a:rPr lang="en-GB" altLang="en-US" smtClean="0"/>
              <a:t>Naked and enveloped viruses</a:t>
            </a:r>
          </a:p>
        </p:txBody>
      </p:sp>
      <p:pic>
        <p:nvPicPr>
          <p:cNvPr id="19865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36700" y="1946275"/>
            <a:ext cx="6070600" cy="4565650"/>
          </a:xfrm>
        </p:spPr>
      </p:pic>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4CFD9EDC-CED0-4FAE-910E-279747D3BAE7}" type="slidenum">
              <a:rPr lang="en-US" altLang="en-US" sz="1200">
                <a:solidFill>
                  <a:srgbClr val="EAEAEA"/>
                </a:solidFill>
                <a:ea typeface="Verdana" pitchFamily="34" charset="0"/>
                <a:cs typeface="Verdana" pitchFamily="34" charset="0"/>
              </a:rPr>
              <a:pPr>
                <a:spcBef>
                  <a:spcPct val="0"/>
                </a:spcBef>
                <a:buClrTx/>
                <a:buSzTx/>
                <a:buFontTx/>
                <a:buNone/>
              </a:pPr>
              <a:t>21</a:t>
            </a:fld>
            <a:endParaRPr lang="en-US" altLang="en-US" sz="1200">
              <a:solidFill>
                <a:srgbClr val="EAEAEA"/>
              </a:solidFill>
              <a:ea typeface="Verdana" pitchFamily="34" charset="0"/>
              <a:cs typeface="Verdana" pitchFamily="34" charset="0"/>
            </a:endParaRPr>
          </a:p>
        </p:txBody>
      </p:sp>
      <p:sp>
        <p:nvSpPr>
          <p:cNvPr id="198661" name="TextBox 5"/>
          <p:cNvSpPr txBox="1">
            <a:spLocks noChangeArrowheads="1"/>
          </p:cNvSpPr>
          <p:nvPr/>
        </p:nvSpPr>
        <p:spPr bwMode="auto">
          <a:xfrm>
            <a:off x="179388" y="2636838"/>
            <a:ext cx="13573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GB" altLang="en-US" sz="1800">
                <a:solidFill>
                  <a:srgbClr val="EAEAEA"/>
                </a:solidFill>
              </a:rPr>
              <a:t>Examples HIV, Influenza, HPV,  and </a:t>
            </a:r>
          </a:p>
          <a:p>
            <a:pPr eaLnBrk="0" fontAlgn="base" hangingPunct="0">
              <a:spcBef>
                <a:spcPct val="0"/>
              </a:spcBef>
              <a:spcAft>
                <a:spcPct val="0"/>
              </a:spcAft>
              <a:buClrTx/>
              <a:buSzTx/>
              <a:buFontTx/>
              <a:buNone/>
            </a:pPr>
            <a:r>
              <a:rPr lang="en-GB" altLang="en-US" sz="1800">
                <a:solidFill>
                  <a:srgbClr val="EAEAEA"/>
                </a:solidFill>
              </a:rPr>
              <a:t>polio</a:t>
            </a:r>
          </a:p>
        </p:txBody>
      </p:sp>
    </p:spTree>
    <p:extLst>
      <p:ext uri="{BB962C8B-B14F-4D97-AF65-F5344CB8AC3E}">
        <p14:creationId xmlns:p14="http://schemas.microsoft.com/office/powerpoint/2010/main" val="424174901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r>
              <a:rPr lang="en-GB" altLang="en-US" smtClean="0"/>
              <a:t>The lipid envelope</a:t>
            </a:r>
          </a:p>
        </p:txBody>
      </p:sp>
      <p:sp>
        <p:nvSpPr>
          <p:cNvPr id="199683" name="Content Placeholder 2"/>
          <p:cNvSpPr>
            <a:spLocks noGrp="1"/>
          </p:cNvSpPr>
          <p:nvPr>
            <p:ph idx="1"/>
          </p:nvPr>
        </p:nvSpPr>
        <p:spPr>
          <a:xfrm>
            <a:off x="33338" y="1341438"/>
            <a:ext cx="3344862" cy="5257800"/>
          </a:xfrm>
        </p:spPr>
        <p:txBody>
          <a:bodyPr/>
          <a:lstStyle/>
          <a:p>
            <a:r>
              <a:rPr lang="en-GB" altLang="en-US" sz="2000" dirty="0" smtClean="0"/>
              <a:t>The envelopes are derived from portions of </a:t>
            </a:r>
            <a:r>
              <a:rPr lang="en-GB" altLang="en-US" sz="2000" b="1" dirty="0" smtClean="0">
                <a:solidFill>
                  <a:srgbClr val="002060"/>
                </a:solidFill>
              </a:rPr>
              <a:t>the</a:t>
            </a:r>
            <a:r>
              <a:rPr lang="en-GB" altLang="en-US" sz="2000" dirty="0" smtClean="0">
                <a:solidFill>
                  <a:srgbClr val="002060"/>
                </a:solidFill>
              </a:rPr>
              <a:t> </a:t>
            </a:r>
            <a:r>
              <a:rPr lang="en-GB" altLang="en-US" sz="2000" b="1" dirty="0" smtClean="0">
                <a:solidFill>
                  <a:srgbClr val="002060"/>
                </a:solidFill>
              </a:rPr>
              <a:t>host cell membranes</a:t>
            </a:r>
            <a:r>
              <a:rPr lang="en-GB" altLang="en-US" sz="2000" dirty="0" smtClean="0">
                <a:solidFill>
                  <a:srgbClr val="002060"/>
                </a:solidFill>
              </a:rPr>
              <a:t> </a:t>
            </a:r>
            <a:r>
              <a:rPr lang="en-GB" altLang="en-US" sz="2000" dirty="0" smtClean="0"/>
              <a:t>(so is made up of phospholipids and proteins), but it includes some </a:t>
            </a:r>
            <a:r>
              <a:rPr lang="en-GB" altLang="en-US" sz="2000" b="1" dirty="0" smtClean="0">
                <a:solidFill>
                  <a:srgbClr val="002060"/>
                </a:solidFill>
              </a:rPr>
              <a:t>viral glycoproteins</a:t>
            </a:r>
            <a:r>
              <a:rPr lang="en-GB" altLang="en-US" sz="2000" dirty="0" smtClean="0"/>
              <a:t>, which are essential for </a:t>
            </a:r>
            <a:r>
              <a:rPr lang="en-GB" altLang="en-US" sz="2000" b="1" dirty="0" smtClean="0">
                <a:solidFill>
                  <a:srgbClr val="002060"/>
                </a:solidFill>
              </a:rPr>
              <a:t>attachment</a:t>
            </a:r>
            <a:r>
              <a:rPr lang="en-GB" altLang="en-US" sz="2000" dirty="0" smtClean="0"/>
              <a:t> to the host cell. </a:t>
            </a:r>
          </a:p>
          <a:p>
            <a:r>
              <a:rPr lang="en-GB" altLang="en-US" sz="2000" b="1" dirty="0" smtClean="0"/>
              <a:t>Function : </a:t>
            </a:r>
            <a:r>
              <a:rPr lang="en-GB" altLang="en-US" sz="2000" b="1" dirty="0" smtClean="0">
                <a:solidFill>
                  <a:srgbClr val="002060"/>
                </a:solidFill>
              </a:rPr>
              <a:t>The lipid envelope helps the virus avoid the host’s immune system</a:t>
            </a:r>
            <a:endParaRPr lang="en-GB" altLang="en-US" sz="2000" dirty="0" smtClean="0">
              <a:solidFill>
                <a:srgbClr val="002060"/>
              </a:solidFill>
            </a:endParaRP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B4E29120-51D6-4F7A-870C-0E4B7404AF4A}" type="slidenum">
              <a:rPr lang="en-US" altLang="en-US" sz="1200">
                <a:solidFill>
                  <a:srgbClr val="EAEAEA"/>
                </a:solidFill>
                <a:ea typeface="Verdana" pitchFamily="34" charset="0"/>
                <a:cs typeface="Verdana" pitchFamily="34" charset="0"/>
              </a:rPr>
              <a:pPr>
                <a:spcBef>
                  <a:spcPct val="0"/>
                </a:spcBef>
                <a:buClrTx/>
                <a:buSzTx/>
                <a:buFontTx/>
                <a:buNone/>
              </a:pPr>
              <a:t>22</a:t>
            </a:fld>
            <a:endParaRPr lang="en-US" altLang="en-US" sz="1200">
              <a:solidFill>
                <a:srgbClr val="EAEAEA"/>
              </a:solidFill>
              <a:ea typeface="Verdana" pitchFamily="34" charset="0"/>
              <a:cs typeface="Verdana" pitchFamily="34" charset="0"/>
            </a:endParaRPr>
          </a:p>
        </p:txBody>
      </p:sp>
      <p:pic>
        <p:nvPicPr>
          <p:cNvPr id="19968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8200" y="1600200"/>
            <a:ext cx="573087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06803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altLang="en-US" dirty="0">
                <a:hlinkClick r:id="rId2"/>
              </a:rPr>
              <a:t>https://</a:t>
            </a:r>
            <a:r>
              <a:rPr lang="en-GB" altLang="en-US" dirty="0" smtClean="0">
                <a:hlinkClick r:id="rId2"/>
              </a:rPr>
              <a:t>www.youtube.com/watch?v=Rpj0emEGShQ</a:t>
            </a:r>
            <a:endParaRPr lang="en-GB" altLang="en-US" dirty="0" smtClean="0"/>
          </a:p>
          <a:p>
            <a:endParaRPr lang="en-GB" altLang="en-US" dirty="0"/>
          </a:p>
          <a:p>
            <a:endParaRPr lang="en-GB" dirty="0"/>
          </a:p>
        </p:txBody>
      </p:sp>
      <p:sp>
        <p:nvSpPr>
          <p:cNvPr id="4" name="Slide Number Placeholder 3"/>
          <p:cNvSpPr>
            <a:spLocks noGrp="1"/>
          </p:cNvSpPr>
          <p:nvPr>
            <p:ph type="sldNum" sz="quarter" idx="10"/>
          </p:nvPr>
        </p:nvSpPr>
        <p:spPr/>
        <p:txBody>
          <a:bodyPr/>
          <a:lstStyle/>
          <a:p>
            <a:fld id="{7787F768-57C2-4D30-A249-A6A3BAA5D557}" type="slidenum">
              <a:rPr lang="en-US" altLang="en-US" smtClean="0">
                <a:solidFill>
                  <a:srgbClr val="EAEAEA"/>
                </a:solidFill>
              </a:rPr>
              <a:pPr/>
              <a:t>23</a:t>
            </a:fld>
            <a:endParaRPr lang="en-US" altLang="en-US">
              <a:solidFill>
                <a:srgbClr val="EAEAEA"/>
              </a:solidFill>
            </a:endParaRPr>
          </a:p>
        </p:txBody>
      </p:sp>
    </p:spTree>
    <p:extLst>
      <p:ext uri="{BB962C8B-B14F-4D97-AF65-F5344CB8AC3E}">
        <p14:creationId xmlns:p14="http://schemas.microsoft.com/office/powerpoint/2010/main" val="38799030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r>
              <a:rPr lang="en-GB" altLang="en-US" smtClean="0"/>
              <a:t>Viral replication -videos</a:t>
            </a:r>
          </a:p>
        </p:txBody>
      </p:sp>
      <p:sp>
        <p:nvSpPr>
          <p:cNvPr id="203779" name="Content Placeholder 2"/>
          <p:cNvSpPr>
            <a:spLocks noGrp="1"/>
          </p:cNvSpPr>
          <p:nvPr>
            <p:ph idx="1"/>
          </p:nvPr>
        </p:nvSpPr>
        <p:spPr/>
        <p:txBody>
          <a:bodyPr/>
          <a:lstStyle/>
          <a:p>
            <a:pPr marL="39688" indent="0">
              <a:buNone/>
            </a:pPr>
            <a:r>
              <a:rPr lang="en-GB" altLang="en-US" u="sng" dirty="0" smtClean="0"/>
              <a:t>HIV</a:t>
            </a:r>
            <a:endParaRPr lang="en-GB" altLang="en-US" u="sng" dirty="0" smtClean="0">
              <a:hlinkClick r:id="rId2"/>
            </a:endParaRPr>
          </a:p>
          <a:p>
            <a:r>
              <a:rPr lang="en-GB" altLang="en-US" u="sng" dirty="0" smtClean="0">
                <a:hlinkClick r:id="rId2"/>
              </a:rPr>
              <a:t>http://highered.mheducation.com/sites/0072495855/student_view0/chapter24/animation__hiv_replication.html</a:t>
            </a:r>
            <a:endParaRPr lang="en-GB" altLang="en-US" dirty="0" smtClean="0"/>
          </a:p>
          <a:p>
            <a:r>
              <a:rPr lang="en-GB" altLang="en-US" u="sng" dirty="0" smtClean="0"/>
              <a:t>Bozeman</a:t>
            </a:r>
            <a:r>
              <a:rPr lang="en-GB" altLang="en-US" u="sng" dirty="0" smtClean="0">
                <a:hlinkClick r:id="rId3"/>
              </a:rPr>
              <a:t> https://www.youtube.com/watch?v=L8oHs7G_syI</a:t>
            </a:r>
            <a:endParaRPr lang="en-GB" altLang="en-US" u="sng" dirty="0" smtClean="0"/>
          </a:p>
          <a:p>
            <a:endParaRPr lang="en-GB" altLang="en-US" dirty="0" smtClean="0"/>
          </a:p>
          <a:p>
            <a:endParaRPr lang="en-GB" altLang="en-US" dirty="0"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1DCB9E75-BD9F-42FA-A02F-3958CD4A231D}" type="slidenum">
              <a:rPr lang="en-US" altLang="en-US" sz="1200">
                <a:solidFill>
                  <a:srgbClr val="EAEAEA"/>
                </a:solidFill>
                <a:ea typeface="Verdana" pitchFamily="34" charset="0"/>
                <a:cs typeface="Verdana" pitchFamily="34" charset="0"/>
              </a:rPr>
              <a:pPr>
                <a:spcBef>
                  <a:spcPct val="0"/>
                </a:spcBef>
                <a:buClrTx/>
                <a:buSzTx/>
                <a:buFontTx/>
                <a:buNone/>
              </a:pPr>
              <a:t>24</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22430422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p:cNvSpPr>
            <a:spLocks noGrp="1"/>
          </p:cNvSpPr>
          <p:nvPr>
            <p:ph type="title"/>
          </p:nvPr>
        </p:nvSpPr>
        <p:spPr>
          <a:xfrm>
            <a:off x="457200" y="95250"/>
            <a:ext cx="8229600" cy="741363"/>
          </a:xfrm>
        </p:spPr>
        <p:txBody>
          <a:bodyPr/>
          <a:lstStyle/>
          <a:p>
            <a:r>
              <a:rPr lang="en-GB" altLang="en-US" smtClean="0"/>
              <a:t>Fact recall question</a:t>
            </a:r>
          </a:p>
        </p:txBody>
      </p:sp>
      <p:sp>
        <p:nvSpPr>
          <p:cNvPr id="3" name="Content Placeholder 2"/>
          <p:cNvSpPr>
            <a:spLocks noGrp="1"/>
          </p:cNvSpPr>
          <p:nvPr>
            <p:ph idx="1"/>
          </p:nvPr>
        </p:nvSpPr>
        <p:spPr>
          <a:xfrm>
            <a:off x="107950" y="692150"/>
            <a:ext cx="9036050" cy="4789488"/>
          </a:xfrm>
        </p:spPr>
        <p:txBody>
          <a:bodyPr/>
          <a:lstStyle/>
          <a:p>
            <a:r>
              <a:rPr lang="en-GB" altLang="en-US" sz="2800" dirty="0" smtClean="0"/>
              <a:t>Where is </a:t>
            </a:r>
            <a:r>
              <a:rPr lang="en-GB" altLang="en-US" sz="2800" dirty="0" err="1" smtClean="0"/>
              <a:t>murein</a:t>
            </a:r>
            <a:r>
              <a:rPr lang="en-GB" altLang="en-US" sz="2800" dirty="0" smtClean="0"/>
              <a:t> used in prokaryotic cells</a:t>
            </a:r>
            <a:r>
              <a:rPr lang="en-GB" altLang="en-US" sz="2800" dirty="0" smtClean="0"/>
              <a:t>?</a:t>
            </a:r>
          </a:p>
          <a:p>
            <a:endParaRPr lang="en-GB" altLang="en-US" sz="2800" dirty="0" smtClean="0"/>
          </a:p>
          <a:p>
            <a:r>
              <a:rPr lang="en-GB" altLang="en-US" sz="2800" dirty="0" smtClean="0"/>
              <a:t>Name </a:t>
            </a:r>
            <a:r>
              <a:rPr lang="en-GB" altLang="en-US" sz="2800" dirty="0" smtClean="0"/>
              <a:t>and describe the process by which prokaryotic cells </a:t>
            </a:r>
            <a:r>
              <a:rPr lang="en-GB" altLang="en-US" sz="2800" dirty="0" smtClean="0"/>
              <a:t>reproduce</a:t>
            </a:r>
          </a:p>
          <a:p>
            <a:endParaRPr lang="en-GB" altLang="en-US" sz="2800" dirty="0" smtClean="0"/>
          </a:p>
          <a:p>
            <a:r>
              <a:rPr lang="en-GB" altLang="en-US" sz="2800" dirty="0" smtClean="0"/>
              <a:t>What </a:t>
            </a:r>
            <a:r>
              <a:rPr lang="en-GB" altLang="en-US" sz="2800" dirty="0" smtClean="0"/>
              <a:t>is a capsid</a:t>
            </a:r>
            <a:r>
              <a:rPr lang="en-GB" altLang="en-US" sz="2800" dirty="0" smtClean="0"/>
              <a:t>?</a:t>
            </a:r>
          </a:p>
          <a:p>
            <a:endParaRPr lang="en-GB" altLang="en-US" sz="2800" dirty="0" smtClean="0"/>
          </a:p>
          <a:p>
            <a:r>
              <a:rPr lang="en-GB" altLang="en-US" sz="2800" dirty="0" smtClean="0"/>
              <a:t>What </a:t>
            </a:r>
            <a:r>
              <a:rPr lang="en-GB" altLang="en-US" sz="2800" dirty="0" smtClean="0"/>
              <a:t>is the role of the viral attachment proteins?</a:t>
            </a:r>
          </a:p>
          <a:p>
            <a:pPr lvl="1"/>
            <a:endParaRPr lang="en-GB" altLang="en-US" sz="2400" dirty="0"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34FDA74E-2A2E-418E-A159-480E0CC1CD55}" type="slidenum">
              <a:rPr lang="en-US" altLang="en-US" sz="1200">
                <a:solidFill>
                  <a:srgbClr val="EAEAEA"/>
                </a:solidFill>
                <a:ea typeface="Verdana" pitchFamily="34" charset="0"/>
                <a:cs typeface="Verdana" pitchFamily="34" charset="0"/>
              </a:rPr>
              <a:pPr>
                <a:spcBef>
                  <a:spcPct val="0"/>
                </a:spcBef>
                <a:buClrTx/>
                <a:buSzTx/>
                <a:buFontTx/>
                <a:buNone/>
              </a:pPr>
              <a:t>25</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54940774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r>
              <a:rPr lang="en-GB" altLang="en-US" smtClean="0"/>
              <a:t>Specification</a:t>
            </a:r>
          </a:p>
        </p:txBody>
      </p:sp>
      <p:sp>
        <p:nvSpPr>
          <p:cNvPr id="176131" name="Content Placeholder 2"/>
          <p:cNvSpPr>
            <a:spLocks noGrp="1"/>
          </p:cNvSpPr>
          <p:nvPr>
            <p:ph idx="1"/>
          </p:nvPr>
        </p:nvSpPr>
        <p:spPr/>
        <p:txBody>
          <a:bodyPr/>
          <a:lstStyle/>
          <a:p>
            <a:r>
              <a:rPr lang="en-GB" altLang="en-US" sz="2400" smtClean="0"/>
              <a:t>Prokaryotic cells are much smaller than eukaryotic cells.</a:t>
            </a:r>
          </a:p>
          <a:p>
            <a:r>
              <a:rPr lang="en-GB" altLang="en-US" sz="2400" smtClean="0"/>
              <a:t>They also differ from eukaryotic cells in having :-</a:t>
            </a:r>
          </a:p>
          <a:p>
            <a:pPr lvl="1"/>
            <a:r>
              <a:rPr lang="en-GB" altLang="en-US" sz="2400" smtClean="0"/>
              <a:t>Cytoplasm that lacks membrane bound organelles</a:t>
            </a:r>
          </a:p>
          <a:p>
            <a:pPr lvl="1"/>
            <a:r>
              <a:rPr lang="en-GB" altLang="en-US" sz="2400" smtClean="0"/>
              <a:t>No nucleus-just circular DNA molecule free in cytoplasm</a:t>
            </a:r>
          </a:p>
          <a:p>
            <a:pPr lvl="1"/>
            <a:r>
              <a:rPr lang="en-GB" altLang="en-US" sz="2400" smtClean="0"/>
              <a:t>A cell wall that contains murein a glycoprotein</a:t>
            </a:r>
          </a:p>
          <a:p>
            <a:pPr lvl="1"/>
            <a:r>
              <a:rPr lang="en-GB" altLang="en-US" sz="2400" smtClean="0"/>
              <a:t>In addition prokaryotes may have one or more plasmids, a capsule surrounding the cell, one or more flagella</a:t>
            </a:r>
          </a:p>
          <a:p>
            <a:r>
              <a:rPr lang="en-GB" altLang="en-US" sz="2400" smtClean="0"/>
              <a:t>Structure of virus particles </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A477DE36-324E-4727-A484-C8884AD1B79A}" type="slidenum">
              <a:rPr lang="en-US" altLang="en-US" sz="1200">
                <a:solidFill>
                  <a:srgbClr val="EAEAEA"/>
                </a:solidFill>
                <a:ea typeface="Verdana" pitchFamily="34" charset="0"/>
                <a:cs typeface="Verdana" pitchFamily="34" charset="0"/>
              </a:rPr>
              <a:pPr>
                <a:spcBef>
                  <a:spcPct val="0"/>
                </a:spcBef>
                <a:buClrTx/>
                <a:buSzTx/>
                <a:buFontTx/>
                <a:buNone/>
              </a:pPr>
              <a:t>3</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93700477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www.youtube.com/watch?v=qCn92mbWxd4</a:t>
            </a:r>
            <a:endParaRPr lang="en-GB" dirty="0" smtClean="0"/>
          </a:p>
          <a:p>
            <a:endParaRPr lang="en-GB" dirty="0"/>
          </a:p>
        </p:txBody>
      </p:sp>
      <p:sp>
        <p:nvSpPr>
          <p:cNvPr id="4" name="Slide Number Placeholder 3"/>
          <p:cNvSpPr>
            <a:spLocks noGrp="1"/>
          </p:cNvSpPr>
          <p:nvPr>
            <p:ph type="sldNum" sz="quarter" idx="10"/>
          </p:nvPr>
        </p:nvSpPr>
        <p:spPr/>
        <p:txBody>
          <a:bodyPr/>
          <a:lstStyle/>
          <a:p>
            <a:fld id="{7787F768-57C2-4D30-A249-A6A3BAA5D557}" type="slidenum">
              <a:rPr lang="en-US" altLang="en-US" smtClean="0">
                <a:solidFill>
                  <a:srgbClr val="EAEAEA"/>
                </a:solidFill>
              </a:rPr>
              <a:pPr/>
              <a:t>4</a:t>
            </a:fld>
            <a:endParaRPr lang="en-US" altLang="en-US">
              <a:solidFill>
                <a:srgbClr val="EAEAEA"/>
              </a:solidFill>
            </a:endParaRPr>
          </a:p>
        </p:txBody>
      </p:sp>
    </p:spTree>
    <p:extLst>
      <p:ext uri="{BB962C8B-B14F-4D97-AF65-F5344CB8AC3E}">
        <p14:creationId xmlns:p14="http://schemas.microsoft.com/office/powerpoint/2010/main" val="303127298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a:xfrm>
            <a:off x="30163" y="193675"/>
            <a:ext cx="7007225" cy="1504950"/>
          </a:xfrm>
        </p:spPr>
        <p:txBody>
          <a:bodyPr/>
          <a:lstStyle/>
          <a:p>
            <a:r>
              <a:rPr lang="en-GB" altLang="en-US" smtClean="0"/>
              <a:t>A prokaryotic cells are smaller and simpler</a:t>
            </a:r>
          </a:p>
        </p:txBody>
      </p:sp>
      <p:sp>
        <p:nvSpPr>
          <p:cNvPr id="180227" name="Content Placeholder 2"/>
          <p:cNvSpPr>
            <a:spLocks noGrp="1"/>
          </p:cNvSpPr>
          <p:nvPr>
            <p:ph idx="1"/>
          </p:nvPr>
        </p:nvSpPr>
        <p:spPr>
          <a:xfrm>
            <a:off x="457200" y="1844675"/>
            <a:ext cx="8229600" cy="4856163"/>
          </a:xfrm>
        </p:spPr>
        <p:txBody>
          <a:bodyPr/>
          <a:lstStyle/>
          <a:p>
            <a:pPr eaLnBrk="1" hangingPunct="1">
              <a:tabLst>
                <a:tab pos="838200" algn="l"/>
              </a:tabLst>
              <a:defRPr/>
            </a:pPr>
            <a:r>
              <a:rPr lang="en-US" altLang="en-US" sz="2400" dirty="0" smtClean="0"/>
              <a:t>Commonly known as bacteria</a:t>
            </a:r>
          </a:p>
          <a:p>
            <a:pPr eaLnBrk="1" hangingPunct="1">
              <a:tabLst>
                <a:tab pos="838200" algn="l"/>
              </a:tabLst>
              <a:defRPr/>
            </a:pPr>
            <a:r>
              <a:rPr lang="en-GB" altLang="en-US" sz="2400" b="1" dirty="0" smtClean="0">
                <a:solidFill>
                  <a:srgbClr val="002060"/>
                </a:solidFill>
              </a:rPr>
              <a:t>0.1-10µm</a:t>
            </a:r>
            <a:r>
              <a:rPr lang="en-GB" altLang="en-US" sz="2400" b="1" dirty="0" smtClean="0"/>
              <a:t> in length </a:t>
            </a:r>
          </a:p>
          <a:p>
            <a:pPr eaLnBrk="1" hangingPunct="1">
              <a:tabLst>
                <a:tab pos="838200" algn="l"/>
              </a:tabLst>
              <a:defRPr/>
            </a:pPr>
            <a:r>
              <a:rPr lang="en-US" altLang="en-US" sz="2400" dirty="0" smtClean="0"/>
              <a:t>Single-celled(unicellular) or</a:t>
            </a:r>
          </a:p>
          <a:p>
            <a:pPr eaLnBrk="1" hangingPunct="1">
              <a:tabLst>
                <a:tab pos="838200" algn="l"/>
              </a:tabLst>
              <a:defRPr/>
            </a:pPr>
            <a:r>
              <a:rPr lang="en-US" altLang="en-US" sz="2400" dirty="0" smtClean="0"/>
              <a:t>Filamentous (strings of single cells)</a:t>
            </a:r>
          </a:p>
          <a:p>
            <a:pPr marL="39688" indent="0">
              <a:buFont typeface="Wingdings" pitchFamily="2" charset="2"/>
              <a:buNone/>
              <a:defRPr/>
            </a:pPr>
            <a:r>
              <a:rPr lang="en-GB" altLang="en-US" sz="2400" dirty="0" smtClean="0"/>
              <a:t> </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9AAF0CCD-DA72-415B-BC03-8B0B0F07B487}" type="slidenum">
              <a:rPr lang="en-US" altLang="en-US" sz="1200">
                <a:solidFill>
                  <a:srgbClr val="EAEAEA"/>
                </a:solidFill>
                <a:ea typeface="Verdana" pitchFamily="34" charset="0"/>
                <a:cs typeface="Verdana" pitchFamily="34" charset="0"/>
              </a:rPr>
              <a:pPr>
                <a:spcBef>
                  <a:spcPct val="0"/>
                </a:spcBef>
                <a:buClrTx/>
                <a:buSzTx/>
                <a:buFontTx/>
                <a:buNone/>
              </a:pPr>
              <a:t>5</a:t>
            </a:fld>
            <a:endParaRPr lang="en-US" altLang="en-US" sz="1200">
              <a:solidFill>
                <a:srgbClr val="EAEAEA"/>
              </a:solidFill>
              <a:ea typeface="Verdana" pitchFamily="34" charset="0"/>
              <a:cs typeface="Verdana" pitchFamily="34" charset="0"/>
            </a:endParaRPr>
          </a:p>
        </p:txBody>
      </p:sp>
      <p:pic>
        <p:nvPicPr>
          <p:cNvPr id="17715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844675"/>
            <a:ext cx="25527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97400" y="3903663"/>
            <a:ext cx="38100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1609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r>
              <a:rPr lang="en-GB" altLang="en-US" smtClean="0"/>
              <a:t>Prokaryotic cells are simply built</a:t>
            </a:r>
          </a:p>
        </p:txBody>
      </p:sp>
      <p:sp>
        <p:nvSpPr>
          <p:cNvPr id="179203" name="Content Placeholder 2"/>
          <p:cNvSpPr>
            <a:spLocks noGrp="1"/>
          </p:cNvSpPr>
          <p:nvPr>
            <p:ph idx="1"/>
          </p:nvPr>
        </p:nvSpPr>
        <p:spPr/>
        <p:txBody>
          <a:bodyPr/>
          <a:lstStyle/>
          <a:p>
            <a:r>
              <a:rPr lang="en-GB" altLang="en-US" sz="2400" dirty="0" smtClean="0">
                <a:solidFill>
                  <a:srgbClr val="EAEAEA"/>
                </a:solidFill>
              </a:rPr>
              <a:t>They </a:t>
            </a:r>
            <a:r>
              <a:rPr lang="en-GB" altLang="en-US" sz="2400" b="1" dirty="0" smtClean="0">
                <a:solidFill>
                  <a:srgbClr val="EAEAEA"/>
                </a:solidFill>
              </a:rPr>
              <a:t>do not have any membrane bound organelles</a:t>
            </a:r>
            <a:r>
              <a:rPr lang="en-GB" altLang="en-US" sz="2400" dirty="0" smtClean="0">
                <a:solidFill>
                  <a:srgbClr val="EAEAEA"/>
                </a:solidFill>
              </a:rPr>
              <a:t> </a:t>
            </a:r>
          </a:p>
          <a:p>
            <a:endParaRPr lang="en-GB" altLang="en-US" dirty="0" smtClean="0"/>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2A2C392E-08A5-4D55-BFB0-51394D5F65E6}" type="slidenum">
              <a:rPr lang="en-US" altLang="en-US" sz="1200">
                <a:solidFill>
                  <a:srgbClr val="EAEAEA"/>
                </a:solidFill>
                <a:ea typeface="Verdana" pitchFamily="34" charset="0"/>
                <a:cs typeface="Verdana" pitchFamily="34" charset="0"/>
              </a:rPr>
              <a:pPr>
                <a:spcBef>
                  <a:spcPct val="0"/>
                </a:spcBef>
                <a:buClrTx/>
                <a:buSzTx/>
                <a:buFontTx/>
                <a:buNone/>
              </a:pPr>
              <a:t>6</a:t>
            </a:fld>
            <a:endParaRPr lang="en-US" altLang="en-US" sz="1200">
              <a:solidFill>
                <a:srgbClr val="EAEAEA"/>
              </a:solidFill>
              <a:ea typeface="Verdana" pitchFamily="34" charset="0"/>
              <a:cs typeface="Verdana" pitchFamily="34" charset="0"/>
            </a:endParaRPr>
          </a:p>
        </p:txBody>
      </p:sp>
    </p:spTree>
    <p:extLst>
      <p:ext uri="{BB962C8B-B14F-4D97-AF65-F5344CB8AC3E}">
        <p14:creationId xmlns:p14="http://schemas.microsoft.com/office/powerpoint/2010/main" val="342203849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1296988"/>
            <a:ext cx="3657600" cy="4652962"/>
          </a:xfrm>
        </p:spPr>
      </p:pic>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D2E6A0E3-7D3B-4F5F-A43F-12BCBBA6E6B3}" type="slidenum">
              <a:rPr lang="en-US" altLang="en-US" sz="1200">
                <a:solidFill>
                  <a:srgbClr val="EAEAEA"/>
                </a:solidFill>
                <a:ea typeface="Verdana" pitchFamily="34" charset="0"/>
                <a:cs typeface="Verdana" pitchFamily="34" charset="0"/>
              </a:rPr>
              <a:pPr>
                <a:spcBef>
                  <a:spcPct val="0"/>
                </a:spcBef>
                <a:buClrTx/>
                <a:buSzTx/>
                <a:buFontTx/>
                <a:buNone/>
              </a:pPr>
              <a:t>7</a:t>
            </a:fld>
            <a:endParaRPr lang="en-US" altLang="en-US" sz="1200">
              <a:solidFill>
                <a:srgbClr val="EAEAEA"/>
              </a:solidFill>
              <a:ea typeface="Verdana" pitchFamily="34" charset="0"/>
              <a:cs typeface="Verdana" pitchFamily="34" charset="0"/>
            </a:endParaRPr>
          </a:p>
        </p:txBody>
      </p:sp>
      <p:pic>
        <p:nvPicPr>
          <p:cNvPr id="18022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95938" y="3455988"/>
            <a:ext cx="2022475"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30" name="TextBox 6"/>
          <p:cNvSpPr txBox="1">
            <a:spLocks noChangeArrowheads="1"/>
          </p:cNvSpPr>
          <p:nvPr/>
        </p:nvSpPr>
        <p:spPr bwMode="auto">
          <a:xfrm>
            <a:off x="5003800" y="1916113"/>
            <a:ext cx="37449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GB" altLang="en-US" sz="1800">
                <a:solidFill>
                  <a:srgbClr val="EAEAEA"/>
                </a:solidFill>
              </a:rPr>
              <a:t>These are prokaryotic bacteria (</a:t>
            </a:r>
            <a:r>
              <a:rPr lang="en-GB" altLang="en-US" sz="1800" i="1">
                <a:solidFill>
                  <a:srgbClr val="EAEAEA"/>
                </a:solidFill>
              </a:rPr>
              <a:t>E.coli</a:t>
            </a:r>
            <a:r>
              <a:rPr lang="en-GB" altLang="en-US" sz="1800">
                <a:solidFill>
                  <a:srgbClr val="EAEAEA"/>
                </a:solidFill>
              </a:rPr>
              <a:t>) on the head of a steel pin</a:t>
            </a:r>
          </a:p>
        </p:txBody>
      </p:sp>
    </p:spTree>
    <p:extLst>
      <p:ext uri="{BB962C8B-B14F-4D97-AF65-F5344CB8AC3E}">
        <p14:creationId xmlns:p14="http://schemas.microsoft.com/office/powerpoint/2010/main" val="29208846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p:txBody>
          <a:bodyPr/>
          <a:lstStyle/>
          <a:p>
            <a:r>
              <a:rPr lang="en-GB" altLang="en-US" smtClean="0"/>
              <a:t>Gut bacteria</a:t>
            </a:r>
          </a:p>
        </p:txBody>
      </p:sp>
      <p:sp>
        <p:nvSpPr>
          <p:cNvPr id="194563" name="Content Placeholder 2"/>
          <p:cNvSpPr>
            <a:spLocks noGrp="1"/>
          </p:cNvSpPr>
          <p:nvPr>
            <p:ph idx="1"/>
          </p:nvPr>
        </p:nvSpPr>
        <p:spPr/>
        <p:txBody>
          <a:bodyPr/>
          <a:lstStyle/>
          <a:p>
            <a:r>
              <a:rPr lang="en-GB" altLang="en-US" dirty="0" smtClean="0"/>
              <a:t>Salmonella   		Campylobacter</a:t>
            </a:r>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r>
              <a:rPr lang="en-GB" altLang="en-US" i="1" dirty="0" smtClean="0"/>
              <a:t>E.coli</a:t>
            </a:r>
            <a:r>
              <a:rPr lang="en-GB" altLang="en-US" dirty="0" smtClean="0"/>
              <a:t> 0157 </a:t>
            </a:r>
          </a:p>
        </p:txBody>
      </p:sp>
      <p:sp>
        <p:nvSpPr>
          <p:cNvPr id="4"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92C62A92-EFA0-433F-A0A1-1541ED265B25}" type="slidenum">
              <a:rPr lang="en-US" altLang="en-US" sz="1200">
                <a:solidFill>
                  <a:srgbClr val="EAEAEA"/>
                </a:solidFill>
                <a:ea typeface="Verdana" pitchFamily="34" charset="0"/>
                <a:cs typeface="Verdana" pitchFamily="34" charset="0"/>
              </a:rPr>
              <a:pPr>
                <a:spcBef>
                  <a:spcPct val="0"/>
                </a:spcBef>
                <a:buClrTx/>
                <a:buSzTx/>
                <a:buFontTx/>
                <a:buNone/>
              </a:pPr>
              <a:t>8</a:t>
            </a:fld>
            <a:endParaRPr lang="en-US" altLang="en-US" sz="1200">
              <a:solidFill>
                <a:srgbClr val="EAEAEA"/>
              </a:solidFill>
              <a:ea typeface="Verdana" pitchFamily="34" charset="0"/>
              <a:cs typeface="Verdana" pitchFamily="34" charset="0"/>
            </a:endParaRPr>
          </a:p>
        </p:txBody>
      </p:sp>
      <p:pic>
        <p:nvPicPr>
          <p:cNvPr id="1945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420938"/>
            <a:ext cx="3201988"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0800" y="2708275"/>
            <a:ext cx="32575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87800" y="49784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7092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0"/>
          </p:nvPr>
        </p:nvSpPr>
        <p:spPr/>
        <p:txBody>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spcBef>
                <a:spcPct val="0"/>
              </a:spcBef>
              <a:buClrTx/>
              <a:buSzTx/>
              <a:buFontTx/>
              <a:buNone/>
            </a:pPr>
            <a:fld id="{6846459B-27E9-4AE2-BBDC-CF8C546F3122}" type="slidenum">
              <a:rPr lang="en-US" altLang="en-US" sz="1200">
                <a:solidFill>
                  <a:srgbClr val="EAEAEA"/>
                </a:solidFill>
                <a:ea typeface="Verdana" pitchFamily="34" charset="0"/>
                <a:cs typeface="Verdana" pitchFamily="34" charset="0"/>
              </a:rPr>
              <a:pPr>
                <a:spcBef>
                  <a:spcPct val="0"/>
                </a:spcBef>
                <a:buClrTx/>
                <a:buSzTx/>
                <a:buFontTx/>
                <a:buNone/>
              </a:pPr>
              <a:t>9</a:t>
            </a:fld>
            <a:endParaRPr lang="en-US" altLang="en-US" sz="1200">
              <a:solidFill>
                <a:srgbClr val="EAEAEA"/>
              </a:solidFill>
              <a:ea typeface="Verdana" pitchFamily="34" charset="0"/>
              <a:cs typeface="Verdana" pitchFamily="34" charset="0"/>
            </a:endParaRPr>
          </a:p>
        </p:txBody>
      </p:sp>
      <p:grpSp>
        <p:nvGrpSpPr>
          <p:cNvPr id="181251" name="Group 16"/>
          <p:cNvGrpSpPr>
            <a:grpSpLocks/>
          </p:cNvGrpSpPr>
          <p:nvPr/>
        </p:nvGrpSpPr>
        <p:grpSpPr bwMode="auto">
          <a:xfrm>
            <a:off x="4716463" y="5345113"/>
            <a:ext cx="4427537" cy="1512887"/>
            <a:chOff x="0" y="0"/>
            <a:chExt cx="2789" cy="953"/>
          </a:xfrm>
        </p:grpSpPr>
        <p:sp>
          <p:nvSpPr>
            <p:cNvPr id="181259" name="Freeform 1"/>
            <p:cNvSpPr>
              <a:spLocks/>
            </p:cNvSpPr>
            <p:nvPr/>
          </p:nvSpPr>
          <p:spPr bwMode="auto">
            <a:xfrm>
              <a:off x="0" y="0"/>
              <a:ext cx="2789" cy="95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21600" y="544"/>
                  </a:moveTo>
                  <a:lnTo>
                    <a:pt x="21553" y="544"/>
                  </a:lnTo>
                  <a:lnTo>
                    <a:pt x="21553" y="408"/>
                  </a:lnTo>
                  <a:lnTo>
                    <a:pt x="21507" y="408"/>
                  </a:lnTo>
                  <a:lnTo>
                    <a:pt x="21414" y="272"/>
                  </a:lnTo>
                  <a:lnTo>
                    <a:pt x="21274" y="136"/>
                  </a:lnTo>
                  <a:lnTo>
                    <a:pt x="21087" y="0"/>
                  </a:lnTo>
                  <a:lnTo>
                    <a:pt x="20807" y="544"/>
                  </a:lnTo>
                  <a:lnTo>
                    <a:pt x="20536" y="1224"/>
                  </a:lnTo>
                  <a:lnTo>
                    <a:pt x="20349" y="2040"/>
                  </a:lnTo>
                  <a:lnTo>
                    <a:pt x="20302" y="2176"/>
                  </a:lnTo>
                  <a:lnTo>
                    <a:pt x="20302" y="2312"/>
                  </a:lnTo>
                  <a:lnTo>
                    <a:pt x="20209" y="2448"/>
                  </a:lnTo>
                  <a:lnTo>
                    <a:pt x="20069" y="2720"/>
                  </a:lnTo>
                  <a:lnTo>
                    <a:pt x="19743" y="2992"/>
                  </a:lnTo>
                  <a:lnTo>
                    <a:pt x="19510" y="3536"/>
                  </a:lnTo>
                  <a:lnTo>
                    <a:pt x="19510" y="4624"/>
                  </a:lnTo>
                  <a:lnTo>
                    <a:pt x="19510" y="4760"/>
                  </a:lnTo>
                  <a:lnTo>
                    <a:pt x="19463" y="4896"/>
                  </a:lnTo>
                  <a:lnTo>
                    <a:pt x="19463" y="5032"/>
                  </a:lnTo>
                  <a:lnTo>
                    <a:pt x="19417" y="5168"/>
                  </a:lnTo>
                  <a:lnTo>
                    <a:pt x="19417" y="5440"/>
                  </a:lnTo>
                  <a:lnTo>
                    <a:pt x="19370" y="5576"/>
                  </a:lnTo>
                  <a:lnTo>
                    <a:pt x="19323" y="5576"/>
                  </a:lnTo>
                  <a:lnTo>
                    <a:pt x="19323" y="5712"/>
                  </a:lnTo>
                  <a:lnTo>
                    <a:pt x="19277" y="5712"/>
                  </a:lnTo>
                  <a:lnTo>
                    <a:pt x="19230" y="5712"/>
                  </a:lnTo>
                  <a:lnTo>
                    <a:pt x="19184" y="5712"/>
                  </a:lnTo>
                  <a:lnTo>
                    <a:pt x="19090" y="5712"/>
                  </a:lnTo>
                  <a:lnTo>
                    <a:pt x="18951" y="5848"/>
                  </a:lnTo>
                  <a:lnTo>
                    <a:pt x="18764" y="5032"/>
                  </a:lnTo>
                  <a:lnTo>
                    <a:pt x="18624" y="4760"/>
                  </a:lnTo>
                  <a:lnTo>
                    <a:pt x="18438" y="4896"/>
                  </a:lnTo>
                  <a:lnTo>
                    <a:pt x="18119" y="4896"/>
                  </a:lnTo>
                  <a:lnTo>
                    <a:pt x="17839" y="4624"/>
                  </a:lnTo>
                  <a:lnTo>
                    <a:pt x="17560" y="4352"/>
                  </a:lnTo>
                  <a:lnTo>
                    <a:pt x="17466" y="4216"/>
                  </a:lnTo>
                  <a:lnTo>
                    <a:pt x="17420" y="4216"/>
                  </a:lnTo>
                  <a:lnTo>
                    <a:pt x="17373" y="4216"/>
                  </a:lnTo>
                  <a:lnTo>
                    <a:pt x="17327" y="4216"/>
                  </a:lnTo>
                  <a:lnTo>
                    <a:pt x="17280" y="4352"/>
                  </a:lnTo>
                  <a:lnTo>
                    <a:pt x="17233" y="4352"/>
                  </a:lnTo>
                  <a:lnTo>
                    <a:pt x="17187" y="4488"/>
                  </a:lnTo>
                  <a:lnTo>
                    <a:pt x="17047" y="4624"/>
                  </a:lnTo>
                  <a:lnTo>
                    <a:pt x="16860" y="4760"/>
                  </a:lnTo>
                  <a:lnTo>
                    <a:pt x="16674" y="5168"/>
                  </a:lnTo>
                  <a:lnTo>
                    <a:pt x="16487" y="5440"/>
                  </a:lnTo>
                  <a:lnTo>
                    <a:pt x="16441" y="5440"/>
                  </a:lnTo>
                  <a:lnTo>
                    <a:pt x="16394" y="5440"/>
                  </a:lnTo>
                  <a:lnTo>
                    <a:pt x="16348" y="5440"/>
                  </a:lnTo>
                  <a:lnTo>
                    <a:pt x="16301" y="5576"/>
                  </a:lnTo>
                  <a:lnTo>
                    <a:pt x="16254" y="5576"/>
                  </a:lnTo>
                  <a:lnTo>
                    <a:pt x="16208" y="5576"/>
                  </a:lnTo>
                  <a:lnTo>
                    <a:pt x="16161" y="5712"/>
                  </a:lnTo>
                  <a:lnTo>
                    <a:pt x="16161" y="5848"/>
                  </a:lnTo>
                  <a:lnTo>
                    <a:pt x="16115" y="5848"/>
                  </a:lnTo>
                  <a:lnTo>
                    <a:pt x="16115" y="5984"/>
                  </a:lnTo>
                  <a:lnTo>
                    <a:pt x="16115" y="6120"/>
                  </a:lnTo>
                  <a:lnTo>
                    <a:pt x="16115" y="6256"/>
                  </a:lnTo>
                  <a:lnTo>
                    <a:pt x="16076" y="6528"/>
                  </a:lnTo>
                  <a:lnTo>
                    <a:pt x="15982" y="6800"/>
                  </a:lnTo>
                  <a:lnTo>
                    <a:pt x="15936" y="6800"/>
                  </a:lnTo>
                  <a:lnTo>
                    <a:pt x="15889" y="6800"/>
                  </a:lnTo>
                  <a:lnTo>
                    <a:pt x="15843" y="6936"/>
                  </a:lnTo>
                  <a:lnTo>
                    <a:pt x="15796" y="6936"/>
                  </a:lnTo>
                  <a:lnTo>
                    <a:pt x="15796" y="7072"/>
                  </a:lnTo>
                  <a:lnTo>
                    <a:pt x="15749" y="7072"/>
                  </a:lnTo>
                  <a:lnTo>
                    <a:pt x="15749" y="7208"/>
                  </a:lnTo>
                  <a:lnTo>
                    <a:pt x="15703" y="7344"/>
                  </a:lnTo>
                  <a:lnTo>
                    <a:pt x="15656" y="7480"/>
                  </a:lnTo>
                  <a:lnTo>
                    <a:pt x="15609" y="7616"/>
                  </a:lnTo>
                  <a:lnTo>
                    <a:pt x="15516" y="7616"/>
                  </a:lnTo>
                  <a:lnTo>
                    <a:pt x="15470" y="7752"/>
                  </a:lnTo>
                  <a:lnTo>
                    <a:pt x="15423" y="7752"/>
                  </a:lnTo>
                  <a:lnTo>
                    <a:pt x="15376" y="7752"/>
                  </a:lnTo>
                  <a:lnTo>
                    <a:pt x="15237" y="7616"/>
                  </a:lnTo>
                  <a:lnTo>
                    <a:pt x="14957" y="7616"/>
                  </a:lnTo>
                  <a:lnTo>
                    <a:pt x="14910" y="7616"/>
                  </a:lnTo>
                  <a:lnTo>
                    <a:pt x="14864" y="7616"/>
                  </a:lnTo>
                  <a:lnTo>
                    <a:pt x="14724" y="7480"/>
                  </a:lnTo>
                  <a:lnTo>
                    <a:pt x="14677" y="7480"/>
                  </a:lnTo>
                  <a:lnTo>
                    <a:pt x="14631" y="7480"/>
                  </a:lnTo>
                  <a:lnTo>
                    <a:pt x="14584" y="7480"/>
                  </a:lnTo>
                  <a:lnTo>
                    <a:pt x="14537" y="7616"/>
                  </a:lnTo>
                  <a:lnTo>
                    <a:pt x="14491" y="7752"/>
                  </a:lnTo>
                  <a:lnTo>
                    <a:pt x="14444" y="7888"/>
                  </a:lnTo>
                  <a:lnTo>
                    <a:pt x="14397" y="8024"/>
                  </a:lnTo>
                  <a:lnTo>
                    <a:pt x="14351" y="8024"/>
                  </a:lnTo>
                  <a:lnTo>
                    <a:pt x="14258" y="8159"/>
                  </a:lnTo>
                  <a:lnTo>
                    <a:pt x="14211" y="8159"/>
                  </a:lnTo>
                  <a:lnTo>
                    <a:pt x="14164" y="8159"/>
                  </a:lnTo>
                  <a:lnTo>
                    <a:pt x="14118" y="8159"/>
                  </a:lnTo>
                  <a:lnTo>
                    <a:pt x="13799" y="7752"/>
                  </a:lnTo>
                  <a:lnTo>
                    <a:pt x="13753" y="7752"/>
                  </a:lnTo>
                  <a:lnTo>
                    <a:pt x="13706" y="7752"/>
                  </a:lnTo>
                  <a:lnTo>
                    <a:pt x="13659" y="7752"/>
                  </a:lnTo>
                  <a:lnTo>
                    <a:pt x="13566" y="7752"/>
                  </a:lnTo>
                  <a:lnTo>
                    <a:pt x="13519" y="7752"/>
                  </a:lnTo>
                  <a:lnTo>
                    <a:pt x="13473" y="7752"/>
                  </a:lnTo>
                  <a:lnTo>
                    <a:pt x="13426" y="7888"/>
                  </a:lnTo>
                  <a:lnTo>
                    <a:pt x="13380" y="7888"/>
                  </a:lnTo>
                  <a:lnTo>
                    <a:pt x="13333" y="8024"/>
                  </a:lnTo>
                  <a:lnTo>
                    <a:pt x="13240" y="8295"/>
                  </a:lnTo>
                  <a:lnTo>
                    <a:pt x="13193" y="8567"/>
                  </a:lnTo>
                  <a:lnTo>
                    <a:pt x="13007" y="9111"/>
                  </a:lnTo>
                  <a:lnTo>
                    <a:pt x="12867" y="9633"/>
                  </a:lnTo>
                  <a:lnTo>
                    <a:pt x="12680" y="10449"/>
                  </a:lnTo>
                  <a:lnTo>
                    <a:pt x="12540" y="11537"/>
                  </a:lnTo>
                  <a:lnTo>
                    <a:pt x="12540" y="12761"/>
                  </a:lnTo>
                  <a:lnTo>
                    <a:pt x="12540" y="12897"/>
                  </a:lnTo>
                  <a:lnTo>
                    <a:pt x="12540" y="13033"/>
                  </a:lnTo>
                  <a:lnTo>
                    <a:pt x="12540" y="13169"/>
                  </a:lnTo>
                  <a:lnTo>
                    <a:pt x="12540" y="13305"/>
                  </a:lnTo>
                  <a:lnTo>
                    <a:pt x="12540" y="13441"/>
                  </a:lnTo>
                  <a:lnTo>
                    <a:pt x="12540" y="13576"/>
                  </a:lnTo>
                  <a:lnTo>
                    <a:pt x="12540" y="13712"/>
                  </a:lnTo>
                  <a:lnTo>
                    <a:pt x="12540" y="13984"/>
                  </a:lnTo>
                  <a:lnTo>
                    <a:pt x="12587" y="14528"/>
                  </a:lnTo>
                  <a:lnTo>
                    <a:pt x="12634" y="14528"/>
                  </a:lnTo>
                  <a:lnTo>
                    <a:pt x="12680" y="14664"/>
                  </a:lnTo>
                  <a:lnTo>
                    <a:pt x="12680" y="14936"/>
                  </a:lnTo>
                  <a:lnTo>
                    <a:pt x="12727" y="14936"/>
                  </a:lnTo>
                  <a:lnTo>
                    <a:pt x="12727" y="15072"/>
                  </a:lnTo>
                  <a:lnTo>
                    <a:pt x="12727" y="15208"/>
                  </a:lnTo>
                  <a:lnTo>
                    <a:pt x="12680" y="15208"/>
                  </a:lnTo>
                  <a:lnTo>
                    <a:pt x="12680" y="15344"/>
                  </a:lnTo>
                  <a:lnTo>
                    <a:pt x="12634" y="15344"/>
                  </a:lnTo>
                  <a:lnTo>
                    <a:pt x="12587" y="15480"/>
                  </a:lnTo>
                  <a:lnTo>
                    <a:pt x="12401" y="15616"/>
                  </a:lnTo>
                  <a:lnTo>
                    <a:pt x="12214" y="15616"/>
                  </a:lnTo>
                  <a:lnTo>
                    <a:pt x="12028" y="15616"/>
                  </a:lnTo>
                  <a:lnTo>
                    <a:pt x="11981" y="15616"/>
                  </a:lnTo>
                  <a:lnTo>
                    <a:pt x="11934" y="15616"/>
                  </a:lnTo>
                  <a:lnTo>
                    <a:pt x="11795" y="15480"/>
                  </a:lnTo>
                  <a:lnTo>
                    <a:pt x="11616" y="15208"/>
                  </a:lnTo>
                  <a:lnTo>
                    <a:pt x="11383" y="14256"/>
                  </a:lnTo>
                  <a:lnTo>
                    <a:pt x="11150" y="13576"/>
                  </a:lnTo>
                  <a:lnTo>
                    <a:pt x="10917" y="13169"/>
                  </a:lnTo>
                  <a:lnTo>
                    <a:pt x="10683" y="12761"/>
                  </a:lnTo>
                  <a:lnTo>
                    <a:pt x="10357" y="13305"/>
                  </a:lnTo>
                  <a:lnTo>
                    <a:pt x="10124" y="14800"/>
                  </a:lnTo>
                  <a:lnTo>
                    <a:pt x="9798" y="15072"/>
                  </a:lnTo>
                  <a:lnTo>
                    <a:pt x="9471" y="14800"/>
                  </a:lnTo>
                  <a:lnTo>
                    <a:pt x="9199" y="15208"/>
                  </a:lnTo>
                  <a:lnTo>
                    <a:pt x="8826" y="15208"/>
                  </a:lnTo>
                  <a:lnTo>
                    <a:pt x="8593" y="15208"/>
                  </a:lnTo>
                  <a:lnTo>
                    <a:pt x="8360" y="16024"/>
                  </a:lnTo>
                  <a:lnTo>
                    <a:pt x="7894" y="16568"/>
                  </a:lnTo>
                  <a:lnTo>
                    <a:pt x="7335" y="17248"/>
                  </a:lnTo>
                  <a:lnTo>
                    <a:pt x="7156" y="17520"/>
                  </a:lnTo>
                  <a:lnTo>
                    <a:pt x="6736" y="17520"/>
                  </a:lnTo>
                  <a:lnTo>
                    <a:pt x="6317" y="16840"/>
                  </a:lnTo>
                  <a:lnTo>
                    <a:pt x="6084" y="16296"/>
                  </a:lnTo>
                  <a:lnTo>
                    <a:pt x="5757" y="16160"/>
                  </a:lnTo>
                  <a:lnTo>
                    <a:pt x="5384" y="15888"/>
                  </a:lnTo>
                  <a:lnTo>
                    <a:pt x="4879" y="15888"/>
                  </a:lnTo>
                  <a:lnTo>
                    <a:pt x="4786" y="15888"/>
                  </a:lnTo>
                  <a:lnTo>
                    <a:pt x="4646" y="15752"/>
                  </a:lnTo>
                  <a:lnTo>
                    <a:pt x="4506" y="15752"/>
                  </a:lnTo>
                  <a:lnTo>
                    <a:pt x="4413" y="15752"/>
                  </a:lnTo>
                  <a:lnTo>
                    <a:pt x="4367" y="15888"/>
                  </a:lnTo>
                  <a:lnTo>
                    <a:pt x="4320" y="15888"/>
                  </a:lnTo>
                  <a:lnTo>
                    <a:pt x="4273" y="16024"/>
                  </a:lnTo>
                  <a:lnTo>
                    <a:pt x="4227" y="16160"/>
                  </a:lnTo>
                  <a:lnTo>
                    <a:pt x="4040" y="16568"/>
                  </a:lnTo>
                  <a:lnTo>
                    <a:pt x="3854" y="16976"/>
                  </a:lnTo>
                  <a:lnTo>
                    <a:pt x="3574" y="17792"/>
                  </a:lnTo>
                  <a:lnTo>
                    <a:pt x="3527" y="17928"/>
                  </a:lnTo>
                  <a:lnTo>
                    <a:pt x="3388" y="18336"/>
                  </a:lnTo>
                  <a:lnTo>
                    <a:pt x="3294" y="18472"/>
                  </a:lnTo>
                  <a:lnTo>
                    <a:pt x="3248" y="18608"/>
                  </a:lnTo>
                  <a:lnTo>
                    <a:pt x="3201" y="18608"/>
                  </a:lnTo>
                  <a:lnTo>
                    <a:pt x="3155" y="18608"/>
                  </a:lnTo>
                  <a:lnTo>
                    <a:pt x="3108" y="18608"/>
                  </a:lnTo>
                  <a:lnTo>
                    <a:pt x="3061" y="18608"/>
                  </a:lnTo>
                  <a:lnTo>
                    <a:pt x="3015" y="18608"/>
                  </a:lnTo>
                  <a:lnTo>
                    <a:pt x="2968" y="18608"/>
                  </a:lnTo>
                  <a:lnTo>
                    <a:pt x="2875" y="18608"/>
                  </a:lnTo>
                  <a:lnTo>
                    <a:pt x="2782" y="18608"/>
                  </a:lnTo>
                  <a:lnTo>
                    <a:pt x="2735" y="18608"/>
                  </a:lnTo>
                  <a:lnTo>
                    <a:pt x="2603" y="18744"/>
                  </a:lnTo>
                  <a:lnTo>
                    <a:pt x="2556" y="18744"/>
                  </a:lnTo>
                  <a:lnTo>
                    <a:pt x="1810" y="19016"/>
                  </a:lnTo>
                  <a:lnTo>
                    <a:pt x="1764" y="19152"/>
                  </a:lnTo>
                  <a:lnTo>
                    <a:pt x="1624" y="19288"/>
                  </a:lnTo>
                  <a:lnTo>
                    <a:pt x="1531" y="19288"/>
                  </a:lnTo>
                  <a:lnTo>
                    <a:pt x="1437" y="19424"/>
                  </a:lnTo>
                  <a:lnTo>
                    <a:pt x="1391" y="19424"/>
                  </a:lnTo>
                  <a:lnTo>
                    <a:pt x="1344" y="19424"/>
                  </a:lnTo>
                  <a:lnTo>
                    <a:pt x="1298" y="19424"/>
                  </a:lnTo>
                  <a:lnTo>
                    <a:pt x="1158" y="19288"/>
                  </a:lnTo>
                  <a:lnTo>
                    <a:pt x="1064" y="19288"/>
                  </a:lnTo>
                  <a:lnTo>
                    <a:pt x="971" y="19288"/>
                  </a:lnTo>
                  <a:lnTo>
                    <a:pt x="925" y="19424"/>
                  </a:lnTo>
                  <a:lnTo>
                    <a:pt x="878" y="19424"/>
                  </a:lnTo>
                  <a:lnTo>
                    <a:pt x="831" y="19424"/>
                  </a:lnTo>
                  <a:lnTo>
                    <a:pt x="785" y="19560"/>
                  </a:lnTo>
                  <a:lnTo>
                    <a:pt x="785" y="19696"/>
                  </a:lnTo>
                  <a:lnTo>
                    <a:pt x="785" y="19832"/>
                  </a:lnTo>
                  <a:lnTo>
                    <a:pt x="738" y="19832"/>
                  </a:lnTo>
                  <a:lnTo>
                    <a:pt x="738" y="19968"/>
                  </a:lnTo>
                  <a:lnTo>
                    <a:pt x="692" y="19968"/>
                  </a:lnTo>
                  <a:lnTo>
                    <a:pt x="645" y="20104"/>
                  </a:lnTo>
                  <a:lnTo>
                    <a:pt x="598" y="20104"/>
                  </a:lnTo>
                  <a:lnTo>
                    <a:pt x="466" y="20240"/>
                  </a:lnTo>
                  <a:lnTo>
                    <a:pt x="420" y="20376"/>
                  </a:lnTo>
                  <a:lnTo>
                    <a:pt x="373" y="20376"/>
                  </a:lnTo>
                  <a:lnTo>
                    <a:pt x="373" y="20512"/>
                  </a:lnTo>
                  <a:lnTo>
                    <a:pt x="0" y="21600"/>
                  </a:lnTo>
                  <a:lnTo>
                    <a:pt x="21600" y="21600"/>
                  </a:lnTo>
                  <a:lnTo>
                    <a:pt x="21600" y="544"/>
                  </a:lnTo>
                </a:path>
              </a:pathLst>
            </a:custGeom>
            <a:gradFill rotWithShape="0">
              <a:gsLst>
                <a:gs pos="0">
                  <a:srgbClr val="006666"/>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60" name="Freeform 2"/>
            <p:cNvSpPr>
              <a:spLocks/>
            </p:cNvSpPr>
            <p:nvPr/>
          </p:nvSpPr>
          <p:spPr bwMode="auto">
            <a:xfrm>
              <a:off x="1631" y="647"/>
              <a:ext cx="12"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21600"/>
                  </a:moveTo>
                  <a:lnTo>
                    <a:pt x="21600" y="14400"/>
                  </a:lnTo>
                  <a:lnTo>
                    <a:pt x="10800" y="7200"/>
                  </a:lnTo>
                  <a:lnTo>
                    <a:pt x="0" y="0"/>
                  </a:lnTo>
                  <a:lnTo>
                    <a:pt x="21600" y="2160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61" name="Freeform 3"/>
            <p:cNvSpPr>
              <a:spLocks/>
            </p:cNvSpPr>
            <p:nvPr/>
          </p:nvSpPr>
          <p:spPr bwMode="auto">
            <a:xfrm>
              <a:off x="1625" y="629"/>
              <a:ext cx="6" cy="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14400"/>
                  </a:moveTo>
                  <a:lnTo>
                    <a:pt x="21600" y="21600"/>
                  </a:lnTo>
                  <a:lnTo>
                    <a:pt x="0" y="0"/>
                  </a:lnTo>
                  <a:lnTo>
                    <a:pt x="0" y="1440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62" name="Freeform 4"/>
            <p:cNvSpPr>
              <a:spLocks/>
            </p:cNvSpPr>
            <p:nvPr/>
          </p:nvSpPr>
          <p:spPr bwMode="auto">
            <a:xfrm>
              <a:off x="2209" y="210"/>
              <a:ext cx="304" cy="7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19895" y="1224"/>
                  </a:moveTo>
                  <a:lnTo>
                    <a:pt x="19468" y="1224"/>
                  </a:lnTo>
                  <a:lnTo>
                    <a:pt x="19042" y="1224"/>
                  </a:lnTo>
                  <a:lnTo>
                    <a:pt x="18189" y="1224"/>
                  </a:lnTo>
                  <a:lnTo>
                    <a:pt x="16911" y="1399"/>
                  </a:lnTo>
                  <a:lnTo>
                    <a:pt x="15205" y="350"/>
                  </a:lnTo>
                  <a:lnTo>
                    <a:pt x="13926" y="0"/>
                  </a:lnTo>
                  <a:lnTo>
                    <a:pt x="11653" y="4868"/>
                  </a:lnTo>
                  <a:lnTo>
                    <a:pt x="10232" y="6326"/>
                  </a:lnTo>
                  <a:lnTo>
                    <a:pt x="7816" y="8191"/>
                  </a:lnTo>
                  <a:lnTo>
                    <a:pt x="6821" y="9532"/>
                  </a:lnTo>
                  <a:lnTo>
                    <a:pt x="8811" y="11806"/>
                  </a:lnTo>
                  <a:lnTo>
                    <a:pt x="7105" y="13496"/>
                  </a:lnTo>
                  <a:lnTo>
                    <a:pt x="4832" y="14662"/>
                  </a:lnTo>
                  <a:lnTo>
                    <a:pt x="2132" y="15712"/>
                  </a:lnTo>
                  <a:lnTo>
                    <a:pt x="1705" y="17869"/>
                  </a:lnTo>
                  <a:lnTo>
                    <a:pt x="0" y="21600"/>
                  </a:lnTo>
                  <a:lnTo>
                    <a:pt x="14353" y="21600"/>
                  </a:lnTo>
                  <a:lnTo>
                    <a:pt x="12789" y="18627"/>
                  </a:lnTo>
                  <a:lnTo>
                    <a:pt x="13642" y="17169"/>
                  </a:lnTo>
                  <a:lnTo>
                    <a:pt x="12647" y="15712"/>
                  </a:lnTo>
                  <a:lnTo>
                    <a:pt x="13500" y="14546"/>
                  </a:lnTo>
                  <a:lnTo>
                    <a:pt x="13074" y="13555"/>
                  </a:lnTo>
                  <a:lnTo>
                    <a:pt x="13642" y="11398"/>
                  </a:lnTo>
                  <a:lnTo>
                    <a:pt x="15347" y="9124"/>
                  </a:lnTo>
                  <a:lnTo>
                    <a:pt x="16911" y="7258"/>
                  </a:lnTo>
                  <a:lnTo>
                    <a:pt x="19042" y="5393"/>
                  </a:lnTo>
                  <a:lnTo>
                    <a:pt x="20179" y="4635"/>
                  </a:lnTo>
                  <a:lnTo>
                    <a:pt x="21600" y="350"/>
                  </a:lnTo>
                  <a:lnTo>
                    <a:pt x="21174" y="700"/>
                  </a:lnTo>
                  <a:lnTo>
                    <a:pt x="20747" y="874"/>
                  </a:lnTo>
                  <a:lnTo>
                    <a:pt x="20747" y="1049"/>
                  </a:lnTo>
                  <a:lnTo>
                    <a:pt x="20321" y="1049"/>
                  </a:lnTo>
                  <a:lnTo>
                    <a:pt x="20321" y="1224"/>
                  </a:lnTo>
                  <a:lnTo>
                    <a:pt x="19895" y="1224"/>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63" name="Freeform 5"/>
            <p:cNvSpPr>
              <a:spLocks/>
            </p:cNvSpPr>
            <p:nvPr/>
          </p:nvSpPr>
          <p:spPr bwMode="auto">
            <a:xfrm>
              <a:off x="1947" y="186"/>
              <a:ext cx="314" cy="76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19536" y="169"/>
                  </a:moveTo>
                  <a:lnTo>
                    <a:pt x="19124" y="169"/>
                  </a:lnTo>
                  <a:lnTo>
                    <a:pt x="18711" y="338"/>
                  </a:lnTo>
                  <a:lnTo>
                    <a:pt x="17473" y="507"/>
                  </a:lnTo>
                  <a:lnTo>
                    <a:pt x="15822" y="676"/>
                  </a:lnTo>
                  <a:lnTo>
                    <a:pt x="14171" y="1183"/>
                  </a:lnTo>
                  <a:lnTo>
                    <a:pt x="12932" y="1352"/>
                  </a:lnTo>
                  <a:lnTo>
                    <a:pt x="12107" y="1521"/>
                  </a:lnTo>
                  <a:lnTo>
                    <a:pt x="11694" y="1521"/>
                  </a:lnTo>
                  <a:lnTo>
                    <a:pt x="10318" y="4759"/>
                  </a:lnTo>
                  <a:lnTo>
                    <a:pt x="7567" y="6336"/>
                  </a:lnTo>
                  <a:lnTo>
                    <a:pt x="3715" y="10786"/>
                  </a:lnTo>
                  <a:lnTo>
                    <a:pt x="5641" y="15630"/>
                  </a:lnTo>
                  <a:lnTo>
                    <a:pt x="2752" y="19122"/>
                  </a:lnTo>
                  <a:lnTo>
                    <a:pt x="0" y="21600"/>
                  </a:lnTo>
                  <a:lnTo>
                    <a:pt x="7429" y="21600"/>
                  </a:lnTo>
                  <a:lnTo>
                    <a:pt x="8255" y="17207"/>
                  </a:lnTo>
                  <a:lnTo>
                    <a:pt x="10181" y="14053"/>
                  </a:lnTo>
                  <a:lnTo>
                    <a:pt x="11006" y="10335"/>
                  </a:lnTo>
                  <a:lnTo>
                    <a:pt x="14996" y="9209"/>
                  </a:lnTo>
                  <a:lnTo>
                    <a:pt x="16372" y="6224"/>
                  </a:lnTo>
                  <a:lnTo>
                    <a:pt x="20362" y="3802"/>
                  </a:lnTo>
                  <a:lnTo>
                    <a:pt x="21600" y="0"/>
                  </a:lnTo>
                  <a:lnTo>
                    <a:pt x="20775" y="0"/>
                  </a:lnTo>
                  <a:lnTo>
                    <a:pt x="20362" y="0"/>
                  </a:lnTo>
                  <a:lnTo>
                    <a:pt x="19949" y="0"/>
                  </a:lnTo>
                  <a:lnTo>
                    <a:pt x="19536" y="169"/>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64" name="Freeform 6"/>
            <p:cNvSpPr>
              <a:spLocks/>
            </p:cNvSpPr>
            <p:nvPr/>
          </p:nvSpPr>
          <p:spPr bwMode="auto">
            <a:xfrm>
              <a:off x="1729" y="330"/>
              <a:ext cx="275" cy="6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20186" y="416"/>
                  </a:moveTo>
                  <a:lnTo>
                    <a:pt x="18772" y="208"/>
                  </a:lnTo>
                  <a:lnTo>
                    <a:pt x="15945" y="208"/>
                  </a:lnTo>
                  <a:lnTo>
                    <a:pt x="15473" y="208"/>
                  </a:lnTo>
                  <a:lnTo>
                    <a:pt x="14531" y="0"/>
                  </a:lnTo>
                  <a:lnTo>
                    <a:pt x="13588" y="0"/>
                  </a:lnTo>
                  <a:lnTo>
                    <a:pt x="13039" y="0"/>
                  </a:lnTo>
                  <a:lnTo>
                    <a:pt x="12567" y="0"/>
                  </a:lnTo>
                  <a:lnTo>
                    <a:pt x="11311" y="4057"/>
                  </a:lnTo>
                  <a:lnTo>
                    <a:pt x="10054" y="6414"/>
                  </a:lnTo>
                  <a:lnTo>
                    <a:pt x="4556" y="10367"/>
                  </a:lnTo>
                  <a:lnTo>
                    <a:pt x="4241" y="15290"/>
                  </a:lnTo>
                  <a:lnTo>
                    <a:pt x="1885" y="18133"/>
                  </a:lnTo>
                  <a:lnTo>
                    <a:pt x="0" y="21600"/>
                  </a:lnTo>
                  <a:lnTo>
                    <a:pt x="6127" y="21600"/>
                  </a:lnTo>
                  <a:lnTo>
                    <a:pt x="7226" y="19242"/>
                  </a:lnTo>
                  <a:lnTo>
                    <a:pt x="10525" y="15498"/>
                  </a:lnTo>
                  <a:lnTo>
                    <a:pt x="12410" y="10921"/>
                  </a:lnTo>
                  <a:lnTo>
                    <a:pt x="14452" y="8910"/>
                  </a:lnTo>
                  <a:lnTo>
                    <a:pt x="16966" y="7316"/>
                  </a:lnTo>
                  <a:lnTo>
                    <a:pt x="17437" y="5027"/>
                  </a:lnTo>
                  <a:lnTo>
                    <a:pt x="18851" y="3848"/>
                  </a:lnTo>
                  <a:lnTo>
                    <a:pt x="20579" y="2739"/>
                  </a:lnTo>
                  <a:lnTo>
                    <a:pt x="21600" y="208"/>
                  </a:lnTo>
                  <a:lnTo>
                    <a:pt x="20657" y="416"/>
                  </a:lnTo>
                  <a:lnTo>
                    <a:pt x="20186" y="416"/>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65" name="Freeform 7"/>
            <p:cNvSpPr>
              <a:spLocks/>
            </p:cNvSpPr>
            <p:nvPr/>
          </p:nvSpPr>
          <p:spPr bwMode="auto">
            <a:xfrm>
              <a:off x="1551" y="342"/>
              <a:ext cx="213" cy="6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00" h="21600">
                  <a:moveTo>
                    <a:pt x="17341" y="424"/>
                  </a:moveTo>
                  <a:lnTo>
                    <a:pt x="16124" y="848"/>
                  </a:lnTo>
                  <a:lnTo>
                    <a:pt x="15515" y="1273"/>
                  </a:lnTo>
                  <a:lnTo>
                    <a:pt x="12980" y="2121"/>
                  </a:lnTo>
                  <a:lnTo>
                    <a:pt x="11155" y="2934"/>
                  </a:lnTo>
                  <a:lnTo>
                    <a:pt x="8721" y="4207"/>
                  </a:lnTo>
                  <a:lnTo>
                    <a:pt x="6896" y="5904"/>
                  </a:lnTo>
                  <a:lnTo>
                    <a:pt x="6896" y="7813"/>
                  </a:lnTo>
                  <a:lnTo>
                    <a:pt x="6896" y="8025"/>
                  </a:lnTo>
                  <a:lnTo>
                    <a:pt x="6896" y="8237"/>
                  </a:lnTo>
                  <a:lnTo>
                    <a:pt x="6896" y="8449"/>
                  </a:lnTo>
                  <a:lnTo>
                    <a:pt x="6896" y="8661"/>
                  </a:lnTo>
                  <a:lnTo>
                    <a:pt x="6896" y="8873"/>
                  </a:lnTo>
                  <a:lnTo>
                    <a:pt x="6896" y="9085"/>
                  </a:lnTo>
                  <a:lnTo>
                    <a:pt x="6896" y="9510"/>
                  </a:lnTo>
                  <a:lnTo>
                    <a:pt x="7504" y="10146"/>
                  </a:lnTo>
                  <a:lnTo>
                    <a:pt x="8113" y="10782"/>
                  </a:lnTo>
                  <a:lnTo>
                    <a:pt x="8721" y="10994"/>
                  </a:lnTo>
                  <a:lnTo>
                    <a:pt x="9330" y="11207"/>
                  </a:lnTo>
                  <a:lnTo>
                    <a:pt x="9330" y="11419"/>
                  </a:lnTo>
                  <a:lnTo>
                    <a:pt x="2434" y="15449"/>
                  </a:lnTo>
                  <a:lnTo>
                    <a:pt x="1825" y="16651"/>
                  </a:lnTo>
                  <a:lnTo>
                    <a:pt x="0" y="19337"/>
                  </a:lnTo>
                  <a:lnTo>
                    <a:pt x="5070" y="21600"/>
                  </a:lnTo>
                  <a:lnTo>
                    <a:pt x="11561" y="21600"/>
                  </a:lnTo>
                  <a:lnTo>
                    <a:pt x="10546" y="19620"/>
                  </a:lnTo>
                  <a:lnTo>
                    <a:pt x="12169" y="18206"/>
                  </a:lnTo>
                  <a:lnTo>
                    <a:pt x="15211" y="15873"/>
                  </a:lnTo>
                  <a:lnTo>
                    <a:pt x="16834" y="13328"/>
                  </a:lnTo>
                  <a:lnTo>
                    <a:pt x="15820" y="10429"/>
                  </a:lnTo>
                  <a:lnTo>
                    <a:pt x="17239" y="7176"/>
                  </a:lnTo>
                  <a:lnTo>
                    <a:pt x="21499" y="3358"/>
                  </a:lnTo>
                  <a:lnTo>
                    <a:pt x="21600" y="0"/>
                  </a:lnTo>
                  <a:lnTo>
                    <a:pt x="20992" y="0"/>
                  </a:lnTo>
                  <a:lnTo>
                    <a:pt x="20383" y="0"/>
                  </a:lnTo>
                  <a:lnTo>
                    <a:pt x="19775" y="0"/>
                  </a:lnTo>
                  <a:lnTo>
                    <a:pt x="19166" y="0"/>
                  </a:lnTo>
                  <a:lnTo>
                    <a:pt x="18558" y="212"/>
                  </a:lnTo>
                  <a:lnTo>
                    <a:pt x="17949" y="212"/>
                  </a:lnTo>
                  <a:lnTo>
                    <a:pt x="17341" y="424"/>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66" name="Freeform 8"/>
            <p:cNvSpPr>
              <a:spLocks/>
            </p:cNvSpPr>
            <p:nvPr/>
          </p:nvSpPr>
          <p:spPr bwMode="auto">
            <a:xfrm>
              <a:off x="1321" y="569"/>
              <a:ext cx="167" cy="3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9272" y="3375"/>
                  </a:moveTo>
                  <a:lnTo>
                    <a:pt x="15392" y="1688"/>
                  </a:lnTo>
                  <a:lnTo>
                    <a:pt x="11511" y="675"/>
                  </a:lnTo>
                  <a:lnTo>
                    <a:pt x="7631" y="0"/>
                  </a:lnTo>
                  <a:lnTo>
                    <a:pt x="6984" y="3938"/>
                  </a:lnTo>
                  <a:lnTo>
                    <a:pt x="5950" y="6300"/>
                  </a:lnTo>
                  <a:lnTo>
                    <a:pt x="6726" y="9450"/>
                  </a:lnTo>
                  <a:lnTo>
                    <a:pt x="3104" y="10913"/>
                  </a:lnTo>
                  <a:lnTo>
                    <a:pt x="2069" y="14513"/>
                  </a:lnTo>
                  <a:lnTo>
                    <a:pt x="259" y="16875"/>
                  </a:lnTo>
                  <a:lnTo>
                    <a:pt x="0" y="19800"/>
                  </a:lnTo>
                  <a:lnTo>
                    <a:pt x="6079" y="21600"/>
                  </a:lnTo>
                  <a:lnTo>
                    <a:pt x="19272" y="21600"/>
                  </a:lnTo>
                  <a:lnTo>
                    <a:pt x="17332" y="19688"/>
                  </a:lnTo>
                  <a:lnTo>
                    <a:pt x="13451" y="18225"/>
                  </a:lnTo>
                  <a:lnTo>
                    <a:pt x="17849" y="15413"/>
                  </a:lnTo>
                  <a:lnTo>
                    <a:pt x="15780" y="12375"/>
                  </a:lnTo>
                  <a:lnTo>
                    <a:pt x="17073" y="10463"/>
                  </a:lnTo>
                  <a:lnTo>
                    <a:pt x="18108" y="8663"/>
                  </a:lnTo>
                  <a:lnTo>
                    <a:pt x="21600" y="5063"/>
                  </a:lnTo>
                  <a:lnTo>
                    <a:pt x="19272" y="3375"/>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67" name="Freeform 9"/>
            <p:cNvSpPr>
              <a:spLocks/>
            </p:cNvSpPr>
            <p:nvPr/>
          </p:nvSpPr>
          <p:spPr bwMode="auto">
            <a:xfrm>
              <a:off x="1129" y="653"/>
              <a:ext cx="166" cy="3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7696" y="864"/>
                  </a:moveTo>
                  <a:lnTo>
                    <a:pt x="13012" y="0"/>
                  </a:lnTo>
                  <a:lnTo>
                    <a:pt x="10149" y="4608"/>
                  </a:lnTo>
                  <a:lnTo>
                    <a:pt x="9108" y="9072"/>
                  </a:lnTo>
                  <a:lnTo>
                    <a:pt x="5986" y="13248"/>
                  </a:lnTo>
                  <a:lnTo>
                    <a:pt x="7547" y="16704"/>
                  </a:lnTo>
                  <a:lnTo>
                    <a:pt x="4945" y="19296"/>
                  </a:lnTo>
                  <a:lnTo>
                    <a:pt x="0" y="21600"/>
                  </a:lnTo>
                  <a:lnTo>
                    <a:pt x="20819" y="21600"/>
                  </a:lnTo>
                  <a:lnTo>
                    <a:pt x="17696" y="19584"/>
                  </a:lnTo>
                  <a:lnTo>
                    <a:pt x="12752" y="16848"/>
                  </a:lnTo>
                  <a:lnTo>
                    <a:pt x="16916" y="13536"/>
                  </a:lnTo>
                  <a:lnTo>
                    <a:pt x="17957" y="9648"/>
                  </a:lnTo>
                  <a:lnTo>
                    <a:pt x="18737" y="6768"/>
                  </a:lnTo>
                  <a:lnTo>
                    <a:pt x="21340" y="4320"/>
                  </a:lnTo>
                  <a:lnTo>
                    <a:pt x="21600" y="0"/>
                  </a:lnTo>
                  <a:lnTo>
                    <a:pt x="17696" y="864"/>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68" name="Freeform 10"/>
            <p:cNvSpPr>
              <a:spLocks/>
            </p:cNvSpPr>
            <p:nvPr/>
          </p:nvSpPr>
          <p:spPr bwMode="auto">
            <a:xfrm>
              <a:off x="939" y="671"/>
              <a:ext cx="237" cy="2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319" y="0"/>
                  </a:moveTo>
                  <a:lnTo>
                    <a:pt x="16678" y="0"/>
                  </a:lnTo>
                  <a:lnTo>
                    <a:pt x="14400" y="3830"/>
                  </a:lnTo>
                  <a:lnTo>
                    <a:pt x="13489" y="7047"/>
                  </a:lnTo>
                  <a:lnTo>
                    <a:pt x="10937" y="11030"/>
                  </a:lnTo>
                  <a:lnTo>
                    <a:pt x="7473" y="13940"/>
                  </a:lnTo>
                  <a:lnTo>
                    <a:pt x="5468" y="17770"/>
                  </a:lnTo>
                  <a:lnTo>
                    <a:pt x="0" y="21600"/>
                  </a:lnTo>
                  <a:lnTo>
                    <a:pt x="11666" y="21600"/>
                  </a:lnTo>
                  <a:lnTo>
                    <a:pt x="14035" y="19455"/>
                  </a:lnTo>
                  <a:lnTo>
                    <a:pt x="14400" y="15013"/>
                  </a:lnTo>
                  <a:lnTo>
                    <a:pt x="17134" y="11336"/>
                  </a:lnTo>
                  <a:lnTo>
                    <a:pt x="17863" y="5362"/>
                  </a:lnTo>
                  <a:lnTo>
                    <a:pt x="21600" y="0"/>
                  </a:lnTo>
                  <a:lnTo>
                    <a:pt x="18319" y="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69" name="Freeform 11"/>
            <p:cNvSpPr>
              <a:spLocks/>
            </p:cNvSpPr>
            <p:nvPr/>
          </p:nvSpPr>
          <p:spPr bwMode="auto">
            <a:xfrm>
              <a:off x="703" y="719"/>
              <a:ext cx="196" cy="2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8404" y="4985"/>
                  </a:moveTo>
                  <a:lnTo>
                    <a:pt x="12453" y="2215"/>
                  </a:lnTo>
                  <a:lnTo>
                    <a:pt x="9147" y="0"/>
                  </a:lnTo>
                  <a:lnTo>
                    <a:pt x="8816" y="5723"/>
                  </a:lnTo>
                  <a:lnTo>
                    <a:pt x="6392" y="9231"/>
                  </a:lnTo>
                  <a:lnTo>
                    <a:pt x="5951" y="14769"/>
                  </a:lnTo>
                  <a:lnTo>
                    <a:pt x="3967" y="18646"/>
                  </a:lnTo>
                  <a:lnTo>
                    <a:pt x="0" y="21600"/>
                  </a:lnTo>
                  <a:lnTo>
                    <a:pt x="16090" y="21600"/>
                  </a:lnTo>
                  <a:lnTo>
                    <a:pt x="18735" y="18277"/>
                  </a:lnTo>
                  <a:lnTo>
                    <a:pt x="17412" y="12738"/>
                  </a:lnTo>
                  <a:lnTo>
                    <a:pt x="21600" y="9231"/>
                  </a:lnTo>
                  <a:lnTo>
                    <a:pt x="21049" y="4985"/>
                  </a:lnTo>
                  <a:lnTo>
                    <a:pt x="18404" y="4985"/>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70" name="Freeform 12"/>
            <p:cNvSpPr>
              <a:spLocks/>
            </p:cNvSpPr>
            <p:nvPr/>
          </p:nvSpPr>
          <p:spPr bwMode="auto">
            <a:xfrm>
              <a:off x="505" y="701"/>
              <a:ext cx="190" cy="2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21600" y="0"/>
                  </a:moveTo>
                  <a:lnTo>
                    <a:pt x="18872" y="0"/>
                  </a:lnTo>
                  <a:lnTo>
                    <a:pt x="17962" y="3257"/>
                  </a:lnTo>
                  <a:lnTo>
                    <a:pt x="15688" y="10286"/>
                  </a:lnTo>
                  <a:lnTo>
                    <a:pt x="10686" y="15429"/>
                  </a:lnTo>
                  <a:lnTo>
                    <a:pt x="7048" y="20057"/>
                  </a:lnTo>
                  <a:lnTo>
                    <a:pt x="0" y="21600"/>
                  </a:lnTo>
                  <a:lnTo>
                    <a:pt x="14552" y="21600"/>
                  </a:lnTo>
                  <a:lnTo>
                    <a:pt x="16143" y="16114"/>
                  </a:lnTo>
                  <a:lnTo>
                    <a:pt x="21145" y="7714"/>
                  </a:lnTo>
                  <a:lnTo>
                    <a:pt x="21600" y="3257"/>
                  </a:lnTo>
                  <a:lnTo>
                    <a:pt x="21600" y="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71" name="Freeform 13"/>
            <p:cNvSpPr>
              <a:spLocks/>
            </p:cNvSpPr>
            <p:nvPr/>
          </p:nvSpPr>
          <p:spPr bwMode="auto">
            <a:xfrm>
              <a:off x="199" y="821"/>
              <a:ext cx="230" cy="1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18501" y="0"/>
                  </a:moveTo>
                  <a:lnTo>
                    <a:pt x="17937" y="0"/>
                  </a:lnTo>
                  <a:lnTo>
                    <a:pt x="17374" y="0"/>
                  </a:lnTo>
                  <a:lnTo>
                    <a:pt x="16247" y="0"/>
                  </a:lnTo>
                  <a:lnTo>
                    <a:pt x="15120" y="0"/>
                  </a:lnTo>
                  <a:lnTo>
                    <a:pt x="14557" y="0"/>
                  </a:lnTo>
                  <a:lnTo>
                    <a:pt x="12960" y="982"/>
                  </a:lnTo>
                  <a:lnTo>
                    <a:pt x="12397" y="982"/>
                  </a:lnTo>
                  <a:lnTo>
                    <a:pt x="3287" y="2945"/>
                  </a:lnTo>
                  <a:lnTo>
                    <a:pt x="1033" y="4909"/>
                  </a:lnTo>
                  <a:lnTo>
                    <a:pt x="2160" y="8836"/>
                  </a:lnTo>
                  <a:lnTo>
                    <a:pt x="0" y="16364"/>
                  </a:lnTo>
                  <a:lnTo>
                    <a:pt x="0" y="21600"/>
                  </a:lnTo>
                  <a:lnTo>
                    <a:pt x="15214" y="21600"/>
                  </a:lnTo>
                  <a:lnTo>
                    <a:pt x="19158" y="14400"/>
                  </a:lnTo>
                  <a:lnTo>
                    <a:pt x="21600" y="7527"/>
                  </a:lnTo>
                  <a:lnTo>
                    <a:pt x="20097" y="3927"/>
                  </a:lnTo>
                  <a:lnTo>
                    <a:pt x="20191" y="0"/>
                  </a:lnTo>
                  <a:lnTo>
                    <a:pt x="19628" y="0"/>
                  </a:lnTo>
                  <a:lnTo>
                    <a:pt x="19064" y="0"/>
                  </a:lnTo>
                  <a:lnTo>
                    <a:pt x="18501" y="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72" name="Freeform 14"/>
            <p:cNvSpPr>
              <a:spLocks/>
            </p:cNvSpPr>
            <p:nvPr/>
          </p:nvSpPr>
          <p:spPr bwMode="auto">
            <a:xfrm>
              <a:off x="73" y="851"/>
              <a:ext cx="89" cy="10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7231" y="0"/>
                  </a:moveTo>
                  <a:lnTo>
                    <a:pt x="16018" y="10165"/>
                  </a:lnTo>
                  <a:lnTo>
                    <a:pt x="7281" y="15247"/>
                  </a:lnTo>
                  <a:lnTo>
                    <a:pt x="0" y="21600"/>
                  </a:lnTo>
                  <a:lnTo>
                    <a:pt x="16018" y="21600"/>
                  </a:lnTo>
                  <a:lnTo>
                    <a:pt x="21357" y="11859"/>
                  </a:lnTo>
                  <a:lnTo>
                    <a:pt x="21600" y="1271"/>
                  </a:lnTo>
                  <a:lnTo>
                    <a:pt x="17231" y="0"/>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sp>
          <p:nvSpPr>
            <p:cNvPr id="181273" name="Freeform 15"/>
            <p:cNvSpPr>
              <a:spLocks/>
            </p:cNvSpPr>
            <p:nvPr/>
          </p:nvSpPr>
          <p:spPr bwMode="auto">
            <a:xfrm>
              <a:off x="2511" y="0"/>
              <a:ext cx="278" cy="95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1600" y="544"/>
                  </a:moveTo>
                  <a:lnTo>
                    <a:pt x="21134" y="544"/>
                  </a:lnTo>
                  <a:lnTo>
                    <a:pt x="21134" y="408"/>
                  </a:lnTo>
                  <a:lnTo>
                    <a:pt x="20668" y="408"/>
                  </a:lnTo>
                  <a:lnTo>
                    <a:pt x="19735" y="272"/>
                  </a:lnTo>
                  <a:lnTo>
                    <a:pt x="18337" y="136"/>
                  </a:lnTo>
                  <a:lnTo>
                    <a:pt x="16472" y="0"/>
                  </a:lnTo>
                  <a:lnTo>
                    <a:pt x="16006" y="136"/>
                  </a:lnTo>
                  <a:lnTo>
                    <a:pt x="15384" y="2924"/>
                  </a:lnTo>
                  <a:lnTo>
                    <a:pt x="14296" y="4737"/>
                  </a:lnTo>
                  <a:lnTo>
                    <a:pt x="14141" y="5644"/>
                  </a:lnTo>
                  <a:lnTo>
                    <a:pt x="15540" y="7684"/>
                  </a:lnTo>
                  <a:lnTo>
                    <a:pt x="14452" y="10902"/>
                  </a:lnTo>
                  <a:lnTo>
                    <a:pt x="13675" y="11809"/>
                  </a:lnTo>
                  <a:lnTo>
                    <a:pt x="12121" y="13622"/>
                  </a:lnTo>
                  <a:lnTo>
                    <a:pt x="13364" y="15435"/>
                  </a:lnTo>
                  <a:lnTo>
                    <a:pt x="10722" y="17339"/>
                  </a:lnTo>
                  <a:lnTo>
                    <a:pt x="7459" y="19197"/>
                  </a:lnTo>
                  <a:lnTo>
                    <a:pt x="3885" y="20376"/>
                  </a:lnTo>
                  <a:lnTo>
                    <a:pt x="0" y="21600"/>
                  </a:lnTo>
                  <a:lnTo>
                    <a:pt x="21600" y="21600"/>
                  </a:lnTo>
                  <a:lnTo>
                    <a:pt x="21600" y="544"/>
                  </a:lnTo>
                </a:path>
              </a:pathLst>
            </a:custGeom>
            <a:gradFill rotWithShape="0">
              <a:gsLst>
                <a:gs pos="0">
                  <a:srgbClr val="008B8B"/>
                </a:gs>
                <a:gs pos="100000">
                  <a:srgbClr val="009999"/>
                </a:gs>
              </a:gsLst>
              <a:lin ang="2700000" scaled="1"/>
            </a:gradFill>
            <a:ln>
              <a:noFill/>
            </a:ln>
            <a:extLst>
              <a:ext uri="{91240B29-F687-4F45-9708-019B960494DF}">
                <a14:hiddenLine xmlns:a14="http://schemas.microsoft.com/office/drawing/2010/main" w="9525" cap="flat">
                  <a:solidFill>
                    <a:srgbClr val="FF6FB8"/>
                  </a:solidFill>
                  <a:round/>
                  <a:headEnd type="none" w="med" len="med"/>
                  <a:tailEnd type="none" w="med" len="med"/>
                </a14:hiddenLine>
              </a:ext>
            </a:extLst>
          </p:spPr>
          <p:txBody>
            <a:bodyPr lIns="0" tIns="0" rIns="0" bIns="0"/>
            <a:lstStyle/>
            <a:p>
              <a:pPr eaLnBrk="0" fontAlgn="base" hangingPunct="0">
                <a:spcBef>
                  <a:spcPct val="0"/>
                </a:spcBef>
                <a:spcAft>
                  <a:spcPct val="0"/>
                </a:spcAft>
              </a:pPr>
              <a:endParaRPr lang="en-GB">
                <a:solidFill>
                  <a:srgbClr val="EAEAEA"/>
                </a:solidFill>
                <a:sym typeface="Verdana" pitchFamily="34" charset="0"/>
              </a:endParaRPr>
            </a:p>
          </p:txBody>
        </p:sp>
      </p:grpSp>
      <p:sp>
        <p:nvSpPr>
          <p:cNvPr id="181252" name="Rectangle 17"/>
          <p:cNvSpPr>
            <a:spLocks noGrp="1" noChangeArrowheads="1"/>
          </p:cNvSpPr>
          <p:nvPr>
            <p:ph type="title"/>
          </p:nvPr>
        </p:nvSpPr>
        <p:spPr>
          <a:xfrm>
            <a:off x="601663" y="0"/>
            <a:ext cx="8229600" cy="1504950"/>
          </a:xfrm>
        </p:spPr>
        <p:txBody>
          <a:bodyPr rIns="132080"/>
          <a:lstStyle/>
          <a:p>
            <a:pPr eaLnBrk="1" hangingPunct="1"/>
            <a:r>
              <a:rPr lang="en-US" altLang="en-US" sz="3600" dirty="0" smtClean="0">
                <a:ea typeface="Comic Sans MS" pitchFamily="66" charset="0"/>
                <a:cs typeface="Comic Sans MS" pitchFamily="66" charset="0"/>
                <a:sym typeface="Comic Sans MS" pitchFamily="66" charset="0"/>
              </a:rPr>
              <a:t>Prokaryotic cells e.g. A bacterium</a:t>
            </a:r>
            <a:endParaRPr lang="en-US" altLang="en-US" sz="3600" dirty="0" smtClean="0">
              <a:ea typeface="ヒラギノ明朝 ProN W3" charset="0"/>
              <a:cs typeface="ヒラギノ明朝 ProN W3" charset="0"/>
              <a:sym typeface="Comic Sans MS" pitchFamily="66" charset="0"/>
            </a:endParaRPr>
          </a:p>
        </p:txBody>
      </p:sp>
      <p:sp>
        <p:nvSpPr>
          <p:cNvPr id="45075" name="Text Box 19"/>
          <p:cNvSpPr txBox="1">
            <a:spLocks noChangeArrowheads="1"/>
          </p:cNvSpPr>
          <p:nvPr/>
        </p:nvSpPr>
        <p:spPr bwMode="auto">
          <a:xfrm>
            <a:off x="7464425" y="6408738"/>
            <a:ext cx="3095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b"/>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algn="ctr" fontAlgn="base">
              <a:spcBef>
                <a:spcPct val="0"/>
              </a:spcBef>
              <a:spcAft>
                <a:spcPct val="0"/>
              </a:spcAft>
              <a:buClrTx/>
              <a:buSzTx/>
              <a:buFontTx/>
              <a:buNone/>
            </a:pPr>
            <a:fld id="{376CD1DF-D84E-44F4-B2D9-9C8170C4489C}" type="slidenum">
              <a:rPr lang="en-US" altLang="en-US" sz="1200">
                <a:solidFill>
                  <a:srgbClr val="EAEAEA"/>
                </a:solidFill>
                <a:effectLst>
                  <a:outerShdw blurRad="38100" dist="38100" dir="2700000" algn="tl">
                    <a:srgbClr val="000000"/>
                  </a:outerShdw>
                </a:effectLst>
                <a:ea typeface="Verdana" pitchFamily="34" charset="0"/>
                <a:cs typeface="Verdana" pitchFamily="34" charset="0"/>
              </a:rPr>
              <a:pPr algn="ctr" fontAlgn="base">
                <a:spcBef>
                  <a:spcPct val="0"/>
                </a:spcBef>
                <a:spcAft>
                  <a:spcPct val="0"/>
                </a:spcAft>
                <a:buClrTx/>
                <a:buSzTx/>
                <a:buFontTx/>
                <a:buNone/>
              </a:pPr>
              <a:t>9</a:t>
            </a:fld>
            <a:endParaRPr lang="en-US" altLang="en-US" sz="1200">
              <a:solidFill>
                <a:srgbClr val="EAEAEA"/>
              </a:solidFill>
              <a:effectLst>
                <a:outerShdw blurRad="38100" dist="38100" dir="2700000" algn="tl">
                  <a:srgbClr val="000000"/>
                </a:outerShdw>
              </a:effectLst>
              <a:ea typeface="Verdana" pitchFamily="34" charset="0"/>
              <a:cs typeface="Verdana" pitchFamily="34" charset="0"/>
            </a:endParaRPr>
          </a:p>
        </p:txBody>
      </p:sp>
      <p:pic>
        <p:nvPicPr>
          <p:cNvPr id="181254"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1557338"/>
            <a:ext cx="5368925"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81255" name="Rectangle 22"/>
          <p:cNvSpPr>
            <a:spLocks/>
          </p:cNvSpPr>
          <p:nvPr/>
        </p:nvSpPr>
        <p:spPr bwMode="auto">
          <a:xfrm>
            <a:off x="104555" y="2376756"/>
            <a:ext cx="273925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40639" bIns="0">
            <a:spAutoFit/>
          </a:bodyPr>
          <a:lstStyle>
            <a:lvl1pPr marL="39688">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fontAlgn="base">
              <a:spcBef>
                <a:spcPct val="0"/>
              </a:spcBef>
              <a:spcAft>
                <a:spcPct val="0"/>
              </a:spcAft>
              <a:buClrTx/>
              <a:buSzTx/>
              <a:buFontTx/>
              <a:buNone/>
            </a:pPr>
            <a:r>
              <a:rPr lang="en-US" altLang="en-US" sz="1800" b="1" dirty="0">
                <a:solidFill>
                  <a:srgbClr val="002060"/>
                </a:solidFill>
                <a:ea typeface="Verdana" pitchFamily="34" charset="0"/>
                <a:cs typeface="Verdana" pitchFamily="34" charset="0"/>
              </a:rPr>
              <a:t>Plasmids</a:t>
            </a:r>
            <a:r>
              <a:rPr lang="en-US" altLang="en-US" sz="1800" dirty="0">
                <a:solidFill>
                  <a:srgbClr val="EAEAEA"/>
                </a:solidFill>
                <a:ea typeface="Verdana" pitchFamily="34" charset="0"/>
                <a:cs typeface="Verdana" pitchFamily="34" charset="0"/>
              </a:rPr>
              <a:t> lie free</a:t>
            </a:r>
          </a:p>
          <a:p>
            <a:pPr fontAlgn="base">
              <a:spcBef>
                <a:spcPct val="0"/>
              </a:spcBef>
              <a:spcAft>
                <a:spcPct val="0"/>
              </a:spcAft>
              <a:buClrTx/>
              <a:buSzTx/>
              <a:buFontTx/>
              <a:buNone/>
            </a:pPr>
            <a:r>
              <a:rPr lang="en-US" altLang="en-US" sz="1800" dirty="0">
                <a:solidFill>
                  <a:srgbClr val="EAEAEA"/>
                </a:solidFill>
                <a:ea typeface="Verdana" pitchFamily="34" charset="0"/>
                <a:cs typeface="Verdana" pitchFamily="34" charset="0"/>
              </a:rPr>
              <a:t>in cell, usually </a:t>
            </a:r>
            <a:r>
              <a:rPr lang="en-US" altLang="en-US" sz="1800" dirty="0" err="1">
                <a:solidFill>
                  <a:srgbClr val="EAEAEA"/>
                </a:solidFill>
                <a:ea typeface="Verdana" pitchFamily="34" charset="0"/>
                <a:cs typeface="Verdana" pitchFamily="34" charset="0"/>
              </a:rPr>
              <a:t>confersome</a:t>
            </a:r>
            <a:r>
              <a:rPr lang="en-US" altLang="en-US" sz="1800" dirty="0">
                <a:solidFill>
                  <a:srgbClr val="EAEAEA"/>
                </a:solidFill>
                <a:ea typeface="Verdana" pitchFamily="34" charset="0"/>
                <a:cs typeface="Verdana" pitchFamily="34" charset="0"/>
              </a:rPr>
              <a:t> benefit e.g. antibiotic resistance</a:t>
            </a:r>
          </a:p>
          <a:p>
            <a:pPr fontAlgn="base">
              <a:spcBef>
                <a:spcPct val="0"/>
              </a:spcBef>
              <a:spcAft>
                <a:spcPct val="0"/>
              </a:spcAft>
              <a:buClrTx/>
              <a:buSzTx/>
              <a:buFontTx/>
              <a:buNone/>
            </a:pPr>
            <a:endParaRPr lang="en-US" altLang="en-US" sz="1800" dirty="0">
              <a:solidFill>
                <a:srgbClr val="EAEAEA"/>
              </a:solidFill>
              <a:ea typeface="Verdana" pitchFamily="34" charset="0"/>
              <a:cs typeface="Verdana" pitchFamily="34" charset="0"/>
            </a:endParaRPr>
          </a:p>
          <a:p>
            <a:pPr fontAlgn="base">
              <a:spcBef>
                <a:spcPct val="0"/>
              </a:spcBef>
              <a:spcAft>
                <a:spcPct val="0"/>
              </a:spcAft>
              <a:buClrTx/>
              <a:buSzTx/>
              <a:buFontTx/>
              <a:buNone/>
            </a:pPr>
            <a:endParaRPr lang="en-US" altLang="en-US" sz="1800" dirty="0">
              <a:solidFill>
                <a:srgbClr val="EAEAEA"/>
              </a:solidFill>
              <a:ea typeface="Verdana" pitchFamily="34" charset="0"/>
              <a:cs typeface="Verdana" pitchFamily="34" charset="0"/>
            </a:endParaRPr>
          </a:p>
        </p:txBody>
      </p:sp>
      <p:sp>
        <p:nvSpPr>
          <p:cNvPr id="181256" name="Rectangle 23"/>
          <p:cNvSpPr>
            <a:spLocks/>
          </p:cNvSpPr>
          <p:nvPr/>
        </p:nvSpPr>
        <p:spPr bwMode="auto">
          <a:xfrm>
            <a:off x="112713" y="1268760"/>
            <a:ext cx="2443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40639" bIns="0">
            <a:spAutoFit/>
          </a:bodyPr>
          <a:lstStyle>
            <a:lvl1pPr marL="39688">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fontAlgn="base">
              <a:spcBef>
                <a:spcPct val="0"/>
              </a:spcBef>
              <a:spcAft>
                <a:spcPct val="0"/>
              </a:spcAft>
              <a:buClrTx/>
              <a:buSzTx/>
              <a:buFontTx/>
              <a:buNone/>
            </a:pPr>
            <a:r>
              <a:rPr lang="en-US" altLang="en-US" sz="1800" dirty="0">
                <a:solidFill>
                  <a:srgbClr val="EAEAEA"/>
                </a:solidFill>
                <a:ea typeface="Verdana" pitchFamily="34" charset="0"/>
                <a:cs typeface="Verdana" pitchFamily="34" charset="0"/>
              </a:rPr>
              <a:t>Rigid </a:t>
            </a:r>
            <a:r>
              <a:rPr lang="en-US" altLang="en-US" sz="1800" b="1" dirty="0">
                <a:solidFill>
                  <a:srgbClr val="002060"/>
                </a:solidFill>
                <a:ea typeface="Verdana" pitchFamily="34" charset="0"/>
                <a:cs typeface="Verdana" pitchFamily="34" charset="0"/>
              </a:rPr>
              <a:t>cell wall</a:t>
            </a:r>
          </a:p>
          <a:p>
            <a:pPr fontAlgn="base">
              <a:spcBef>
                <a:spcPct val="0"/>
              </a:spcBef>
              <a:spcAft>
                <a:spcPct val="0"/>
              </a:spcAft>
              <a:buClrTx/>
              <a:buSzTx/>
              <a:buFontTx/>
              <a:buNone/>
            </a:pPr>
            <a:r>
              <a:rPr lang="en-US" altLang="en-US" sz="1800" dirty="0">
                <a:solidFill>
                  <a:srgbClr val="EAEAEA"/>
                </a:solidFill>
                <a:ea typeface="Verdana" pitchFamily="34" charset="0"/>
                <a:cs typeface="Verdana" pitchFamily="34" charset="0"/>
              </a:rPr>
              <a:t> containing </a:t>
            </a:r>
            <a:r>
              <a:rPr lang="en-US" altLang="en-US" sz="1800" b="1" dirty="0" err="1">
                <a:solidFill>
                  <a:srgbClr val="002060"/>
                </a:solidFill>
                <a:ea typeface="Verdana" pitchFamily="34" charset="0"/>
                <a:cs typeface="Verdana" pitchFamily="34" charset="0"/>
              </a:rPr>
              <a:t>murein</a:t>
            </a:r>
            <a:r>
              <a:rPr lang="en-US" altLang="en-US" sz="1800" b="1" dirty="0">
                <a:solidFill>
                  <a:srgbClr val="002060"/>
                </a:solidFill>
                <a:ea typeface="Verdana" pitchFamily="34" charset="0"/>
                <a:cs typeface="Verdana" pitchFamily="34" charset="0"/>
              </a:rPr>
              <a:t> </a:t>
            </a:r>
            <a:r>
              <a:rPr lang="en-US" altLang="en-US" sz="1800" dirty="0">
                <a:solidFill>
                  <a:srgbClr val="EAEAEA"/>
                </a:solidFill>
                <a:ea typeface="Verdana" pitchFamily="34" charset="0"/>
                <a:cs typeface="Verdana" pitchFamily="34" charset="0"/>
              </a:rPr>
              <a:t>– a polysaccharide</a:t>
            </a:r>
          </a:p>
        </p:txBody>
      </p:sp>
      <p:sp>
        <p:nvSpPr>
          <p:cNvPr id="181257" name="Rectangle 24"/>
          <p:cNvSpPr>
            <a:spLocks/>
          </p:cNvSpPr>
          <p:nvPr/>
        </p:nvSpPr>
        <p:spPr bwMode="auto">
          <a:xfrm>
            <a:off x="166066" y="3926086"/>
            <a:ext cx="2677742"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40639" bIns="0">
            <a:spAutoFit/>
          </a:bodyPr>
          <a:lstStyle>
            <a:lvl1pPr marL="39688">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fontAlgn="base">
              <a:spcBef>
                <a:spcPct val="0"/>
              </a:spcBef>
              <a:spcAft>
                <a:spcPct val="0"/>
              </a:spcAft>
              <a:buClrTx/>
              <a:buSzTx/>
              <a:buFontTx/>
              <a:buNone/>
            </a:pPr>
            <a:r>
              <a:rPr lang="en-US" altLang="en-US" sz="1800" b="1" dirty="0">
                <a:solidFill>
                  <a:srgbClr val="002060"/>
                </a:solidFill>
                <a:ea typeface="Verdana" pitchFamily="34" charset="0"/>
                <a:cs typeface="Verdana" pitchFamily="34" charset="0"/>
              </a:rPr>
              <a:t>Flagellum</a:t>
            </a:r>
            <a:r>
              <a:rPr lang="en-US" altLang="en-US" sz="1800" dirty="0">
                <a:solidFill>
                  <a:srgbClr val="EAEAEA"/>
                </a:solidFill>
                <a:ea typeface="Verdana" pitchFamily="34" charset="0"/>
                <a:cs typeface="Verdana" pitchFamily="34" charset="0"/>
              </a:rPr>
              <a:t> if</a:t>
            </a:r>
          </a:p>
          <a:p>
            <a:pPr fontAlgn="base">
              <a:spcBef>
                <a:spcPct val="0"/>
              </a:spcBef>
              <a:spcAft>
                <a:spcPct val="0"/>
              </a:spcAft>
              <a:buClrTx/>
              <a:buSzTx/>
              <a:buFontTx/>
              <a:buNone/>
            </a:pPr>
            <a:r>
              <a:rPr lang="en-US" altLang="en-US" sz="1800" dirty="0">
                <a:solidFill>
                  <a:srgbClr val="EAEAEA"/>
                </a:solidFill>
                <a:ea typeface="Verdana" pitchFamily="34" charset="0"/>
                <a:cs typeface="Verdana" pitchFamily="34" charset="0"/>
              </a:rPr>
              <a:t> present lacks</a:t>
            </a:r>
          </a:p>
          <a:p>
            <a:pPr fontAlgn="base">
              <a:spcBef>
                <a:spcPct val="0"/>
              </a:spcBef>
              <a:spcAft>
                <a:spcPct val="0"/>
              </a:spcAft>
              <a:buClrTx/>
              <a:buSzTx/>
              <a:buFontTx/>
              <a:buNone/>
            </a:pPr>
            <a:r>
              <a:rPr lang="en-US" altLang="en-US" sz="1800" dirty="0">
                <a:solidFill>
                  <a:srgbClr val="EAEAEA"/>
                </a:solidFill>
                <a:ea typeface="Verdana" pitchFamily="34" charset="0"/>
                <a:cs typeface="Verdana" pitchFamily="34" charset="0"/>
              </a:rPr>
              <a:t> microtubules  rotates to move bacterium</a:t>
            </a:r>
          </a:p>
          <a:p>
            <a:pPr fontAlgn="base">
              <a:spcBef>
                <a:spcPct val="0"/>
              </a:spcBef>
              <a:spcAft>
                <a:spcPct val="0"/>
              </a:spcAft>
              <a:buClrTx/>
              <a:buSzTx/>
              <a:buFontTx/>
              <a:buNone/>
            </a:pPr>
            <a:endParaRPr lang="en-US" altLang="en-US" sz="1800" b="1" dirty="0">
              <a:solidFill>
                <a:srgbClr val="002060"/>
              </a:solidFill>
              <a:ea typeface="Verdana" pitchFamily="34" charset="0"/>
              <a:cs typeface="Verdana" pitchFamily="34" charset="0"/>
            </a:endParaRPr>
          </a:p>
          <a:p>
            <a:pPr fontAlgn="base">
              <a:spcBef>
                <a:spcPct val="0"/>
              </a:spcBef>
              <a:spcAft>
                <a:spcPct val="0"/>
              </a:spcAft>
              <a:buClrTx/>
              <a:buSzTx/>
              <a:buFontTx/>
              <a:buNone/>
            </a:pPr>
            <a:r>
              <a:rPr lang="en-US" altLang="en-US" sz="1800" b="1" dirty="0">
                <a:solidFill>
                  <a:srgbClr val="002060"/>
                </a:solidFill>
                <a:ea typeface="Verdana" pitchFamily="34" charset="0"/>
                <a:cs typeface="Verdana" pitchFamily="34" charset="0"/>
              </a:rPr>
              <a:t>70s ribosomes</a:t>
            </a:r>
          </a:p>
          <a:p>
            <a:pPr fontAlgn="base">
              <a:spcBef>
                <a:spcPct val="0"/>
              </a:spcBef>
              <a:spcAft>
                <a:spcPct val="0"/>
              </a:spcAft>
              <a:buClrTx/>
              <a:buSzTx/>
              <a:buFontTx/>
              <a:buNone/>
            </a:pPr>
            <a:endParaRPr lang="en-US" altLang="en-US" sz="1800" b="1" dirty="0">
              <a:solidFill>
                <a:srgbClr val="002060"/>
              </a:solidFill>
              <a:ea typeface="Verdana" pitchFamily="34" charset="0"/>
              <a:cs typeface="Verdana" pitchFamily="34" charset="0"/>
            </a:endParaRPr>
          </a:p>
          <a:p>
            <a:pPr fontAlgn="base">
              <a:spcBef>
                <a:spcPct val="0"/>
              </a:spcBef>
              <a:spcAft>
                <a:spcPct val="0"/>
              </a:spcAft>
              <a:buClrTx/>
              <a:buSzTx/>
              <a:buFontTx/>
              <a:buNone/>
            </a:pPr>
            <a:r>
              <a:rPr lang="en-US" altLang="en-US" sz="1800" b="1" dirty="0">
                <a:solidFill>
                  <a:srgbClr val="002060"/>
                </a:solidFill>
                <a:ea typeface="Verdana" pitchFamily="34" charset="0"/>
                <a:cs typeface="Verdana" pitchFamily="34" charset="0"/>
              </a:rPr>
              <a:t>Circular strand of DNA </a:t>
            </a:r>
            <a:r>
              <a:rPr lang="en-US" altLang="en-US" sz="1800" dirty="0">
                <a:solidFill>
                  <a:srgbClr val="FFFFF7"/>
                </a:solidFill>
                <a:ea typeface="Verdana" pitchFamily="34" charset="0"/>
                <a:cs typeface="Verdana" pitchFamily="34" charset="0"/>
              </a:rPr>
              <a:t>contains genetic material</a:t>
            </a:r>
            <a:endParaRPr lang="en-US" altLang="en-US" sz="1800" dirty="0">
              <a:solidFill>
                <a:srgbClr val="002060"/>
              </a:solidFill>
              <a:ea typeface="Verdana" pitchFamily="34" charset="0"/>
              <a:cs typeface="Verdana" pitchFamily="34" charset="0"/>
            </a:endParaRPr>
          </a:p>
        </p:txBody>
      </p:sp>
      <p:sp>
        <p:nvSpPr>
          <p:cNvPr id="181258" name="TextBox 1"/>
          <p:cNvSpPr txBox="1">
            <a:spLocks noChangeArrowheads="1"/>
          </p:cNvSpPr>
          <p:nvPr/>
        </p:nvSpPr>
        <p:spPr bwMode="auto">
          <a:xfrm>
            <a:off x="3276600" y="6369050"/>
            <a:ext cx="541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Clr>
                <a:srgbClr val="EEC85E"/>
              </a:buClr>
              <a:buSzPct val="69000"/>
              <a:buFont typeface="Wingdings" pitchFamily="2" charset="2"/>
              <a:buChar char="u"/>
              <a:defRPr sz="3200">
                <a:solidFill>
                  <a:schemeClr val="tx1"/>
                </a:solidFill>
                <a:latin typeface="Verdana" pitchFamily="34" charset="0"/>
                <a:ea typeface="ヒラギノ角ゴ ProN W3" charset="0"/>
                <a:cs typeface="ヒラギノ角ゴ ProN W3" charset="0"/>
                <a:sym typeface="Verdana" pitchFamily="34" charset="0"/>
              </a:defRPr>
            </a:lvl1pPr>
            <a:lvl2pPr marL="742950" indent="-285750">
              <a:spcBef>
                <a:spcPts val="700"/>
              </a:spcBef>
              <a:buSzPct val="100000"/>
              <a:buFont typeface="Verdana" pitchFamily="34" charset="0"/>
              <a:buChar char="–"/>
              <a:defRPr sz="2800">
                <a:solidFill>
                  <a:schemeClr val="tx1"/>
                </a:solidFill>
                <a:latin typeface="Verdana" pitchFamily="34" charset="0"/>
                <a:ea typeface="ヒラギノ角ゴ ProN W3" charset="0"/>
                <a:cs typeface="ヒラギノ角ゴ ProN W3" charset="0"/>
                <a:sym typeface="Verdana" pitchFamily="34" charset="0"/>
              </a:defRPr>
            </a:lvl2pPr>
            <a:lvl3pPr marL="1143000" indent="-228600">
              <a:spcBef>
                <a:spcPts val="600"/>
              </a:spcBef>
              <a:buClr>
                <a:srgbClr val="FFFFCC"/>
              </a:buClr>
              <a:buSzPct val="69000"/>
              <a:buFont typeface="Wingdings" pitchFamily="2" charset="2"/>
              <a:buChar char="u"/>
              <a:defRPr sz="2400">
                <a:solidFill>
                  <a:schemeClr val="tx1"/>
                </a:solidFill>
                <a:latin typeface="Verdana" pitchFamily="34" charset="0"/>
                <a:ea typeface="ヒラギノ角ゴ ProN W3" charset="0"/>
                <a:cs typeface="ヒラギノ角ゴ ProN W3" charset="0"/>
                <a:sym typeface="Verdana" pitchFamily="34" charset="0"/>
              </a:defRPr>
            </a:lvl3pPr>
            <a:lvl4pPr marL="1600200" indent="-228600">
              <a:spcBef>
                <a:spcPts val="500"/>
              </a:spcBef>
              <a:buSzPct val="100000"/>
              <a:buFont typeface="Verdana" pitchFamily="34" charset="0"/>
              <a:buChar char="–"/>
              <a:defRPr sz="2000">
                <a:solidFill>
                  <a:schemeClr val="tx1"/>
                </a:solidFill>
                <a:latin typeface="Verdana" pitchFamily="34" charset="0"/>
                <a:ea typeface="ヒラギノ角ゴ ProN W3" charset="0"/>
                <a:cs typeface="ヒラギノ角ゴ ProN W3" charset="0"/>
                <a:sym typeface="Verdana" pitchFamily="34" charset="0"/>
              </a:defRPr>
            </a:lvl4pPr>
            <a:lvl5pPr marL="2057400" indent="-228600">
              <a:spcBef>
                <a:spcPts val="500"/>
              </a:spcBef>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5pPr>
            <a:lvl6pPr marL="25146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6pPr>
            <a:lvl7pPr marL="29718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7pPr>
            <a:lvl8pPr marL="34290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8pPr>
            <a:lvl9pPr marL="3886200" indent="-228600" eaLnBrk="0" fontAlgn="base" hangingPunct="0">
              <a:spcBef>
                <a:spcPts val="500"/>
              </a:spcBef>
              <a:spcAft>
                <a:spcPct val="0"/>
              </a:spcAft>
              <a:buClr>
                <a:srgbClr val="AA8456"/>
              </a:buClr>
              <a:buSzPct val="69000"/>
              <a:buFont typeface="Wingdings" pitchFamily="2" charset="2"/>
              <a:buChar char="u"/>
              <a:defRPr sz="2000">
                <a:solidFill>
                  <a:schemeClr val="tx1"/>
                </a:solidFill>
                <a:latin typeface="Verdana" pitchFamily="34" charset="0"/>
                <a:ea typeface="ヒラギノ角ゴ ProN W3" charset="0"/>
                <a:cs typeface="ヒラギノ角ゴ ProN W3" charset="0"/>
                <a:sym typeface="Verdana" pitchFamily="34" charset="0"/>
              </a:defRPr>
            </a:lvl9pPr>
          </a:lstStyle>
          <a:p>
            <a:pPr eaLnBrk="0" fontAlgn="base" hangingPunct="0">
              <a:spcBef>
                <a:spcPct val="0"/>
              </a:spcBef>
              <a:spcAft>
                <a:spcPct val="0"/>
              </a:spcAft>
              <a:buClrTx/>
              <a:buSzTx/>
              <a:buFontTx/>
              <a:buNone/>
            </a:pPr>
            <a:r>
              <a:rPr lang="en-GB" altLang="en-US" sz="1800">
                <a:solidFill>
                  <a:srgbClr val="EAEAEA"/>
                </a:solidFill>
                <a:hlinkClick r:id="rId3"/>
              </a:rPr>
              <a:t>http://www.cellsalive.com/cells/bactcell.htm</a:t>
            </a:r>
            <a:endParaRPr lang="en-GB" altLang="en-US" sz="1800">
              <a:solidFill>
                <a:srgbClr val="EAEAEA"/>
              </a:solidFill>
            </a:endParaRPr>
          </a:p>
          <a:p>
            <a:pPr eaLnBrk="0" fontAlgn="base" hangingPunct="0">
              <a:spcBef>
                <a:spcPct val="0"/>
              </a:spcBef>
              <a:spcAft>
                <a:spcPct val="0"/>
              </a:spcAft>
              <a:buClrTx/>
              <a:buSzTx/>
              <a:buFontTx/>
              <a:buNone/>
            </a:pPr>
            <a:endParaRPr lang="en-GB" altLang="en-US" sz="1800">
              <a:solidFill>
                <a:srgbClr val="EAEAEA"/>
              </a:solidFill>
            </a:endParaRPr>
          </a:p>
        </p:txBody>
      </p:sp>
    </p:spTree>
    <p:extLst>
      <p:ext uri="{BB962C8B-B14F-4D97-AF65-F5344CB8AC3E}">
        <p14:creationId xmlns:p14="http://schemas.microsoft.com/office/powerpoint/2010/main" val="86417259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liff">
  <a:themeElements>
    <a:clrScheme name="">
      <a:dk1>
        <a:srgbClr val="000000"/>
      </a:dk1>
      <a:lt1>
        <a:srgbClr val="EAEAEA"/>
      </a:lt1>
      <a:dk2>
        <a:srgbClr val="000000"/>
      </a:dk2>
      <a:lt2>
        <a:srgbClr val="000000"/>
      </a:lt2>
      <a:accent1>
        <a:srgbClr val="339966"/>
      </a:accent1>
      <a:accent2>
        <a:srgbClr val="333399"/>
      </a:accent2>
      <a:accent3>
        <a:srgbClr val="AAAAAA"/>
      </a:accent3>
      <a:accent4>
        <a:srgbClr val="C8C8C8"/>
      </a:accent4>
      <a:accent5>
        <a:srgbClr val="ADCAB8"/>
      </a:accent5>
      <a:accent6>
        <a:srgbClr val="2D2D8A"/>
      </a:accent6>
      <a:hlink>
        <a:srgbClr val="009999"/>
      </a:hlink>
      <a:folHlink>
        <a:srgbClr val="99CC00"/>
      </a:folHlink>
    </a:clrScheme>
    <a:fontScheme name="Cliff">
      <a:majorFont>
        <a:latin typeface="Arial"/>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9966"/>
        </a:solidFill>
        <a:ln w="9525" cap="flat" cmpd="sng" algn="ctr">
          <a:solidFill>
            <a:srgbClr val="EAEAE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EAEAEA"/>
            </a:solidFill>
            <a:effectLst/>
            <a:latin typeface="Verdana" charset="0"/>
            <a:ea typeface="ヒラギノ角ゴ ProN W3" charset="0"/>
            <a:cs typeface="ヒラギノ角ゴ ProN W3" charset="0"/>
            <a:sym typeface="Verdana" charset="0"/>
          </a:defRPr>
        </a:defPPr>
      </a:lstStyle>
    </a:spDef>
    <a:lnDef>
      <a:spPr bwMode="auto">
        <a:xfrm>
          <a:off x="0" y="0"/>
          <a:ext cx="1" cy="1"/>
        </a:xfrm>
        <a:custGeom>
          <a:avLst/>
          <a:gdLst/>
          <a:ahLst/>
          <a:cxnLst/>
          <a:rect l="0" t="0" r="0" b="0"/>
          <a:pathLst/>
        </a:custGeom>
        <a:solidFill>
          <a:srgbClr val="339966"/>
        </a:solidFill>
        <a:ln w="9525" cap="flat" cmpd="sng" algn="ctr">
          <a:solidFill>
            <a:srgbClr val="EAEAE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rgbClr val="EAEAEA"/>
            </a:solidFill>
            <a:effectLst/>
            <a:latin typeface="Verdana" charset="0"/>
            <a:ea typeface="ヒラギノ角ゴ ProN W3" charset="0"/>
            <a:cs typeface="ヒラギノ角ゴ ProN W3" charset="0"/>
            <a:sym typeface="Verdana" charset="0"/>
          </a:defRPr>
        </a:defPPr>
      </a:lstStyle>
    </a:lnDef>
  </a:objectDefaults>
  <a:extraClrSchemeLst>
    <a:extraClrScheme>
      <a:clrScheme name="Clif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1119</Words>
  <Application>Microsoft Office PowerPoint</Application>
  <PresentationFormat>On-screen Show (4:3)</PresentationFormat>
  <Paragraphs>199</Paragraphs>
  <Slides>25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Comic Sans MS</vt:lpstr>
      <vt:lpstr>Gill Sans</vt:lpstr>
      <vt:lpstr>Times New Roman</vt:lpstr>
      <vt:lpstr>Verdana</vt:lpstr>
      <vt:lpstr>Wingdings</vt:lpstr>
      <vt:lpstr>ヒラギノ明朝 ProN W3</vt:lpstr>
      <vt:lpstr>ヒラギノ角ゴ ProN W3</vt:lpstr>
      <vt:lpstr>Cliff</vt:lpstr>
      <vt:lpstr>Structure of prokaryotic cells and viruses</vt:lpstr>
      <vt:lpstr>GCSE prior knowledge</vt:lpstr>
      <vt:lpstr>Specification</vt:lpstr>
      <vt:lpstr>PowerPoint Presentation</vt:lpstr>
      <vt:lpstr>A prokaryotic cells are smaller and simpler</vt:lpstr>
      <vt:lpstr>Prokaryotic cells are simply built</vt:lpstr>
      <vt:lpstr>PowerPoint Presentation</vt:lpstr>
      <vt:lpstr>Gut bacteria</vt:lpstr>
      <vt:lpstr>Prokaryotic cells e.g. A bacterium</vt:lpstr>
      <vt:lpstr>Label the diagram in your pack</vt:lpstr>
      <vt:lpstr>Sometimes vs always present</vt:lpstr>
      <vt:lpstr>Plasmids</vt:lpstr>
      <vt:lpstr>Function of cell wall, capsule, and Large circular DNA</vt:lpstr>
      <vt:lpstr>Function of cell wall, capsule, and Large circular DNA</vt:lpstr>
      <vt:lpstr>Activity</vt:lpstr>
      <vt:lpstr>Comparison of Eukaryotic and prokaryotic</vt:lpstr>
      <vt:lpstr>Replication of prokaryotic cells</vt:lpstr>
      <vt:lpstr>Steps of Binary Fission </vt:lpstr>
      <vt:lpstr>Viruses-not prokaryotic or eukaryotic</vt:lpstr>
      <vt:lpstr>Viruses - Non cells</vt:lpstr>
      <vt:lpstr>Naked and enveloped viruses</vt:lpstr>
      <vt:lpstr>The lipid envelope</vt:lpstr>
      <vt:lpstr>PowerPoint Presentation</vt:lpstr>
      <vt:lpstr>Viral replication -videos</vt:lpstr>
      <vt:lpstr>Fact recall question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prokaryotic cells and viruses</dc:title>
  <dc:creator>Jacqueline Glen</dc:creator>
  <cp:lastModifiedBy>Alex Chappelow</cp:lastModifiedBy>
  <cp:revision>7</cp:revision>
  <dcterms:created xsi:type="dcterms:W3CDTF">2015-10-26T13:31:38Z</dcterms:created>
  <dcterms:modified xsi:type="dcterms:W3CDTF">2019-08-28T09:13:27Z</dcterms:modified>
</cp:coreProperties>
</file>