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307" r:id="rId16"/>
    <p:sldId id="305" r:id="rId17"/>
    <p:sldId id="306" r:id="rId18"/>
    <p:sldId id="273" r:id="rId19"/>
    <p:sldId id="274"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04" r:id="rId34"/>
    <p:sldId id="290" r:id="rId35"/>
    <p:sldId id="291" r:id="rId36"/>
    <p:sldId id="292" r:id="rId37"/>
    <p:sldId id="293" r:id="rId38"/>
    <p:sldId id="294" r:id="rId39"/>
    <p:sldId id="295" r:id="rId40"/>
    <p:sldId id="296" r:id="rId41"/>
    <p:sldId id="298" r:id="rId42"/>
    <p:sldId id="299"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26B4-1CCD-4A1A-8986-FC2378655BAB}" type="datetimeFigureOut">
              <a:rPr lang="en-GB" smtClean="0"/>
              <a:t>28/08/2019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EF591-3C6D-4BB0-820A-75F06106B305}" type="slidenum">
              <a:rPr lang="en-GB" smtClean="0"/>
              <a:t>‹#›</a:t>
            </a:fld>
            <a:endParaRPr lang="en-GB"/>
          </a:p>
        </p:txBody>
      </p:sp>
    </p:spTree>
    <p:extLst>
      <p:ext uri="{BB962C8B-B14F-4D97-AF65-F5344CB8AC3E}">
        <p14:creationId xmlns:p14="http://schemas.microsoft.com/office/powerpoint/2010/main" val="39048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iencelearn.org.nz/About-this-site/Glossary/temperatu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iencelearn.org.nz/About-this-site/Glossary/air-particl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Log scale: explain</a:t>
            </a:r>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0BFC217-20B5-407B-B1B0-7A611046C8B3}" type="slidenum">
              <a:rPr lang="en-GB" altLang="en-US"/>
              <a:pPr/>
              <a:t>5</a:t>
            </a:fld>
            <a:endParaRPr lang="en-GB" altLang="en-US"/>
          </a:p>
        </p:txBody>
      </p:sp>
    </p:spTree>
    <p:extLst>
      <p:ext uri="{BB962C8B-B14F-4D97-AF65-F5344CB8AC3E}">
        <p14:creationId xmlns:p14="http://schemas.microsoft.com/office/powerpoint/2010/main" val="67435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FF980-AF8E-4188-82CC-A4C0693D41C7}" type="slidenum">
              <a:rPr lang="en-GB" altLang="en-US">
                <a:solidFill>
                  <a:prstClr val="black"/>
                </a:solidFill>
                <a:latin typeface="Arial" panose="020B0604020202020204" pitchFamily="34" charset="0"/>
              </a:rPr>
              <a:pPr>
                <a:spcBef>
                  <a:spcPct val="0"/>
                </a:spcBef>
              </a:pPr>
              <a:t>8</a:t>
            </a:fld>
            <a:endParaRPr lang="en-GB" altLang="en-US">
              <a:solidFill>
                <a:prstClr val="black"/>
              </a:solidFill>
              <a:latin typeface="Arial" panose="020B0604020202020204" pitchFamily="34" charset="0"/>
            </a:endParaRPr>
          </a:p>
        </p:txBody>
      </p:sp>
      <p:sp>
        <p:nvSpPr>
          <p:cNvPr id="25907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r>
              <a:rPr lang="en-GB" altLang="en-US" smtClean="0">
                <a:solidFill>
                  <a:prstClr val="black"/>
                </a:solidFill>
                <a:latin typeface="Arial" panose="020B0604020202020204" pitchFamily="34" charset="0"/>
              </a:rPr>
              <a:t>Boardworks AS Biology </a:t>
            </a:r>
          </a:p>
          <a:p>
            <a:pPr eaLnBrk="0" hangingPunct="0">
              <a:spcBef>
                <a:spcPct val="0"/>
              </a:spcBef>
            </a:pPr>
            <a:r>
              <a:rPr lang="en-GB" altLang="en-US" smtClean="0">
                <a:solidFill>
                  <a:prstClr val="black"/>
                </a:solidFill>
                <a:latin typeface="Arial" panose="020B0604020202020204" pitchFamily="34" charset="0"/>
              </a:rPr>
              <a:t>Cell Structure</a:t>
            </a:r>
          </a:p>
        </p:txBody>
      </p:sp>
      <p:sp>
        <p:nvSpPr>
          <p:cNvPr id="2590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Teacher notes</a:t>
            </a:r>
          </a:p>
          <a:p>
            <a:pPr eaLnBrk="1" hangingPunct="1"/>
            <a:r>
              <a:rPr lang="en-GB" altLang="en-US" smtClean="0"/>
              <a:t>Note that the slider uses a logarithmic scale.</a:t>
            </a:r>
          </a:p>
        </p:txBody>
      </p:sp>
    </p:spTree>
    <p:extLst>
      <p:ext uri="{BB962C8B-B14F-4D97-AF65-F5344CB8AC3E}">
        <p14:creationId xmlns:p14="http://schemas.microsoft.com/office/powerpoint/2010/main" val="223770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6E3F1B75-101F-4896-94AF-51E080161C44}" type="slidenum">
              <a:rPr lang="en-GB" altLang="en-US"/>
              <a:pPr/>
              <a:t>10</a:t>
            </a:fld>
            <a:endParaRPr lang="en-GB" altLang="en-US"/>
          </a:p>
        </p:txBody>
      </p:sp>
    </p:spTree>
    <p:extLst>
      <p:ext uri="{BB962C8B-B14F-4D97-AF65-F5344CB8AC3E}">
        <p14:creationId xmlns:p14="http://schemas.microsoft.com/office/powerpoint/2010/main" val="46817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X rays emmited by electrons</a:t>
            </a:r>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86C39CE7-F009-4B58-9CA8-2D0472A64BCA}" type="slidenum">
              <a:rPr lang="en-GB" altLang="en-US"/>
              <a:pPr/>
              <a:t>12</a:t>
            </a:fld>
            <a:endParaRPr lang="en-GB" altLang="en-US"/>
          </a:p>
        </p:txBody>
      </p:sp>
    </p:spTree>
    <p:extLst>
      <p:ext uri="{BB962C8B-B14F-4D97-AF65-F5344CB8AC3E}">
        <p14:creationId xmlns:p14="http://schemas.microsoft.com/office/powerpoint/2010/main" val="260003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.i.e. Instead of writing 0.0001m, you would write 1x10</a:t>
            </a:r>
            <a:r>
              <a:rPr lang="en-GB" altLang="en-US" baseline="30000" smtClean="0"/>
              <a:t>-4 </a:t>
            </a:r>
            <a:r>
              <a:rPr lang="en-GB" altLang="en-US" smtClean="0"/>
              <a:t>m or instead of 5000km you would write 5x10</a:t>
            </a:r>
            <a:r>
              <a:rPr lang="en-GB" altLang="en-US" baseline="30000" smtClean="0"/>
              <a:t>3</a:t>
            </a:r>
            <a:endParaRPr lang="en-GB" altLang="en-US" smtClean="0"/>
          </a:p>
          <a:p>
            <a:endParaRPr lang="en-GB" alt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AAAE5918-D945-4867-8172-FB449CFE4F60}" type="slidenum">
              <a:rPr lang="en-GB" altLang="en-US"/>
              <a:pPr/>
              <a:t>16</a:t>
            </a:fld>
            <a:endParaRPr lang="en-GB" altLang="en-US"/>
          </a:p>
        </p:txBody>
      </p:sp>
    </p:spTree>
    <p:extLst>
      <p:ext uri="{BB962C8B-B14F-4D97-AF65-F5344CB8AC3E}">
        <p14:creationId xmlns:p14="http://schemas.microsoft.com/office/powerpoint/2010/main" val="131703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electron beam inside a transmission electron microscope (TEM) causes problems for biological samples because of its high energy. It needs to have enough energy to pass right through the sample and out the other side. The </a:t>
            </a:r>
            <a:r>
              <a:rPr lang="en-GB" altLang="en-US" smtClean="0">
                <a:hlinkClick r:id="rId3" action="ppaction://hlinkfile" tooltip="A measure of the degree of hotness or coldness of an object. Kelvin scale temperature is a measure of the average energy of the molecules of a body."/>
              </a:rPr>
              <a:t>temperature</a:t>
            </a:r>
            <a:r>
              <a:rPr lang="en-GB" altLang="en-US" smtClean="0"/>
              <a:t> can get up to 150°C where the beam hits the sample. This temperature is far too high for living cells to survive. Scanning electron microscopes (SEMs) use a lower-energy electron beam, but it can still be damaging to the sample.</a:t>
            </a:r>
          </a:p>
          <a:p>
            <a:r>
              <a:rPr lang="en-GB" altLang="en-US" smtClean="0"/>
              <a:t>The vacuum inside an electron microscope is important for its function. Without a vacuum, electrons being aimed at the sample would be deflected (knocked off course) when they hit </a:t>
            </a:r>
            <a:r>
              <a:rPr lang="en-GB" altLang="en-US" smtClean="0">
                <a:hlinkClick r:id="rId4" action="ppaction://hlinkfile" tooltip="The structural components of air. It includes gas molecules such as oxygen and nitrogen as well as larger dust, pollen and ash particles."/>
              </a:rPr>
              <a:t>air particles</a:t>
            </a:r>
            <a:r>
              <a:rPr lang="en-GB" altLang="en-US" smtClean="0"/>
              <a:t>. But liquid water, which is abundant in biological samples, evaporates immediately in a vacuum. If this happened, a biological sample would vaporise in front of your eyes!</a:t>
            </a:r>
          </a:p>
          <a:p>
            <a:r>
              <a:rPr lang="en-GB" altLang="en-US" smtClean="0"/>
              <a:t>To be visualised by an electron microscope, biological samples need to be:</a:t>
            </a:r>
          </a:p>
          <a:p>
            <a:r>
              <a:rPr lang="en-GB" altLang="en-US" smtClean="0"/>
              <a:t>fixed (stabilised) so the electron beam doesn’t destroy them</a:t>
            </a:r>
          </a:p>
          <a:p>
            <a:r>
              <a:rPr lang="en-GB" altLang="en-US" smtClean="0"/>
              <a:t>dried thoroughly so the vacuum doesn’t affect them.</a:t>
            </a:r>
          </a:p>
          <a:p>
            <a:endParaRPr lang="en-GB" alt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BE109789-42B3-432D-A44F-E7F7D36149D7}" type="slidenum">
              <a:rPr lang="en-GB" altLang="en-US"/>
              <a:pPr/>
              <a:t>25</a:t>
            </a:fld>
            <a:endParaRPr lang="en-GB" altLang="en-US"/>
          </a:p>
        </p:txBody>
      </p:sp>
    </p:spTree>
    <p:extLst>
      <p:ext uri="{BB962C8B-B14F-4D97-AF65-F5344CB8AC3E}">
        <p14:creationId xmlns:p14="http://schemas.microsoft.com/office/powerpoint/2010/main" val="207393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Repeated in different ways so that if only seen in one prepartion and not another it was an artifact and not an organelle</a:t>
            </a:r>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014D58F1-EC31-44E6-B795-B61321607EC6}" type="slidenum">
              <a:rPr lang="en-GB" altLang="en-US"/>
              <a:pPr/>
              <a:t>34</a:t>
            </a:fld>
            <a:endParaRPr lang="en-GB" altLang="en-US"/>
          </a:p>
        </p:txBody>
      </p:sp>
    </p:spTree>
    <p:extLst>
      <p:ext uri="{BB962C8B-B14F-4D97-AF65-F5344CB8AC3E}">
        <p14:creationId xmlns:p14="http://schemas.microsoft.com/office/powerpoint/2010/main" val="379328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 centrifugation, the lysate is rotated at a certain speed (expressed as rotations per minute (RPM)). This rotation imposes a force on the particles perpendicular to the axis of rotation. The force is called a relative centrifugal force (RCF), expressed as a multiple of the force of Earth's gravitational force (x g). For example, an RCF of 1000 x g is a force 1000 times greater than Earth's gravitational force. When a particle is subjected to centrifugal force, it will migrate away from the axis of rotation at a rate dependent on the particle's size and density.</a:t>
            </a:r>
          </a:p>
          <a:p>
            <a:endParaRPr lang="en-GB" alt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C32A234C-1266-40AA-881C-B33363098E28}" type="slidenum">
              <a:rPr lang="en-GB" altLang="en-US"/>
              <a:pPr/>
              <a:t>38</a:t>
            </a:fld>
            <a:endParaRPr lang="en-GB" altLang="en-US"/>
          </a:p>
        </p:txBody>
      </p:sp>
    </p:spTree>
    <p:extLst>
      <p:ext uri="{BB962C8B-B14F-4D97-AF65-F5344CB8AC3E}">
        <p14:creationId xmlns:p14="http://schemas.microsoft.com/office/powerpoint/2010/main" val="146529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(cold to stop enzyme reactions, isotonic to stop osmosis, buffer to stop pH changes DO N OT refer to cells bursting or shrinking-common error!!!!</a:t>
            </a:r>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D5161D3-2FD0-4F95-B409-6E9DB6281BBC}" type="slidenum">
              <a:rPr lang="en-GB" altLang="en-US"/>
              <a:pPr/>
              <a:t>39</a:t>
            </a:fld>
            <a:endParaRPr lang="en-GB" altLang="en-US"/>
          </a:p>
        </p:txBody>
      </p:sp>
    </p:spTree>
    <p:extLst>
      <p:ext uri="{BB962C8B-B14F-4D97-AF65-F5344CB8AC3E}">
        <p14:creationId xmlns:p14="http://schemas.microsoft.com/office/powerpoint/2010/main" val="209806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23EA6C27-1312-4A2E-B94D-E3E91D63C81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765391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D2915654-E0E9-4746-AEAD-F93CDB81484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2432481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5250"/>
            <a:ext cx="2743200" cy="6762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95250"/>
            <a:ext cx="8026400" cy="676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656B2803-81EF-4922-9D7B-30B9106C4A36}"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2015891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1190626" y="178594"/>
            <a:ext cx="9810751" cy="1714500"/>
          </a:xfrm>
          <a:prstGeom prst="rect">
            <a:avLst/>
          </a:prstGeom>
        </p:spPr>
        <p:txBody>
          <a:bodyPr/>
          <a:lstStyle>
            <a:lvl1pPr marL="0" marR="0" defTabSz="410751">
              <a:defRPr sz="5906">
                <a:uFillTx/>
                <a:latin typeface="+mj-lt"/>
                <a:ea typeface="+mj-ea"/>
                <a:cs typeface="+mj-cs"/>
                <a:sym typeface="Gill Sans"/>
              </a:defRPr>
            </a:lvl1pPr>
          </a:lstStyle>
          <a:p>
            <a:pPr lvl="0"/>
            <a:r>
              <a:rPr/>
              <a:t>Title Text</a:t>
            </a:r>
          </a:p>
        </p:txBody>
      </p:sp>
      <p:sp>
        <p:nvSpPr>
          <p:cNvPr id="10" name="Shape 10"/>
          <p:cNvSpPr>
            <a:spLocks noGrp="1"/>
          </p:cNvSpPr>
          <p:nvPr>
            <p:ph type="body" idx="1"/>
          </p:nvPr>
        </p:nvSpPr>
        <p:spPr>
          <a:xfrm>
            <a:off x="1190626" y="1946673"/>
            <a:ext cx="9810751" cy="4018359"/>
          </a:xfrm>
          <a:prstGeom prst="rect">
            <a:avLst/>
          </a:prstGeom>
        </p:spPr>
        <p:txBody>
          <a:bodyPr rIns="50800" anchor="ctr"/>
          <a:lstStyle>
            <a:lvl1pPr marL="625056" marR="0" indent="-401822" defTabSz="410751">
              <a:spcBef>
                <a:spcPts val="1687"/>
              </a:spcBef>
              <a:buSzPct val="171000"/>
              <a:defRPr sz="2953">
                <a:uFillTx/>
                <a:latin typeface="+mj-lt"/>
                <a:ea typeface="+mj-ea"/>
                <a:cs typeface="+mj-cs"/>
                <a:sym typeface="Gill Sans"/>
              </a:defRPr>
            </a:lvl1pPr>
            <a:lvl2pPr marL="937584" marR="0" indent="-401822" defTabSz="410751">
              <a:spcBef>
                <a:spcPts val="1687"/>
              </a:spcBef>
              <a:buSzPct val="171000"/>
              <a:defRPr sz="2953">
                <a:uFillTx/>
                <a:latin typeface="+mj-lt"/>
                <a:ea typeface="+mj-ea"/>
                <a:cs typeface="+mj-cs"/>
                <a:sym typeface="Gill Sans"/>
              </a:defRPr>
            </a:lvl2pPr>
            <a:lvl3pPr marL="1250112" marR="0" indent="-401822" defTabSz="410751">
              <a:spcBef>
                <a:spcPts val="1687"/>
              </a:spcBef>
              <a:buSzPct val="171000"/>
              <a:defRPr sz="2953">
                <a:uFillTx/>
                <a:latin typeface="+mj-lt"/>
                <a:ea typeface="+mj-ea"/>
                <a:cs typeface="+mj-cs"/>
                <a:sym typeface="Gill Sans"/>
              </a:defRPr>
            </a:lvl3pPr>
            <a:lvl4pPr marL="1562640" marR="0" indent="-401822" defTabSz="410751">
              <a:spcBef>
                <a:spcPts val="1687"/>
              </a:spcBef>
              <a:buSzPct val="171000"/>
              <a:defRPr sz="2953">
                <a:uFillTx/>
                <a:latin typeface="+mj-lt"/>
                <a:ea typeface="+mj-ea"/>
                <a:cs typeface="+mj-cs"/>
                <a:sym typeface="Gill Sans"/>
              </a:defRPr>
            </a:lvl4pPr>
            <a:lvl5pPr marL="1875168" marR="0" indent="-401822" defTabSz="410751">
              <a:spcBef>
                <a:spcPts val="1687"/>
              </a:spcBef>
              <a:buSzPct val="171000"/>
              <a:defRPr sz="2953">
                <a:uFillTx/>
                <a:latin typeface="+mj-lt"/>
                <a:ea typeface="+mj-ea"/>
                <a:cs typeface="+mj-cs"/>
                <a:sym typeface="Gill Sans"/>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2243012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solidFill>
                  <a:srgbClr val="FFFFFF"/>
                </a:solidFill>
              </a:defRPr>
            </a:lvl1pPr>
          </a:lstStyle>
          <a:p>
            <a:pPr eaLnBrk="0" fontAlgn="base" hangingPunct="0">
              <a:spcBef>
                <a:spcPct val="0"/>
              </a:spcBef>
              <a:spcAft>
                <a:spcPct val="0"/>
              </a:spcAft>
              <a:defRPr/>
            </a:pPr>
            <a:fld id="{4E0F4F12-82E8-4B98-9666-DD71DFEF379C}" type="datetime1">
              <a:rPr lang="en-GB">
                <a:sym typeface="Verdana" panose="020B0604030504040204" pitchFamily="34" charset="0"/>
              </a:rPr>
              <a:pPr eaLnBrk="0" fontAlgn="base" hangingPunct="0">
                <a:spcBef>
                  <a:spcPct val="0"/>
                </a:spcBef>
                <a:spcAft>
                  <a:spcPct val="0"/>
                </a:spcAft>
                <a:defRPr/>
              </a:pPr>
              <a:t>28/08/2019</a:t>
            </a:fld>
            <a:endParaRPr lang="en-GB">
              <a:sym typeface="Verdana" panose="020B0604030504040204" pitchFamily="34" charset="0"/>
            </a:endParaRPr>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solidFill>
                  <a:srgbClr val="FFFFFF"/>
                </a:solidFill>
              </a:defRPr>
            </a:lvl1pPr>
          </a:lstStyle>
          <a:p>
            <a:pPr eaLnBrk="0" fontAlgn="base" hangingPunct="0">
              <a:spcBef>
                <a:spcPct val="0"/>
              </a:spcBef>
              <a:spcAft>
                <a:spcPct val="0"/>
              </a:spcAft>
              <a:defRPr/>
            </a:pPr>
            <a:r>
              <a:rPr lang="en-GB">
                <a:sym typeface="Verdana" panose="020B0604030504040204" pitchFamily="34" charset="0"/>
              </a:rPr>
              <a:t>Andy Clarke</a:t>
            </a:r>
          </a:p>
        </p:txBody>
      </p:sp>
      <p:sp>
        <p:nvSpPr>
          <p:cNvPr id="8" name="Slide Number Placeholder 7"/>
          <p:cNvSpPr>
            <a:spLocks noGrp="1"/>
          </p:cNvSpPr>
          <p:nvPr>
            <p:ph type="sldNum" sz="quarter" idx="12"/>
          </p:nvPr>
        </p:nvSpPr>
        <p:spPr>
          <a:xfrm>
            <a:off x="8737600" y="6245225"/>
            <a:ext cx="2844800" cy="476250"/>
          </a:xfrm>
        </p:spPr>
        <p:txBody>
          <a:bodyPr/>
          <a:lstStyle>
            <a:lvl1pPr>
              <a:defRPr>
                <a:solidFill>
                  <a:srgbClr val="FFFFFF"/>
                </a:solidFill>
              </a:defRPr>
            </a:lvl1pPr>
          </a:lstStyle>
          <a:p>
            <a:fld id="{2F3334C2-6E6F-4D2D-AB4F-6610E956A346}" type="slidenum">
              <a:rPr lang="en-GB" altLang="en-US"/>
              <a:pPr/>
              <a:t>‹#›</a:t>
            </a:fld>
            <a:endParaRPr lang="en-GB" altLang="en-US"/>
          </a:p>
        </p:txBody>
      </p:sp>
    </p:spTree>
    <p:extLst>
      <p:ext uri="{BB962C8B-B14F-4D97-AF65-F5344CB8AC3E}">
        <p14:creationId xmlns:p14="http://schemas.microsoft.com/office/powerpoint/2010/main" val="24785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97C9A689-576B-41AE-9EC0-FE2F3FCC6E44}"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7009481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10AF5CEF-B139-4639-B0F9-BD7A207C88C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65440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38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0"/>
            <a:ext cx="538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2"/>
          <p:cNvSpPr txBox="1">
            <a:spLocks noGrp="1" noChangeArrowheads="1"/>
          </p:cNvSpPr>
          <p:nvPr>
            <p:ph type="sldNum" sz="quarter" idx="10"/>
          </p:nvPr>
        </p:nvSpPr>
        <p:spPr>
          <a:ln/>
        </p:spPr>
        <p:txBody>
          <a:bodyPr/>
          <a:lstStyle>
            <a:lvl1pPr>
              <a:defRPr/>
            </a:lvl1pPr>
          </a:lstStyle>
          <a:p>
            <a:fld id="{BB6463FF-B9DD-42B0-82D7-FD58404474C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3133050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2"/>
          <p:cNvSpPr txBox="1">
            <a:spLocks noGrp="1" noChangeArrowheads="1"/>
          </p:cNvSpPr>
          <p:nvPr>
            <p:ph type="sldNum" sz="quarter" idx="10"/>
          </p:nvPr>
        </p:nvSpPr>
        <p:spPr>
          <a:ln/>
        </p:spPr>
        <p:txBody>
          <a:bodyPr/>
          <a:lstStyle>
            <a:lvl1pPr>
              <a:defRPr/>
            </a:lvl1pPr>
          </a:lstStyle>
          <a:p>
            <a:fld id="{5F6AF4A9-EA06-410B-804C-56405D92D51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666866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2"/>
          <p:cNvSpPr txBox="1">
            <a:spLocks noGrp="1" noChangeArrowheads="1"/>
          </p:cNvSpPr>
          <p:nvPr>
            <p:ph type="sldNum" sz="quarter" idx="10"/>
          </p:nvPr>
        </p:nvSpPr>
        <p:spPr>
          <a:ln/>
        </p:spPr>
        <p:txBody>
          <a:bodyPr/>
          <a:lstStyle>
            <a:lvl1pPr>
              <a:defRPr/>
            </a:lvl1pPr>
          </a:lstStyle>
          <a:p>
            <a:fld id="{263572E5-4148-4D7D-9EF7-BDBCFF3B147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926095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DBD9C097-343E-4C1B-897C-072C31FF5128}"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804709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CFFEA92D-F07F-4C66-BB9E-E4A9F5C59C2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5956297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Verdana"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2C3E13BA-6361-4AE1-94B7-19D99A9650B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2628644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565"/>
            </a:gs>
            <a:gs pos="100000">
              <a:srgbClr val="5D9E9E"/>
            </a:gs>
          </a:gsLst>
          <a:lin ang="5400000" scaled="1"/>
        </a:gra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609600" y="95250"/>
            <a:ext cx="109728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Arial" panose="020B0604020202020204" pitchFamily="34" charset="0"/>
              </a:rPr>
              <a:t>Click to edit Master title style</a:t>
            </a:r>
          </a:p>
        </p:txBody>
      </p:sp>
      <p:sp>
        <p:nvSpPr>
          <p:cNvPr id="2" name="Text Box 2"/>
          <p:cNvSpPr txBox="1">
            <a:spLocks noGrp="1" noChangeArrowheads="1"/>
          </p:cNvSpPr>
          <p:nvPr>
            <p:ph type="sldNum" sz="quarter" idx="4"/>
          </p:nvPr>
        </p:nvSpPr>
        <p:spPr bwMode="auto">
          <a:xfrm>
            <a:off x="9952567" y="6408738"/>
            <a:ext cx="412751"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ea typeface="Verdana" panose="020B0604030504040204" pitchFamily="34" charset="0"/>
                <a:cs typeface="Verdana" panose="020B0604030504040204" pitchFamily="34" charset="0"/>
              </a:defRPr>
            </a:lvl1pPr>
          </a:lstStyle>
          <a:p>
            <a:pPr fontAlgn="base">
              <a:spcBef>
                <a:spcPct val="0"/>
              </a:spcBef>
              <a:spcAft>
                <a:spcPct val="0"/>
              </a:spcAft>
            </a:pPr>
            <a:fld id="{9B607BEC-AD07-433F-BBDD-23E2BE333EC0}" type="slidenum">
              <a:rPr lang="en-US" altLang="en-US">
                <a:solidFill>
                  <a:srgbClr val="EAEAEA"/>
                </a:solidFill>
                <a:sym typeface="Verdana" panose="020B0604030504040204" pitchFamily="34" charset="0"/>
              </a:rPr>
              <a:pPr fontAlgn="base">
                <a:spcBef>
                  <a:spcPct val="0"/>
                </a:spcBef>
                <a:spcAft>
                  <a:spcPct val="0"/>
                </a:spcAft>
              </a:pPr>
              <a:t>‹#›</a:t>
            </a:fld>
            <a:endParaRPr lang="en-US" altLang="en-US">
              <a:solidFill>
                <a:srgbClr val="EAEAEA"/>
              </a:solidFill>
              <a:sym typeface="Verdana" panose="020B0604030504040204" pitchFamily="34" charset="0"/>
            </a:endParaRPr>
          </a:p>
        </p:txBody>
      </p:sp>
      <p:sp>
        <p:nvSpPr>
          <p:cNvPr id="6148" name="Rectangle 3"/>
          <p:cNvSpPr>
            <a:spLocks noGrp="1" noChangeArrowheads="1"/>
          </p:cNvSpPr>
          <p:nvPr>
            <p:ph type="body" idx="1"/>
          </p:nvPr>
        </p:nvSpPr>
        <p:spPr bwMode="auto">
          <a:xfrm>
            <a:off x="609600" y="1600200"/>
            <a:ext cx="10972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Verdana" panose="020B0604030504040204" pitchFamily="34" charset="0"/>
              </a:rPr>
              <a:t>Click to edit Master text styles</a:t>
            </a:r>
          </a:p>
          <a:p>
            <a:pPr lvl="1"/>
            <a:r>
              <a:rPr lang="en-US" altLang="en-US" smtClean="0">
                <a:sym typeface="Verdana" panose="020B0604030504040204" pitchFamily="34" charset="0"/>
              </a:rPr>
              <a:t>Second level</a:t>
            </a:r>
          </a:p>
          <a:p>
            <a:pPr lvl="2"/>
            <a:r>
              <a:rPr lang="en-US" altLang="en-US" smtClean="0">
                <a:sym typeface="Verdana" panose="020B0604030504040204" pitchFamily="34" charset="0"/>
              </a:rPr>
              <a:t>Third level</a:t>
            </a:r>
          </a:p>
          <a:p>
            <a:pPr lvl="3"/>
            <a:r>
              <a:rPr lang="en-US" altLang="en-US" smtClean="0">
                <a:sym typeface="Verdana" panose="020B0604030504040204" pitchFamily="34" charset="0"/>
              </a:rPr>
              <a:t>Fourth level</a:t>
            </a:r>
          </a:p>
          <a:p>
            <a:pPr lvl="4"/>
            <a:r>
              <a:rPr lang="en-US" altLang="en-US" smtClean="0">
                <a:sym typeface="Verdana" panose="020B0604030504040204" pitchFamily="34" charset="0"/>
              </a:rPr>
              <a:t>Fifth level</a:t>
            </a:r>
          </a:p>
        </p:txBody>
      </p:sp>
    </p:spTree>
    <p:extLst>
      <p:ext uri="{BB962C8B-B14F-4D97-AF65-F5344CB8AC3E}">
        <p14:creationId xmlns:p14="http://schemas.microsoft.com/office/powerpoint/2010/main" val="1950481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ftr="0" dt="0"/>
  <p:txStyles>
    <p:titleStyle>
      <a:lvl1pPr marL="39688" algn="ctr" rtl="0" eaLnBrk="0" fontAlgn="base" hangingPunct="0">
        <a:spcBef>
          <a:spcPct val="0"/>
        </a:spcBef>
        <a:spcAft>
          <a:spcPct val="0"/>
        </a:spcAft>
        <a:defRPr sz="4400">
          <a:solidFill>
            <a:srgbClr val="FFFFCC"/>
          </a:solidFill>
          <a:latin typeface="+mj-lt"/>
          <a:ea typeface="+mj-ea"/>
          <a:cs typeface="+mj-cs"/>
          <a:sym typeface="Arial" panose="020B0604020202020204" pitchFamily="34" charset="0"/>
        </a:defRPr>
      </a:lvl1pPr>
      <a:lvl2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2pPr>
      <a:lvl3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3pPr>
      <a:lvl4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4pPr>
      <a:lvl5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5pPr>
      <a:lvl6pPr marL="4968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EEC85E"/>
        </a:buClr>
        <a:buSzPct val="69000"/>
        <a:buFont typeface="Wingdings" panose="05000000000000000000" pitchFamily="2" charset="2"/>
        <a:buChar char="u"/>
        <a:defRPr sz="3200">
          <a:solidFill>
            <a:schemeClr val="tx1"/>
          </a:solidFill>
          <a:latin typeface="+mn-lt"/>
          <a:ea typeface="+mn-ea"/>
          <a:cs typeface="+mn-cs"/>
          <a:sym typeface="Verdana" panose="020B0604030504040204" pitchFamily="34" charset="0"/>
        </a:defRPr>
      </a:lvl1pPr>
      <a:lvl2pPr marL="731838" indent="-285750" algn="l" rtl="0" eaLnBrk="0" fontAlgn="base" hangingPunct="0">
        <a:spcBef>
          <a:spcPts val="700"/>
        </a:spcBef>
        <a:spcAft>
          <a:spcPct val="0"/>
        </a:spcAft>
        <a:buSzPct val="100000"/>
        <a:buFont typeface="Verdana" panose="020B0604030504040204" pitchFamily="34" charset="0"/>
        <a:buChar char="–"/>
        <a:defRPr sz="2800">
          <a:solidFill>
            <a:schemeClr val="tx1"/>
          </a:solidFill>
          <a:latin typeface="+mn-lt"/>
          <a:ea typeface="+mn-ea"/>
          <a:cs typeface="+mn-cs"/>
          <a:sym typeface="Verdana" panose="020B0604030504040204" pitchFamily="34" charset="0"/>
        </a:defRPr>
      </a:lvl2pPr>
      <a:lvl3pPr marL="1131888" indent="-228600" algn="l" rtl="0" eaLnBrk="0" fontAlgn="base" hangingPunct="0">
        <a:spcBef>
          <a:spcPts val="600"/>
        </a:spcBef>
        <a:spcAft>
          <a:spcPct val="0"/>
        </a:spcAft>
        <a:buClr>
          <a:srgbClr val="FFFFCC"/>
        </a:buClr>
        <a:buSzPct val="69000"/>
        <a:buFont typeface="Wingdings" panose="05000000000000000000" pitchFamily="2" charset="2"/>
        <a:buChar char="u"/>
        <a:defRPr sz="2400">
          <a:solidFill>
            <a:schemeClr val="tx1"/>
          </a:solidFill>
          <a:latin typeface="+mn-lt"/>
          <a:ea typeface="+mn-ea"/>
          <a:cs typeface="+mn-cs"/>
          <a:sym typeface="Verdana" panose="020B0604030504040204" pitchFamily="34" charset="0"/>
        </a:defRPr>
      </a:lvl3pPr>
      <a:lvl4pPr marL="1589088" indent="-228600" algn="l" rtl="0" eaLnBrk="0" fontAlgn="base" hangingPunct="0">
        <a:spcBef>
          <a:spcPts val="500"/>
        </a:spcBef>
        <a:spcAft>
          <a:spcPct val="0"/>
        </a:spcAft>
        <a:buSzPct val="100000"/>
        <a:buFont typeface="Verdana" panose="020B0604030504040204" pitchFamily="34" charset="0"/>
        <a:buChar char="–"/>
        <a:defRPr sz="2000">
          <a:solidFill>
            <a:schemeClr val="tx1"/>
          </a:solidFill>
          <a:latin typeface="+mn-lt"/>
          <a:ea typeface="+mn-ea"/>
          <a:cs typeface="+mn-cs"/>
          <a:sym typeface="Verdana" panose="020B0604030504040204" pitchFamily="34" charset="0"/>
        </a:defRPr>
      </a:lvl4pPr>
      <a:lvl5pPr marL="2046288" indent="-228600" algn="l" rtl="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mn-lt"/>
          <a:ea typeface="+mn-ea"/>
          <a:cs typeface="+mn-cs"/>
          <a:sym typeface="Verdana" panose="020B0604030504040204"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youtube.com/watch?v=fToTFjwUc5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iencelearn.org.nz/Contexts/Exploring-with-Microscopes/Sci-Media/Interactives/Which-microscop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SjaFUJhzY9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4"/>
          <p:cNvSpPr>
            <a:spLocks noGrp="1"/>
          </p:cNvSpPr>
          <p:nvPr>
            <p:ph type="ctrTitle"/>
          </p:nvPr>
        </p:nvSpPr>
        <p:spPr/>
        <p:txBody>
          <a:bodyPr/>
          <a:lstStyle/>
          <a:p>
            <a:r>
              <a:rPr lang="en-GB" altLang="en-US" smtClean="0"/>
              <a:t>Methods of studying cells</a:t>
            </a:r>
          </a:p>
        </p:txBody>
      </p:sp>
      <p:sp>
        <p:nvSpPr>
          <p:cNvPr id="187395" name="Subtitle 5"/>
          <p:cNvSpPr>
            <a:spLocks noGrp="1"/>
          </p:cNvSpPr>
          <p:nvPr>
            <p:ph type="subTitle" idx="1"/>
          </p:nvPr>
        </p:nvSpPr>
        <p:spPr/>
        <p:txBody>
          <a:bodyPr/>
          <a:lstStyle/>
          <a:p>
            <a:r>
              <a:rPr lang="en-GB" altLang="en-US" smtClean="0"/>
              <a:t>3.2.1.3</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D77C06FC-43B9-49DE-BC80-2C38449A22EC}"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1</a:t>
            </a:fld>
            <a:endParaRPr lang="en-US" altLang="en-US" sz="1200">
              <a:solidFill>
                <a:srgbClr val="EAEAE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10884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26"/>
          <p:cNvSpPr>
            <a:spLocks noGrp="1" noChangeArrowheads="1"/>
          </p:cNvSpPr>
          <p:nvPr>
            <p:ph type="title"/>
          </p:nvPr>
        </p:nvSpPr>
        <p:spPr>
          <a:xfrm>
            <a:off x="1774825" y="292100"/>
            <a:ext cx="8713788" cy="1384300"/>
          </a:xfrm>
        </p:spPr>
        <p:txBody>
          <a:bodyPr/>
          <a:lstStyle/>
          <a:p>
            <a:r>
              <a:rPr lang="en-GB" altLang="en-US" sz="3600" b="1">
                <a:solidFill>
                  <a:schemeClr val="tx1"/>
                </a:solidFill>
                <a:latin typeface="Calibri" panose="020F0502020204030204" pitchFamily="34" charset="0"/>
              </a:rPr>
              <a:t>Same Magnification but Different Resolutions</a:t>
            </a:r>
          </a:p>
        </p:txBody>
      </p:sp>
      <p:sp>
        <p:nvSpPr>
          <p:cNvPr id="35843" name="Rectangle 1027"/>
          <p:cNvSpPr>
            <a:spLocks noGrp="1" noChangeArrowheads="1"/>
          </p:cNvSpPr>
          <p:nvPr>
            <p:ph type="body" sz="half" idx="1"/>
          </p:nvPr>
        </p:nvSpPr>
        <p:spPr>
          <a:xfrm>
            <a:off x="1774826" y="1484313"/>
            <a:ext cx="5834063" cy="4176712"/>
          </a:xfrm>
        </p:spPr>
        <p:txBody>
          <a:bodyPr/>
          <a:lstStyle/>
          <a:p>
            <a:pPr>
              <a:spcBef>
                <a:spcPts val="1800"/>
              </a:spcBef>
            </a:pPr>
            <a:r>
              <a:rPr lang="en-GB" altLang="en-US" sz="2800" b="1" u="sng">
                <a:latin typeface="Calibri" panose="020F0502020204030204" pitchFamily="34" charset="0"/>
              </a:rPr>
              <a:t>Magnification</a:t>
            </a:r>
            <a:r>
              <a:rPr lang="en-GB" altLang="en-US" sz="2800">
                <a:latin typeface="Calibri" panose="020F0502020204030204" pitchFamily="34" charset="0"/>
              </a:rPr>
              <a:t>: is the increase in the apparent size of the object-the extent to which it has been enlarged</a:t>
            </a:r>
          </a:p>
          <a:p>
            <a:pPr>
              <a:spcBef>
                <a:spcPts val="1800"/>
              </a:spcBef>
            </a:pPr>
            <a:r>
              <a:rPr lang="en-GB" altLang="en-US" sz="2800" b="1" u="sng">
                <a:latin typeface="Calibri" panose="020F0502020204030204" pitchFamily="34" charset="0"/>
              </a:rPr>
              <a:t>Resolution</a:t>
            </a:r>
            <a:r>
              <a:rPr lang="en-GB" altLang="en-US" sz="2800">
                <a:latin typeface="Calibri" panose="020F0502020204030204" pitchFamily="34" charset="0"/>
              </a:rPr>
              <a:t>: is the ability to distinguish between two points that are close together.</a:t>
            </a:r>
          </a:p>
          <a:p>
            <a:pPr>
              <a:spcBef>
                <a:spcPts val="1800"/>
              </a:spcBef>
            </a:pPr>
            <a:r>
              <a:rPr lang="en-GB" altLang="en-US" sz="2800">
                <a:latin typeface="Calibri" panose="020F0502020204030204" pitchFamily="34" charset="0"/>
              </a:rPr>
              <a:t>An electron microscope has </a:t>
            </a:r>
            <a:r>
              <a:rPr lang="en-GB" altLang="en-US" sz="2800" b="1">
                <a:latin typeface="Calibri" panose="020F0502020204030204" pitchFamily="34" charset="0"/>
              </a:rPr>
              <a:t>higher resolution </a:t>
            </a:r>
            <a:r>
              <a:rPr lang="en-GB" altLang="en-US" sz="2800">
                <a:latin typeface="Calibri" panose="020F0502020204030204" pitchFamily="34" charset="0"/>
              </a:rPr>
              <a:t>than a light microscope</a:t>
            </a:r>
            <a:r>
              <a:rPr lang="en-GB" altLang="en-US" sz="2800" b="1">
                <a:latin typeface="Calibri" panose="020F0502020204030204" pitchFamily="34" charset="0"/>
              </a:rPr>
              <a:t>.</a:t>
            </a:r>
          </a:p>
          <a:p>
            <a:pPr>
              <a:spcBef>
                <a:spcPts val="1800"/>
              </a:spcBef>
            </a:pPr>
            <a:r>
              <a:rPr lang="en-GB" altLang="en-US" sz="2800" b="1">
                <a:solidFill>
                  <a:srgbClr val="002060"/>
                </a:solidFill>
                <a:latin typeface="Calibri" panose="020F0502020204030204" pitchFamily="34" charset="0"/>
              </a:rPr>
              <a:t>Why? </a:t>
            </a:r>
            <a:r>
              <a:rPr lang="en-GB" altLang="en-US" sz="2400">
                <a:solidFill>
                  <a:srgbClr val="002060"/>
                </a:solidFill>
                <a:latin typeface="Calibri" panose="020F0502020204030204" pitchFamily="34" charset="0"/>
              </a:rPr>
              <a:t>The electron beam has a shorter wavelength therefore can resolve objects well</a:t>
            </a:r>
          </a:p>
        </p:txBody>
      </p:sp>
      <p:graphicFrame>
        <p:nvGraphicFramePr>
          <p:cNvPr id="197636" name="Object 1035"/>
          <p:cNvGraphicFramePr>
            <a:graphicFrameLocks noGrp="1" noChangeAspect="1"/>
          </p:cNvGraphicFramePr>
          <p:nvPr>
            <p:ph sz="quarter" idx="3"/>
          </p:nvPr>
        </p:nvGraphicFramePr>
        <p:xfrm>
          <a:off x="7581900" y="3933825"/>
          <a:ext cx="2971800" cy="2228850"/>
        </p:xfrm>
        <a:graphic>
          <a:graphicData uri="http://schemas.openxmlformats.org/presentationml/2006/ole">
            <mc:AlternateContent xmlns:mc="http://schemas.openxmlformats.org/markup-compatibility/2006">
              <mc:Choice xmlns:v="urn:schemas-microsoft-com:vml" Requires="v">
                <p:oleObj spid="_x0000_s2080" name="Photo Editor Photo" r:id="rId4" imgW="9752381" imgH="7314286" progId="">
                  <p:embed/>
                </p:oleObj>
              </mc:Choice>
              <mc:Fallback>
                <p:oleObj name="Photo Editor Photo" r:id="rId4" imgW="9752381" imgH="7314286"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3933825"/>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197637" name="Object 1036"/>
          <p:cNvGraphicFramePr>
            <a:graphicFrameLocks noGrp="1" noChangeAspect="1"/>
          </p:cNvGraphicFramePr>
          <p:nvPr>
            <p:ph sz="quarter" idx="2"/>
          </p:nvPr>
        </p:nvGraphicFramePr>
        <p:xfrm>
          <a:off x="7569200" y="1643064"/>
          <a:ext cx="2959100" cy="2219325"/>
        </p:xfrm>
        <a:graphic>
          <a:graphicData uri="http://schemas.openxmlformats.org/presentationml/2006/ole">
            <mc:AlternateContent xmlns:mc="http://schemas.openxmlformats.org/markup-compatibility/2006">
              <mc:Choice xmlns:v="urn:schemas-microsoft-com:vml" Requires="v">
                <p:oleObj spid="_x0000_s2081" name="Photo Editor Photo" r:id="rId6" imgW="1066667" imgH="800212" progId="">
                  <p:embed/>
                </p:oleObj>
              </mc:Choice>
              <mc:Fallback>
                <p:oleObj name="Photo Editor Photo" r:id="rId6" imgW="1066667" imgH="800212"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9200" y="1643064"/>
                        <a:ext cx="29591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3127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6"/>
          <p:cNvSpPr>
            <a:spLocks noGrp="1"/>
          </p:cNvSpPr>
          <p:nvPr>
            <p:ph type="title"/>
          </p:nvPr>
        </p:nvSpPr>
        <p:spPr/>
        <p:txBody>
          <a:bodyPr/>
          <a:lstStyle/>
          <a:p>
            <a:r>
              <a:rPr lang="en-GB" altLang="en-US" smtClean="0"/>
              <a:t>Magnification and resoluton</a:t>
            </a:r>
          </a:p>
        </p:txBody>
      </p:sp>
      <p:sp>
        <p:nvSpPr>
          <p:cNvPr id="198659" name="Content Placeholder 7"/>
          <p:cNvSpPr>
            <a:spLocks noGrp="1"/>
          </p:cNvSpPr>
          <p:nvPr>
            <p:ph idx="1"/>
          </p:nvPr>
        </p:nvSpPr>
        <p:spPr>
          <a:xfrm>
            <a:off x="1695450" y="1376363"/>
            <a:ext cx="7200900" cy="5257800"/>
          </a:xfrm>
        </p:spPr>
        <p:txBody>
          <a:bodyPr/>
          <a:lstStyle/>
          <a:p>
            <a:r>
              <a:rPr lang="en-GB" altLang="en-US" dirty="0" smtClean="0"/>
              <a:t>Light microscope</a:t>
            </a:r>
          </a:p>
          <a:p>
            <a:pPr lvl="1"/>
            <a:r>
              <a:rPr lang="en-GB" altLang="en-US" dirty="0"/>
              <a:t>R</a:t>
            </a:r>
            <a:r>
              <a:rPr lang="en-GB" altLang="en-US" dirty="0" smtClean="0"/>
              <a:t>esolution is </a:t>
            </a:r>
            <a:r>
              <a:rPr lang="en-GB" altLang="en-US" b="1" dirty="0" smtClean="0">
                <a:solidFill>
                  <a:srgbClr val="002060"/>
                </a:solidFill>
              </a:rPr>
              <a:t>200nm</a:t>
            </a:r>
            <a:r>
              <a:rPr lang="en-GB" altLang="en-US" dirty="0" smtClean="0"/>
              <a:t> and magnification is </a:t>
            </a:r>
            <a:r>
              <a:rPr lang="en-GB" altLang="en-US" b="1" dirty="0" smtClean="0">
                <a:solidFill>
                  <a:srgbClr val="002060"/>
                </a:solidFill>
              </a:rPr>
              <a:t>x 1500</a:t>
            </a:r>
          </a:p>
          <a:p>
            <a:r>
              <a:rPr lang="en-GB" altLang="en-US" dirty="0" smtClean="0"/>
              <a:t>Electron microscope </a:t>
            </a:r>
          </a:p>
          <a:p>
            <a:pPr lvl="1"/>
            <a:r>
              <a:rPr lang="en-GB" altLang="en-US" dirty="0" smtClean="0"/>
              <a:t>resolution is </a:t>
            </a:r>
            <a:r>
              <a:rPr lang="en-GB" altLang="en-US" b="1" dirty="0" smtClean="0">
                <a:solidFill>
                  <a:srgbClr val="002060"/>
                </a:solidFill>
              </a:rPr>
              <a:t>0.1nm</a:t>
            </a:r>
            <a:r>
              <a:rPr lang="en-GB" altLang="en-US" dirty="0" smtClean="0"/>
              <a:t>, and magnification is </a:t>
            </a:r>
            <a:r>
              <a:rPr lang="en-GB" altLang="en-US" b="1" dirty="0" smtClean="0">
                <a:solidFill>
                  <a:srgbClr val="002060"/>
                </a:solidFill>
              </a:rPr>
              <a:t>x 150000</a:t>
            </a:r>
          </a:p>
          <a:p>
            <a:r>
              <a:rPr lang="en-GB" altLang="en-US" sz="2800" dirty="0"/>
              <a:t>However increasing magnification does not always lead to an increase in resolution in fact the image can become more blurred.</a:t>
            </a:r>
          </a:p>
        </p:txBody>
      </p:sp>
      <p:sp>
        <p:nvSpPr>
          <p:cNvPr id="6" name="Slide Number Placeholder 5"/>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A3EBB31C-EA3B-4F2C-B735-223ACA826151}" type="slidenum">
              <a:rPr lang="en-GB" altLang="en-US" sz="1200">
                <a:solidFill>
                  <a:srgbClr val="FFFFFF"/>
                </a:solidFill>
                <a:ea typeface="Verdana" panose="020B0604030504040204" pitchFamily="34" charset="0"/>
                <a:cs typeface="Verdana" panose="020B0604030504040204" pitchFamily="34" charset="0"/>
              </a:rPr>
              <a:pPr>
                <a:spcBef>
                  <a:spcPct val="0"/>
                </a:spcBef>
                <a:buClrTx/>
                <a:buSzTx/>
                <a:buFontTx/>
                <a:buNone/>
              </a:pPr>
              <a:t>11</a:t>
            </a:fld>
            <a:endParaRPr lang="en-GB" altLang="en-US" sz="1200">
              <a:solidFill>
                <a:srgbClr val="FFFFFF"/>
              </a:solidFill>
              <a:ea typeface="Verdana" panose="020B0604030504040204" pitchFamily="34" charset="0"/>
              <a:cs typeface="Verdana" panose="020B0604030504040204" pitchFamily="34" charset="0"/>
            </a:endParaRPr>
          </a:p>
        </p:txBody>
      </p:sp>
      <p:pic>
        <p:nvPicPr>
          <p:cNvPr id="1986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1" y="1412876"/>
            <a:ext cx="148431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2663" y="3979864"/>
            <a:ext cx="18859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2204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1981200" y="95251"/>
            <a:ext cx="8229600" cy="957263"/>
          </a:xfrm>
        </p:spPr>
        <p:txBody>
          <a:bodyPr/>
          <a:lstStyle/>
          <a:p>
            <a:r>
              <a:rPr lang="en-GB" altLang="en-US" sz="3200"/>
              <a:t>Why does increasing magnification cause blurring of the image?</a:t>
            </a:r>
          </a:p>
        </p:txBody>
      </p:sp>
      <p:sp>
        <p:nvSpPr>
          <p:cNvPr id="199683" name="Content Placeholder 2"/>
          <p:cNvSpPr>
            <a:spLocks noGrp="1"/>
          </p:cNvSpPr>
          <p:nvPr>
            <p:ph idx="1"/>
          </p:nvPr>
        </p:nvSpPr>
        <p:spPr>
          <a:xfrm>
            <a:off x="1570038" y="1081088"/>
            <a:ext cx="5226050" cy="5257800"/>
          </a:xfrm>
        </p:spPr>
        <p:txBody>
          <a:bodyPr/>
          <a:lstStyle/>
          <a:p>
            <a:r>
              <a:rPr lang="en-GB" altLang="en-US" sz="2400"/>
              <a:t>Any object less than half the wavelength of the microscope illumination source is not visible.</a:t>
            </a:r>
          </a:p>
          <a:p>
            <a:r>
              <a:rPr lang="en-GB" altLang="en-US" sz="2400"/>
              <a:t>Light microscope has a minimum wavelength 400nm</a:t>
            </a:r>
          </a:p>
          <a:p>
            <a:pPr lvl="1"/>
            <a:r>
              <a:rPr lang="en-GB" altLang="en-US" sz="2400"/>
              <a:t>Never see an object smaller than 200nm</a:t>
            </a:r>
          </a:p>
          <a:p>
            <a:r>
              <a:rPr lang="en-GB" altLang="en-US" sz="2400"/>
              <a:t>Electron microscope has a minimum wavelength 1000x shorter (0.008nm)</a:t>
            </a:r>
          </a:p>
          <a:p>
            <a:pPr lvl="1"/>
            <a:r>
              <a:rPr lang="en-GB" altLang="en-US" sz="2400"/>
              <a:t>Only see an object up to 0.1nm in size</a:t>
            </a:r>
          </a:p>
          <a:p>
            <a:pPr lvl="1"/>
            <a:r>
              <a:rPr lang="en-GB" altLang="en-US" sz="2400"/>
              <a:t>Why?-Technology </a:t>
            </a:r>
          </a:p>
          <a:p>
            <a:endParaRPr lang="en-GB" altLang="en-US" sz="280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2ACEFA7E-75BB-4479-BAE2-686B5E594DB3}"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12</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996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1412875"/>
            <a:ext cx="3733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9010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GB" altLang="en-US" b="1" smtClean="0"/>
              <a:t>Same Magnification but Different Resolutions</a:t>
            </a:r>
          </a:p>
        </p:txBody>
      </p:sp>
      <p:pic>
        <p:nvPicPr>
          <p:cNvPr id="200707" name="Picture 2" descr="C:\Documents and Settings\Kay\My Documents\My PaperPort Documents\school\Cells\Copy 3 of resolutio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26" y="2500313"/>
            <a:ext cx="4137025" cy="2786062"/>
          </a:xfrm>
          <a:ln w="19050">
            <a:solidFill>
              <a:srgbClr val="002060"/>
            </a:solidFill>
            <a:miter lim="800000"/>
            <a:headEnd/>
            <a:tailEnd/>
          </a:ln>
        </p:spPr>
      </p:pic>
      <p:pic>
        <p:nvPicPr>
          <p:cNvPr id="200708" name="Picture 3" descr="C:\Documents and Settings\Kay\My Documents\My PaperPort Documents\school\Cells\Copy 4 of resolu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1" y="2500313"/>
            <a:ext cx="3863975" cy="2786062"/>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675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GB" altLang="en-US" smtClean="0"/>
              <a:t>Same Magnification but Different Resolutions</a:t>
            </a:r>
          </a:p>
        </p:txBody>
      </p:sp>
      <p:pic>
        <p:nvPicPr>
          <p:cNvPr id="201731" name="Picture 2" descr="C:\Documents and Settings\Kay\My Documents\My PaperPort Documents\school\Cells\Copy of resolution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13100" y="2068514"/>
            <a:ext cx="5765800" cy="3589337"/>
          </a:xfrm>
          <a:ln w="19050">
            <a:solidFill>
              <a:srgbClr val="002060"/>
            </a:solidFill>
            <a:miter lim="800000"/>
            <a:headEnd/>
            <a:tailEnd/>
          </a:ln>
        </p:spPr>
      </p:pic>
    </p:spTree>
    <p:extLst>
      <p:ext uri="{BB962C8B-B14F-4D97-AF65-F5344CB8AC3E}">
        <p14:creationId xmlns:p14="http://schemas.microsoft.com/office/powerpoint/2010/main" val="16305029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altLang="en-US" smtClean="0"/>
              <a:t>Size of organelles</a:t>
            </a:r>
          </a:p>
        </p:txBody>
      </p:sp>
      <p:sp>
        <p:nvSpPr>
          <p:cNvPr id="194563" name="Content Placeholder 2"/>
          <p:cNvSpPr>
            <a:spLocks noGrp="1"/>
          </p:cNvSpPr>
          <p:nvPr>
            <p:ph idx="1"/>
          </p:nvPr>
        </p:nvSpPr>
        <p:spPr/>
        <p:txBody>
          <a:bodyPr/>
          <a:lstStyle/>
          <a:p>
            <a:r>
              <a:rPr lang="en-GB" altLang="en-US" dirty="0" smtClean="0"/>
              <a:t>You will often be asked to work out the magnification of or size of an organelle from a microscope picture</a:t>
            </a:r>
          </a:p>
          <a:p>
            <a:r>
              <a:rPr lang="en-GB" altLang="en-US" dirty="0" smtClean="0"/>
              <a:t>You should know roughly what the size of each organelle is</a:t>
            </a:r>
            <a:r>
              <a:rPr lang="en-GB" altLang="en-US" dirty="0" smtClean="0"/>
              <a:t>.</a:t>
            </a:r>
            <a:endParaRPr lang="en-GB" altLang="en-US" dirty="0" smtClean="0"/>
          </a:p>
        </p:txBody>
      </p:sp>
    </p:spTree>
    <p:extLst>
      <p:ext uri="{BB962C8B-B14F-4D97-AF65-F5344CB8AC3E}">
        <p14:creationId xmlns:p14="http://schemas.microsoft.com/office/powerpoint/2010/main" val="42548981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1981200" y="95250"/>
            <a:ext cx="8229600" cy="1030288"/>
          </a:xfrm>
        </p:spPr>
        <p:txBody>
          <a:bodyPr/>
          <a:lstStyle/>
          <a:p>
            <a:r>
              <a:rPr lang="en-GB" altLang="en-US" smtClean="0"/>
              <a:t>Standard form</a:t>
            </a:r>
          </a:p>
        </p:txBody>
      </p:sp>
      <p:sp>
        <p:nvSpPr>
          <p:cNvPr id="3" name="Content Placeholder 2"/>
          <p:cNvSpPr>
            <a:spLocks noGrp="1"/>
          </p:cNvSpPr>
          <p:nvPr>
            <p:ph idx="1"/>
          </p:nvPr>
        </p:nvSpPr>
        <p:spPr>
          <a:xfrm>
            <a:off x="1919288" y="1052513"/>
            <a:ext cx="8229600" cy="5257800"/>
          </a:xfrm>
        </p:spPr>
        <p:txBody>
          <a:bodyPr/>
          <a:lstStyle/>
          <a:p>
            <a:r>
              <a:rPr lang="en-GB" altLang="en-US" sz="2000" b="1" dirty="0"/>
              <a:t>Standard form</a:t>
            </a:r>
            <a:r>
              <a:rPr lang="en-GB" altLang="en-US" sz="2000" dirty="0"/>
              <a:t>: A general term meaning "written down in the way most commonly accepted" </a:t>
            </a:r>
          </a:p>
          <a:p>
            <a:r>
              <a:rPr lang="en-GB" altLang="en-US" sz="2000" dirty="0" smtClean="0"/>
              <a:t>In </a:t>
            </a:r>
            <a:r>
              <a:rPr lang="en-GB" altLang="en-US" sz="2000" dirty="0"/>
              <a:t>Biology standard form is used for very large numbers or very small numbers </a:t>
            </a:r>
          </a:p>
          <a:p>
            <a:r>
              <a:rPr lang="en-GB" altLang="en-US" sz="2000" dirty="0"/>
              <a:t>When using standard form the first number always has to be between 1 and 10</a:t>
            </a:r>
          </a:p>
          <a:p>
            <a:r>
              <a:rPr lang="en-GB" altLang="en-US" sz="2000" dirty="0"/>
              <a:t>67x 10</a:t>
            </a:r>
            <a:r>
              <a:rPr lang="en-GB" altLang="en-US" sz="2000" baseline="30000" dirty="0"/>
              <a:t>4 </a:t>
            </a:r>
            <a:r>
              <a:rPr lang="en-GB" altLang="en-US" sz="2000" dirty="0"/>
              <a:t>is </a:t>
            </a:r>
            <a:r>
              <a:rPr lang="en-GB" altLang="en-US" sz="2000" b="1" dirty="0"/>
              <a:t>not</a:t>
            </a:r>
            <a:r>
              <a:rPr lang="en-GB" altLang="en-US" sz="2000" dirty="0"/>
              <a:t> standard form </a:t>
            </a:r>
          </a:p>
          <a:p>
            <a:r>
              <a:rPr lang="en-GB" altLang="en-US" sz="2000" dirty="0"/>
              <a:t>What would standard form of 67x 10</a:t>
            </a:r>
            <a:r>
              <a:rPr lang="en-GB" altLang="en-US" sz="2000" baseline="30000" dirty="0"/>
              <a:t>4 </a:t>
            </a:r>
            <a:r>
              <a:rPr lang="en-GB" altLang="en-US" sz="2000" dirty="0"/>
              <a:t> be?  </a:t>
            </a:r>
          </a:p>
          <a:p>
            <a:r>
              <a:rPr lang="en-GB" altLang="en-US" sz="2000" dirty="0"/>
              <a:t>6.7x 10</a:t>
            </a:r>
            <a:r>
              <a:rPr lang="en-GB" altLang="en-US" sz="2000" baseline="30000" dirty="0"/>
              <a:t>5</a:t>
            </a:r>
            <a:r>
              <a:rPr lang="en-GB" altLang="en-US" sz="2000" dirty="0"/>
              <a:t>  </a:t>
            </a:r>
          </a:p>
          <a:p>
            <a:r>
              <a:rPr lang="en-GB" altLang="en-US" sz="2000" dirty="0"/>
              <a:t>In Biology you use standard form, but you can also convert the answer into different units. In these practice questions you will need to convert some measurements using standard form.</a:t>
            </a:r>
          </a:p>
          <a:p>
            <a:endParaRPr lang="en-GB" altLang="en-US" sz="2000"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487B1486-4ED0-4BF8-8038-BB089765008C}" type="slidenum">
              <a:rPr lang="en-US" altLang="en-US">
                <a:ea typeface="Verdana" panose="020B0604030504040204" pitchFamily="34" charset="0"/>
                <a:cs typeface="Verdana" panose="020B0604030504040204" pitchFamily="34" charset="0"/>
              </a:rPr>
              <a:pPr/>
              <a:t>16</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1004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1919288" y="115888"/>
            <a:ext cx="8229600" cy="779462"/>
          </a:xfrm>
        </p:spPr>
        <p:txBody>
          <a:bodyPr/>
          <a:lstStyle/>
          <a:p>
            <a:r>
              <a:rPr lang="en-GB" altLang="en-US" sz="3600" b="1" u="sng"/>
              <a:t>Calculations</a:t>
            </a:r>
          </a:p>
        </p:txBody>
      </p:sp>
      <p:pic>
        <p:nvPicPr>
          <p:cNvPr id="193539" name="Picture 2" descr="G:\Yellow Pendrive\New AS\Module 1 Bio and disease (2nd edition)\KAY 3.1.3 Cells, membranes and cholera\Size Calculations from old spec\Units of Size calculation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036" r="20313" b="38750"/>
          <a:stretch>
            <a:fillRect/>
          </a:stretch>
        </p:blipFill>
        <p:spPr>
          <a:xfrm>
            <a:off x="1703389" y="1052514"/>
            <a:ext cx="4897437" cy="5184775"/>
          </a:xfrm>
        </p:spPr>
      </p:pic>
    </p:spTree>
    <p:extLst>
      <p:ext uri="{BB962C8B-B14F-4D97-AF65-F5344CB8AC3E}">
        <p14:creationId xmlns:p14="http://schemas.microsoft.com/office/powerpoint/2010/main" val="795725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GB" altLang="en-US" smtClean="0"/>
              <a:t>Working out object size and magnification from an image</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E472D299-F2F4-4683-B13A-2F143448EFE7}" type="slidenum">
              <a:rPr lang="en-US" altLang="en-US">
                <a:ea typeface="Verdana" panose="020B0604030504040204" pitchFamily="34" charset="0"/>
                <a:cs typeface="Verdana" panose="020B0604030504040204" pitchFamily="34" charset="0"/>
              </a:rPr>
              <a:pPr/>
              <a:t>18</a:t>
            </a:fld>
            <a:endParaRPr lang="en-US" altLang="en-US">
              <a:ea typeface="Verdana" panose="020B0604030504040204" pitchFamily="34" charset="0"/>
              <a:cs typeface="Verdana" panose="020B0604030504040204" pitchFamily="34" charset="0"/>
            </a:endParaRPr>
          </a:p>
        </p:txBody>
      </p:sp>
      <p:pic>
        <p:nvPicPr>
          <p:cNvPr id="202756"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19500" y="3019425"/>
            <a:ext cx="4953000" cy="2419350"/>
          </a:xfrm>
          <a:noFill/>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28453008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4"/>
          <p:cNvSpPr>
            <a:spLocks noChangeArrowheads="1"/>
          </p:cNvSpPr>
          <p:nvPr/>
        </p:nvSpPr>
        <p:spPr bwMode="auto">
          <a:xfrm>
            <a:off x="2424113" y="4221164"/>
            <a:ext cx="7632700" cy="936625"/>
          </a:xfrm>
          <a:prstGeom prst="rect">
            <a:avLst/>
          </a:prstGeom>
          <a:solidFill>
            <a:srgbClr val="00B0F0"/>
          </a:solidFill>
          <a:ln w="9525" algn="ctr">
            <a:solidFill>
              <a:srgbClr val="EAEAEA"/>
            </a:solidFill>
            <a:round/>
            <a:headEnd/>
            <a:tailEnd/>
          </a:ln>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fontAlgn="base">
              <a:spcBef>
                <a:spcPct val="0"/>
              </a:spcBef>
              <a:spcAft>
                <a:spcPct val="0"/>
              </a:spcAft>
              <a:buClrTx/>
              <a:buSzTx/>
              <a:buFontTx/>
              <a:buNone/>
            </a:pPr>
            <a:endParaRPr lang="en-GB" altLang="en-US" sz="1800">
              <a:solidFill>
                <a:srgbClr val="EAEAEA"/>
              </a:solidFill>
            </a:endParaRPr>
          </a:p>
        </p:txBody>
      </p:sp>
      <p:sp>
        <p:nvSpPr>
          <p:cNvPr id="203779" name="Title 1"/>
          <p:cNvSpPr>
            <a:spLocks noGrp="1"/>
          </p:cNvSpPr>
          <p:nvPr>
            <p:ph type="title"/>
          </p:nvPr>
        </p:nvSpPr>
        <p:spPr/>
        <p:txBody>
          <a:bodyPr/>
          <a:lstStyle/>
          <a:p>
            <a:r>
              <a:rPr lang="en-GB" altLang="en-US" smtClean="0"/>
              <a:t>Calculating the size of organelles</a:t>
            </a:r>
          </a:p>
        </p:txBody>
      </p:sp>
      <p:sp>
        <p:nvSpPr>
          <p:cNvPr id="3" name="Content Placeholder 2"/>
          <p:cNvSpPr>
            <a:spLocks noGrp="1"/>
          </p:cNvSpPr>
          <p:nvPr>
            <p:ph idx="1"/>
          </p:nvPr>
        </p:nvSpPr>
        <p:spPr>
          <a:xfrm>
            <a:off x="1631951" y="1600200"/>
            <a:ext cx="8856663" cy="5257800"/>
          </a:xfrm>
        </p:spPr>
        <p:txBody>
          <a:bodyPr/>
          <a:lstStyle/>
          <a:p>
            <a:pPr>
              <a:defRPr/>
            </a:pPr>
            <a:r>
              <a:rPr lang="en-GB" sz="2000" u="sng" dirty="0"/>
              <a:t>To calculate the real </a:t>
            </a:r>
            <a:r>
              <a:rPr lang="en-GB" sz="2000" b="1" u="sng" dirty="0"/>
              <a:t>size </a:t>
            </a:r>
            <a:r>
              <a:rPr lang="en-GB" sz="2000" u="sng" dirty="0"/>
              <a:t>of an organelle you must</a:t>
            </a:r>
            <a:r>
              <a:rPr lang="en-GB" sz="2000" dirty="0"/>
              <a:t>:-</a:t>
            </a:r>
          </a:p>
          <a:p>
            <a:pPr>
              <a:defRPr/>
            </a:pPr>
            <a:r>
              <a:rPr lang="en-GB" sz="2000" dirty="0"/>
              <a:t>measure the photograph of the organelle in mm and x1000 to get um</a:t>
            </a:r>
          </a:p>
          <a:p>
            <a:pPr>
              <a:defRPr/>
            </a:pPr>
            <a:r>
              <a:rPr lang="en-GB" sz="2000" dirty="0"/>
              <a:t>The measured length must be divided by the magnification of the photograph:</a:t>
            </a:r>
          </a:p>
          <a:p>
            <a:pPr>
              <a:defRPr/>
            </a:pPr>
            <a:r>
              <a:rPr lang="en-GB" sz="2000" dirty="0"/>
              <a:t>e.g.	length of organelle = 44 mm</a:t>
            </a:r>
          </a:p>
          <a:p>
            <a:pPr>
              <a:defRPr/>
            </a:pPr>
            <a:r>
              <a:rPr lang="en-GB" sz="2000" dirty="0"/>
              <a:t>	magnification of photograph = x11, 000</a:t>
            </a:r>
          </a:p>
          <a:p>
            <a:pPr marL="39688" indent="0">
              <a:buNone/>
              <a:defRPr/>
            </a:pPr>
            <a:r>
              <a:rPr lang="en-GB" sz="2000" b="1" dirty="0">
                <a:solidFill>
                  <a:schemeClr val="bg1"/>
                </a:solidFill>
              </a:rPr>
              <a:t>         Size of real object =</a:t>
            </a:r>
            <a:r>
              <a:rPr lang="en-GB" sz="2000" b="1" u="sng" dirty="0">
                <a:solidFill>
                  <a:schemeClr val="bg1"/>
                </a:solidFill>
              </a:rPr>
              <a:t>length in mm </a:t>
            </a:r>
            <a:r>
              <a:rPr lang="en-GB" sz="2000" b="1" u="sng" dirty="0" smtClean="0">
                <a:solidFill>
                  <a:schemeClr val="bg1"/>
                </a:solidFill>
              </a:rPr>
              <a:t>x </a:t>
            </a:r>
            <a:r>
              <a:rPr lang="en-GB" sz="2000" b="1" u="sng" dirty="0">
                <a:solidFill>
                  <a:schemeClr val="bg1"/>
                </a:solidFill>
              </a:rPr>
              <a:t>1000</a:t>
            </a:r>
            <a:r>
              <a:rPr lang="en-GB" sz="2000" b="1" dirty="0">
                <a:solidFill>
                  <a:schemeClr val="bg1"/>
                </a:solidFill>
              </a:rPr>
              <a:t>       </a:t>
            </a:r>
          </a:p>
          <a:p>
            <a:pPr marL="39688" indent="0">
              <a:buNone/>
              <a:defRPr/>
            </a:pPr>
            <a:r>
              <a:rPr lang="en-GB" sz="2000" b="1" dirty="0">
                <a:solidFill>
                  <a:schemeClr val="bg1"/>
                </a:solidFill>
              </a:rPr>
              <a:t>                                   magnification of photograph </a:t>
            </a:r>
            <a:r>
              <a:rPr lang="en-GB" sz="2000" b="1" dirty="0"/>
              <a:t>      </a:t>
            </a:r>
            <a:endParaRPr lang="en-GB" sz="2000" dirty="0"/>
          </a:p>
          <a:p>
            <a:pPr marL="39688" indent="0">
              <a:buNone/>
              <a:defRPr/>
            </a:pPr>
            <a:r>
              <a:rPr lang="en-GB" sz="2000" dirty="0"/>
              <a:t> </a:t>
            </a:r>
          </a:p>
          <a:p>
            <a:pPr marL="39688" indent="0">
              <a:buNone/>
              <a:defRPr/>
            </a:pPr>
            <a:r>
              <a:rPr lang="en-GB" sz="2000" u="sng" dirty="0"/>
              <a:t>44mm x 1000</a:t>
            </a:r>
            <a:r>
              <a:rPr lang="en-GB" sz="2000" dirty="0"/>
              <a:t> = </a:t>
            </a:r>
            <a:r>
              <a:rPr lang="en-GB" sz="2000" b="1" dirty="0" smtClean="0"/>
              <a:t>4µm</a:t>
            </a:r>
            <a:r>
              <a:rPr lang="en-GB" sz="2000" dirty="0" smtClean="0"/>
              <a:t> </a:t>
            </a:r>
          </a:p>
          <a:p>
            <a:pPr marL="39688" indent="0">
              <a:buNone/>
              <a:defRPr/>
            </a:pPr>
            <a:r>
              <a:rPr lang="en-GB" sz="2000" dirty="0"/>
              <a:t> </a:t>
            </a:r>
            <a:r>
              <a:rPr lang="en-GB" sz="2000" dirty="0" smtClean="0"/>
              <a:t>   11</a:t>
            </a:r>
            <a:r>
              <a:rPr lang="en-GB" sz="2000" dirty="0"/>
              <a:t>, 000</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EB84FD0C-9A51-4936-90EB-C4EA117FD54B}" type="slidenum">
              <a:rPr lang="en-US" altLang="en-US">
                <a:ea typeface="Verdana" panose="020B0604030504040204" pitchFamily="34" charset="0"/>
                <a:cs typeface="Verdana" panose="020B0604030504040204" pitchFamily="34" charset="0"/>
              </a:rPr>
              <a:pPr/>
              <a:t>19</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1009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altLang="en-US" smtClean="0"/>
              <a:t>Specification</a:t>
            </a:r>
          </a:p>
        </p:txBody>
      </p:sp>
      <p:sp>
        <p:nvSpPr>
          <p:cNvPr id="188419" name="Content Placeholder 2"/>
          <p:cNvSpPr>
            <a:spLocks noGrp="1"/>
          </p:cNvSpPr>
          <p:nvPr>
            <p:ph idx="1"/>
          </p:nvPr>
        </p:nvSpPr>
        <p:spPr/>
        <p:txBody>
          <a:bodyPr/>
          <a:lstStyle/>
          <a:p>
            <a:r>
              <a:rPr lang="en-GB" altLang="en-US" sz="2400"/>
              <a:t>The principles and limitations of optical micrscopes, transmission electron microscopes and scanning electron microscopes</a:t>
            </a:r>
          </a:p>
          <a:p>
            <a:r>
              <a:rPr lang="en-GB" altLang="en-US" sz="2400"/>
              <a:t>Measuring the size of an object with an optical microscope</a:t>
            </a:r>
          </a:p>
          <a:p>
            <a:r>
              <a:rPr lang="en-GB" altLang="en-US" sz="2400"/>
              <a:t>Principles of cell fractionation and ultracentrifugation and how they are used to separate cell components</a:t>
            </a:r>
          </a:p>
          <a:p>
            <a:r>
              <a:rPr lang="en-GB" altLang="en-US" sz="2400"/>
              <a:t>Knowledge of artifacts</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764BD2C0-2B9A-47E1-A1B2-780570B74DDB}"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2</a:t>
            </a:fld>
            <a:endParaRPr lang="en-US" altLang="en-US" sz="1200">
              <a:solidFill>
                <a:srgbClr val="EAEAE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24948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161553" y="4191176"/>
            <a:ext cx="8496300" cy="863600"/>
          </a:xfrm>
          <a:prstGeom prst="rect">
            <a:avLst/>
          </a:prstGeom>
          <a:solidFill>
            <a:srgbClr val="00B0F0"/>
          </a:solidFill>
          <a:ln w="9525" algn="ctr">
            <a:solidFill>
              <a:srgbClr val="EAEAEA"/>
            </a:solidFill>
            <a:round/>
            <a:headEnd/>
            <a:tailEnd/>
          </a:ln>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fontAlgn="base">
              <a:spcBef>
                <a:spcPct val="0"/>
              </a:spcBef>
              <a:spcAft>
                <a:spcPct val="0"/>
              </a:spcAft>
              <a:buClrTx/>
              <a:buSzTx/>
              <a:buFontTx/>
              <a:buNone/>
            </a:pPr>
            <a:endParaRPr lang="en-GB" altLang="en-US" sz="1800">
              <a:solidFill>
                <a:srgbClr val="EAEAEA"/>
              </a:solidFill>
            </a:endParaRPr>
          </a:p>
        </p:txBody>
      </p:sp>
      <p:sp>
        <p:nvSpPr>
          <p:cNvPr id="204803" name="Title 1"/>
          <p:cNvSpPr>
            <a:spLocks noGrp="1"/>
          </p:cNvSpPr>
          <p:nvPr>
            <p:ph type="title"/>
          </p:nvPr>
        </p:nvSpPr>
        <p:spPr/>
        <p:txBody>
          <a:bodyPr/>
          <a:lstStyle/>
          <a:p>
            <a:pPr algn="l"/>
            <a:r>
              <a:rPr lang="en-GB" altLang="en-US" dirty="0" smtClean="0"/>
              <a:t>Calculating magnification from an image</a:t>
            </a:r>
          </a:p>
        </p:txBody>
      </p:sp>
      <p:sp>
        <p:nvSpPr>
          <p:cNvPr id="3" name="Content Placeholder 2"/>
          <p:cNvSpPr>
            <a:spLocks noGrp="1"/>
          </p:cNvSpPr>
          <p:nvPr>
            <p:ph idx="1"/>
          </p:nvPr>
        </p:nvSpPr>
        <p:spPr>
          <a:xfrm>
            <a:off x="314160" y="1255816"/>
            <a:ext cx="8713788" cy="4852988"/>
          </a:xfrm>
        </p:spPr>
        <p:txBody>
          <a:bodyPr/>
          <a:lstStyle/>
          <a:p>
            <a:pPr>
              <a:defRPr/>
            </a:pPr>
            <a:r>
              <a:rPr lang="en-GB" sz="2400" dirty="0"/>
              <a:t>measure the </a:t>
            </a:r>
            <a:r>
              <a:rPr lang="en-GB" sz="2400" dirty="0" smtClean="0"/>
              <a:t>image </a:t>
            </a:r>
            <a:r>
              <a:rPr lang="en-GB" sz="2400" dirty="0"/>
              <a:t>length of the scale provided in </a:t>
            </a:r>
            <a:r>
              <a:rPr lang="en-GB" sz="2400" dirty="0" smtClean="0"/>
              <a:t>mm (</a:t>
            </a:r>
            <a:r>
              <a:rPr lang="en-GB" sz="2400" b="1" dirty="0" smtClean="0"/>
              <a:t>40 in this example</a:t>
            </a:r>
            <a:r>
              <a:rPr lang="en-GB" sz="2400" dirty="0" smtClean="0"/>
              <a:t>)</a:t>
            </a:r>
            <a:endParaRPr lang="en-GB" sz="2400" dirty="0"/>
          </a:p>
          <a:p>
            <a:pPr>
              <a:defRPr/>
            </a:pPr>
            <a:r>
              <a:rPr lang="en-GB" sz="2400" dirty="0"/>
              <a:t>multiply this length by x1000 to convert to </a:t>
            </a:r>
            <a:r>
              <a:rPr lang="en-GB" sz="2400" b="1" dirty="0" smtClean="0"/>
              <a:t>µm </a:t>
            </a:r>
          </a:p>
          <a:p>
            <a:pPr marL="39688" indent="0">
              <a:buNone/>
              <a:defRPr/>
            </a:pPr>
            <a:r>
              <a:rPr lang="en-GB" sz="2400" b="1" dirty="0" smtClean="0"/>
              <a:t>(40 000 </a:t>
            </a:r>
            <a:r>
              <a:rPr lang="en-GB" sz="2400" b="1" dirty="0"/>
              <a:t>µm</a:t>
            </a:r>
            <a:r>
              <a:rPr lang="en-GB" sz="2400" b="1" dirty="0" smtClean="0"/>
              <a:t>) THE IMAGE LENGTH MUST BE IN THE SAME UNITS AS THE ACTUAL LENGTH </a:t>
            </a:r>
            <a:endParaRPr lang="en-GB" sz="2400" dirty="0"/>
          </a:p>
          <a:p>
            <a:pPr>
              <a:defRPr/>
            </a:pPr>
            <a:r>
              <a:rPr lang="en-GB" sz="2400" dirty="0"/>
              <a:t>Divide this figure by the scale </a:t>
            </a:r>
            <a:r>
              <a:rPr lang="en-GB" sz="2400" dirty="0" smtClean="0"/>
              <a:t>value </a:t>
            </a:r>
            <a:r>
              <a:rPr lang="en-GB" sz="2400" b="1" dirty="0" smtClean="0"/>
              <a:t>(0.5</a:t>
            </a:r>
            <a:r>
              <a:rPr lang="en-GB" sz="2400" dirty="0" smtClean="0"/>
              <a:t> </a:t>
            </a:r>
            <a:r>
              <a:rPr lang="en-GB" sz="2400" b="1" dirty="0" smtClean="0"/>
              <a:t>µm)</a:t>
            </a:r>
            <a:endParaRPr lang="en-GB" sz="2400" dirty="0"/>
          </a:p>
          <a:p>
            <a:pPr marL="39688" indent="0">
              <a:buNone/>
              <a:defRPr/>
            </a:pPr>
            <a:endParaRPr lang="en-GB" sz="2000" dirty="0" smtClean="0">
              <a:solidFill>
                <a:schemeClr val="bg1"/>
              </a:solidFill>
            </a:endParaRPr>
          </a:p>
          <a:p>
            <a:pPr marL="39688" indent="0">
              <a:buNone/>
              <a:defRPr/>
            </a:pPr>
            <a:r>
              <a:rPr lang="en-GB" sz="2000" dirty="0" smtClean="0">
                <a:solidFill>
                  <a:schemeClr val="bg1"/>
                </a:solidFill>
              </a:rPr>
              <a:t>magnification </a:t>
            </a:r>
            <a:r>
              <a:rPr lang="en-GB" sz="2000" dirty="0">
                <a:solidFill>
                  <a:schemeClr val="bg1"/>
                </a:solidFill>
              </a:rPr>
              <a:t>=  </a:t>
            </a:r>
            <a:r>
              <a:rPr lang="en-GB" sz="2000" u="sng" dirty="0" smtClean="0">
                <a:solidFill>
                  <a:schemeClr val="bg1"/>
                </a:solidFill>
              </a:rPr>
              <a:t>scale bar length in mm </a:t>
            </a:r>
            <a:r>
              <a:rPr lang="en-GB" sz="2000" u="sng" dirty="0">
                <a:solidFill>
                  <a:schemeClr val="bg1"/>
                </a:solidFill>
              </a:rPr>
              <a:t>(size of image</a:t>
            </a:r>
            <a:r>
              <a:rPr lang="en-GB" sz="2000" u="sng" dirty="0" smtClean="0">
                <a:solidFill>
                  <a:schemeClr val="bg1"/>
                </a:solidFill>
              </a:rPr>
              <a:t>) x 1000</a:t>
            </a:r>
            <a:r>
              <a:rPr lang="en-GB" sz="2000" dirty="0">
                <a:solidFill>
                  <a:schemeClr val="bg1"/>
                </a:solidFill>
              </a:rPr>
              <a:t>	</a:t>
            </a:r>
            <a:r>
              <a:rPr lang="en-GB" sz="2000" dirty="0" smtClean="0">
                <a:solidFill>
                  <a:schemeClr val="bg1"/>
                </a:solidFill>
              </a:rPr>
              <a:t>    </a:t>
            </a:r>
            <a:r>
              <a:rPr lang="en-GB" sz="2000" dirty="0">
                <a:solidFill>
                  <a:schemeClr val="bg1"/>
                </a:solidFill>
              </a:rPr>
              <a:t>		</a:t>
            </a:r>
            <a:r>
              <a:rPr lang="en-GB" sz="2000" dirty="0" smtClean="0">
                <a:solidFill>
                  <a:schemeClr val="bg1"/>
                </a:solidFill>
              </a:rPr>
              <a:t>	scale </a:t>
            </a:r>
            <a:r>
              <a:rPr lang="en-GB" sz="2000" dirty="0">
                <a:solidFill>
                  <a:schemeClr val="bg1"/>
                </a:solidFill>
              </a:rPr>
              <a:t>value (real object size)</a:t>
            </a:r>
            <a:r>
              <a:rPr lang="en-GB" sz="2400" b="1" dirty="0"/>
              <a:t>	</a:t>
            </a:r>
            <a:endParaRPr lang="en-GB" sz="2400" b="1" dirty="0" smtClean="0"/>
          </a:p>
          <a:p>
            <a:pPr marL="39688" indent="0">
              <a:buNone/>
              <a:defRPr/>
            </a:pPr>
            <a:endParaRPr lang="en-GB" sz="2400" b="1" dirty="0" smtClean="0"/>
          </a:p>
          <a:p>
            <a:pPr marL="39688" indent="0">
              <a:buNone/>
              <a:defRPr/>
            </a:pPr>
            <a:r>
              <a:rPr lang="en-GB" sz="2400" b="1" dirty="0" smtClean="0"/>
              <a:t>The magnification here is 40000/0.5 = </a:t>
            </a:r>
            <a:r>
              <a:rPr lang="en-GB" sz="2400" b="1" u="sng" dirty="0" smtClean="0"/>
              <a:t>80 000 X</a:t>
            </a:r>
            <a:endParaRPr lang="en-GB" sz="2400" b="1" dirty="0"/>
          </a:p>
          <a:p>
            <a:pPr marL="39688" indent="0">
              <a:buNone/>
              <a:defRPr/>
            </a:pPr>
            <a:endParaRPr lang="en-GB" sz="2400" dirty="0"/>
          </a:p>
          <a:p>
            <a:pPr>
              <a:defRPr/>
            </a:pPr>
            <a:endParaRPr lang="en-GB"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EFEC036-1A97-4264-B421-2D990915EC88}" type="slidenum">
              <a:rPr lang="en-US" altLang="en-US">
                <a:ea typeface="Verdana" panose="020B0604030504040204" pitchFamily="34" charset="0"/>
                <a:cs typeface="Verdana" panose="020B0604030504040204" pitchFamily="34" charset="0"/>
              </a:rPr>
              <a:pPr/>
              <a:t>20</a:t>
            </a:fld>
            <a:endParaRPr lang="en-US" altLang="en-US">
              <a:ea typeface="Verdana" panose="020B0604030504040204" pitchFamily="34" charset="0"/>
              <a:cs typeface="Verdana" panose="020B0604030504040204" pitchFamily="34"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7853" y="1214490"/>
            <a:ext cx="3810000" cy="264001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79605" y="3854502"/>
            <a:ext cx="4276725" cy="1846263"/>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18257901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125539"/>
            <a:ext cx="1200150" cy="3887787"/>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07875" name="Rectangle 3"/>
          <p:cNvSpPr>
            <a:spLocks noChangeArrowheads="1"/>
          </p:cNvSpPr>
          <p:nvPr/>
        </p:nvSpPr>
        <p:spPr bwMode="auto">
          <a:xfrm>
            <a:off x="1711325" y="5084763"/>
            <a:ext cx="7327900" cy="1657350"/>
          </a:xfrm>
          <a:prstGeom prst="rect">
            <a:avLst/>
          </a:prstGeom>
          <a:solidFill>
            <a:srgbClr val="00B0F0"/>
          </a:solidFill>
          <a:ln w="9525">
            <a:solidFill>
              <a:srgbClr val="000000"/>
            </a:solidFill>
            <a:miter lim="800000"/>
            <a:headEnd/>
            <a:tailEnd/>
          </a:ln>
        </p:spPr>
        <p:txBody>
          <a:bodyPr/>
          <a:lstStyle>
            <a:lvl1pPr marL="342900" indent="-342900">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ts val="600"/>
              </a:spcBef>
              <a:spcAft>
                <a:spcPct val="0"/>
              </a:spcAft>
              <a:buClrTx/>
              <a:buSzTx/>
              <a:buFontTx/>
              <a:buChar char="•"/>
            </a:pPr>
            <a:r>
              <a:rPr lang="en-GB" altLang="en-US" sz="1800">
                <a:solidFill>
                  <a:srgbClr val="000000"/>
                </a:solidFill>
              </a:rPr>
              <a:t>Also known as a </a:t>
            </a:r>
            <a:r>
              <a:rPr lang="en-GB" altLang="en-US" sz="1800" b="1">
                <a:solidFill>
                  <a:srgbClr val="000000"/>
                </a:solidFill>
              </a:rPr>
              <a:t>compound microscope</a:t>
            </a:r>
          </a:p>
          <a:p>
            <a:pPr eaLnBrk="0" fontAlgn="base" hangingPunct="0">
              <a:spcBef>
                <a:spcPts val="600"/>
              </a:spcBef>
              <a:spcAft>
                <a:spcPts val="600"/>
              </a:spcAft>
              <a:buClrTx/>
              <a:buSzTx/>
              <a:buFontTx/>
              <a:buChar char="•"/>
            </a:pPr>
            <a:r>
              <a:rPr lang="en-GB" altLang="en-US" sz="1800">
                <a:solidFill>
                  <a:srgbClr val="000000"/>
                </a:solidFill>
              </a:rPr>
              <a:t>2 lenses are combined to give greater magnification</a:t>
            </a:r>
          </a:p>
          <a:p>
            <a:pPr eaLnBrk="0" fontAlgn="base" hangingPunct="0">
              <a:lnSpc>
                <a:spcPts val="1400"/>
              </a:lnSpc>
              <a:spcBef>
                <a:spcPts val="600"/>
              </a:spcBef>
              <a:spcAft>
                <a:spcPct val="0"/>
              </a:spcAft>
              <a:buClrTx/>
              <a:buSzTx/>
              <a:buFontTx/>
              <a:buChar char="•"/>
            </a:pPr>
            <a:r>
              <a:rPr lang="en-GB" altLang="en-US" sz="1800">
                <a:solidFill>
                  <a:srgbClr val="000000"/>
                </a:solidFill>
              </a:rPr>
              <a:t>Eg Eyepiece x10,  Objective x 5    = Magnification x500</a:t>
            </a:r>
          </a:p>
          <a:p>
            <a:pPr eaLnBrk="0" fontAlgn="base" hangingPunct="0">
              <a:spcBef>
                <a:spcPts val="600"/>
              </a:spcBef>
              <a:spcAft>
                <a:spcPct val="0"/>
              </a:spcAft>
              <a:buClrTx/>
              <a:buSzTx/>
              <a:buFontTx/>
              <a:buChar char="•"/>
            </a:pPr>
            <a:r>
              <a:rPr lang="en-GB" altLang="en-US" sz="1800">
                <a:solidFill>
                  <a:srgbClr val="000000"/>
                </a:solidFill>
              </a:rPr>
              <a:t>Some optical microscopes provide Magnification up to x1500</a:t>
            </a:r>
          </a:p>
        </p:txBody>
      </p:sp>
      <p:sp>
        <p:nvSpPr>
          <p:cNvPr id="139268" name="Text Box 4"/>
          <p:cNvSpPr txBox="1">
            <a:spLocks noChangeArrowheads="1"/>
          </p:cNvSpPr>
          <p:nvPr/>
        </p:nvSpPr>
        <p:spPr bwMode="auto">
          <a:xfrm>
            <a:off x="1703388" y="3789363"/>
            <a:ext cx="3429000" cy="92333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b="1" dirty="0">
                <a:solidFill>
                  <a:srgbClr val="333399">
                    <a:lumMod val="75000"/>
                  </a:srgbClr>
                </a:solidFill>
                <a:sym typeface="Verdana" panose="020B0604030504040204" pitchFamily="34" charset="0"/>
              </a:rPr>
              <a:t>Condenser lens </a:t>
            </a:r>
            <a:r>
              <a:rPr lang="en-GB" dirty="0">
                <a:solidFill>
                  <a:srgbClr val="EAEAEA"/>
                </a:solidFill>
                <a:sym typeface="Verdana" panose="020B0604030504040204" pitchFamily="34" charset="0"/>
              </a:rPr>
              <a:t>which focuses light onto the specimen</a:t>
            </a:r>
          </a:p>
        </p:txBody>
      </p:sp>
      <p:sp>
        <p:nvSpPr>
          <p:cNvPr id="139269" name="Text Box 5"/>
          <p:cNvSpPr txBox="1">
            <a:spLocks noChangeArrowheads="1"/>
          </p:cNvSpPr>
          <p:nvPr/>
        </p:nvSpPr>
        <p:spPr bwMode="auto">
          <a:xfrm>
            <a:off x="1703388" y="2276475"/>
            <a:ext cx="3429000" cy="147732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b="1" dirty="0">
                <a:solidFill>
                  <a:srgbClr val="333399">
                    <a:lumMod val="75000"/>
                  </a:srgbClr>
                </a:solidFill>
                <a:sym typeface="Verdana" panose="020B0604030504040204" pitchFamily="34" charset="0"/>
              </a:rPr>
              <a:t>Objective lens </a:t>
            </a:r>
            <a:r>
              <a:rPr lang="en-GB" dirty="0">
                <a:solidFill>
                  <a:srgbClr val="EAEAEA"/>
                </a:solidFill>
                <a:sym typeface="Verdana" panose="020B0604030504040204" pitchFamily="34" charset="0"/>
              </a:rPr>
              <a:t>which collects light passing through the specimen and produces a magnified  image</a:t>
            </a:r>
          </a:p>
        </p:txBody>
      </p:sp>
      <p:sp>
        <p:nvSpPr>
          <p:cNvPr id="139270" name="Text Box 6"/>
          <p:cNvSpPr txBox="1">
            <a:spLocks noChangeArrowheads="1"/>
          </p:cNvSpPr>
          <p:nvPr/>
        </p:nvSpPr>
        <p:spPr bwMode="auto">
          <a:xfrm>
            <a:off x="1703388" y="1052514"/>
            <a:ext cx="3429000" cy="1200329"/>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b="1" dirty="0">
                <a:solidFill>
                  <a:srgbClr val="333399">
                    <a:lumMod val="75000"/>
                  </a:srgbClr>
                </a:solidFill>
                <a:sym typeface="Verdana" panose="020B0604030504040204" pitchFamily="34" charset="0"/>
              </a:rPr>
              <a:t>Eyepiece lens </a:t>
            </a:r>
            <a:r>
              <a:rPr lang="en-GB" dirty="0">
                <a:solidFill>
                  <a:srgbClr val="EAEAEA"/>
                </a:solidFill>
                <a:sym typeface="Verdana" panose="020B0604030504040204" pitchFamily="34" charset="0"/>
              </a:rPr>
              <a:t>which magnifies and focuses the image from the objective onto the eye</a:t>
            </a:r>
          </a:p>
        </p:txBody>
      </p:sp>
      <p:sp>
        <p:nvSpPr>
          <p:cNvPr id="207879" name="Rectangle 6"/>
          <p:cNvSpPr>
            <a:spLocks noChangeArrowheads="1"/>
          </p:cNvSpPr>
          <p:nvPr/>
        </p:nvSpPr>
        <p:spPr bwMode="auto">
          <a:xfrm>
            <a:off x="1774825" y="404813"/>
            <a:ext cx="8713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2400" b="1" u="sng">
                <a:solidFill>
                  <a:srgbClr val="EAEAEA"/>
                </a:solidFill>
              </a:rPr>
              <a:t>The Light (Optical) Microscope</a:t>
            </a:r>
            <a:r>
              <a:rPr lang="en-GB" altLang="en-US" sz="2400">
                <a:solidFill>
                  <a:srgbClr val="EAEAEA"/>
                </a:solidFill>
              </a:rPr>
              <a:t> – How does it work?</a:t>
            </a:r>
          </a:p>
        </p:txBody>
      </p:sp>
      <p:graphicFrame>
        <p:nvGraphicFramePr>
          <p:cNvPr id="207880" name="Object 1"/>
          <p:cNvGraphicFramePr>
            <a:graphicFrameLocks noGrp="1" noChangeAspect="1"/>
          </p:cNvGraphicFramePr>
          <p:nvPr/>
        </p:nvGraphicFramePr>
        <p:xfrm>
          <a:off x="7104063" y="1122363"/>
          <a:ext cx="2736850" cy="3922712"/>
        </p:xfrm>
        <a:graphic>
          <a:graphicData uri="http://schemas.openxmlformats.org/presentationml/2006/ole">
            <mc:AlternateContent xmlns:mc="http://schemas.openxmlformats.org/markup-compatibility/2006">
              <mc:Choice xmlns:v="urn:schemas-microsoft-com:vml" Requires="v">
                <p:oleObj spid="_x0000_s3089" name="Photo Editor Photo" r:id="rId4" imgW="3362794" imgH="4809524" progId="">
                  <p:embed/>
                </p:oleObj>
              </mc:Choice>
              <mc:Fallback>
                <p:oleObj name="Photo Editor Photo" r:id="rId4" imgW="3362794" imgH="4809524"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1122363"/>
                        <a:ext cx="273685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7881" name="Picture 11" descr="LightMicrosc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1626" y="4365625"/>
            <a:ext cx="128111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815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703389" y="274638"/>
            <a:ext cx="8785225" cy="1143000"/>
          </a:xfrm>
        </p:spPr>
        <p:txBody>
          <a:bodyPr/>
          <a:lstStyle/>
          <a:p>
            <a:pPr algn="l"/>
            <a:r>
              <a:rPr lang="en-GB" altLang="en-US" sz="3200"/>
              <a:t>How to Work Out the Magnification You are Using With a Light Microscope</a:t>
            </a:r>
          </a:p>
        </p:txBody>
      </p:sp>
      <p:sp>
        <p:nvSpPr>
          <p:cNvPr id="208899" name="Rectangle 3"/>
          <p:cNvSpPr>
            <a:spLocks noGrp="1" noChangeArrowheads="1"/>
          </p:cNvSpPr>
          <p:nvPr>
            <p:ph type="body" idx="1"/>
          </p:nvPr>
        </p:nvSpPr>
        <p:spPr>
          <a:xfrm>
            <a:off x="1847850" y="1600201"/>
            <a:ext cx="8496300" cy="4525963"/>
          </a:xfrm>
        </p:spPr>
        <p:txBody>
          <a:bodyPr/>
          <a:lstStyle/>
          <a:p>
            <a:r>
              <a:rPr lang="en-GB" altLang="en-US" sz="2000" dirty="0"/>
              <a:t>The magnification of the specimen under the microscope is the value of the objective lens’s magnification multiplied by the value of the eyepiece lens’s magnification.</a:t>
            </a:r>
          </a:p>
          <a:p>
            <a:r>
              <a:rPr lang="en-GB" altLang="en-US" sz="2000" dirty="0"/>
              <a:t>Put a title: </a:t>
            </a:r>
            <a:r>
              <a:rPr lang="en-GB" altLang="en-US" sz="2000" b="1" dirty="0">
                <a:solidFill>
                  <a:srgbClr val="002060"/>
                </a:solidFill>
              </a:rPr>
              <a:t>Working Out the Magnification of the Microscope Image </a:t>
            </a:r>
            <a:r>
              <a:rPr lang="en-GB" altLang="en-US" sz="2000" dirty="0"/>
              <a:t>then copy and complete the following table:</a:t>
            </a:r>
          </a:p>
          <a:p>
            <a:endParaRPr lang="en-GB" altLang="en-US" sz="2000" dirty="0"/>
          </a:p>
        </p:txBody>
      </p:sp>
      <p:graphicFrame>
        <p:nvGraphicFramePr>
          <p:cNvPr id="110596" name="Group 4"/>
          <p:cNvGraphicFramePr>
            <a:graphicFrameLocks noGrp="1"/>
          </p:cNvGraphicFramePr>
          <p:nvPr>
            <p:ph sz="half" idx="4294967295"/>
          </p:nvPr>
        </p:nvGraphicFramePr>
        <p:xfrm>
          <a:off x="1981200" y="3657600"/>
          <a:ext cx="8153400" cy="2590800"/>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Eyepiece Lens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Objective Lens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Magnification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42747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981200" y="457200"/>
            <a:ext cx="8229600" cy="609600"/>
          </a:xfrm>
        </p:spPr>
        <p:txBody>
          <a:bodyPr/>
          <a:lstStyle/>
          <a:p>
            <a:r>
              <a:rPr lang="en-GB" altLang="en-US" sz="3200" b="1" u="sng"/>
              <a:t>Answers</a:t>
            </a:r>
          </a:p>
        </p:txBody>
      </p:sp>
      <p:sp>
        <p:nvSpPr>
          <p:cNvPr id="209923" name="Rectangle 3"/>
          <p:cNvSpPr>
            <a:spLocks noGrp="1" noChangeArrowheads="1"/>
          </p:cNvSpPr>
          <p:nvPr>
            <p:ph type="body" idx="1"/>
          </p:nvPr>
        </p:nvSpPr>
        <p:spPr/>
        <p:txBody>
          <a:bodyPr/>
          <a:lstStyle/>
          <a:p>
            <a:endParaRPr lang="en-GB" altLang="en-US" sz="2000" dirty="0"/>
          </a:p>
          <a:p>
            <a:endParaRPr lang="en-GB" altLang="en-US" sz="2000" dirty="0"/>
          </a:p>
        </p:txBody>
      </p:sp>
      <p:graphicFrame>
        <p:nvGraphicFramePr>
          <p:cNvPr id="111646" name="Group 30"/>
          <p:cNvGraphicFramePr>
            <a:graphicFrameLocks noGrp="1"/>
          </p:cNvGraphicFramePr>
          <p:nvPr>
            <p:ph sz="half" idx="4294967295"/>
            <p:extLst>
              <p:ext uri="{D42A27DB-BD31-4B8C-83A1-F6EECF244321}">
                <p14:modId xmlns:p14="http://schemas.microsoft.com/office/powerpoint/2010/main" val="4037050513"/>
              </p:ext>
            </p:extLst>
          </p:nvPr>
        </p:nvGraphicFramePr>
        <p:xfrm>
          <a:off x="1981200" y="1371601"/>
          <a:ext cx="8153400" cy="2593975"/>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Eyepiece Lens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Objective Lens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Magnification</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10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40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5</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20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10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100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40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21159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981200" y="274638"/>
            <a:ext cx="8229600" cy="850900"/>
          </a:xfrm>
        </p:spPr>
        <p:txBody>
          <a:bodyPr/>
          <a:lstStyle/>
          <a:p>
            <a:pPr algn="l"/>
            <a:r>
              <a:rPr lang="en-GB" altLang="en-US" sz="3600" b="1" u="sng"/>
              <a:t>Electron microscopy</a:t>
            </a:r>
          </a:p>
        </p:txBody>
      </p:sp>
      <p:sp>
        <p:nvSpPr>
          <p:cNvPr id="113667" name="Rectangle 3"/>
          <p:cNvSpPr>
            <a:spLocks noGrp="1" noChangeArrowheads="1"/>
          </p:cNvSpPr>
          <p:nvPr>
            <p:ph type="body" idx="1"/>
          </p:nvPr>
        </p:nvSpPr>
        <p:spPr>
          <a:xfrm>
            <a:off x="154379" y="1341439"/>
            <a:ext cx="7957747" cy="4999984"/>
          </a:xfrm>
        </p:spPr>
        <p:txBody>
          <a:bodyPr>
            <a:normAutofit fontScale="92500" lnSpcReduction="10000"/>
          </a:bodyPr>
          <a:lstStyle/>
          <a:p>
            <a:pPr>
              <a:lnSpc>
                <a:spcPct val="90000"/>
              </a:lnSpc>
              <a:spcAft>
                <a:spcPts val="1200"/>
              </a:spcAft>
              <a:defRPr/>
            </a:pPr>
            <a:r>
              <a:rPr lang="en-GB" sz="2400" dirty="0"/>
              <a:t>Uses a beam of </a:t>
            </a:r>
            <a:r>
              <a:rPr lang="en-GB" sz="2400" b="1" dirty="0">
                <a:solidFill>
                  <a:srgbClr val="002060"/>
                </a:solidFill>
              </a:rPr>
              <a:t>electrons </a:t>
            </a:r>
            <a:r>
              <a:rPr lang="en-GB" sz="2400" dirty="0">
                <a:solidFill>
                  <a:srgbClr val="002060"/>
                </a:solidFill>
              </a:rPr>
              <a:t>to give a </a:t>
            </a:r>
            <a:r>
              <a:rPr lang="en-GB" sz="2400" b="1" dirty="0">
                <a:solidFill>
                  <a:srgbClr val="002060"/>
                </a:solidFill>
              </a:rPr>
              <a:t>resolution</a:t>
            </a:r>
            <a:r>
              <a:rPr lang="en-GB" sz="2400" dirty="0"/>
              <a:t> of </a:t>
            </a:r>
            <a:r>
              <a:rPr lang="en-GB" sz="2400" dirty="0" smtClean="0"/>
              <a:t>1nm</a:t>
            </a:r>
          </a:p>
          <a:p>
            <a:pPr>
              <a:lnSpc>
                <a:spcPct val="90000"/>
              </a:lnSpc>
              <a:spcAft>
                <a:spcPts val="1200"/>
              </a:spcAft>
              <a:defRPr/>
            </a:pPr>
            <a:r>
              <a:rPr lang="en-GB" sz="2400" dirty="0" smtClean="0"/>
              <a:t>Electrons have a charge</a:t>
            </a:r>
            <a:endParaRPr lang="en-GB" sz="2400" dirty="0"/>
          </a:p>
          <a:p>
            <a:pPr>
              <a:lnSpc>
                <a:spcPct val="90000"/>
              </a:lnSpc>
              <a:spcAft>
                <a:spcPts val="1200"/>
              </a:spcAft>
              <a:defRPr/>
            </a:pPr>
            <a:r>
              <a:rPr lang="en-GB" sz="2400" dirty="0"/>
              <a:t>Uses </a:t>
            </a:r>
            <a:r>
              <a:rPr lang="en-GB" sz="2400" b="1" dirty="0"/>
              <a:t>electromagnets</a:t>
            </a:r>
            <a:r>
              <a:rPr lang="en-GB" sz="2400" dirty="0"/>
              <a:t> to focus </a:t>
            </a:r>
            <a:r>
              <a:rPr lang="en-GB" sz="2400" dirty="0" smtClean="0"/>
              <a:t>beam</a:t>
            </a:r>
          </a:p>
          <a:p>
            <a:pPr>
              <a:lnSpc>
                <a:spcPct val="90000"/>
              </a:lnSpc>
              <a:spcAft>
                <a:spcPts val="1200"/>
              </a:spcAft>
              <a:defRPr/>
            </a:pPr>
            <a:r>
              <a:rPr lang="en-GB" sz="2400" dirty="0" smtClean="0"/>
              <a:t>Needs a vacuum as electrons are absorbed or deflected by molecules in the air</a:t>
            </a:r>
            <a:endParaRPr lang="en-GB" sz="2400" dirty="0"/>
          </a:p>
          <a:p>
            <a:pPr>
              <a:lnSpc>
                <a:spcPct val="90000"/>
              </a:lnSpc>
              <a:spcAft>
                <a:spcPts val="1200"/>
              </a:spcAft>
              <a:defRPr/>
            </a:pPr>
            <a:r>
              <a:rPr lang="en-GB" sz="2400" dirty="0"/>
              <a:t>Magnification of up to 500 000 times</a:t>
            </a:r>
          </a:p>
          <a:p>
            <a:pPr>
              <a:lnSpc>
                <a:spcPct val="90000"/>
              </a:lnSpc>
              <a:spcAft>
                <a:spcPts val="1200"/>
              </a:spcAft>
              <a:defRPr/>
            </a:pPr>
            <a:r>
              <a:rPr lang="en-GB" sz="2400" dirty="0"/>
              <a:t>Many biological molecules are larger than 1nm so can be seen by EM</a:t>
            </a:r>
          </a:p>
          <a:p>
            <a:pPr>
              <a:lnSpc>
                <a:spcPct val="90000"/>
              </a:lnSpc>
              <a:spcAft>
                <a:spcPts val="1200"/>
              </a:spcAft>
              <a:defRPr/>
            </a:pPr>
            <a:r>
              <a:rPr lang="en-GB" sz="2400" dirty="0"/>
              <a:t>Invented in 1930’s and changed face of biology</a:t>
            </a:r>
          </a:p>
          <a:p>
            <a:pPr>
              <a:lnSpc>
                <a:spcPct val="90000"/>
              </a:lnSpc>
              <a:spcAft>
                <a:spcPts val="1200"/>
              </a:spcAft>
              <a:defRPr/>
            </a:pPr>
            <a:r>
              <a:rPr lang="en-GB" sz="2400" dirty="0"/>
              <a:t>Two types….</a:t>
            </a:r>
            <a:r>
              <a:rPr lang="en-GB" sz="2400" b="1" dirty="0">
                <a:solidFill>
                  <a:srgbClr val="002060"/>
                </a:solidFill>
              </a:rPr>
              <a:t>TRANSMISSION</a:t>
            </a:r>
            <a:r>
              <a:rPr lang="en-GB" sz="2400" b="1" dirty="0">
                <a:solidFill>
                  <a:srgbClr val="C00000"/>
                </a:solidFill>
              </a:rPr>
              <a:t> </a:t>
            </a:r>
            <a:r>
              <a:rPr lang="en-GB" sz="2400" dirty="0"/>
              <a:t>and </a:t>
            </a:r>
            <a:r>
              <a:rPr lang="en-GB" sz="2400" b="1" dirty="0">
                <a:solidFill>
                  <a:srgbClr val="002060"/>
                </a:solidFill>
              </a:rPr>
              <a:t>SCANNING</a:t>
            </a:r>
            <a:r>
              <a:rPr lang="en-GB" sz="2400" dirty="0"/>
              <a:t>.</a:t>
            </a:r>
          </a:p>
        </p:txBody>
      </p:sp>
      <p:pic>
        <p:nvPicPr>
          <p:cNvPr id="4" name="Picture 6" descr="EM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549276"/>
            <a:ext cx="23018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9" name="Picture 7" descr="E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126" y="4365625"/>
            <a:ext cx="23209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0" name="Rectangle 1"/>
          <p:cNvSpPr>
            <a:spLocks noChangeArrowheads="1"/>
          </p:cNvSpPr>
          <p:nvPr/>
        </p:nvSpPr>
        <p:spPr bwMode="auto">
          <a:xfrm>
            <a:off x="1739199" y="6365173"/>
            <a:ext cx="5976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hlinkClick r:id="rId4"/>
              </a:rPr>
              <a:t>https://</a:t>
            </a:r>
            <a:r>
              <a:rPr lang="en-GB" altLang="en-US" sz="1800" dirty="0" smtClean="0">
                <a:solidFill>
                  <a:srgbClr val="EAEAEA"/>
                </a:solidFill>
                <a:hlinkClick r:id="rId4"/>
              </a:rPr>
              <a:t>www.youtube.com/watch?v=fToTFjwUc5M</a:t>
            </a:r>
            <a:r>
              <a:rPr lang="en-GB" altLang="en-US" sz="1800" dirty="0" smtClean="0">
                <a:solidFill>
                  <a:srgbClr val="EAEAEA"/>
                </a:solidFill>
              </a:rPr>
              <a:t> </a:t>
            </a:r>
            <a:endParaRPr lang="en-GB" altLang="en-US" sz="1800" dirty="0">
              <a:solidFill>
                <a:srgbClr val="EAEAEA"/>
              </a:solidFill>
            </a:endParaRPr>
          </a:p>
        </p:txBody>
      </p:sp>
    </p:spTree>
    <p:extLst>
      <p:ext uri="{BB962C8B-B14F-4D97-AF65-F5344CB8AC3E}">
        <p14:creationId xmlns:p14="http://schemas.microsoft.com/office/powerpoint/2010/main" val="1867091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GB" altLang="en-US" smtClean="0"/>
              <a:t>Preparation of specimens</a:t>
            </a:r>
          </a:p>
        </p:txBody>
      </p:sp>
      <p:sp>
        <p:nvSpPr>
          <p:cNvPr id="211971" name="Content Placeholder 2"/>
          <p:cNvSpPr>
            <a:spLocks noGrp="1"/>
          </p:cNvSpPr>
          <p:nvPr>
            <p:ph idx="1"/>
          </p:nvPr>
        </p:nvSpPr>
        <p:spPr>
          <a:xfrm>
            <a:off x="2063750" y="1268413"/>
            <a:ext cx="8229600" cy="5257800"/>
          </a:xfrm>
        </p:spPr>
        <p:txBody>
          <a:bodyPr/>
          <a:lstStyle/>
          <a:p>
            <a:r>
              <a:rPr lang="en-GB" altLang="en-US" sz="2400" dirty="0"/>
              <a:t>Biological samples can’t be viewed on electron microscopes whilst alive.</a:t>
            </a:r>
          </a:p>
          <a:p>
            <a:r>
              <a:rPr lang="en-GB" altLang="en-US" sz="2400" dirty="0"/>
              <a:t>Instead, the samples must undergo complex preparation steps to help them withstand the environment inside the microscope. </a:t>
            </a:r>
          </a:p>
          <a:p>
            <a:r>
              <a:rPr lang="en-GB" altLang="en-US" sz="2400" dirty="0"/>
              <a:t>The preparation process </a:t>
            </a:r>
            <a:r>
              <a:rPr lang="en-GB" altLang="en-US" sz="2400" b="1" dirty="0">
                <a:solidFill>
                  <a:srgbClr val="002060"/>
                </a:solidFill>
              </a:rPr>
              <a:t>kills the tissue </a:t>
            </a:r>
          </a:p>
          <a:p>
            <a:r>
              <a:rPr lang="en-GB" altLang="en-US" sz="2400" dirty="0"/>
              <a:t>There are two reasons why living things can’t survive in an electron microscope:</a:t>
            </a:r>
          </a:p>
          <a:p>
            <a:pPr lvl="1"/>
            <a:r>
              <a:rPr lang="en-GB" altLang="en-US" sz="2000" dirty="0"/>
              <a:t>The power of the electron beam that’s directed at the sample. (High energy can reach 150ºC-</a:t>
            </a:r>
            <a:r>
              <a:rPr lang="en-GB" altLang="en-US" sz="2000" b="1" dirty="0">
                <a:solidFill>
                  <a:srgbClr val="002060"/>
                </a:solidFill>
              </a:rPr>
              <a:t>too hot </a:t>
            </a:r>
            <a:r>
              <a:rPr lang="en-GB" altLang="en-US" sz="2000" dirty="0"/>
              <a:t>for specimen to survive)</a:t>
            </a:r>
          </a:p>
          <a:p>
            <a:pPr lvl="1"/>
            <a:r>
              <a:rPr lang="en-GB" altLang="en-US" sz="2000" dirty="0"/>
              <a:t>The </a:t>
            </a:r>
            <a:r>
              <a:rPr lang="en-GB" altLang="en-US" sz="2000" b="1" dirty="0">
                <a:solidFill>
                  <a:srgbClr val="002060"/>
                </a:solidFill>
              </a:rPr>
              <a:t>vacuum</a:t>
            </a:r>
            <a:r>
              <a:rPr lang="en-GB" altLang="en-US" sz="2000" dirty="0"/>
              <a:t> inside the microscope (electrons would be deflected by air).</a:t>
            </a:r>
          </a:p>
          <a:p>
            <a:endParaRPr lang="en-GB" altLang="en-US" sz="2400"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7B5203CA-CC9D-4AA4-9035-98942684706C}" type="slidenum">
              <a:rPr lang="en-US" altLang="en-US">
                <a:ea typeface="Verdana" panose="020B0604030504040204" pitchFamily="34" charset="0"/>
                <a:cs typeface="Verdana" panose="020B0604030504040204" pitchFamily="34" charset="0"/>
              </a:rPr>
              <a:pPr/>
              <a:t>25</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49411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GB" altLang="en-US" smtClean="0"/>
              <a:t>Sample preparation</a:t>
            </a:r>
          </a:p>
        </p:txBody>
      </p:sp>
      <p:sp>
        <p:nvSpPr>
          <p:cNvPr id="212995" name="Content Placeholder 2"/>
          <p:cNvSpPr>
            <a:spLocks noGrp="1"/>
          </p:cNvSpPr>
          <p:nvPr>
            <p:ph idx="1"/>
          </p:nvPr>
        </p:nvSpPr>
        <p:spPr/>
        <p:txBody>
          <a:bodyPr/>
          <a:lstStyle/>
          <a:p>
            <a:r>
              <a:rPr lang="en-GB" altLang="en-US" dirty="0" smtClean="0"/>
              <a:t>To be visualised by an electron microscope, biological samples need to be:</a:t>
            </a:r>
          </a:p>
          <a:p>
            <a:pPr lvl="1"/>
            <a:r>
              <a:rPr lang="en-GB" altLang="en-US" b="1" dirty="0" smtClean="0">
                <a:solidFill>
                  <a:srgbClr val="002060"/>
                </a:solidFill>
              </a:rPr>
              <a:t>Fixed</a:t>
            </a:r>
            <a:r>
              <a:rPr lang="en-GB" altLang="en-US" dirty="0" smtClean="0"/>
              <a:t> (stabilised) so the electron beam doesn’t destroy them</a:t>
            </a:r>
          </a:p>
          <a:p>
            <a:pPr lvl="1"/>
            <a:r>
              <a:rPr lang="en-GB" altLang="en-US" b="1" dirty="0" smtClean="0">
                <a:solidFill>
                  <a:srgbClr val="002060"/>
                </a:solidFill>
              </a:rPr>
              <a:t>Dried thoroughly </a:t>
            </a:r>
            <a:r>
              <a:rPr lang="en-GB" altLang="en-US" dirty="0" smtClean="0"/>
              <a:t>so the vacuum doesn’t affect them (water vaporises in a vacuum-most biological samples high percentage of water).</a:t>
            </a:r>
          </a:p>
          <a:p>
            <a:endParaRPr lang="en-GB" altLang="en-US" dirty="0" smtClean="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075E17EA-6234-4547-AD15-9EEB1D07A2AB}" type="slidenum">
              <a:rPr lang="en-US" altLang="en-US">
                <a:ea typeface="Verdana" panose="020B0604030504040204" pitchFamily="34" charset="0"/>
                <a:cs typeface="Verdana" panose="020B0604030504040204" pitchFamily="34" charset="0"/>
              </a:rPr>
              <a:pPr/>
              <a:t>26</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38984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r>
              <a:rPr lang="en-GB" altLang="en-US" smtClean="0"/>
              <a:t>Transmission Electron microscope</a:t>
            </a:r>
          </a:p>
        </p:txBody>
      </p:sp>
      <p:sp>
        <p:nvSpPr>
          <p:cNvPr id="214019" name="Content Placeholder 2"/>
          <p:cNvSpPr>
            <a:spLocks noGrp="1"/>
          </p:cNvSpPr>
          <p:nvPr>
            <p:ph idx="1"/>
          </p:nvPr>
        </p:nvSpPr>
        <p:spPr>
          <a:xfrm>
            <a:off x="439387" y="1412875"/>
            <a:ext cx="7539389" cy="5257800"/>
          </a:xfrm>
        </p:spPr>
        <p:txBody>
          <a:bodyPr/>
          <a:lstStyle/>
          <a:p>
            <a:r>
              <a:rPr lang="en-GB" altLang="en-US" sz="2000" dirty="0"/>
              <a:t>Beam of electrons is produced by an </a:t>
            </a:r>
            <a:r>
              <a:rPr lang="en-GB" altLang="en-US" sz="2000" b="1" dirty="0"/>
              <a:t>electron gun</a:t>
            </a:r>
          </a:p>
          <a:p>
            <a:r>
              <a:rPr lang="en-GB" altLang="en-US" sz="2000" dirty="0"/>
              <a:t>The beam of electrons is focused onto the specimen by a </a:t>
            </a:r>
            <a:r>
              <a:rPr lang="en-GB" altLang="en-US" sz="2000" b="1" dirty="0"/>
              <a:t>condenser electro magnet</a:t>
            </a:r>
          </a:p>
          <a:p>
            <a:r>
              <a:rPr lang="en-GB" altLang="en-US" sz="2000" dirty="0"/>
              <a:t>The beam passes through the specimen. </a:t>
            </a:r>
          </a:p>
          <a:p>
            <a:r>
              <a:rPr lang="en-GB" altLang="en-US" sz="2000" dirty="0"/>
              <a:t>Parts of the specimen absorb electrons and appear </a:t>
            </a:r>
            <a:r>
              <a:rPr lang="en-GB" altLang="en-US" sz="2000" b="1" dirty="0"/>
              <a:t>dark</a:t>
            </a:r>
          </a:p>
          <a:p>
            <a:r>
              <a:rPr lang="en-GB" altLang="en-US" sz="2000" dirty="0"/>
              <a:t>Other parts allow electrons to pass through and so appear </a:t>
            </a:r>
            <a:r>
              <a:rPr lang="en-GB" altLang="en-US" sz="2000" b="1" dirty="0"/>
              <a:t>bright</a:t>
            </a:r>
          </a:p>
          <a:p>
            <a:r>
              <a:rPr lang="en-GB" altLang="en-US" sz="2000" dirty="0"/>
              <a:t>An image is produced on a screen and a photograph can be taken which is called a photomicrograph</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72731B5-F8AF-4422-933F-839BB34E5F58}" type="slidenum">
              <a:rPr lang="en-US" altLang="en-US">
                <a:ea typeface="Verdana" panose="020B0604030504040204" pitchFamily="34" charset="0"/>
                <a:cs typeface="Verdana" panose="020B0604030504040204" pitchFamily="34" charset="0"/>
              </a:rPr>
              <a:pPr/>
              <a:t>27</a:t>
            </a:fld>
            <a:endParaRPr lang="en-US" altLang="en-US">
              <a:ea typeface="Verdana" panose="020B0604030504040204" pitchFamily="34" charset="0"/>
              <a:cs typeface="Verdana" panose="020B0604030504040204" pitchFamily="34" charset="0"/>
            </a:endParaRPr>
          </a:p>
        </p:txBody>
      </p:sp>
      <p:pic>
        <p:nvPicPr>
          <p:cNvPr id="2140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1989138"/>
            <a:ext cx="2543175" cy="3816350"/>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28591379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GB" altLang="en-US" smtClean="0"/>
              <a:t>TEM</a:t>
            </a:r>
          </a:p>
        </p:txBody>
      </p:sp>
      <p:sp>
        <p:nvSpPr>
          <p:cNvPr id="215043" name="Content Placeholder 2"/>
          <p:cNvSpPr>
            <a:spLocks noGrp="1"/>
          </p:cNvSpPr>
          <p:nvPr>
            <p:ph idx="1"/>
          </p:nvPr>
        </p:nvSpPr>
        <p:spPr/>
        <p:txBody>
          <a:bodyPr/>
          <a:lstStyle/>
          <a:p>
            <a:r>
              <a:rPr lang="en-GB" altLang="en-US" dirty="0" smtClean="0"/>
              <a:t>Resolving power is 0.1nm but this is not achieved because:-</a:t>
            </a:r>
          </a:p>
          <a:p>
            <a:pPr lvl="1"/>
            <a:r>
              <a:rPr lang="en-GB" altLang="en-US" dirty="0" smtClean="0"/>
              <a:t> Difficulties preparing the specimen, </a:t>
            </a:r>
          </a:p>
          <a:p>
            <a:pPr lvl="1"/>
            <a:r>
              <a:rPr lang="en-GB" altLang="en-US" dirty="0" smtClean="0"/>
              <a:t>A higher electron beam is required that could destroy the specimen</a:t>
            </a:r>
          </a:p>
          <a:p>
            <a:r>
              <a:rPr lang="en-GB" altLang="en-US" dirty="0" smtClean="0"/>
              <a:t>What are the main limitations of TEM? </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E2E6EBA6-7A70-4AE2-BBBB-4C7F606D00A3}" type="slidenum">
              <a:rPr lang="en-US" altLang="en-US">
                <a:ea typeface="Verdana" panose="020B0604030504040204" pitchFamily="34" charset="0"/>
                <a:cs typeface="Verdana" panose="020B0604030504040204" pitchFamily="34" charset="0"/>
              </a:rPr>
              <a:pPr/>
              <a:t>28</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41501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r>
              <a:rPr lang="en-GB" altLang="en-US" smtClean="0"/>
              <a:t>Limitations of TEM</a:t>
            </a:r>
          </a:p>
        </p:txBody>
      </p:sp>
      <p:sp>
        <p:nvSpPr>
          <p:cNvPr id="216067" name="Content Placeholder 2"/>
          <p:cNvSpPr>
            <a:spLocks noGrp="1"/>
          </p:cNvSpPr>
          <p:nvPr>
            <p:ph idx="1"/>
          </p:nvPr>
        </p:nvSpPr>
        <p:spPr/>
        <p:txBody>
          <a:bodyPr/>
          <a:lstStyle/>
          <a:p>
            <a:r>
              <a:rPr lang="en-GB" altLang="en-US" dirty="0" smtClean="0"/>
              <a:t>The whole system must be in a vacuum –living specimens can not be observed</a:t>
            </a:r>
          </a:p>
          <a:p>
            <a:r>
              <a:rPr lang="en-GB" altLang="en-US" dirty="0" smtClean="0"/>
              <a:t>Complex staining process-images not in colour</a:t>
            </a:r>
          </a:p>
          <a:p>
            <a:r>
              <a:rPr lang="en-GB" altLang="en-US" dirty="0" smtClean="0"/>
              <a:t>Specimens thin</a:t>
            </a:r>
          </a:p>
          <a:p>
            <a:r>
              <a:rPr lang="en-GB" altLang="en-US" dirty="0" smtClean="0"/>
              <a:t>Image may contain artefacts</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8881709B-DCA1-4958-90C1-EAA2B0DCE8E1}" type="slidenum">
              <a:rPr lang="en-US" altLang="en-US">
                <a:ea typeface="Verdana" panose="020B0604030504040204" pitchFamily="34" charset="0"/>
                <a:cs typeface="Verdana" panose="020B0604030504040204" pitchFamily="34" charset="0"/>
              </a:rPr>
              <a:pPr/>
              <a:t>29</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39205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GB" altLang="en-US" smtClean="0"/>
              <a:t>Methods of studying cells</a:t>
            </a:r>
          </a:p>
        </p:txBody>
      </p:sp>
      <p:sp>
        <p:nvSpPr>
          <p:cNvPr id="3" name="Content Placeholder 2"/>
          <p:cNvSpPr>
            <a:spLocks noGrp="1"/>
          </p:cNvSpPr>
          <p:nvPr>
            <p:ph idx="1"/>
          </p:nvPr>
        </p:nvSpPr>
        <p:spPr>
          <a:xfrm>
            <a:off x="1631951" y="1624013"/>
            <a:ext cx="7559675" cy="5257800"/>
          </a:xfrm>
        </p:spPr>
        <p:txBody>
          <a:bodyPr/>
          <a:lstStyle/>
          <a:p>
            <a:pPr marL="39688" indent="0">
              <a:buNone/>
              <a:defRPr/>
            </a:pPr>
            <a:r>
              <a:rPr lang="en-GB" dirty="0" smtClean="0"/>
              <a:t>Two methods used to study cells. These are:-</a:t>
            </a:r>
          </a:p>
          <a:p>
            <a:pPr marL="554038" indent="-514350">
              <a:buFont typeface="+mj-lt"/>
              <a:buAutoNum type="arabicPeriod"/>
              <a:defRPr/>
            </a:pPr>
            <a:r>
              <a:rPr lang="en-GB" dirty="0" smtClean="0"/>
              <a:t>Microscopy</a:t>
            </a:r>
          </a:p>
          <a:p>
            <a:pPr marL="903288" lvl="1" indent="-514350">
              <a:defRPr/>
            </a:pPr>
            <a:r>
              <a:rPr lang="en-GB" dirty="0" smtClean="0"/>
              <a:t>Used to produce a magnified image</a:t>
            </a:r>
          </a:p>
          <a:p>
            <a:pPr marL="554038" indent="-514350">
              <a:buFont typeface="Wingdings" panose="05000000000000000000" pitchFamily="2" charset="2"/>
              <a:buAutoNum type="arabicPeriod"/>
              <a:defRPr/>
            </a:pPr>
            <a:r>
              <a:rPr lang="en-GB" dirty="0" smtClean="0"/>
              <a:t>Cell fractionation</a:t>
            </a:r>
          </a:p>
          <a:p>
            <a:pPr marL="846138" lvl="1" indent="-457200">
              <a:defRPr/>
            </a:pPr>
            <a:r>
              <a:rPr lang="en-GB" dirty="0" smtClean="0"/>
              <a:t>A method to obtain large numbers of organelles which can then be studied</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77755D11-306B-47E0-9476-1FB3963A90AA}"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3</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894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1268414"/>
            <a:ext cx="17827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0" y="4221164"/>
            <a:ext cx="1524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27315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GB" altLang="en-US" smtClean="0"/>
              <a:t>TEM</a:t>
            </a:r>
          </a:p>
        </p:txBody>
      </p:sp>
      <p:sp>
        <p:nvSpPr>
          <p:cNvPr id="217091" name="Content Placeholder 2"/>
          <p:cNvSpPr>
            <a:spLocks noGrp="1"/>
          </p:cNvSpPr>
          <p:nvPr>
            <p:ph idx="1"/>
          </p:nvPr>
        </p:nvSpPr>
        <p:spPr>
          <a:xfrm>
            <a:off x="1631951" y="1484314"/>
            <a:ext cx="5616575" cy="4321175"/>
          </a:xfrm>
        </p:spPr>
        <p:txBody>
          <a:bodyPr/>
          <a:lstStyle/>
          <a:p>
            <a:r>
              <a:rPr lang="en-GB" altLang="en-US" sz="2800" dirty="0"/>
              <a:t>Specimens are very </a:t>
            </a:r>
            <a:r>
              <a:rPr lang="en-GB" altLang="en-US" sz="2800" b="1" dirty="0">
                <a:solidFill>
                  <a:srgbClr val="002060"/>
                </a:solidFill>
              </a:rPr>
              <a:t>thin</a:t>
            </a:r>
            <a:r>
              <a:rPr lang="en-GB" altLang="en-US" sz="2800" dirty="0"/>
              <a:t> to allow electrons to penetrate</a:t>
            </a:r>
          </a:p>
          <a:p>
            <a:r>
              <a:rPr lang="en-GB" altLang="en-US" sz="2800" b="1" dirty="0">
                <a:solidFill>
                  <a:srgbClr val="002060"/>
                </a:solidFill>
              </a:rPr>
              <a:t>2D flat image</a:t>
            </a:r>
          </a:p>
          <a:p>
            <a:r>
              <a:rPr lang="en-GB" altLang="en-US" sz="2800" dirty="0"/>
              <a:t>Can build a 3D image by taking a series of sections through a specimen</a:t>
            </a:r>
          </a:p>
          <a:p>
            <a:r>
              <a:rPr lang="en-GB" altLang="en-US" sz="2800" dirty="0"/>
              <a:t>Complicated and slow</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66B168A2-BFC2-489B-93EE-85AEE0B2F9F7}" type="slidenum">
              <a:rPr lang="en-US" altLang="en-US">
                <a:ea typeface="Verdana" panose="020B0604030504040204" pitchFamily="34" charset="0"/>
                <a:cs typeface="Verdana" panose="020B0604030504040204" pitchFamily="34" charset="0"/>
              </a:rPr>
              <a:pPr/>
              <a:t>30</a:t>
            </a:fld>
            <a:endParaRPr lang="en-US" altLang="en-US">
              <a:ea typeface="Verdana" panose="020B0604030504040204" pitchFamily="34" charset="0"/>
              <a:cs typeface="Verdana" panose="020B0604030504040204" pitchFamily="34" charset="0"/>
            </a:endParaRPr>
          </a:p>
        </p:txBody>
      </p:sp>
      <p:pic>
        <p:nvPicPr>
          <p:cNvPr id="2170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2420939"/>
            <a:ext cx="2805112" cy="1944687"/>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0218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r>
              <a:rPr lang="en-GB" altLang="en-US" dirty="0" smtClean="0"/>
              <a:t>Scanning electron microscope (SEM)</a:t>
            </a:r>
          </a:p>
        </p:txBody>
      </p:sp>
      <p:sp>
        <p:nvSpPr>
          <p:cNvPr id="218115" name="Content Placeholder 2"/>
          <p:cNvSpPr>
            <a:spLocks noGrp="1"/>
          </p:cNvSpPr>
          <p:nvPr>
            <p:ph idx="1"/>
          </p:nvPr>
        </p:nvSpPr>
        <p:spPr>
          <a:xfrm>
            <a:off x="609600" y="1600200"/>
            <a:ext cx="7646988" cy="5257800"/>
          </a:xfrm>
        </p:spPr>
        <p:txBody>
          <a:bodyPr/>
          <a:lstStyle/>
          <a:p>
            <a:r>
              <a:rPr lang="en-GB" altLang="en-US" sz="2800" dirty="0"/>
              <a:t>Specimens </a:t>
            </a:r>
            <a:r>
              <a:rPr lang="en-GB" altLang="en-US" sz="2800" b="1" dirty="0"/>
              <a:t>not thin </a:t>
            </a:r>
            <a:r>
              <a:rPr lang="en-GB" altLang="en-US" sz="2800" dirty="0"/>
              <a:t>as electrons do not penetrate specimen</a:t>
            </a:r>
          </a:p>
          <a:p>
            <a:r>
              <a:rPr lang="en-GB" altLang="en-US" sz="2800" dirty="0"/>
              <a:t>Directs beam </a:t>
            </a:r>
            <a:r>
              <a:rPr lang="en-GB" altLang="en-US" sz="2800" dirty="0" smtClean="0"/>
              <a:t>electrons onto the surface of the specimen </a:t>
            </a:r>
            <a:r>
              <a:rPr lang="en-GB" altLang="en-US" sz="2800" dirty="0"/>
              <a:t>from above</a:t>
            </a:r>
          </a:p>
          <a:p>
            <a:r>
              <a:rPr lang="en-GB" altLang="en-US" sz="2800" dirty="0"/>
              <a:t>The electrons are scattered by the specimen</a:t>
            </a:r>
          </a:p>
          <a:p>
            <a:r>
              <a:rPr lang="en-GB" altLang="en-US" sz="2800" dirty="0"/>
              <a:t>Build up a </a:t>
            </a:r>
            <a:r>
              <a:rPr lang="en-GB" altLang="en-US" sz="2800" b="1" dirty="0">
                <a:solidFill>
                  <a:srgbClr val="002060"/>
                </a:solidFill>
              </a:rPr>
              <a:t>3D image</a:t>
            </a:r>
          </a:p>
          <a:p>
            <a:r>
              <a:rPr lang="en-GB" altLang="en-US" sz="2800" b="1" dirty="0">
                <a:solidFill>
                  <a:srgbClr val="002060"/>
                </a:solidFill>
              </a:rPr>
              <a:t>Lower resolving power (20nm) than TEM</a:t>
            </a:r>
            <a:r>
              <a:rPr lang="en-GB" altLang="en-US" sz="2800" dirty="0"/>
              <a:t> but its still better than light microscope</a:t>
            </a:r>
          </a:p>
          <a:p>
            <a:endParaRPr lang="en-GB" altLang="en-US" dirty="0" smtClean="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88F8EDA1-B22B-435E-9286-168E32199CAD}" type="slidenum">
              <a:rPr lang="en-US" altLang="en-US">
                <a:ea typeface="Verdana" panose="020B0604030504040204" pitchFamily="34" charset="0"/>
                <a:cs typeface="Verdana" panose="020B0604030504040204" pitchFamily="34" charset="0"/>
              </a:rPr>
              <a:pPr/>
              <a:t>31</a:t>
            </a:fld>
            <a:endParaRPr lang="en-US" altLang="en-US">
              <a:ea typeface="Verdana" panose="020B0604030504040204" pitchFamily="34" charset="0"/>
              <a:cs typeface="Verdana" panose="020B0604030504040204" pitchFamily="34" charset="0"/>
            </a:endParaRPr>
          </a:p>
        </p:txBody>
      </p:sp>
      <p:pic>
        <p:nvPicPr>
          <p:cNvPr id="2181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2205039"/>
            <a:ext cx="1914525" cy="1457325"/>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1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4005264"/>
            <a:ext cx="2390775" cy="1914525"/>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22309134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GB" altLang="en-US" smtClean="0"/>
              <a:t>Disadvantages and advantages of TEM vs SEM</a:t>
            </a:r>
          </a:p>
        </p:txBody>
      </p:sp>
      <p:graphicFrame>
        <p:nvGraphicFramePr>
          <p:cNvPr id="5" name="Content Placeholder 4"/>
          <p:cNvGraphicFramePr>
            <a:graphicFrameLocks noGrp="1"/>
          </p:cNvGraphicFramePr>
          <p:nvPr>
            <p:ph idx="1"/>
          </p:nvPr>
        </p:nvGraphicFramePr>
        <p:xfrm>
          <a:off x="2566988" y="2708275"/>
          <a:ext cx="7416799" cy="2952751"/>
        </p:xfrm>
        <a:graphic>
          <a:graphicData uri="http://schemas.openxmlformats.org/drawingml/2006/table">
            <a:tbl>
              <a:tblPr firstRow="1" firstCol="1" bandRow="1">
                <a:tableStyleId>{5C22544A-7EE6-4342-B048-85BDC9FD1C3A}</a:tableStyleId>
              </a:tblPr>
              <a:tblGrid>
                <a:gridCol w="2471992">
                  <a:extLst>
                    <a:ext uri="{9D8B030D-6E8A-4147-A177-3AD203B41FA5}">
                      <a16:colId xmlns:a16="http://schemas.microsoft.com/office/drawing/2014/main" val="20000"/>
                    </a:ext>
                  </a:extLst>
                </a:gridCol>
                <a:gridCol w="2471992">
                  <a:extLst>
                    <a:ext uri="{9D8B030D-6E8A-4147-A177-3AD203B41FA5}">
                      <a16:colId xmlns:a16="http://schemas.microsoft.com/office/drawing/2014/main" val="20001"/>
                    </a:ext>
                  </a:extLst>
                </a:gridCol>
                <a:gridCol w="2472815">
                  <a:extLst>
                    <a:ext uri="{9D8B030D-6E8A-4147-A177-3AD203B41FA5}">
                      <a16:colId xmlns:a16="http://schemas.microsoft.com/office/drawing/2014/main" val="20002"/>
                    </a:ext>
                  </a:extLst>
                </a:gridCol>
              </a:tblGrid>
              <a:tr h="454589">
                <a:tc>
                  <a:txBody>
                    <a:bodyPr/>
                    <a:lstStyle/>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TEM</a:t>
                      </a:r>
                      <a:endParaRPr lang="en-GB" sz="110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SEM</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49081">
                <a:tc>
                  <a:txBody>
                    <a:bodyPr/>
                    <a:lstStyle/>
                    <a:p>
                      <a:pPr algn="just">
                        <a:lnSpc>
                          <a:spcPct val="150000"/>
                        </a:lnSpc>
                        <a:spcAft>
                          <a:spcPts val="1200"/>
                        </a:spcAft>
                      </a:pPr>
                      <a:r>
                        <a:rPr lang="en-GB" sz="1200" dirty="0">
                          <a:effectLst/>
                        </a:rPr>
                        <a:t>Advantages</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a:effectLst/>
                        </a:rPr>
                        <a:t> </a:t>
                      </a:r>
                      <a:endParaRPr lang="en-GB" sz="1100">
                        <a:effectLst/>
                      </a:endParaRPr>
                    </a:p>
                    <a:p>
                      <a:pPr algn="just">
                        <a:lnSpc>
                          <a:spcPct val="150000"/>
                        </a:lnSpc>
                        <a:spcAft>
                          <a:spcPts val="1200"/>
                        </a:spcAft>
                      </a:pPr>
                      <a:r>
                        <a:rPr lang="en-GB" sz="1200">
                          <a:effectLst/>
                        </a:rPr>
                        <a:t> </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a:effectLst/>
                        </a:rPr>
                        <a:t> </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249081">
                <a:tc>
                  <a:txBody>
                    <a:bodyPr/>
                    <a:lstStyle/>
                    <a:p>
                      <a:pPr algn="just">
                        <a:lnSpc>
                          <a:spcPct val="150000"/>
                        </a:lnSpc>
                        <a:spcAft>
                          <a:spcPts val="1200"/>
                        </a:spcAft>
                      </a:pPr>
                      <a:r>
                        <a:rPr lang="en-GB" sz="1200">
                          <a:effectLst/>
                        </a:rPr>
                        <a:t>Disadvantages</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a:effectLst/>
                        </a:rPr>
                        <a:t> </a:t>
                      </a:r>
                      <a:endParaRPr lang="en-GB" sz="1100">
                        <a:effectLst/>
                      </a:endParaRPr>
                    </a:p>
                    <a:p>
                      <a:pPr algn="just">
                        <a:lnSpc>
                          <a:spcPct val="150000"/>
                        </a:lnSpc>
                        <a:spcAft>
                          <a:spcPts val="1200"/>
                        </a:spcAft>
                      </a:pPr>
                      <a:r>
                        <a:rPr lang="en-GB" sz="1200">
                          <a:effectLst/>
                        </a:rPr>
                        <a:t> </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C32D5E9C-B54E-4635-B6E5-F109802EC569}" type="slidenum">
              <a:rPr lang="en-US" altLang="en-US">
                <a:ea typeface="Verdana" panose="020B0604030504040204" pitchFamily="34" charset="0"/>
                <a:cs typeface="Verdana" panose="020B0604030504040204" pitchFamily="34" charset="0"/>
              </a:rPr>
              <a:pPr/>
              <a:t>32</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29852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GB" altLang="en-US" smtClean="0"/>
              <a:t>Disadvantages and advantages of TEM vs SEM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266298"/>
              </p:ext>
            </p:extLst>
          </p:nvPr>
        </p:nvGraphicFramePr>
        <p:xfrm>
          <a:off x="2566988" y="2708275"/>
          <a:ext cx="7416799" cy="2953350"/>
        </p:xfrm>
        <a:graphic>
          <a:graphicData uri="http://schemas.openxmlformats.org/drawingml/2006/table">
            <a:tbl>
              <a:tblPr firstRow="1" firstCol="1" bandRow="1">
                <a:tableStyleId>{5C22544A-7EE6-4342-B048-85BDC9FD1C3A}</a:tableStyleId>
              </a:tblPr>
              <a:tblGrid>
                <a:gridCol w="2471992">
                  <a:extLst>
                    <a:ext uri="{9D8B030D-6E8A-4147-A177-3AD203B41FA5}">
                      <a16:colId xmlns:a16="http://schemas.microsoft.com/office/drawing/2014/main" val="20000"/>
                    </a:ext>
                  </a:extLst>
                </a:gridCol>
                <a:gridCol w="2471992">
                  <a:extLst>
                    <a:ext uri="{9D8B030D-6E8A-4147-A177-3AD203B41FA5}">
                      <a16:colId xmlns:a16="http://schemas.microsoft.com/office/drawing/2014/main" val="20001"/>
                    </a:ext>
                  </a:extLst>
                </a:gridCol>
                <a:gridCol w="2472815">
                  <a:extLst>
                    <a:ext uri="{9D8B030D-6E8A-4147-A177-3AD203B41FA5}">
                      <a16:colId xmlns:a16="http://schemas.microsoft.com/office/drawing/2014/main" val="20002"/>
                    </a:ext>
                  </a:extLst>
                </a:gridCol>
              </a:tblGrid>
              <a:tr h="454589">
                <a:tc>
                  <a:txBody>
                    <a:bodyPr/>
                    <a:lstStyle/>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TEM</a:t>
                      </a:r>
                      <a:endParaRPr lang="en-GB" sz="110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SEM</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49081">
                <a:tc>
                  <a:txBody>
                    <a:bodyPr/>
                    <a:lstStyle/>
                    <a:p>
                      <a:pPr algn="just">
                        <a:lnSpc>
                          <a:spcPct val="150000"/>
                        </a:lnSpc>
                        <a:spcAft>
                          <a:spcPts val="1200"/>
                        </a:spcAft>
                      </a:pPr>
                      <a:r>
                        <a:rPr lang="en-GB" sz="1200" dirty="0">
                          <a:effectLst/>
                        </a:rPr>
                        <a:t>Advantages</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smtClean="0">
                          <a:effectLst/>
                        </a:rPr>
                        <a:t>gives high resolution  images, so shows small objects</a:t>
                      </a:r>
                      <a:endParaRPr lang="en-GB" sz="1100" dirty="0">
                        <a:effectLst/>
                      </a:endParaRPr>
                    </a:p>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smtClean="0">
                          <a:effectLst/>
                        </a:rPr>
                        <a:t>Can be used on thick specimens. Can be 3D</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249081">
                <a:tc>
                  <a:txBody>
                    <a:bodyPr/>
                    <a:lstStyle/>
                    <a:p>
                      <a:pPr algn="just">
                        <a:lnSpc>
                          <a:spcPct val="150000"/>
                        </a:lnSpc>
                        <a:spcAft>
                          <a:spcPts val="1200"/>
                        </a:spcAft>
                      </a:pPr>
                      <a:r>
                        <a:rPr lang="en-GB" sz="1200">
                          <a:effectLst/>
                        </a:rPr>
                        <a:t>Disadvantages</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a:effectLst/>
                        </a:rPr>
                        <a:t> </a:t>
                      </a:r>
                      <a:r>
                        <a:rPr lang="en-GB" sz="1200" dirty="0" smtClean="0">
                          <a:effectLst/>
                        </a:rPr>
                        <a:t>Can only be used on thin specimens, can only be used on non living specimens</a:t>
                      </a:r>
                      <a:endParaRPr lang="en-GB" sz="1100" dirty="0">
                        <a:effectLst/>
                      </a:endParaRPr>
                    </a:p>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a:effectLst/>
                        </a:rPr>
                        <a:t> </a:t>
                      </a:r>
                      <a:r>
                        <a:rPr lang="en-GB" sz="1200" dirty="0" smtClean="0">
                          <a:effectLst/>
                        </a:rPr>
                        <a:t>Give lower resolution images than TEMs. Can only be used on non living specimens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C32D5E9C-B54E-4635-B6E5-F109802EC569}" type="slidenum">
              <a:rPr lang="en-US" altLang="en-US">
                <a:ea typeface="Verdana" panose="020B0604030504040204" pitchFamily="34" charset="0"/>
                <a:cs typeface="Verdana" panose="020B0604030504040204" pitchFamily="34" charset="0"/>
              </a:rPr>
              <a:pPr/>
              <a:t>33</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98559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r>
              <a:rPr lang="en-GB" altLang="en-US" smtClean="0"/>
              <a:t>Artifacts</a:t>
            </a:r>
          </a:p>
        </p:txBody>
      </p:sp>
      <p:sp>
        <p:nvSpPr>
          <p:cNvPr id="220163" name="Content Placeholder 2"/>
          <p:cNvSpPr>
            <a:spLocks noGrp="1"/>
          </p:cNvSpPr>
          <p:nvPr>
            <p:ph idx="1"/>
          </p:nvPr>
        </p:nvSpPr>
        <p:spPr>
          <a:xfrm>
            <a:off x="1919289" y="1141414"/>
            <a:ext cx="5761037" cy="5716587"/>
          </a:xfrm>
        </p:spPr>
        <p:txBody>
          <a:bodyPr/>
          <a:lstStyle/>
          <a:p>
            <a:r>
              <a:rPr lang="en-GB" altLang="en-US" sz="2400"/>
              <a:t>An artifact is something that can be seen that isn’t part of the specimen.</a:t>
            </a:r>
          </a:p>
          <a:p>
            <a:r>
              <a:rPr lang="en-GB" altLang="en-US" sz="2400"/>
              <a:t>Can be dust, air bubbles, fingerprints or inaccuracies when preparing the sample</a:t>
            </a:r>
          </a:p>
          <a:p>
            <a:r>
              <a:rPr lang="en-GB" altLang="en-US" sz="2400"/>
              <a:t>Usually made during preparation of the sample</a:t>
            </a:r>
          </a:p>
          <a:p>
            <a:r>
              <a:rPr lang="en-GB" altLang="en-US" sz="2400"/>
              <a:t>Common in electron micrographs because specimens need a lot of preparation</a:t>
            </a:r>
          </a:p>
          <a:p>
            <a:r>
              <a:rPr lang="en-GB" altLang="en-US" sz="2400"/>
              <a:t>Scientists overcame this problem by repeatedly preparing specimens in different ways</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BA24E0B6-4E33-4ABC-9AC7-6DFC5B1CA4FE}" type="slidenum">
              <a:rPr lang="en-US" altLang="en-US">
                <a:ea typeface="Verdana" panose="020B0604030504040204" pitchFamily="34" charset="0"/>
                <a:cs typeface="Verdana" panose="020B0604030504040204" pitchFamily="34" charset="0"/>
              </a:rPr>
              <a:pPr/>
              <a:t>34</a:t>
            </a:fld>
            <a:endParaRPr lang="en-US" altLang="en-US">
              <a:ea typeface="Verdana" panose="020B0604030504040204" pitchFamily="34" charset="0"/>
              <a:cs typeface="Verdana" panose="020B0604030504040204" pitchFamily="34" charset="0"/>
            </a:endParaRPr>
          </a:p>
        </p:txBody>
      </p:sp>
      <p:pic>
        <p:nvPicPr>
          <p:cNvPr id="2201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2420938"/>
            <a:ext cx="2668588" cy="241141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3300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1774826" y="95250"/>
            <a:ext cx="8785225" cy="1504950"/>
          </a:xfrm>
        </p:spPr>
        <p:txBody>
          <a:bodyPr/>
          <a:lstStyle/>
          <a:p>
            <a:r>
              <a:rPr lang="en-GB" altLang="en-US" smtClean="0"/>
              <a:t>Advantages and Disadvantages of light and electron microscopes</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9B4780A3-3BE0-404F-9E5D-FCE1EDBEE754}" type="slidenum">
              <a:rPr lang="en-US" altLang="en-US">
                <a:ea typeface="Verdana" panose="020B0604030504040204" pitchFamily="34" charset="0"/>
                <a:cs typeface="Verdana" panose="020B0604030504040204" pitchFamily="34" charset="0"/>
              </a:rPr>
              <a:pPr/>
              <a:t>35</a:t>
            </a:fld>
            <a:endParaRPr lang="en-US" altLang="en-US">
              <a:ea typeface="Verdana" panose="020B0604030504040204" pitchFamily="34" charset="0"/>
              <a:cs typeface="Verdana" panose="020B0604030504040204" pitchFamily="34" charset="0"/>
            </a:endParaRPr>
          </a:p>
        </p:txBody>
      </p:sp>
      <p:pic>
        <p:nvPicPr>
          <p:cNvPr id="221188"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057400"/>
            <a:ext cx="8229600" cy="4343400"/>
          </a:xfrm>
        </p:spPr>
      </p:pic>
    </p:spTree>
    <p:extLst>
      <p:ext uri="{BB962C8B-B14F-4D97-AF65-F5344CB8AC3E}">
        <p14:creationId xmlns:p14="http://schemas.microsoft.com/office/powerpoint/2010/main" val="4459504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r>
              <a:rPr lang="en-GB" altLang="en-US" smtClean="0"/>
              <a:t>Interactive website</a:t>
            </a:r>
          </a:p>
        </p:txBody>
      </p:sp>
      <p:sp>
        <p:nvSpPr>
          <p:cNvPr id="3" name="Content Placeholder 2"/>
          <p:cNvSpPr>
            <a:spLocks noGrp="1"/>
          </p:cNvSpPr>
          <p:nvPr>
            <p:ph idx="1"/>
          </p:nvPr>
        </p:nvSpPr>
        <p:spPr/>
        <p:txBody>
          <a:bodyPr/>
          <a:lstStyle/>
          <a:p>
            <a:pPr>
              <a:defRPr/>
            </a:pPr>
            <a:r>
              <a:rPr lang="en-GB" dirty="0" smtClean="0">
                <a:hlinkClick r:id="rId2"/>
              </a:rPr>
              <a:t>http://sciencelearn.org.nz/Contexts/Exploring-with-Microscopes/Sci-Media/Interactives/Which-microscope</a:t>
            </a:r>
            <a:endParaRPr lang="en-GB" dirty="0" smtClean="0"/>
          </a:p>
          <a:p>
            <a:pPr marL="39688" indent="0">
              <a:buNone/>
              <a:defRPr/>
            </a:pPr>
            <a:r>
              <a:rPr lang="en-GB" dirty="0"/>
              <a:t> </a:t>
            </a:r>
            <a:r>
              <a:rPr lang="en-GB" dirty="0" smtClean="0"/>
              <a:t>Excellent site</a:t>
            </a:r>
            <a:endParaRPr lang="en-GB"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0CBADBB9-805F-4282-87CA-0F66418B0DDB}" type="slidenum">
              <a:rPr lang="en-US" altLang="en-US">
                <a:ea typeface="Verdana" panose="020B0604030504040204" pitchFamily="34" charset="0"/>
                <a:cs typeface="Verdana" panose="020B0604030504040204" pitchFamily="34" charset="0"/>
              </a:rPr>
              <a:pPr/>
              <a:t>36</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76502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GB" altLang="en-US" smtClean="0"/>
              <a:t>Cell fractionation</a:t>
            </a:r>
          </a:p>
        </p:txBody>
      </p:sp>
      <p:sp>
        <p:nvSpPr>
          <p:cNvPr id="3" name="Content Placeholder 2"/>
          <p:cNvSpPr>
            <a:spLocks noGrp="1"/>
          </p:cNvSpPr>
          <p:nvPr>
            <p:ph idx="1"/>
          </p:nvPr>
        </p:nvSpPr>
        <p:spPr>
          <a:xfrm>
            <a:off x="1703389" y="1196976"/>
            <a:ext cx="8785225" cy="5400675"/>
          </a:xfrm>
        </p:spPr>
        <p:txBody>
          <a:bodyPr>
            <a:normAutofit fontScale="77500" lnSpcReduction="20000"/>
          </a:bodyPr>
          <a:lstStyle/>
          <a:p>
            <a:pPr>
              <a:defRPr/>
            </a:pPr>
            <a:r>
              <a:rPr lang="en-GB" dirty="0" smtClean="0"/>
              <a:t>Process where cells are broken up and the different organelles they contain are separated out.</a:t>
            </a:r>
          </a:p>
          <a:p>
            <a:pPr marL="0" indent="0">
              <a:buNone/>
              <a:defRPr/>
            </a:pPr>
            <a:endParaRPr lang="en-GB" dirty="0"/>
          </a:p>
          <a:p>
            <a:pPr>
              <a:defRPr/>
            </a:pPr>
            <a:r>
              <a:rPr lang="en-GB" dirty="0" smtClean="0"/>
              <a:t>Used to help us study cell structure and function</a:t>
            </a:r>
          </a:p>
          <a:p>
            <a:pPr marL="0" indent="0">
              <a:buNone/>
              <a:defRPr/>
            </a:pPr>
            <a:endParaRPr lang="en-GB" dirty="0" smtClean="0"/>
          </a:p>
          <a:p>
            <a:pPr>
              <a:defRPr/>
            </a:pPr>
            <a:r>
              <a:rPr lang="en-GB" dirty="0" smtClean="0"/>
              <a:t>Necessary because you need large numbers of organelles</a:t>
            </a:r>
          </a:p>
          <a:p>
            <a:pPr>
              <a:defRPr/>
            </a:pPr>
            <a:r>
              <a:rPr lang="en-GB" dirty="0" smtClean="0"/>
              <a:t> Two stage process: </a:t>
            </a:r>
          </a:p>
          <a:p>
            <a:pPr marL="914400" lvl="1" indent="-514350">
              <a:buFont typeface="+mj-lt"/>
              <a:buAutoNum type="arabicPeriod"/>
              <a:defRPr/>
            </a:pPr>
            <a:r>
              <a:rPr lang="en-GB" b="1" dirty="0" smtClean="0">
                <a:solidFill>
                  <a:srgbClr val="002060"/>
                </a:solidFill>
              </a:rPr>
              <a:t>Homogenisation</a:t>
            </a:r>
            <a:endParaRPr lang="en-GB" b="1" dirty="0">
              <a:solidFill>
                <a:srgbClr val="002060"/>
              </a:solidFill>
            </a:endParaRPr>
          </a:p>
          <a:p>
            <a:pPr marL="914400" lvl="1" indent="-514350">
              <a:buFont typeface="+mj-lt"/>
              <a:buAutoNum type="arabicPeriod"/>
              <a:defRPr/>
            </a:pPr>
            <a:r>
              <a:rPr lang="en-GB" b="1" dirty="0" smtClean="0">
                <a:solidFill>
                  <a:srgbClr val="002060"/>
                </a:solidFill>
              </a:rPr>
              <a:t>Ultracentrifugation</a:t>
            </a:r>
          </a:p>
          <a:p>
            <a:pPr marL="400050" lvl="1" indent="0">
              <a:buNone/>
              <a:defRPr/>
            </a:pPr>
            <a:endParaRPr lang="en-GB" dirty="0"/>
          </a:p>
          <a:p>
            <a:pPr marL="800100" lvl="2" indent="0">
              <a:buNone/>
              <a:defRPr/>
            </a:pPr>
            <a:r>
              <a:rPr lang="en-GB" dirty="0" smtClean="0">
                <a:solidFill>
                  <a:srgbClr val="FFC000"/>
                </a:solidFill>
                <a:hlinkClick r:id="rId2" action="ppaction://hlinksldjump"/>
              </a:rPr>
              <a:t>http://www.sumanasinc.com/webcontent/animations/content/cellfractionation.html</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1094559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GB" altLang="en-US" smtClean="0"/>
              <a:t>What is centrifugation?</a:t>
            </a:r>
          </a:p>
        </p:txBody>
      </p:sp>
      <p:sp>
        <p:nvSpPr>
          <p:cNvPr id="224259" name="Content Placeholder 2"/>
          <p:cNvSpPr>
            <a:spLocks noGrp="1"/>
          </p:cNvSpPr>
          <p:nvPr>
            <p:ph idx="1"/>
          </p:nvPr>
        </p:nvSpPr>
        <p:spPr>
          <a:xfrm>
            <a:off x="214184" y="1268413"/>
            <a:ext cx="11590637" cy="4857750"/>
          </a:xfrm>
        </p:spPr>
        <p:txBody>
          <a:bodyPr/>
          <a:lstStyle/>
          <a:p>
            <a:pPr marL="0" indent="0">
              <a:buNone/>
            </a:pPr>
            <a:r>
              <a:rPr lang="en-GB" altLang="en-US" sz="2800" dirty="0"/>
              <a:t>Should remember from Topic 3.1.5.2 (DNA replication)?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844676"/>
            <a:ext cx="73247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766119" y="5300663"/>
            <a:ext cx="11104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The force is called a relative centrifugal force (RCF), expressed as a multiple of the force of Earth's gravitational force (x g). For example, an RCF of 1000 x g is a force 1000 times greater than Earth's gravitational force. When a particle is subjected to centrifugal force, it will migrate away from the axis of rotation at a rate dependent on the particle's </a:t>
            </a:r>
            <a:r>
              <a:rPr lang="en-GB" altLang="en-US" sz="1800" b="1" dirty="0">
                <a:solidFill>
                  <a:srgbClr val="002060"/>
                </a:solidFill>
              </a:rPr>
              <a:t>size </a:t>
            </a:r>
            <a:r>
              <a:rPr lang="en-GB" altLang="en-US" sz="1800" dirty="0">
                <a:solidFill>
                  <a:srgbClr val="EAEAEA"/>
                </a:solidFill>
              </a:rPr>
              <a:t>and </a:t>
            </a:r>
            <a:r>
              <a:rPr lang="en-GB" altLang="en-US" sz="1800" b="1" dirty="0">
                <a:solidFill>
                  <a:srgbClr val="002060"/>
                </a:solidFill>
              </a:rPr>
              <a:t>density</a:t>
            </a:r>
            <a:r>
              <a:rPr lang="en-GB" altLang="en-US" sz="1800" dirty="0">
                <a:solidFill>
                  <a:srgbClr val="EAEAEA"/>
                </a:solidFill>
              </a:rPr>
              <a:t>.</a:t>
            </a:r>
          </a:p>
        </p:txBody>
      </p:sp>
    </p:spTree>
    <p:extLst>
      <p:ext uri="{BB962C8B-B14F-4D97-AF65-F5344CB8AC3E}">
        <p14:creationId xmlns:p14="http://schemas.microsoft.com/office/powerpoint/2010/main" val="336141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3412"/>
          </a:xfrm>
        </p:spPr>
        <p:txBody>
          <a:bodyPr>
            <a:normAutofit fontScale="90000"/>
          </a:bodyPr>
          <a:lstStyle/>
          <a:p>
            <a:pPr>
              <a:defRPr/>
            </a:pPr>
            <a:r>
              <a:rPr lang="en-GB" dirty="0" smtClean="0"/>
              <a:t>Method</a:t>
            </a:r>
            <a:endParaRPr lang="en-GB" dirty="0"/>
          </a:p>
        </p:txBody>
      </p:sp>
      <p:sp>
        <p:nvSpPr>
          <p:cNvPr id="3" name="Content Placeholder 2"/>
          <p:cNvSpPr>
            <a:spLocks noGrp="1"/>
          </p:cNvSpPr>
          <p:nvPr>
            <p:ph idx="1"/>
          </p:nvPr>
        </p:nvSpPr>
        <p:spPr>
          <a:xfrm>
            <a:off x="1992314" y="787401"/>
            <a:ext cx="8359775" cy="4968875"/>
          </a:xfrm>
        </p:spPr>
        <p:txBody>
          <a:bodyPr>
            <a:normAutofit fontScale="77500" lnSpcReduction="20000"/>
          </a:bodyPr>
          <a:lstStyle/>
          <a:p>
            <a:pPr marL="0" indent="0">
              <a:buNone/>
              <a:defRPr/>
            </a:pPr>
            <a:r>
              <a:rPr lang="en-GB" sz="2800" dirty="0"/>
              <a:t>First step is to cut the tissue in </a:t>
            </a:r>
            <a:r>
              <a:rPr lang="en-GB" sz="2800" b="1" dirty="0"/>
              <a:t>ice-cold</a:t>
            </a:r>
            <a:r>
              <a:rPr lang="en-GB" sz="2800" dirty="0"/>
              <a:t> </a:t>
            </a:r>
            <a:r>
              <a:rPr lang="en-GB" sz="2800" b="1" dirty="0"/>
              <a:t>isotonic buffer </a:t>
            </a:r>
          </a:p>
          <a:p>
            <a:pPr marL="0" indent="0">
              <a:buNone/>
              <a:defRPr/>
            </a:pPr>
            <a:r>
              <a:rPr lang="en-GB" sz="2800" dirty="0"/>
              <a:t>Why? </a:t>
            </a:r>
          </a:p>
          <a:p>
            <a:pPr marL="514350" indent="-514350">
              <a:buFont typeface="+mj-lt"/>
              <a:buAutoNum type="arabicPeriod"/>
              <a:defRPr/>
            </a:pPr>
            <a:r>
              <a:rPr lang="en-GB" sz="2800" b="1" dirty="0">
                <a:solidFill>
                  <a:srgbClr val="002060"/>
                </a:solidFill>
              </a:rPr>
              <a:t>Cold</a:t>
            </a:r>
            <a:r>
              <a:rPr lang="en-GB" sz="2800" dirty="0">
                <a:solidFill>
                  <a:srgbClr val="002060"/>
                </a:solidFill>
              </a:rPr>
              <a:t>-reduces enzyme activity that might break down the organelles</a:t>
            </a:r>
          </a:p>
          <a:p>
            <a:pPr marL="514350" indent="-514350">
              <a:buFont typeface="+mj-lt"/>
              <a:buAutoNum type="arabicPeriod"/>
              <a:defRPr/>
            </a:pPr>
            <a:r>
              <a:rPr lang="en-GB" sz="2800" b="1" dirty="0">
                <a:solidFill>
                  <a:srgbClr val="002060"/>
                </a:solidFill>
              </a:rPr>
              <a:t>Isotonic</a:t>
            </a:r>
            <a:r>
              <a:rPr lang="en-GB" sz="2800" dirty="0">
                <a:solidFill>
                  <a:srgbClr val="002060"/>
                </a:solidFill>
              </a:rPr>
              <a:t>-to prevent organelles bursting or shrinking due to osmotic gain or loss</a:t>
            </a:r>
          </a:p>
          <a:p>
            <a:pPr marL="514350" indent="-514350">
              <a:buFont typeface="+mj-lt"/>
              <a:buAutoNum type="arabicPeriod"/>
              <a:defRPr/>
            </a:pPr>
            <a:r>
              <a:rPr lang="en-GB" sz="2800" b="1" dirty="0">
                <a:solidFill>
                  <a:srgbClr val="002060"/>
                </a:solidFill>
              </a:rPr>
              <a:t>Buffer</a:t>
            </a:r>
            <a:r>
              <a:rPr lang="en-GB" sz="2800" dirty="0">
                <a:solidFill>
                  <a:srgbClr val="002060"/>
                </a:solidFill>
              </a:rPr>
              <a:t>-to maintain constant pH</a:t>
            </a:r>
          </a:p>
          <a:p>
            <a:pPr marL="0" indent="0">
              <a:buNone/>
              <a:defRPr/>
            </a:pPr>
            <a:endParaRPr lang="en-GB" sz="3000" dirty="0"/>
          </a:p>
          <a:p>
            <a:pPr marL="0" indent="0">
              <a:buNone/>
              <a:defRPr/>
            </a:pPr>
            <a:r>
              <a:rPr lang="en-GB" sz="3000" dirty="0"/>
              <a:t>The next step is </a:t>
            </a:r>
            <a:r>
              <a:rPr lang="en-GB" sz="3000" b="1" dirty="0">
                <a:solidFill>
                  <a:srgbClr val="002060"/>
                </a:solidFill>
              </a:rPr>
              <a:t>Homogenisation</a:t>
            </a:r>
            <a:r>
              <a:rPr lang="en-GB" sz="3000" b="1" dirty="0"/>
              <a:t> </a:t>
            </a:r>
            <a:r>
              <a:rPr lang="en-GB" sz="3000" dirty="0"/>
              <a:t>which breaks open the cells to release the organelles. Grind tissue in a blender to break open cells. </a:t>
            </a:r>
          </a:p>
          <a:p>
            <a:pPr marL="0" indent="0">
              <a:buNone/>
              <a:defRPr/>
            </a:pPr>
            <a:r>
              <a:rPr lang="en-GB" dirty="0"/>
              <a:t/>
            </a:r>
            <a:br>
              <a:rPr lang="en-GB" dirty="0"/>
            </a:br>
            <a:endParaRPr lang="en-GB" dirty="0"/>
          </a:p>
          <a:p>
            <a:pPr>
              <a:defRPr/>
            </a:pPr>
            <a:endParaRPr lang="en-GB" dirty="0"/>
          </a:p>
        </p:txBody>
      </p:sp>
      <p:pic>
        <p:nvPicPr>
          <p:cNvPr id="225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4868863"/>
            <a:ext cx="4846638" cy="163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85" name="TextBox 3"/>
          <p:cNvSpPr txBox="1">
            <a:spLocks noChangeArrowheads="1"/>
          </p:cNvSpPr>
          <p:nvPr/>
        </p:nvSpPr>
        <p:spPr bwMode="auto">
          <a:xfrm>
            <a:off x="8231188" y="4745039"/>
            <a:ext cx="2089150" cy="2031325"/>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Homogenate is </a:t>
            </a:r>
            <a:r>
              <a:rPr lang="en-GB" altLang="en-US" sz="1800" b="1" dirty="0">
                <a:solidFill>
                  <a:srgbClr val="002060"/>
                </a:solidFill>
              </a:rPr>
              <a:t>filtered</a:t>
            </a:r>
            <a:r>
              <a:rPr lang="en-GB" altLang="en-US" sz="1800" dirty="0">
                <a:solidFill>
                  <a:srgbClr val="EAEAEA"/>
                </a:solidFill>
              </a:rPr>
              <a:t> to remove any complete cells and large pieces of debris</a:t>
            </a:r>
          </a:p>
          <a:p>
            <a:pPr eaLnBrk="0" fontAlgn="base" hangingPunct="0">
              <a:spcBef>
                <a:spcPct val="0"/>
              </a:spcBef>
              <a:spcAft>
                <a:spcPct val="0"/>
              </a:spcAft>
              <a:buClrTx/>
              <a:buSzTx/>
              <a:buFontTx/>
              <a:buNone/>
            </a:pPr>
            <a:endParaRPr lang="en-GB" altLang="en-US" sz="1800" dirty="0">
              <a:solidFill>
                <a:srgbClr val="EAEAEA"/>
              </a:solidFill>
            </a:endParaRPr>
          </a:p>
        </p:txBody>
      </p:sp>
      <p:pic>
        <p:nvPicPr>
          <p:cNvPr id="2252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049" y="2514005"/>
            <a:ext cx="14986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87" name="TextBox 6"/>
          <p:cNvSpPr txBox="1">
            <a:spLocks noChangeArrowheads="1"/>
          </p:cNvSpPr>
          <p:nvPr/>
        </p:nvSpPr>
        <p:spPr bwMode="auto">
          <a:xfrm>
            <a:off x="8785527" y="2590800"/>
            <a:ext cx="2028825" cy="92333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Tissue in cold isotonic solution</a:t>
            </a:r>
          </a:p>
        </p:txBody>
      </p:sp>
    </p:spTree>
    <p:extLst>
      <p:ext uri="{BB962C8B-B14F-4D97-AF65-F5344CB8AC3E}">
        <p14:creationId xmlns:p14="http://schemas.microsoft.com/office/powerpoint/2010/main" val="2320408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GB" altLang="en-US" smtClean="0"/>
              <a:t>Microscopy</a:t>
            </a:r>
          </a:p>
        </p:txBody>
      </p:sp>
      <p:sp>
        <p:nvSpPr>
          <p:cNvPr id="7" name="Content Placeholder 6"/>
          <p:cNvSpPr>
            <a:spLocks noGrp="1"/>
          </p:cNvSpPr>
          <p:nvPr>
            <p:ph idx="1"/>
          </p:nvPr>
        </p:nvSpPr>
        <p:spPr>
          <a:xfrm>
            <a:off x="1703389" y="1130300"/>
            <a:ext cx="8785225" cy="3594100"/>
          </a:xfrm>
        </p:spPr>
        <p:txBody>
          <a:bodyPr/>
          <a:lstStyle/>
          <a:p>
            <a:pPr>
              <a:defRPr/>
            </a:pPr>
            <a:r>
              <a:rPr lang="en-GB" sz="2000" dirty="0"/>
              <a:t>The cell is the basic unit of life.</a:t>
            </a:r>
          </a:p>
          <a:p>
            <a:pPr>
              <a:defRPr/>
            </a:pPr>
            <a:r>
              <a:rPr lang="en-GB" sz="2000" dirty="0"/>
              <a:t>However with a few exceptions cells are not visible to the naked eye. </a:t>
            </a:r>
          </a:p>
          <a:p>
            <a:pPr>
              <a:defRPr/>
            </a:pPr>
            <a:r>
              <a:rPr lang="en-GB" sz="2000" dirty="0"/>
              <a:t>Therefore microscopes are used to produce a magnified image.</a:t>
            </a:r>
          </a:p>
          <a:p>
            <a:pPr>
              <a:defRPr/>
            </a:pPr>
            <a:r>
              <a:rPr lang="en-GB" sz="2000" dirty="0"/>
              <a:t>Two types of microscope are used;</a:t>
            </a:r>
          </a:p>
          <a:p>
            <a:pPr lvl="1">
              <a:defRPr/>
            </a:pPr>
            <a:r>
              <a:rPr lang="en-GB" sz="2000" dirty="0"/>
              <a:t>Light microscope</a:t>
            </a:r>
          </a:p>
          <a:p>
            <a:pPr lvl="1">
              <a:defRPr/>
            </a:pPr>
            <a:r>
              <a:rPr lang="en-GB" sz="2000" dirty="0"/>
              <a:t>Electron microscope </a:t>
            </a:r>
          </a:p>
          <a:p>
            <a:pPr marL="39688" indent="0">
              <a:buNone/>
              <a:defRPr/>
            </a:pPr>
            <a:endParaRPr lang="en-GB" dirty="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EEBD5DF4-899A-4088-B06F-EE9DB757780B}"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4</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9046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149726"/>
            <a:ext cx="275113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8276" y="4149725"/>
            <a:ext cx="2589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813675" y="4292601"/>
            <a:ext cx="2686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What can you tell immediately about the differences you see in these two images?</a:t>
            </a:r>
          </a:p>
          <a:p>
            <a:pPr eaLnBrk="0" fontAlgn="base" hangingPunct="0">
              <a:spcBef>
                <a:spcPct val="0"/>
              </a:spcBef>
              <a:spcAft>
                <a:spcPct val="0"/>
              </a:spcAft>
              <a:buClrTx/>
              <a:buSzTx/>
              <a:buFontTx/>
              <a:buNone/>
            </a:pPr>
            <a:r>
              <a:rPr lang="en-GB" altLang="en-US" sz="1800" dirty="0">
                <a:solidFill>
                  <a:srgbClr val="002060"/>
                </a:solidFill>
              </a:rPr>
              <a:t>Can see organelles in EM image</a:t>
            </a:r>
          </a:p>
          <a:p>
            <a:pPr eaLnBrk="0" fontAlgn="base" hangingPunct="0">
              <a:spcBef>
                <a:spcPct val="0"/>
              </a:spcBef>
              <a:spcAft>
                <a:spcPct val="0"/>
              </a:spcAft>
              <a:buClrTx/>
              <a:buSzTx/>
              <a:buFontTx/>
              <a:buNone/>
            </a:pPr>
            <a:endParaRPr lang="en-GB" altLang="en-US" sz="1800" dirty="0">
              <a:solidFill>
                <a:srgbClr val="EAEAEA"/>
              </a:solidFill>
            </a:endParaRPr>
          </a:p>
        </p:txBody>
      </p:sp>
      <p:sp>
        <p:nvSpPr>
          <p:cNvPr id="190472" name="TextBox 11"/>
          <p:cNvSpPr txBox="1">
            <a:spLocks noChangeArrowheads="1"/>
          </p:cNvSpPr>
          <p:nvPr/>
        </p:nvSpPr>
        <p:spPr bwMode="auto">
          <a:xfrm>
            <a:off x="1882775" y="641985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Light microscope image</a:t>
            </a:r>
          </a:p>
        </p:txBody>
      </p:sp>
      <p:sp>
        <p:nvSpPr>
          <p:cNvPr id="190473" name="TextBox 13"/>
          <p:cNvSpPr txBox="1">
            <a:spLocks noChangeArrowheads="1"/>
          </p:cNvSpPr>
          <p:nvPr/>
        </p:nvSpPr>
        <p:spPr bwMode="auto">
          <a:xfrm>
            <a:off x="5159375" y="6399214"/>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Electron microscope image</a:t>
            </a:r>
          </a:p>
        </p:txBody>
      </p:sp>
    </p:spTree>
    <p:extLst>
      <p:ext uri="{BB962C8B-B14F-4D97-AF65-F5344CB8AC3E}">
        <p14:creationId xmlns:p14="http://schemas.microsoft.com/office/powerpoint/2010/main" val="1517871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3412"/>
          </a:xfrm>
        </p:spPr>
        <p:txBody>
          <a:bodyPr>
            <a:normAutofit fontScale="90000"/>
          </a:bodyPr>
          <a:lstStyle/>
          <a:p>
            <a:pPr>
              <a:defRPr/>
            </a:pPr>
            <a:r>
              <a:rPr lang="en-GB" dirty="0" smtClean="0"/>
              <a:t>Ultracentrifugation</a:t>
            </a:r>
            <a:endParaRPr lang="en-GB" dirty="0"/>
          </a:p>
        </p:txBody>
      </p:sp>
      <p:sp>
        <p:nvSpPr>
          <p:cNvPr id="226307" name="TextBox 3"/>
          <p:cNvSpPr txBox="1">
            <a:spLocks noChangeArrowheads="1"/>
          </p:cNvSpPr>
          <p:nvPr/>
        </p:nvSpPr>
        <p:spPr bwMode="auto">
          <a:xfrm>
            <a:off x="510639" y="908050"/>
            <a:ext cx="1135281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Tissue to be studied is cut into small pieces (minced) and placed into a </a:t>
            </a:r>
            <a:r>
              <a:rPr lang="en-GB" altLang="en-US" sz="1800" b="1" dirty="0">
                <a:solidFill>
                  <a:srgbClr val="002060"/>
                </a:solidFill>
              </a:rPr>
              <a:t>COLD ISOTONIC BUFFERED</a:t>
            </a:r>
            <a:r>
              <a:rPr lang="en-GB" altLang="en-US" sz="1800" dirty="0">
                <a:solidFill>
                  <a:srgbClr val="002060"/>
                </a:solidFill>
              </a:rPr>
              <a:t> </a:t>
            </a:r>
            <a:r>
              <a:rPr lang="en-GB" altLang="en-US" sz="1800" dirty="0">
                <a:solidFill>
                  <a:srgbClr val="EAEAEA"/>
                </a:solidFill>
              </a:rPr>
              <a:t>solution</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These are then ground into smaller pieces using a Homogenizer</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The homogenate is filtered to remove any complete cells and large debris </a:t>
            </a:r>
            <a:r>
              <a:rPr lang="en-GB" altLang="en-US" sz="1800" dirty="0" err="1">
                <a:solidFill>
                  <a:srgbClr val="EAEAEA"/>
                </a:solidFill>
              </a:rPr>
              <a:t>ie</a:t>
            </a:r>
            <a:r>
              <a:rPr lang="en-GB" altLang="en-US" sz="1800" dirty="0">
                <a:solidFill>
                  <a:srgbClr val="EAEAEA"/>
                </a:solidFill>
              </a:rPr>
              <a:t> cell wall/membrane</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A suspension of homogenate is placed in a test tube and then centrifuged-The faster the speed at which the tube is spun, the greater the force generated</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At slow speeds large fragments collect at the bottom of the tube and smaller ones remain near the top in a liquid called the </a:t>
            </a:r>
            <a:r>
              <a:rPr lang="en-GB" altLang="en-US" sz="1800" b="1" dirty="0">
                <a:solidFill>
                  <a:srgbClr val="002060"/>
                </a:solidFill>
              </a:rPr>
              <a:t>SUPERNATANT</a:t>
            </a:r>
          </a:p>
          <a:p>
            <a:pPr eaLnBrk="0" fontAlgn="base" hangingPunct="0">
              <a:spcBef>
                <a:spcPct val="0"/>
              </a:spcBef>
              <a:spcAft>
                <a:spcPct val="0"/>
              </a:spcAft>
              <a:buClrTx/>
              <a:buSzTx/>
              <a:buFont typeface="Arial" panose="020B0604020202020204" pitchFamily="34" charset="0"/>
              <a:buAutoNum type="arabicPeriod"/>
            </a:pPr>
            <a:endParaRPr lang="en-GB" altLang="en-US" sz="1800" b="1" dirty="0">
              <a:solidFill>
                <a:srgbClr val="FF0000"/>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These larger fragments (</a:t>
            </a:r>
            <a:r>
              <a:rPr lang="en-GB" altLang="en-US" sz="1800" b="1" dirty="0">
                <a:solidFill>
                  <a:srgbClr val="002060"/>
                </a:solidFill>
              </a:rPr>
              <a:t>SEDIMENT PELLETS</a:t>
            </a:r>
            <a:r>
              <a:rPr lang="en-GB" altLang="en-US" sz="1800" dirty="0">
                <a:solidFill>
                  <a:srgbClr val="EAEAEA"/>
                </a:solidFill>
              </a:rPr>
              <a:t>) are then removed and the supernatant remaining is re-spun at a faster speed 9more force) and some of the smaller fragments collect at the bottom forming a new pellet</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By continuing in this way smaller and smaller fragments will be recovered</a:t>
            </a:r>
          </a:p>
        </p:txBody>
      </p:sp>
    </p:spTree>
    <p:extLst>
      <p:ext uri="{BB962C8B-B14F-4D97-AF65-F5344CB8AC3E}">
        <p14:creationId xmlns:p14="http://schemas.microsoft.com/office/powerpoint/2010/main" val="139914884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765175"/>
            <a:ext cx="7416800" cy="5391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9230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GB" altLang="en-US" smtClean="0"/>
              <a:t>Differential centrifugation</a:t>
            </a:r>
          </a:p>
        </p:txBody>
      </p:sp>
      <p:sp>
        <p:nvSpPr>
          <p:cNvPr id="229379" name="Rectangle 3"/>
          <p:cNvSpPr>
            <a:spLocks noChangeArrowheads="1"/>
          </p:cNvSpPr>
          <p:nvPr/>
        </p:nvSpPr>
        <p:spPr bwMode="auto">
          <a:xfrm>
            <a:off x="1112108" y="4787086"/>
            <a:ext cx="99595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In differential centrifugation, each centrifugation step results in the production of a </a:t>
            </a:r>
            <a:r>
              <a:rPr lang="en-GB" altLang="en-US" sz="1800" b="1" dirty="0">
                <a:solidFill>
                  <a:srgbClr val="002060"/>
                </a:solidFill>
              </a:rPr>
              <a:t>pellet</a:t>
            </a:r>
            <a:r>
              <a:rPr lang="en-GB" altLang="en-US" sz="1800" dirty="0">
                <a:solidFill>
                  <a:srgbClr val="EAEAEA"/>
                </a:solidFill>
              </a:rPr>
              <a:t>, usually containing a mixture of cellular components of the same size and/or density.  The fluid resting above the pellet, the </a:t>
            </a:r>
            <a:r>
              <a:rPr lang="en-GB" altLang="en-US" sz="1800" b="1" dirty="0">
                <a:solidFill>
                  <a:srgbClr val="002060"/>
                </a:solidFill>
              </a:rPr>
              <a:t>supernatant</a:t>
            </a:r>
            <a:r>
              <a:rPr lang="en-GB" altLang="en-US" sz="1800" dirty="0">
                <a:solidFill>
                  <a:srgbClr val="EAEAEA"/>
                </a:solidFill>
              </a:rPr>
              <a:t>, can be removed and subjected to additional centrifugations to generate pellets containing other cellular components of lesser size and / or density.</a:t>
            </a:r>
          </a:p>
        </p:txBody>
      </p:sp>
      <p:pic>
        <p:nvPicPr>
          <p:cNvPr id="22938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4" y="1989139"/>
            <a:ext cx="6315075" cy="2524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4927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p:txBody>
          <a:bodyPr/>
          <a:lstStyle/>
          <a:p>
            <a:r>
              <a:rPr lang="en-GB" altLang="en-US" dirty="0" smtClean="0"/>
              <a:t>Videos</a:t>
            </a:r>
          </a:p>
        </p:txBody>
      </p:sp>
      <p:sp>
        <p:nvSpPr>
          <p:cNvPr id="232451" name="Content Placeholder 2"/>
          <p:cNvSpPr>
            <a:spLocks noGrp="1"/>
          </p:cNvSpPr>
          <p:nvPr>
            <p:ph idx="1"/>
          </p:nvPr>
        </p:nvSpPr>
        <p:spPr/>
        <p:txBody>
          <a:bodyPr/>
          <a:lstStyle/>
          <a:p>
            <a:r>
              <a:rPr lang="en-GB" altLang="en-US" dirty="0" smtClean="0">
                <a:hlinkClick r:id="rId2"/>
              </a:rPr>
              <a:t>https://www.youtube.com/watch?v=SjaFUJhzY9Q</a:t>
            </a:r>
            <a:endParaRPr lang="en-GB" altLang="en-US" dirty="0" smtClean="0"/>
          </a:p>
          <a:p>
            <a:endParaRPr lang="en-GB" altLang="en-US" dirty="0" smtClean="0"/>
          </a:p>
          <a:p>
            <a:endParaRPr lang="en-GB" altLang="en-US" dirty="0" smtClean="0"/>
          </a:p>
          <a:p>
            <a:endParaRPr lang="en-GB" altLang="en-US" dirty="0" smtClean="0"/>
          </a:p>
          <a:p>
            <a:endParaRPr lang="en-GB" altLang="en-US" dirty="0" smtClean="0"/>
          </a:p>
        </p:txBody>
      </p:sp>
    </p:spTree>
    <p:extLst>
      <p:ext uri="{BB962C8B-B14F-4D97-AF65-F5344CB8AC3E}">
        <p14:creationId xmlns:p14="http://schemas.microsoft.com/office/powerpoint/2010/main" val="16840720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GB" altLang="en-US" smtClean="0"/>
              <a:t>Units</a:t>
            </a:r>
          </a:p>
        </p:txBody>
      </p:sp>
      <p:graphicFrame>
        <p:nvGraphicFramePr>
          <p:cNvPr id="4" name="Content Placeholder 3"/>
          <p:cNvGraphicFramePr>
            <a:graphicFrameLocks noGrp="1"/>
          </p:cNvGraphicFramePr>
          <p:nvPr>
            <p:ph idx="1"/>
          </p:nvPr>
        </p:nvGraphicFramePr>
        <p:xfrm>
          <a:off x="1981200" y="1600200"/>
          <a:ext cx="8229600" cy="3302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GB" dirty="0" smtClean="0"/>
                        <a:t>Unit</a:t>
                      </a:r>
                      <a:endParaRPr lang="en-GB" dirty="0"/>
                    </a:p>
                  </a:txBody>
                  <a:tcPr/>
                </a:tc>
                <a:tc>
                  <a:txBody>
                    <a:bodyPr/>
                    <a:lstStyle/>
                    <a:p>
                      <a:r>
                        <a:rPr lang="en-GB" dirty="0" smtClean="0"/>
                        <a:t>Symbol</a:t>
                      </a:r>
                      <a:endParaRPr lang="en-GB" dirty="0"/>
                    </a:p>
                  </a:txBody>
                  <a:tcPr/>
                </a:tc>
                <a:tc>
                  <a:txBody>
                    <a:bodyPr/>
                    <a:lstStyle/>
                    <a:p>
                      <a:r>
                        <a:rPr lang="en-GB" dirty="0" smtClean="0"/>
                        <a:t>Equivalent in metres</a:t>
                      </a:r>
                      <a:endParaRPr lang="en-GB" dirty="0"/>
                    </a:p>
                  </a:txBody>
                  <a:tcPr/>
                </a:tc>
                <a:extLst>
                  <a:ext uri="{0D108BD9-81ED-4DB2-BD59-A6C34878D82A}">
                    <a16:rowId xmlns:a16="http://schemas.microsoft.com/office/drawing/2014/main" val="10000"/>
                  </a:ext>
                </a:extLst>
              </a:tr>
              <a:tr h="370840">
                <a:tc>
                  <a:txBody>
                    <a:bodyPr/>
                    <a:lstStyle/>
                    <a:p>
                      <a:r>
                        <a:rPr lang="en-GB" dirty="0" smtClean="0"/>
                        <a:t>Kilometre</a:t>
                      </a:r>
                      <a:endParaRPr lang="en-GB" dirty="0"/>
                    </a:p>
                  </a:txBody>
                  <a:tcPr/>
                </a:tc>
                <a:tc>
                  <a:txBody>
                    <a:bodyPr/>
                    <a:lstStyle/>
                    <a:p>
                      <a:r>
                        <a:rPr lang="en-GB" dirty="0" smtClean="0"/>
                        <a:t>Km</a:t>
                      </a:r>
                      <a:endParaRPr lang="en-GB" dirty="0"/>
                    </a:p>
                  </a:txBody>
                  <a:tcPr/>
                </a:tc>
                <a:tc>
                  <a:txBody>
                    <a:bodyPr/>
                    <a:lstStyle/>
                    <a:p>
                      <a:r>
                        <a:rPr lang="en-GB" dirty="0" smtClean="0"/>
                        <a:t>10</a:t>
                      </a:r>
                      <a:r>
                        <a:rPr lang="en-GB" baseline="30000" dirty="0" smtClean="0"/>
                        <a:t>3</a:t>
                      </a:r>
                      <a:endParaRPr lang="en-GB" baseline="30000" dirty="0"/>
                    </a:p>
                  </a:txBody>
                  <a:tcPr/>
                </a:tc>
                <a:extLst>
                  <a:ext uri="{0D108BD9-81ED-4DB2-BD59-A6C34878D82A}">
                    <a16:rowId xmlns:a16="http://schemas.microsoft.com/office/drawing/2014/main" val="10001"/>
                  </a:ext>
                </a:extLst>
              </a:tr>
              <a:tr h="370840">
                <a:tc>
                  <a:txBody>
                    <a:bodyPr/>
                    <a:lstStyle/>
                    <a:p>
                      <a:r>
                        <a:rPr lang="en-GB" dirty="0" smtClean="0"/>
                        <a:t>Metre</a:t>
                      </a:r>
                      <a:endParaRPr lang="en-GB" dirty="0"/>
                    </a:p>
                  </a:txBody>
                  <a:tcPr/>
                </a:tc>
                <a:tc>
                  <a:txBody>
                    <a:bodyPr/>
                    <a:lstStyle/>
                    <a:p>
                      <a:r>
                        <a:rPr lang="en-GB" dirty="0" smtClean="0"/>
                        <a:t>M</a:t>
                      </a:r>
                      <a:endParaRPr lang="en-GB" dirty="0"/>
                    </a:p>
                  </a:txBody>
                  <a:tcPr/>
                </a:tc>
                <a:tc>
                  <a:txBody>
                    <a:bodyPr/>
                    <a:lstStyle/>
                    <a:p>
                      <a:r>
                        <a:rPr lang="en-GB" dirty="0" smtClean="0"/>
                        <a:t>1</a:t>
                      </a:r>
                      <a:endParaRPr lang="en-GB" dirty="0"/>
                    </a:p>
                  </a:txBody>
                  <a:tcPr/>
                </a:tc>
                <a:extLst>
                  <a:ext uri="{0D108BD9-81ED-4DB2-BD59-A6C34878D82A}">
                    <a16:rowId xmlns:a16="http://schemas.microsoft.com/office/drawing/2014/main" val="10002"/>
                  </a:ext>
                </a:extLst>
              </a:tr>
              <a:tr h="370840">
                <a:tc>
                  <a:txBody>
                    <a:bodyPr/>
                    <a:lstStyle/>
                    <a:p>
                      <a:r>
                        <a:rPr lang="en-GB" dirty="0" smtClean="0"/>
                        <a:t>Millimetre</a:t>
                      </a:r>
                      <a:endParaRPr lang="en-GB" dirty="0"/>
                    </a:p>
                  </a:txBody>
                  <a:tcPr/>
                </a:tc>
                <a:tc>
                  <a:txBody>
                    <a:bodyPr/>
                    <a:lstStyle/>
                    <a:p>
                      <a:r>
                        <a:rPr lang="en-GB" dirty="0" smtClean="0"/>
                        <a:t>Mm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30000" dirty="0" smtClean="0"/>
                        <a:t>-3</a:t>
                      </a:r>
                    </a:p>
                    <a:p>
                      <a:endParaRPr lang="en-GB" dirty="0"/>
                    </a:p>
                  </a:txBody>
                  <a:tcPr/>
                </a:tc>
                <a:extLst>
                  <a:ext uri="{0D108BD9-81ED-4DB2-BD59-A6C34878D82A}">
                    <a16:rowId xmlns:a16="http://schemas.microsoft.com/office/drawing/2014/main" val="10003"/>
                  </a:ext>
                </a:extLst>
              </a:tr>
              <a:tr h="370840">
                <a:tc>
                  <a:txBody>
                    <a:bodyPr/>
                    <a:lstStyle/>
                    <a:p>
                      <a:r>
                        <a:rPr lang="en-GB" dirty="0" smtClean="0"/>
                        <a:t>Micrometre</a:t>
                      </a:r>
                      <a:endParaRPr lang="en-GB" dirty="0"/>
                    </a:p>
                  </a:txBody>
                  <a:tcPr/>
                </a:tc>
                <a:tc>
                  <a:txBody>
                    <a:bodyPr/>
                    <a:lstStyle/>
                    <a:p>
                      <a:r>
                        <a:rPr lang="en-GB" dirty="0" smtClean="0"/>
                        <a:t>µm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30000" dirty="0" smtClean="0"/>
                        <a:t>-6</a:t>
                      </a:r>
                    </a:p>
                    <a:p>
                      <a:endParaRPr lang="en-GB" dirty="0"/>
                    </a:p>
                  </a:txBody>
                  <a:tcPr/>
                </a:tc>
                <a:extLst>
                  <a:ext uri="{0D108BD9-81ED-4DB2-BD59-A6C34878D82A}">
                    <a16:rowId xmlns:a16="http://schemas.microsoft.com/office/drawing/2014/main" val="10004"/>
                  </a:ext>
                </a:extLst>
              </a:tr>
              <a:tr h="370840">
                <a:tc>
                  <a:txBody>
                    <a:bodyPr/>
                    <a:lstStyle/>
                    <a:p>
                      <a:r>
                        <a:rPr lang="en-GB" dirty="0" smtClean="0"/>
                        <a:t>nanometre</a:t>
                      </a:r>
                      <a:endParaRPr lang="en-GB" dirty="0"/>
                    </a:p>
                  </a:txBody>
                  <a:tcPr/>
                </a:tc>
                <a:tc>
                  <a:txBody>
                    <a:bodyPr/>
                    <a:lstStyle/>
                    <a:p>
                      <a:r>
                        <a:rPr lang="en-GB" dirty="0" smtClean="0"/>
                        <a:t>nm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30000" dirty="0" smtClean="0"/>
                        <a:t>-9</a:t>
                      </a:r>
                    </a:p>
                    <a:p>
                      <a:endParaRPr lang="en-GB" dirty="0"/>
                    </a:p>
                  </a:txBody>
                  <a:tcPr/>
                </a:tc>
                <a:extLst>
                  <a:ext uri="{0D108BD9-81ED-4DB2-BD59-A6C34878D82A}">
                    <a16:rowId xmlns:a16="http://schemas.microsoft.com/office/drawing/2014/main" val="10005"/>
                  </a:ext>
                </a:extLst>
              </a:tr>
            </a:tbl>
          </a:graphicData>
        </a:graphic>
      </p:graphicFrame>
      <p:sp>
        <p:nvSpPr>
          <p:cNvPr id="191521" name="Rectangle 1"/>
          <p:cNvSpPr>
            <a:spLocks noChangeArrowheads="1"/>
          </p:cNvSpPr>
          <p:nvPr/>
        </p:nvSpPr>
        <p:spPr bwMode="auto">
          <a:xfrm>
            <a:off x="1774825" y="5084763"/>
            <a:ext cx="849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When measuring the real size of organelles we use the Log scale of measurement.</a:t>
            </a:r>
          </a:p>
        </p:txBody>
      </p:sp>
    </p:spTree>
    <p:extLst>
      <p:ext uri="{BB962C8B-B14F-4D97-AF65-F5344CB8AC3E}">
        <p14:creationId xmlns:p14="http://schemas.microsoft.com/office/powerpoint/2010/main" val="3648033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altLang="en-US" dirty="0" smtClean="0"/>
              <a:t>Size of organelles</a:t>
            </a:r>
          </a:p>
        </p:txBody>
      </p:sp>
      <p:sp>
        <p:nvSpPr>
          <p:cNvPr id="194563" name="Content Placeholder 2"/>
          <p:cNvSpPr>
            <a:spLocks noGrp="1"/>
          </p:cNvSpPr>
          <p:nvPr>
            <p:ph idx="1"/>
          </p:nvPr>
        </p:nvSpPr>
        <p:spPr/>
        <p:txBody>
          <a:bodyPr/>
          <a:lstStyle/>
          <a:p>
            <a:r>
              <a:rPr lang="en-GB" altLang="en-US" dirty="0" smtClean="0"/>
              <a:t>You will often be asked to work out the magnification of or size of an organelle from a microscope picture</a:t>
            </a:r>
          </a:p>
          <a:p>
            <a:r>
              <a:rPr lang="en-GB" altLang="en-US" dirty="0" smtClean="0"/>
              <a:t>You should know roughly what the size of each organelle is.</a:t>
            </a:r>
          </a:p>
        </p:txBody>
      </p:sp>
    </p:spTree>
    <p:extLst>
      <p:ext uri="{BB962C8B-B14F-4D97-AF65-F5344CB8AC3E}">
        <p14:creationId xmlns:p14="http://schemas.microsoft.com/office/powerpoint/2010/main" val="5436654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GB" altLang="en-US" smtClean="0"/>
              <a:t>Size of objects</a:t>
            </a:r>
          </a:p>
        </p:txBody>
      </p:sp>
      <p:pic>
        <p:nvPicPr>
          <p:cNvPr id="19558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7971" y="1496620"/>
            <a:ext cx="10268589" cy="4706437"/>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F9F951D7-B6FE-4B21-934B-6D4C41DFA31F}"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7</a:t>
            </a:fld>
            <a:endParaRPr lang="en-US" altLang="en-US" sz="1200">
              <a:solidFill>
                <a:srgbClr val="EAEAE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68953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a:xfrm>
            <a:off x="1971675" y="0"/>
            <a:ext cx="8229600" cy="1143000"/>
          </a:xfrm>
        </p:spPr>
        <p:txBody>
          <a:bodyPr/>
          <a:lstStyle/>
          <a:p>
            <a:pPr eaLnBrk="1" hangingPunct="1"/>
            <a:r>
              <a:rPr lang="en-GB" altLang="en-US" smtClean="0"/>
              <a:t>How small is a cell?</a:t>
            </a:r>
          </a:p>
        </p:txBody>
      </p:sp>
    </p:spTree>
    <p:controls>
      <mc:AlternateContent xmlns:mc="http://schemas.openxmlformats.org/markup-compatibility/2006">
        <mc:Choice xmlns:v="urn:schemas-microsoft-com:vml" Requires="v">
          <p:control spid="1042" name="ShockwaveFlash1" r:id="rId2" imgW="1828800" imgH="1828800"/>
        </mc:Choice>
        <mc:Fallback>
          <p:control name="ShockwaveFlash1" r:id="rId2" imgW="1828800" imgH="1828800">
            <p:pic>
              <p:nvPicPr>
                <p:cNvPr id="4098" name="ShockwaveFlash1"/>
                <p:cNvPicPr preferRelativeResize="0">
                  <a:picLocks noChangeArrowheads="1" noChangeShapeType="1"/>
                </p:cNvPicPr>
                <p:nvPr/>
              </p:nvPicPr>
              <p:blipFill>
                <a:blip r:embed="rId5"/>
                <a:srcRect/>
                <a:stretch>
                  <a:fillRect/>
                </a:stretch>
              </p:blipFill>
              <p:spPr bwMode="auto">
                <a:xfrm>
                  <a:off x="1703388" y="1052513"/>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098645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GB" altLang="en-US" smtClean="0"/>
              <a:t>Object and Image</a:t>
            </a:r>
          </a:p>
        </p:txBody>
      </p:sp>
      <p:sp>
        <p:nvSpPr>
          <p:cNvPr id="3" name="Content Placeholder 2"/>
          <p:cNvSpPr>
            <a:spLocks noGrp="1"/>
          </p:cNvSpPr>
          <p:nvPr>
            <p:ph idx="1"/>
          </p:nvPr>
        </p:nvSpPr>
        <p:spPr>
          <a:xfrm>
            <a:off x="1774826" y="1600200"/>
            <a:ext cx="8785225" cy="5257800"/>
          </a:xfrm>
        </p:spPr>
        <p:txBody>
          <a:bodyPr/>
          <a:lstStyle/>
          <a:p>
            <a:pPr>
              <a:defRPr/>
            </a:pPr>
            <a:r>
              <a:rPr lang="en-GB" dirty="0" smtClean="0"/>
              <a:t>Definition Object: the material put under the microscope</a:t>
            </a:r>
          </a:p>
          <a:p>
            <a:pPr>
              <a:defRPr/>
            </a:pPr>
            <a:endParaRPr lang="en-GB" dirty="0" smtClean="0"/>
          </a:p>
          <a:p>
            <a:pPr marL="39688" indent="0">
              <a:buNone/>
              <a:defRPr/>
            </a:pPr>
            <a:endParaRPr lang="en-GB" dirty="0" smtClean="0"/>
          </a:p>
          <a:p>
            <a:pPr>
              <a:defRPr/>
            </a:pPr>
            <a:r>
              <a:rPr lang="en-GB" dirty="0" smtClean="0"/>
              <a:t>Definition Image: The material viewed under the microscope</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9072F515-A263-45D1-8DC7-FDEBDD02798C}"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9</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966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133600"/>
            <a:ext cx="24479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4705351"/>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9073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
      <a:dk1>
        <a:srgbClr val="000000"/>
      </a:dk1>
      <a:lt1>
        <a:srgbClr val="EAEAEA"/>
      </a:lt1>
      <a:dk2>
        <a:srgbClr val="000000"/>
      </a:dk2>
      <a:lt2>
        <a:srgbClr val="000000"/>
      </a:lt2>
      <a:accent1>
        <a:srgbClr val="339966"/>
      </a:accent1>
      <a:accent2>
        <a:srgbClr val="333399"/>
      </a:accent2>
      <a:accent3>
        <a:srgbClr val="AAAAAA"/>
      </a:accent3>
      <a:accent4>
        <a:srgbClr val="C8C8C8"/>
      </a:accent4>
      <a:accent5>
        <a:srgbClr val="ADCAB8"/>
      </a:accent5>
      <a:accent6>
        <a:srgbClr val="2D2D8A"/>
      </a:accent6>
      <a:hlink>
        <a:srgbClr val="009999"/>
      </a:hlink>
      <a:folHlink>
        <a:srgbClr val="99CC00"/>
      </a:folHlink>
    </a:clrScheme>
    <a:fontScheme name="Cliff">
      <a:majorFont>
        <a:latin typeface="Arial"/>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Cli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2267</Words>
  <Application>Microsoft Office PowerPoint</Application>
  <PresentationFormat>Widescreen</PresentationFormat>
  <Paragraphs>321</Paragraphs>
  <Slides>43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Gill Sans</vt:lpstr>
      <vt:lpstr>Times New Roman</vt:lpstr>
      <vt:lpstr>Verdana</vt:lpstr>
      <vt:lpstr>Wingdings</vt:lpstr>
      <vt:lpstr>ヒラギノ角ゴ ProN W3</vt:lpstr>
      <vt:lpstr>Cliff</vt:lpstr>
      <vt:lpstr>Photo Editor Photo</vt:lpstr>
      <vt:lpstr>Methods of studying cells</vt:lpstr>
      <vt:lpstr>Specification</vt:lpstr>
      <vt:lpstr>Methods of studying cells</vt:lpstr>
      <vt:lpstr>Microscopy</vt:lpstr>
      <vt:lpstr>Units</vt:lpstr>
      <vt:lpstr>Size of organelles</vt:lpstr>
      <vt:lpstr>Size of objects</vt:lpstr>
      <vt:lpstr>How small is a cell?</vt:lpstr>
      <vt:lpstr>Object and Image</vt:lpstr>
      <vt:lpstr>Same Magnification but Different Resolutions</vt:lpstr>
      <vt:lpstr>Magnification and resoluton</vt:lpstr>
      <vt:lpstr>Why does increasing magnification cause blurring of the image?</vt:lpstr>
      <vt:lpstr>Same Magnification but Different Resolutions</vt:lpstr>
      <vt:lpstr>Same Magnification but Different Resolutions</vt:lpstr>
      <vt:lpstr>Size of organelles</vt:lpstr>
      <vt:lpstr>Standard form</vt:lpstr>
      <vt:lpstr>Calculations</vt:lpstr>
      <vt:lpstr>Working out object size and magnification from an image</vt:lpstr>
      <vt:lpstr>Calculating the size of organelles</vt:lpstr>
      <vt:lpstr>Calculating magnification from an image</vt:lpstr>
      <vt:lpstr>PowerPoint Presentation</vt:lpstr>
      <vt:lpstr>How to Work Out the Magnification You are Using With a Light Microscope</vt:lpstr>
      <vt:lpstr>Answers</vt:lpstr>
      <vt:lpstr>Electron microscopy</vt:lpstr>
      <vt:lpstr>Preparation of specimens</vt:lpstr>
      <vt:lpstr>Sample preparation</vt:lpstr>
      <vt:lpstr>Transmission Electron microscope</vt:lpstr>
      <vt:lpstr>TEM</vt:lpstr>
      <vt:lpstr>Limitations of TEM</vt:lpstr>
      <vt:lpstr>TEM</vt:lpstr>
      <vt:lpstr>Scanning electron microscope (SEM)</vt:lpstr>
      <vt:lpstr>Disadvantages and advantages of TEM vs SEM</vt:lpstr>
      <vt:lpstr>Disadvantages and advantages of TEM vs SEM</vt:lpstr>
      <vt:lpstr>Artifacts</vt:lpstr>
      <vt:lpstr>Advantages and Disadvantages of light and electron microscopes</vt:lpstr>
      <vt:lpstr>Interactive website</vt:lpstr>
      <vt:lpstr>Cell fractionation</vt:lpstr>
      <vt:lpstr>What is centrifugation?</vt:lpstr>
      <vt:lpstr>Method</vt:lpstr>
      <vt:lpstr>Ultracentrifugation</vt:lpstr>
      <vt:lpstr>PowerPoint Presentation</vt:lpstr>
      <vt:lpstr>Differential centrifugation</vt:lpstr>
      <vt:lpstr>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dc:creator>
  <cp:lastModifiedBy>Alex Chappelow</cp:lastModifiedBy>
  <cp:revision>18</cp:revision>
  <dcterms:created xsi:type="dcterms:W3CDTF">2015-10-15T19:37:09Z</dcterms:created>
  <dcterms:modified xsi:type="dcterms:W3CDTF">2019-08-28T09:16:26Z</dcterms:modified>
</cp:coreProperties>
</file>