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50" r:id="rId3"/>
    <p:sldMasterId id="2147483802" r:id="rId4"/>
  </p:sldMasterIdLst>
  <p:notesMasterIdLst>
    <p:notesMasterId r:id="rId79"/>
  </p:notesMasterIdLst>
  <p:handoutMasterIdLst>
    <p:handoutMasterId r:id="rId80"/>
  </p:handoutMasterIdLst>
  <p:sldIdLst>
    <p:sldId id="256" r:id="rId5"/>
    <p:sldId id="291" r:id="rId6"/>
    <p:sldId id="385" r:id="rId7"/>
    <p:sldId id="378" r:id="rId8"/>
    <p:sldId id="292" r:id="rId9"/>
    <p:sldId id="434" r:id="rId10"/>
    <p:sldId id="435" r:id="rId11"/>
    <p:sldId id="436" r:id="rId12"/>
    <p:sldId id="437" r:id="rId13"/>
    <p:sldId id="438" r:id="rId14"/>
    <p:sldId id="439" r:id="rId15"/>
    <p:sldId id="335" r:id="rId16"/>
    <p:sldId id="377" r:id="rId17"/>
    <p:sldId id="442" r:id="rId18"/>
    <p:sldId id="395" r:id="rId19"/>
    <p:sldId id="379" r:id="rId20"/>
    <p:sldId id="384" r:id="rId21"/>
    <p:sldId id="400" r:id="rId22"/>
    <p:sldId id="380" r:id="rId23"/>
    <p:sldId id="381" r:id="rId24"/>
    <p:sldId id="382" r:id="rId25"/>
    <p:sldId id="451" r:id="rId26"/>
    <p:sldId id="383" r:id="rId27"/>
    <p:sldId id="387" r:id="rId28"/>
    <p:sldId id="389" r:id="rId29"/>
    <p:sldId id="390" r:id="rId30"/>
    <p:sldId id="391" r:id="rId31"/>
    <p:sldId id="392" r:id="rId32"/>
    <p:sldId id="393" r:id="rId33"/>
    <p:sldId id="394" r:id="rId34"/>
    <p:sldId id="420" r:id="rId35"/>
    <p:sldId id="421" r:id="rId36"/>
    <p:sldId id="452" r:id="rId37"/>
    <p:sldId id="447" r:id="rId38"/>
    <p:sldId id="448" r:id="rId39"/>
    <p:sldId id="449" r:id="rId40"/>
    <p:sldId id="454" r:id="rId41"/>
    <p:sldId id="403" r:id="rId42"/>
    <p:sldId id="404" r:id="rId43"/>
    <p:sldId id="401" r:id="rId44"/>
    <p:sldId id="416" r:id="rId45"/>
    <p:sldId id="418" r:id="rId46"/>
    <p:sldId id="419" r:id="rId47"/>
    <p:sldId id="455" r:id="rId48"/>
    <p:sldId id="397" r:id="rId49"/>
    <p:sldId id="456" r:id="rId50"/>
    <p:sldId id="396" r:id="rId51"/>
    <p:sldId id="399" r:id="rId52"/>
    <p:sldId id="415" r:id="rId53"/>
    <p:sldId id="405" r:id="rId54"/>
    <p:sldId id="407" r:id="rId55"/>
    <p:sldId id="408" r:id="rId56"/>
    <p:sldId id="406" r:id="rId57"/>
    <p:sldId id="444" r:id="rId58"/>
    <p:sldId id="445" r:id="rId59"/>
    <p:sldId id="446" r:id="rId60"/>
    <p:sldId id="414" r:id="rId61"/>
    <p:sldId id="412" r:id="rId62"/>
    <p:sldId id="413" r:id="rId63"/>
    <p:sldId id="410" r:id="rId64"/>
    <p:sldId id="411" r:id="rId65"/>
    <p:sldId id="422" r:id="rId66"/>
    <p:sldId id="423" r:id="rId67"/>
    <p:sldId id="428" r:id="rId68"/>
    <p:sldId id="409" r:id="rId69"/>
    <p:sldId id="457" r:id="rId70"/>
    <p:sldId id="458" r:id="rId71"/>
    <p:sldId id="429" r:id="rId72"/>
    <p:sldId id="432" r:id="rId73"/>
    <p:sldId id="433" r:id="rId74"/>
    <p:sldId id="430" r:id="rId75"/>
    <p:sldId id="459" r:id="rId76"/>
    <p:sldId id="450" r:id="rId77"/>
    <p:sldId id="365" r:id="rId7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initials="J" lastIdx="1" clrIdx="0">
    <p:extLst>
      <p:ext uri="{19B8F6BF-5375-455C-9EA6-DF929625EA0E}">
        <p15:presenceInfo xmlns:p15="http://schemas.microsoft.com/office/powerpoint/2012/main" userId="Jack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E5E"/>
    <a:srgbClr val="E6E8CE"/>
    <a:srgbClr val="CCFFCC"/>
    <a:srgbClr val="C5DCFF"/>
    <a:srgbClr val="D2E1B5"/>
    <a:srgbClr val="B7FE94"/>
    <a:srgbClr val="C9F49E"/>
    <a:srgbClr val="C1EE84"/>
    <a:srgbClr val="CBDCA8"/>
    <a:srgbClr val="7A2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9848" autoAdjust="0"/>
  </p:normalViewPr>
  <p:slideViewPr>
    <p:cSldViewPr snapToGrid="0">
      <p:cViewPr varScale="1">
        <p:scale>
          <a:sx n="115" d="100"/>
          <a:sy n="115" d="100"/>
        </p:scale>
        <p:origin x="1512" y="108"/>
      </p:cViewPr>
      <p:guideLst>
        <p:guide orient="horz" pos="2160"/>
        <p:guide pos="2880"/>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6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655"/>
          </a:xfrm>
          <a:prstGeom prst="rect">
            <a:avLst/>
          </a:prstGeom>
        </p:spPr>
        <p:txBody>
          <a:bodyPr vert="horz" lIns="91440" tIns="45720" rIns="91440" bIns="45720" rtlCol="0"/>
          <a:lstStyle>
            <a:lvl1pPr algn="r">
              <a:defRPr sz="1200"/>
            </a:lvl1pPr>
          </a:lstStyle>
          <a:p>
            <a:fld id="{12045BB1-BE59-4492-8C84-605710065EB0}" type="datetimeFigureOut">
              <a:rPr lang="en-GB" smtClean="0"/>
              <a:pPr/>
              <a:t>18/11/2021</a:t>
            </a:fld>
            <a:endParaRPr lang="en-GB"/>
          </a:p>
        </p:txBody>
      </p:sp>
      <p:sp>
        <p:nvSpPr>
          <p:cNvPr id="4" name="Footer Placeholder 3"/>
          <p:cNvSpPr>
            <a:spLocks noGrp="1"/>
          </p:cNvSpPr>
          <p:nvPr>
            <p:ph type="ftr" sz="quarter" idx="2"/>
          </p:nvPr>
        </p:nvSpPr>
        <p:spPr>
          <a:xfrm>
            <a:off x="0" y="9429947"/>
            <a:ext cx="2945659" cy="4966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9947"/>
            <a:ext cx="2945659" cy="496655"/>
          </a:xfrm>
          <a:prstGeom prst="rect">
            <a:avLst/>
          </a:prstGeom>
        </p:spPr>
        <p:txBody>
          <a:bodyPr vert="horz" lIns="91440" tIns="45720" rIns="91440" bIns="45720" rtlCol="0" anchor="b"/>
          <a:lstStyle>
            <a:lvl1pPr algn="r">
              <a:defRPr sz="1200"/>
            </a:lvl1pPr>
          </a:lstStyle>
          <a:p>
            <a:fld id="{319EDC11-F5D9-40FE-81FE-FE9241E02557}" type="slidenum">
              <a:rPr lang="en-GB" smtClean="0"/>
              <a:pPr/>
              <a:t>‹#›</a:t>
            </a:fld>
            <a:endParaRPr lang="en-GB"/>
          </a:p>
        </p:txBody>
      </p:sp>
    </p:spTree>
    <p:extLst>
      <p:ext uri="{BB962C8B-B14F-4D97-AF65-F5344CB8AC3E}">
        <p14:creationId xmlns:p14="http://schemas.microsoft.com/office/powerpoint/2010/main" val="2501817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6411"/>
          </a:xfrm>
          <a:prstGeom prst="rect">
            <a:avLst/>
          </a:prstGeom>
        </p:spPr>
        <p:txBody>
          <a:bodyPr vert="horz" lIns="91440" tIns="45720" rIns="91440" bIns="45720" rtlCol="0"/>
          <a:lstStyle>
            <a:lvl1pPr algn="r">
              <a:defRPr sz="1200"/>
            </a:lvl1pPr>
          </a:lstStyle>
          <a:p>
            <a:fld id="{4D320AA5-02F6-4BF2-A50E-1989F8AF9FD9}" type="datetimeFigureOut">
              <a:rPr lang="en-GB" smtClean="0"/>
              <a:pPr/>
              <a:t>18/11/2021</a:t>
            </a:fld>
            <a:endParaRPr lang="en-GB"/>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1440" tIns="45720" rIns="91440" bIns="45720" rtlCol="0" anchor="b"/>
          <a:lstStyle>
            <a:lvl1pPr algn="r">
              <a:defRPr sz="1200"/>
            </a:lvl1pPr>
          </a:lstStyle>
          <a:p>
            <a:fld id="{9F003AA4-BB10-4051-85D2-14DCC74D4599}" type="slidenum">
              <a:rPr lang="en-GB" smtClean="0"/>
              <a:pPr/>
              <a:t>‹#›</a:t>
            </a:fld>
            <a:endParaRPr lang="en-GB"/>
          </a:p>
        </p:txBody>
      </p:sp>
    </p:spTree>
    <p:extLst>
      <p:ext uri="{BB962C8B-B14F-4D97-AF65-F5344CB8AC3E}">
        <p14:creationId xmlns:p14="http://schemas.microsoft.com/office/powerpoint/2010/main" val="373427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A0B9892-A193-4463-91EB-DDC7AAB38E17}" type="slidenum">
              <a:rPr lang="en-GB" altLang="en-US" smtClean="0"/>
              <a:pPr eaLnBrk="1" hangingPunct="1">
                <a:spcBef>
                  <a:spcPct val="0"/>
                </a:spcBef>
                <a:defRPr/>
              </a:pPr>
              <a:t>12</a:t>
            </a:fld>
            <a:endParaRPr lang="en-GB" altLang="en-US" smtClean="0"/>
          </a:p>
        </p:txBody>
      </p:sp>
      <p:sp>
        <p:nvSpPr>
          <p:cNvPr id="70659" name="Rectangle 10"/>
          <p:cNvSpPr>
            <a:spLocks noGrp="1" noChangeArrowheads="1"/>
          </p:cNvSpPr>
          <p:nvPr>
            <p:ph type="hdr" sz="quarter"/>
          </p:nvPr>
        </p:nvSpPr>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defRPr/>
            </a:pPr>
            <a:r>
              <a:rPr lang="en-GB" altLang="en-US" smtClean="0"/>
              <a:t>Boardworks AS Biology </a:t>
            </a:r>
          </a:p>
          <a:p>
            <a:pPr>
              <a:spcBef>
                <a:spcPct val="0"/>
              </a:spcBef>
              <a:defRPr/>
            </a:pPr>
            <a:r>
              <a:rPr lang="en-GB" altLang="en-US" smtClean="0"/>
              <a:t>Cell Division</a:t>
            </a: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p:spPr>
        <p:txBody>
          <a:bodyPr/>
          <a:lstStyle/>
          <a:p>
            <a:pPr eaLnBrk="1" hangingPunct="1"/>
            <a:r>
              <a:rPr lang="en-GB" altLang="en-US" b="1" smtClean="0">
                <a:latin typeface="Arial" pitchFamily="34" charset="0"/>
              </a:rPr>
              <a:t>Photo credit:</a:t>
            </a:r>
            <a:r>
              <a:rPr lang="en-GB" altLang="en-US" smtClean="0">
                <a:latin typeface="Arial" pitchFamily="34" charset="0"/>
              </a:rPr>
              <a:t> Yorgos Nikas, Wellcome Images</a:t>
            </a:r>
          </a:p>
          <a:p>
            <a:pPr eaLnBrk="1" hangingPunct="1"/>
            <a:r>
              <a:rPr lang="en-GB" altLang="en-US" smtClean="0">
                <a:latin typeface="Arial" pitchFamily="34" charset="0"/>
              </a:rPr>
              <a:t>Sperm develop in the seminiferous tubules of the testis. The spermatids are embedded in the Sertoli cells with their tails projecting into the lumen of the tubule. These spermatids are in the advanced stages of maturation. One of the spermatids has two tails (top right, green).</a:t>
            </a:r>
          </a:p>
        </p:txBody>
      </p:sp>
    </p:spTree>
    <p:extLst>
      <p:ext uri="{BB962C8B-B14F-4D97-AF65-F5344CB8AC3E}">
        <p14:creationId xmlns:p14="http://schemas.microsoft.com/office/powerpoint/2010/main" val="334951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A325138-99C9-46D2-824D-AFF485DB0E3B}" type="slidenum">
              <a:rPr lang="en-GB" altLang="en-US" smtClean="0">
                <a:solidFill>
                  <a:prstClr val="black"/>
                </a:solidFill>
              </a:rPr>
              <a:pPr eaLnBrk="1" hangingPunct="1">
                <a:spcBef>
                  <a:spcPct val="0"/>
                </a:spcBef>
                <a:defRPr/>
              </a:pPr>
              <a:t>18</a:t>
            </a:fld>
            <a:endParaRPr lang="en-GB" altLang="en-US" smtClean="0">
              <a:solidFill>
                <a:prstClr val="black"/>
              </a:solidFill>
            </a:endParaRPr>
          </a:p>
        </p:txBody>
      </p:sp>
      <p:sp>
        <p:nvSpPr>
          <p:cNvPr id="71683" name="Rectangle 10"/>
          <p:cNvSpPr>
            <a:spLocks noGrp="1" noChangeArrowheads="1"/>
          </p:cNvSpPr>
          <p:nvPr>
            <p:ph type="hdr" sz="quarter"/>
          </p:nvPr>
        </p:nvSpPr>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defRPr/>
            </a:pPr>
            <a:r>
              <a:rPr lang="en-GB" altLang="en-US" smtClean="0">
                <a:solidFill>
                  <a:prstClr val="black"/>
                </a:solidFill>
              </a:rPr>
              <a:t>Boardworks AS Biology </a:t>
            </a:r>
          </a:p>
          <a:p>
            <a:pPr>
              <a:spcBef>
                <a:spcPct val="0"/>
              </a:spcBef>
              <a:defRPr/>
            </a:pPr>
            <a:r>
              <a:rPr lang="en-GB" altLang="en-US" smtClean="0">
                <a:solidFill>
                  <a:prstClr val="black"/>
                </a:solidFill>
              </a:rPr>
              <a:t>Cell Division</a:t>
            </a: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p:spPr>
        <p:txBody>
          <a:bodyPr/>
          <a:lstStyle/>
          <a:p>
            <a:endParaRPr lang="en-GB" altLang="en-US" smtClean="0">
              <a:latin typeface="Arial" pitchFamily="34" charset="0"/>
            </a:endParaRPr>
          </a:p>
        </p:txBody>
      </p:sp>
    </p:spTree>
    <p:extLst>
      <p:ext uri="{BB962C8B-B14F-4D97-AF65-F5344CB8AC3E}">
        <p14:creationId xmlns:p14="http://schemas.microsoft.com/office/powerpoint/2010/main" val="760992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38914" name="Rectangle 2"/>
          <p:cNvSpPr>
            <a:spLocks noGrp="1" noChangeArrowheads="1"/>
          </p:cNvSpPr>
          <p:nvPr>
            <p:ph type="body" idx="1"/>
          </p:nvPr>
        </p:nvSpPr>
        <p:spPr bwMode="auto">
          <a:xfrm>
            <a:off x="679768" y="4715907"/>
            <a:ext cx="5438140" cy="44677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57150">
              <a:spcBef>
                <a:spcPts val="588"/>
              </a:spcBef>
            </a:pPr>
            <a:r>
              <a:rPr lang="en-US" altLang="en-US" sz="1600">
                <a:solidFill>
                  <a:srgbClr val="000000"/>
                </a:solidFill>
                <a:latin typeface="Arial Bold" charset="0"/>
                <a:cs typeface="Arial Bold" charset="0"/>
                <a:sym typeface="Arial Bold" charset="0"/>
              </a:rPr>
              <a:t>Photo credit: </a:t>
            </a:r>
            <a:r>
              <a:rPr lang="en-US" altLang="en-US" sz="1600">
                <a:solidFill>
                  <a:srgbClr val="000000"/>
                </a:solidFill>
                <a:latin typeface="Arial" charset="0"/>
                <a:cs typeface="Arial" charset="0"/>
                <a:sym typeface="Arial" charset="0"/>
              </a:rPr>
              <a:t>Herve Conge, ISM / Science Photo Library</a:t>
            </a:r>
          </a:p>
          <a:p>
            <a:pPr marL="57150">
              <a:spcBef>
                <a:spcPts val="588"/>
              </a:spcBef>
            </a:pPr>
            <a:r>
              <a:rPr lang="en-US" altLang="en-US" sz="1600">
                <a:solidFill>
                  <a:srgbClr val="000000"/>
                </a:solidFill>
                <a:latin typeface="Arial" charset="0"/>
                <a:cs typeface="Arial" charset="0"/>
                <a:sym typeface="Arial" charset="0"/>
              </a:rPr>
              <a:t>Light micrograph of hyacinth root cells undergoing mitosis (nuclear division). Mitosis is the formation of two daughter nuclei from one parent nucleus. One cell at centre left is in metaphase. The chromosomes, which contain 2 identical chromatids and are made of deoxyribonucleic acid (DNA, red), are lining up along the centre of the cell. the chromatids are then separated during anaphase (upper centre). At left a cell is in telophase, the last stage of mitosis before cytokinesis (cellular division). The chromosomes have been separated and moved to opposite poles of the cell. The chromatids are divided equally between the daughter cells. Magnification: x280 at 10 centimetres wide.</a:t>
            </a:r>
          </a:p>
        </p:txBody>
      </p:sp>
    </p:spTree>
    <p:extLst>
      <p:ext uri="{BB962C8B-B14F-4D97-AF65-F5344CB8AC3E}">
        <p14:creationId xmlns:p14="http://schemas.microsoft.com/office/powerpoint/2010/main" val="4122594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003AA4-BB10-4051-85D2-14DCC74D4599}" type="slidenum">
              <a:rPr lang="en-GB" smtClean="0"/>
              <a:pPr/>
              <a:t>74</a:t>
            </a:fld>
            <a:endParaRPr lang="en-GB"/>
          </a:p>
        </p:txBody>
      </p:sp>
    </p:spTree>
    <p:extLst>
      <p:ext uri="{BB962C8B-B14F-4D97-AF65-F5344CB8AC3E}">
        <p14:creationId xmlns:p14="http://schemas.microsoft.com/office/powerpoint/2010/main" val="3749020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152400" y="2895600"/>
            <a:ext cx="8839200" cy="1303338"/>
          </a:xfrm>
        </p:spPr>
        <p:txBody>
          <a:bodyPr/>
          <a:lstStyle>
            <a:lvl1pPr algn="ctr">
              <a:defRPr/>
            </a:lvl1pPr>
          </a:lstStyle>
          <a:p>
            <a:r>
              <a:rPr lang="en-US" smtClean="0"/>
              <a:t>Click to edit Master title style</a:t>
            </a:r>
            <a:endParaRPr lang="en-GB"/>
          </a:p>
        </p:txBody>
      </p:sp>
      <p:sp>
        <p:nvSpPr>
          <p:cNvPr id="62467" name="Rectangle 3"/>
          <p:cNvSpPr>
            <a:spLocks noGrp="1" noChangeArrowheads="1"/>
          </p:cNvSpPr>
          <p:nvPr>
            <p:ph type="subTitle" idx="1"/>
          </p:nvPr>
        </p:nvSpPr>
        <p:spPr>
          <a:xfrm>
            <a:off x="152400" y="4191000"/>
            <a:ext cx="8839200" cy="914400"/>
          </a:xfrm>
        </p:spPr>
        <p:txBody>
          <a:bodyPr/>
          <a:lstStyle>
            <a:lvl1pPr marL="0" indent="0" algn="ctr">
              <a:buFont typeface="Wingdings" pitchFamily="2" charset="2"/>
              <a:buNone/>
              <a:defRPr b="1"/>
            </a:lvl1pPr>
          </a:lstStyle>
          <a:p>
            <a:r>
              <a:rPr lang="en-US" smtClean="0"/>
              <a:t>Click to edit Master subtitle style</a:t>
            </a:r>
            <a:endParaRPr lang="en-GB"/>
          </a:p>
        </p:txBody>
      </p:sp>
      <p:sp>
        <p:nvSpPr>
          <p:cNvPr id="4" name="Rectangle 14"/>
          <p:cNvSpPr>
            <a:spLocks noGrp="1" noChangeArrowheads="1"/>
          </p:cNvSpPr>
          <p:nvPr>
            <p:ph type="dt" sz="quarter" idx="10"/>
          </p:nvPr>
        </p:nvSpPr>
        <p:spPr/>
        <p:txBody>
          <a:bodyPr/>
          <a:lstStyle>
            <a:lvl1pPr>
              <a:defRPr smtClean="0"/>
            </a:lvl1pPr>
          </a:lstStyle>
          <a:p>
            <a:fld id="{1D8BD707-D9CF-40AE-B4C6-C98DA3205C09}" type="datetimeFigureOut">
              <a:rPr lang="en-US" smtClean="0"/>
              <a:pPr/>
              <a:t>11/18/2021</a:t>
            </a:fld>
            <a:endParaRPr lang="en-US"/>
          </a:p>
        </p:txBody>
      </p:sp>
      <p:sp>
        <p:nvSpPr>
          <p:cNvPr id="5" name="Rectangle 15"/>
          <p:cNvSpPr>
            <a:spLocks noGrp="1" noChangeArrowheads="1"/>
          </p:cNvSpPr>
          <p:nvPr>
            <p:ph type="ftr" sz="quarter" idx="11"/>
          </p:nvPr>
        </p:nvSpPr>
        <p:spPr/>
        <p:txBody>
          <a:bodyPr/>
          <a:lstStyle>
            <a:lvl1pPr>
              <a:defRPr smtClean="0"/>
            </a:lvl1pPr>
          </a:lstStyle>
          <a:p>
            <a:endParaRPr lang="en-US"/>
          </a:p>
        </p:txBody>
      </p:sp>
      <p:sp>
        <p:nvSpPr>
          <p:cNvPr id="6" name="Rectangle 16"/>
          <p:cNvSpPr>
            <a:spLocks noGrp="1" noChangeArrowheads="1"/>
          </p:cNvSpPr>
          <p:nvPr>
            <p:ph type="sldNum" sz="quarter" idx="12"/>
          </p:nvPr>
        </p:nvSpPr>
        <p:spPr/>
        <p:txBody>
          <a:bodyPr/>
          <a:lstStyle>
            <a:lvl1pPr>
              <a:defRPr smtClean="0"/>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11/18/2021</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11/18/2021</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11/18/2021</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11/18/2021</a:t>
            </a:fld>
            <a:endParaRPr lang="en-US"/>
          </a:p>
        </p:txBody>
      </p:sp>
      <p:sp>
        <p:nvSpPr>
          <p:cNvPr id="8" name="Rectangle 14"/>
          <p:cNvSpPr>
            <a:spLocks noGrp="1" noChangeArrowheads="1"/>
          </p:cNvSpPr>
          <p:nvPr>
            <p:ph type="ftr" sz="quarter" idx="11"/>
          </p:nvPr>
        </p:nvSpPr>
        <p:spPr>
          <a:ln/>
        </p:spPr>
        <p:txBody>
          <a:bodyPr/>
          <a:lstStyle>
            <a:lvl1pPr>
              <a:defRPr/>
            </a:lvl1pPr>
          </a:lstStyle>
          <a:p>
            <a:endParaRPr lang="en-US"/>
          </a:p>
        </p:txBody>
      </p:sp>
      <p:sp>
        <p:nvSpPr>
          <p:cNvPr id="9"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11/18/2021</a:t>
            </a:fld>
            <a:endParaRPr lang="en-US"/>
          </a:p>
        </p:txBody>
      </p:sp>
      <p:sp>
        <p:nvSpPr>
          <p:cNvPr id="4" name="Rectangle 14"/>
          <p:cNvSpPr>
            <a:spLocks noGrp="1" noChangeArrowheads="1"/>
          </p:cNvSpPr>
          <p:nvPr>
            <p:ph type="ftr" sz="quarter" idx="11"/>
          </p:nvPr>
        </p:nvSpPr>
        <p:spPr>
          <a:ln/>
        </p:spPr>
        <p:txBody>
          <a:bodyPr/>
          <a:lstStyle>
            <a:lvl1pPr>
              <a:defRPr/>
            </a:lvl1pPr>
          </a:lstStyle>
          <a:p>
            <a:endParaRPr lang="en-US"/>
          </a:p>
        </p:txBody>
      </p:sp>
      <p:sp>
        <p:nvSpPr>
          <p:cNvPr id="5"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11/18/2021</a:t>
            </a:fld>
            <a:endParaRPr lang="en-US"/>
          </a:p>
        </p:txBody>
      </p:sp>
      <p:sp>
        <p:nvSpPr>
          <p:cNvPr id="3" name="Rectangle 14"/>
          <p:cNvSpPr>
            <a:spLocks noGrp="1" noChangeArrowheads="1"/>
          </p:cNvSpPr>
          <p:nvPr>
            <p:ph type="ftr" sz="quarter" idx="11"/>
          </p:nvPr>
        </p:nvSpPr>
        <p:spPr>
          <a:ln/>
        </p:spPr>
        <p:txBody>
          <a:bodyPr/>
          <a:lstStyle>
            <a:lvl1pPr>
              <a:defRPr/>
            </a:lvl1pPr>
          </a:lstStyle>
          <a:p>
            <a:endParaRPr lang="en-US"/>
          </a:p>
        </p:txBody>
      </p:sp>
      <p:sp>
        <p:nvSpPr>
          <p:cNvPr id="4"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11/18/2021</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11/18/2021</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11/18/2021</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553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152400"/>
            <a:ext cx="63627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11/18/2021</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E9769F-221D-44A0-BB68-4C1B9145C9C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5A3F3A-5A2A-4C10-9C8D-7D74C2C850A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8A2F3C-EDA3-4446-9D90-D0A86780B8B8}"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23A76F-0C0A-4FE8-A9ED-E0C2F2FD90FB}"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C5181C4-553B-4479-B058-E487B47D6CD0}"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E3AAAF9-4A9B-4668-B0B3-EB9DB3776A1B}"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FF5DAB5-575A-4061-BF64-528BA8FCBBF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3588AF-6E9D-4F13-A595-8E08D9F844B4}"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DCEB34-B706-495C-9A07-569C5E77FCE1}"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E29CFD-9618-4129-9363-718E2F97B10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9EDF27-9B60-412B-ABA5-FE891E6A6E90}"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4769E4A-7E4F-48BD-903B-01809691746C}"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152400" y="2895600"/>
            <a:ext cx="8839200" cy="1303338"/>
          </a:xfrm>
        </p:spPr>
        <p:txBody>
          <a:bodyPr/>
          <a:lstStyle>
            <a:lvl1pPr algn="ctr">
              <a:defRPr/>
            </a:lvl1pPr>
          </a:lstStyle>
          <a:p>
            <a:r>
              <a:rPr lang="en-US" smtClean="0"/>
              <a:t>Click to edit Master title style</a:t>
            </a:r>
            <a:endParaRPr lang="en-GB"/>
          </a:p>
        </p:txBody>
      </p:sp>
      <p:sp>
        <p:nvSpPr>
          <p:cNvPr id="62467" name="Rectangle 3"/>
          <p:cNvSpPr>
            <a:spLocks noGrp="1" noChangeArrowheads="1"/>
          </p:cNvSpPr>
          <p:nvPr>
            <p:ph type="subTitle" idx="1"/>
          </p:nvPr>
        </p:nvSpPr>
        <p:spPr>
          <a:xfrm>
            <a:off x="152400" y="4191000"/>
            <a:ext cx="8839200" cy="914400"/>
          </a:xfrm>
        </p:spPr>
        <p:txBody>
          <a:bodyPr/>
          <a:lstStyle>
            <a:lvl1pPr marL="0" indent="0" algn="ctr">
              <a:buFont typeface="Wingdings" pitchFamily="2" charset="2"/>
              <a:buNone/>
              <a:defRPr b="1"/>
            </a:lvl1pPr>
          </a:lstStyle>
          <a:p>
            <a:r>
              <a:rPr lang="en-US" smtClean="0"/>
              <a:t>Click to edit Master subtitle style</a:t>
            </a:r>
            <a:endParaRPr lang="en-GB"/>
          </a:p>
        </p:txBody>
      </p:sp>
      <p:sp>
        <p:nvSpPr>
          <p:cNvPr id="4" name="Rectangle 14"/>
          <p:cNvSpPr>
            <a:spLocks noGrp="1" noChangeArrowheads="1"/>
          </p:cNvSpPr>
          <p:nvPr>
            <p:ph type="dt" sz="quarter" idx="10"/>
          </p:nvPr>
        </p:nvSpPr>
        <p:spPr/>
        <p:txBody>
          <a:bodyPr/>
          <a:lstStyle>
            <a:lvl1pPr>
              <a:defRPr smtClean="0"/>
            </a:lvl1pPr>
          </a:lstStyle>
          <a:p>
            <a:fld id="{1BAF19E2-4BC0-4C10-9CE7-35F0E4623895}" type="datetimeFigureOut">
              <a:rPr lang="en-US">
                <a:solidFill>
                  <a:srgbClr val="000000"/>
                </a:solidFill>
              </a:rPr>
              <a:pPr/>
              <a:t>11/18/2021</a:t>
            </a:fld>
            <a:endParaRPr lang="en-GB">
              <a:solidFill>
                <a:srgbClr val="000000"/>
              </a:solidFill>
            </a:endParaRPr>
          </a:p>
        </p:txBody>
      </p:sp>
      <p:sp>
        <p:nvSpPr>
          <p:cNvPr id="5" name="Rectangle 15"/>
          <p:cNvSpPr>
            <a:spLocks noGrp="1" noChangeArrowheads="1"/>
          </p:cNvSpPr>
          <p:nvPr>
            <p:ph type="ftr" sz="quarter" idx="11"/>
          </p:nvPr>
        </p:nvSpPr>
        <p:spPr/>
        <p:txBody>
          <a:bodyPr/>
          <a:lstStyle>
            <a:lvl1pPr>
              <a:defRPr smtClean="0"/>
            </a:lvl1pPr>
          </a:lstStyle>
          <a:p>
            <a:endParaRPr lang="en-GB">
              <a:solidFill>
                <a:srgbClr val="000000"/>
              </a:solidFill>
            </a:endParaRPr>
          </a:p>
        </p:txBody>
      </p:sp>
      <p:sp>
        <p:nvSpPr>
          <p:cNvPr id="6" name="Rectangle 16"/>
          <p:cNvSpPr>
            <a:spLocks noGrp="1" noChangeArrowheads="1"/>
          </p:cNvSpPr>
          <p:nvPr>
            <p:ph type="sldNum" sz="quarter" idx="12"/>
          </p:nvPr>
        </p:nvSpPr>
        <p:spPr/>
        <p:txBody>
          <a:bodyPr/>
          <a:lstStyle>
            <a:lvl1pPr>
              <a:defRPr smtClean="0"/>
            </a:lvl1pPr>
          </a:lstStyle>
          <a:p>
            <a:fld id="{B8FE6F0C-C95C-4B37-9526-D2EE2C4142E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85672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11/18/2021</a:t>
            </a:fld>
            <a:endParaRPr lang="en-GB">
              <a:solidFill>
                <a:srgbClr val="000000"/>
              </a:solidFill>
            </a:endParaRPr>
          </a:p>
        </p:txBody>
      </p:sp>
      <p:sp>
        <p:nvSpPr>
          <p:cNvPr id="5"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51116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11/18/2021</a:t>
            </a:fld>
            <a:endParaRPr lang="en-GB">
              <a:solidFill>
                <a:srgbClr val="000000"/>
              </a:solidFill>
            </a:endParaRPr>
          </a:p>
        </p:txBody>
      </p:sp>
      <p:sp>
        <p:nvSpPr>
          <p:cNvPr id="5"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74342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11/18/2021</a:t>
            </a:fld>
            <a:endParaRPr lang="en-GB">
              <a:solidFill>
                <a:srgbClr val="000000"/>
              </a:solidFill>
            </a:endParaRPr>
          </a:p>
        </p:txBody>
      </p:sp>
      <p:sp>
        <p:nvSpPr>
          <p:cNvPr id="6"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48164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11/18/2021</a:t>
            </a:fld>
            <a:endParaRPr lang="en-GB">
              <a:solidFill>
                <a:srgbClr val="000000"/>
              </a:solidFill>
            </a:endParaRPr>
          </a:p>
        </p:txBody>
      </p:sp>
      <p:sp>
        <p:nvSpPr>
          <p:cNvPr id="8"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4782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11/18/2021</a:t>
            </a:fld>
            <a:endParaRPr lang="en-GB">
              <a:solidFill>
                <a:srgbClr val="000000"/>
              </a:solidFill>
            </a:endParaRPr>
          </a:p>
        </p:txBody>
      </p:sp>
      <p:sp>
        <p:nvSpPr>
          <p:cNvPr id="4"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06584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11/18/2021</a:t>
            </a:fld>
            <a:endParaRPr lang="en-GB">
              <a:solidFill>
                <a:srgbClr val="000000"/>
              </a:solidFill>
            </a:endParaRPr>
          </a:p>
        </p:txBody>
      </p:sp>
      <p:sp>
        <p:nvSpPr>
          <p:cNvPr id="3"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60936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11/18/2021</a:t>
            </a:fld>
            <a:endParaRPr lang="en-GB">
              <a:solidFill>
                <a:srgbClr val="000000"/>
              </a:solidFill>
            </a:endParaRPr>
          </a:p>
        </p:txBody>
      </p:sp>
      <p:sp>
        <p:nvSpPr>
          <p:cNvPr id="6"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34889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11/18/2021</a:t>
            </a:fld>
            <a:endParaRPr lang="en-GB">
              <a:solidFill>
                <a:srgbClr val="000000"/>
              </a:solidFill>
            </a:endParaRPr>
          </a:p>
        </p:txBody>
      </p:sp>
      <p:sp>
        <p:nvSpPr>
          <p:cNvPr id="6"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88637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11/18/2021</a:t>
            </a:fld>
            <a:endParaRPr lang="en-GB">
              <a:solidFill>
                <a:srgbClr val="000000"/>
              </a:solidFill>
            </a:endParaRPr>
          </a:p>
        </p:txBody>
      </p:sp>
      <p:sp>
        <p:nvSpPr>
          <p:cNvPr id="5"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42238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553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152400"/>
            <a:ext cx="63627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11/18/2021</a:t>
            </a:fld>
            <a:endParaRPr lang="en-GB">
              <a:solidFill>
                <a:srgbClr val="000000"/>
              </a:solidFill>
            </a:endParaRPr>
          </a:p>
        </p:txBody>
      </p:sp>
      <p:sp>
        <p:nvSpPr>
          <p:cNvPr id="5"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98656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021766F-9C6E-462B-9DF1-7F5A43F3693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0506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title style</a:t>
            </a:r>
          </a:p>
        </p:txBody>
      </p:sp>
      <p:sp>
        <p:nvSpPr>
          <p:cNvPr id="1027" name="Rectangle 3"/>
          <p:cNvSpPr>
            <a:spLocks noGrp="1" noChangeArrowheads="1"/>
          </p:cNvSpPr>
          <p:nvPr>
            <p:ph type="body" idx="1"/>
          </p:nvPr>
        </p:nvSpPr>
        <p:spPr bwMode="auto">
          <a:xfrm>
            <a:off x="228600" y="1676400"/>
            <a:ext cx="8686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1453" name="Rectangle 1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fld id="{1D8BD707-D9CF-40AE-B4C6-C98DA3205C09}" type="datetimeFigureOut">
              <a:rPr lang="en-US" smtClean="0"/>
              <a:pPr/>
              <a:t>11/18/2021</a:t>
            </a:fld>
            <a:endParaRPr lang="en-US"/>
          </a:p>
        </p:txBody>
      </p:sp>
      <p:sp>
        <p:nvSpPr>
          <p:cNvPr id="61454" name="Rectangle 1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endParaRPr lang="en-US"/>
          </a:p>
        </p:txBody>
      </p:sp>
      <p:sp>
        <p:nvSpPr>
          <p:cNvPr id="61455" name="Rectangle 1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kumimoji="1" sz="4400" b="1">
          <a:solidFill>
            <a:schemeClr val="tx1"/>
          </a:solidFill>
          <a:latin typeface="+mj-lt"/>
          <a:ea typeface="+mj-ea"/>
          <a:cs typeface="+mj-cs"/>
        </a:defRPr>
      </a:lvl1pPr>
      <a:lvl2pPr algn="l" rtl="0" eaLnBrk="1" fontAlgn="base" hangingPunct="1">
        <a:spcBef>
          <a:spcPct val="0"/>
        </a:spcBef>
        <a:spcAft>
          <a:spcPct val="0"/>
        </a:spcAft>
        <a:defRPr kumimoji="1" sz="4400" b="1">
          <a:solidFill>
            <a:schemeClr val="tx1"/>
          </a:solidFill>
          <a:latin typeface="Arial" charset="0"/>
        </a:defRPr>
      </a:lvl2pPr>
      <a:lvl3pPr algn="l" rtl="0" eaLnBrk="1" fontAlgn="base" hangingPunct="1">
        <a:spcBef>
          <a:spcPct val="0"/>
        </a:spcBef>
        <a:spcAft>
          <a:spcPct val="0"/>
        </a:spcAft>
        <a:defRPr kumimoji="1" sz="4400" b="1">
          <a:solidFill>
            <a:schemeClr val="tx1"/>
          </a:solidFill>
          <a:latin typeface="Arial" charset="0"/>
        </a:defRPr>
      </a:lvl3pPr>
      <a:lvl4pPr algn="l" rtl="0" eaLnBrk="1" fontAlgn="base" hangingPunct="1">
        <a:spcBef>
          <a:spcPct val="0"/>
        </a:spcBef>
        <a:spcAft>
          <a:spcPct val="0"/>
        </a:spcAft>
        <a:defRPr kumimoji="1" sz="4400" b="1">
          <a:solidFill>
            <a:schemeClr val="tx1"/>
          </a:solidFill>
          <a:latin typeface="Arial" charset="0"/>
        </a:defRPr>
      </a:lvl4pPr>
      <a:lvl5pPr algn="l" rtl="0" eaLnBrk="1" fontAlgn="base" hangingPunct="1">
        <a:spcBef>
          <a:spcPct val="0"/>
        </a:spcBef>
        <a:spcAft>
          <a:spcPct val="0"/>
        </a:spcAft>
        <a:defRPr kumimoji="1" sz="4400" b="1">
          <a:solidFill>
            <a:schemeClr val="tx1"/>
          </a:solidFill>
          <a:latin typeface="Arial" charset="0"/>
        </a:defRPr>
      </a:lvl5pPr>
      <a:lvl6pPr marL="457200" algn="l" rtl="0" eaLnBrk="1" fontAlgn="base" hangingPunct="1">
        <a:spcBef>
          <a:spcPct val="0"/>
        </a:spcBef>
        <a:spcAft>
          <a:spcPct val="0"/>
        </a:spcAft>
        <a:defRPr kumimoji="1" sz="4400" b="1">
          <a:solidFill>
            <a:schemeClr val="tx1"/>
          </a:solidFill>
          <a:latin typeface="Arial" charset="0"/>
        </a:defRPr>
      </a:lvl6pPr>
      <a:lvl7pPr marL="914400" algn="l" rtl="0" eaLnBrk="1" fontAlgn="base" hangingPunct="1">
        <a:spcBef>
          <a:spcPct val="0"/>
        </a:spcBef>
        <a:spcAft>
          <a:spcPct val="0"/>
        </a:spcAft>
        <a:defRPr kumimoji="1" sz="4400" b="1">
          <a:solidFill>
            <a:schemeClr val="tx1"/>
          </a:solidFill>
          <a:latin typeface="Arial" charset="0"/>
        </a:defRPr>
      </a:lvl7pPr>
      <a:lvl8pPr marL="1371600" algn="l" rtl="0" eaLnBrk="1" fontAlgn="base" hangingPunct="1">
        <a:spcBef>
          <a:spcPct val="0"/>
        </a:spcBef>
        <a:spcAft>
          <a:spcPct val="0"/>
        </a:spcAft>
        <a:defRPr kumimoji="1" sz="4400" b="1">
          <a:solidFill>
            <a:schemeClr val="tx1"/>
          </a:solidFill>
          <a:latin typeface="Arial" charset="0"/>
        </a:defRPr>
      </a:lvl8pPr>
      <a:lvl9pPr marL="1828800" algn="l" rtl="0" eaLnBrk="1" fontAlgn="base" hangingPunct="1">
        <a:spcBef>
          <a:spcPct val="0"/>
        </a:spcBef>
        <a:spcAft>
          <a:spcPct val="0"/>
        </a:spcAft>
        <a:defRPr kumimoji="1" sz="4400" b="1">
          <a:solidFill>
            <a:schemeClr val="tx1"/>
          </a:solidFill>
          <a:latin typeface="Arial" charset="0"/>
        </a:defRPr>
      </a:lvl9pPr>
    </p:titleStyle>
    <p:bodyStyle>
      <a:lvl1pPr marL="342900" indent="-342900" algn="l" rtl="0" eaLnBrk="1" fontAlgn="base" hangingPunct="1">
        <a:spcBef>
          <a:spcPct val="20000"/>
        </a:spcBef>
        <a:spcAft>
          <a:spcPct val="0"/>
        </a:spcAft>
        <a:buClr>
          <a:srgbClr val="3A5047"/>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A5047"/>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A5047"/>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26D4C1A-1539-4DDA-AF74-9AF8A95D5515}"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alphaModFix amt="51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title style</a:t>
            </a:r>
          </a:p>
        </p:txBody>
      </p:sp>
      <p:sp>
        <p:nvSpPr>
          <p:cNvPr id="1027" name="Rectangle 3"/>
          <p:cNvSpPr>
            <a:spLocks noGrp="1" noChangeArrowheads="1"/>
          </p:cNvSpPr>
          <p:nvPr>
            <p:ph type="body" idx="1"/>
          </p:nvPr>
        </p:nvSpPr>
        <p:spPr bwMode="auto">
          <a:xfrm>
            <a:off x="228600" y="1676400"/>
            <a:ext cx="8686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1453" name="Rectangle 1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fld id="{1BAF19E2-4BC0-4C10-9CE7-35F0E4623895}" type="datetimeFigureOut">
              <a:rPr lang="en-US">
                <a:solidFill>
                  <a:srgbClr val="000000"/>
                </a:solidFill>
              </a:rPr>
              <a:pPr/>
              <a:t>11/18/2021</a:t>
            </a:fld>
            <a:endParaRPr lang="en-GB">
              <a:solidFill>
                <a:srgbClr val="000000"/>
              </a:solidFill>
            </a:endParaRPr>
          </a:p>
        </p:txBody>
      </p:sp>
      <p:sp>
        <p:nvSpPr>
          <p:cNvPr id="61454" name="Rectangle 1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endParaRPr lang="en-GB">
              <a:solidFill>
                <a:srgbClr val="000000"/>
              </a:solidFill>
            </a:endParaRPr>
          </a:p>
        </p:txBody>
      </p:sp>
      <p:sp>
        <p:nvSpPr>
          <p:cNvPr id="61455" name="Rectangle 1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B8FE6F0C-C95C-4B37-9526-D2EE2C4142E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6729073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l" rtl="0" eaLnBrk="1" fontAlgn="base" hangingPunct="1">
        <a:spcBef>
          <a:spcPct val="0"/>
        </a:spcBef>
        <a:spcAft>
          <a:spcPct val="0"/>
        </a:spcAft>
        <a:defRPr kumimoji="1" sz="4400" b="1">
          <a:solidFill>
            <a:schemeClr val="tx1"/>
          </a:solidFill>
          <a:latin typeface="+mj-lt"/>
          <a:ea typeface="+mj-ea"/>
          <a:cs typeface="+mj-cs"/>
        </a:defRPr>
      </a:lvl1pPr>
      <a:lvl2pPr algn="l" rtl="0" eaLnBrk="1" fontAlgn="base" hangingPunct="1">
        <a:spcBef>
          <a:spcPct val="0"/>
        </a:spcBef>
        <a:spcAft>
          <a:spcPct val="0"/>
        </a:spcAft>
        <a:defRPr kumimoji="1" sz="4400" b="1">
          <a:solidFill>
            <a:schemeClr val="tx1"/>
          </a:solidFill>
          <a:latin typeface="Arial" charset="0"/>
        </a:defRPr>
      </a:lvl2pPr>
      <a:lvl3pPr algn="l" rtl="0" eaLnBrk="1" fontAlgn="base" hangingPunct="1">
        <a:spcBef>
          <a:spcPct val="0"/>
        </a:spcBef>
        <a:spcAft>
          <a:spcPct val="0"/>
        </a:spcAft>
        <a:defRPr kumimoji="1" sz="4400" b="1">
          <a:solidFill>
            <a:schemeClr val="tx1"/>
          </a:solidFill>
          <a:latin typeface="Arial" charset="0"/>
        </a:defRPr>
      </a:lvl3pPr>
      <a:lvl4pPr algn="l" rtl="0" eaLnBrk="1" fontAlgn="base" hangingPunct="1">
        <a:spcBef>
          <a:spcPct val="0"/>
        </a:spcBef>
        <a:spcAft>
          <a:spcPct val="0"/>
        </a:spcAft>
        <a:defRPr kumimoji="1" sz="4400" b="1">
          <a:solidFill>
            <a:schemeClr val="tx1"/>
          </a:solidFill>
          <a:latin typeface="Arial" charset="0"/>
        </a:defRPr>
      </a:lvl4pPr>
      <a:lvl5pPr algn="l" rtl="0" eaLnBrk="1" fontAlgn="base" hangingPunct="1">
        <a:spcBef>
          <a:spcPct val="0"/>
        </a:spcBef>
        <a:spcAft>
          <a:spcPct val="0"/>
        </a:spcAft>
        <a:defRPr kumimoji="1" sz="4400" b="1">
          <a:solidFill>
            <a:schemeClr val="tx1"/>
          </a:solidFill>
          <a:latin typeface="Arial" charset="0"/>
        </a:defRPr>
      </a:lvl5pPr>
      <a:lvl6pPr marL="457200" algn="l" rtl="0" eaLnBrk="1" fontAlgn="base" hangingPunct="1">
        <a:spcBef>
          <a:spcPct val="0"/>
        </a:spcBef>
        <a:spcAft>
          <a:spcPct val="0"/>
        </a:spcAft>
        <a:defRPr kumimoji="1" sz="4400" b="1">
          <a:solidFill>
            <a:schemeClr val="tx1"/>
          </a:solidFill>
          <a:latin typeface="Arial" charset="0"/>
        </a:defRPr>
      </a:lvl6pPr>
      <a:lvl7pPr marL="914400" algn="l" rtl="0" eaLnBrk="1" fontAlgn="base" hangingPunct="1">
        <a:spcBef>
          <a:spcPct val="0"/>
        </a:spcBef>
        <a:spcAft>
          <a:spcPct val="0"/>
        </a:spcAft>
        <a:defRPr kumimoji="1" sz="4400" b="1">
          <a:solidFill>
            <a:schemeClr val="tx1"/>
          </a:solidFill>
          <a:latin typeface="Arial" charset="0"/>
        </a:defRPr>
      </a:lvl7pPr>
      <a:lvl8pPr marL="1371600" algn="l" rtl="0" eaLnBrk="1" fontAlgn="base" hangingPunct="1">
        <a:spcBef>
          <a:spcPct val="0"/>
        </a:spcBef>
        <a:spcAft>
          <a:spcPct val="0"/>
        </a:spcAft>
        <a:defRPr kumimoji="1" sz="4400" b="1">
          <a:solidFill>
            <a:schemeClr val="tx1"/>
          </a:solidFill>
          <a:latin typeface="Arial" charset="0"/>
        </a:defRPr>
      </a:lvl8pPr>
      <a:lvl9pPr marL="1828800" algn="l" rtl="0" eaLnBrk="1" fontAlgn="base" hangingPunct="1">
        <a:spcBef>
          <a:spcPct val="0"/>
        </a:spcBef>
        <a:spcAft>
          <a:spcPct val="0"/>
        </a:spcAft>
        <a:defRPr kumimoji="1" sz="4400" b="1">
          <a:solidFill>
            <a:schemeClr val="tx1"/>
          </a:solidFill>
          <a:latin typeface="Arial" charset="0"/>
        </a:defRPr>
      </a:lvl9pPr>
    </p:titleStyle>
    <p:bodyStyle>
      <a:lvl1pPr marL="342900" indent="-342900" algn="l" rtl="0" eaLnBrk="1" fontAlgn="base" hangingPunct="1">
        <a:spcBef>
          <a:spcPct val="20000"/>
        </a:spcBef>
        <a:spcAft>
          <a:spcPct val="0"/>
        </a:spcAft>
        <a:buClr>
          <a:srgbClr val="3A5047"/>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A5047"/>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A5047"/>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8.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hyperlink" Target="http://www.stolaf.edu/people/giannini/flashanimat/celldivision/crome3.swf" TargetMode="External"/><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AhgRhXl7w_g&amp;list=PL781BA4A592A93165&amp;index=2" TargetMode="Externa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highered.mheducation.com/sites/9834092339/student_view0/chapter10/animation_-_cytokinesis.html" TargetMode="Externa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0.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1cVZBV9tD-A" TargetMode="Externa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hyperlink" Target="http://www.yourgenome.org/video/cancer-rogue-cells" TargetMode="Externa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youtube.com/watch?v=-Kt_T8U817Y" TargetMode="Externa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eoWRZbtqB_s" TargetMode="External"/><Relationship Id="rId2" Type="http://schemas.openxmlformats.org/officeDocument/2006/relationships/hyperlink" Target="http://www.yourgenome.org/video/role-of-cancer-genes" TargetMode="External"/><Relationship Id="rId1" Type="http://schemas.openxmlformats.org/officeDocument/2006/relationships/slideLayout" Target="../slideLayouts/slideLayout36.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2" Type="http://schemas.openxmlformats.org/officeDocument/2006/relationships/hyperlink" Target="http://www.pbs.org/wgbh/nova/teachers/body/how-cancer-cells-grow-divide.html" TargetMode="External"/><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3" Type="http://schemas.openxmlformats.org/officeDocument/2006/relationships/hyperlink" Target="https://www.youtube.com/watch?v=EICader2NWo" TargetMode="External"/><Relationship Id="rId2" Type="http://schemas.openxmlformats.org/officeDocument/2006/relationships/image" Target="../media/image51.png"/><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40.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3" Type="http://schemas.openxmlformats.org/officeDocument/2006/relationships/hyperlink" Target="http://highered.mcgraw-hill.com/sites/0072495855/student_view0/chapter2/animation__mitosis_and_cytokinesis.html" TargetMode="External"/><Relationship Id="rId2" Type="http://schemas.openxmlformats.org/officeDocument/2006/relationships/hyperlink" Target="http://www.youtube.com/watch?v=L0k-enzoeOM" TargetMode="External"/><Relationship Id="rId1" Type="http://schemas.openxmlformats.org/officeDocument/2006/relationships/slideLayout" Target="../slideLayouts/slideLayout36.xml"/><Relationship Id="rId6" Type="http://schemas.openxmlformats.org/officeDocument/2006/relationships/hyperlink" Target="https://www.youtube.com/watch?v=pOsAbTi9tHw/" TargetMode="External"/><Relationship Id="rId5" Type="http://schemas.openxmlformats.org/officeDocument/2006/relationships/hyperlink" Target="http://www.johnkyrk.com/mitosis.html" TargetMode="External"/><Relationship Id="rId4" Type="http://schemas.openxmlformats.org/officeDocument/2006/relationships/hyperlink" Target="http://www.cellsalive.com/mitosis.htm"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7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825" y="2971800"/>
            <a:ext cx="8839200" cy="1000125"/>
          </a:xfrm>
        </p:spPr>
        <p:txBody>
          <a:bodyPr/>
          <a:lstStyle/>
          <a:p>
            <a:r>
              <a:rPr lang="en-GB" dirty="0" smtClean="0"/>
              <a:t>All cells arise from other cells</a:t>
            </a:r>
            <a:endParaRPr lang="en-GB" dirty="0"/>
          </a:p>
        </p:txBody>
      </p:sp>
      <p:sp>
        <p:nvSpPr>
          <p:cNvPr id="3" name="Subtitle 2"/>
          <p:cNvSpPr>
            <a:spLocks noGrp="1"/>
          </p:cNvSpPr>
          <p:nvPr>
            <p:ph type="subTitle" idx="1"/>
          </p:nvPr>
        </p:nvSpPr>
        <p:spPr>
          <a:xfrm>
            <a:off x="133350" y="3943350"/>
            <a:ext cx="8839200" cy="1143000"/>
          </a:xfrm>
        </p:spPr>
        <p:txBody>
          <a:bodyPr/>
          <a:lstStyle/>
          <a:p>
            <a:r>
              <a:rPr lang="en-GB" sz="2800" dirty="0" smtClean="0"/>
              <a:t>Unit 3.2.2</a:t>
            </a:r>
            <a:endParaRPr lang="en-GB"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795196" y="1362290"/>
            <a:ext cx="4291140" cy="46266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b="1">
                <a:solidFill>
                  <a:schemeClr val="tx1"/>
                </a:solidFill>
                <a:latin typeface="+mj-lt"/>
                <a:ea typeface="+mj-ea"/>
                <a:cs typeface="+mj-cs"/>
              </a:defRPr>
            </a:lvl1pPr>
            <a:lvl2pPr algn="l" rtl="0" eaLnBrk="1" fontAlgn="base" hangingPunct="1">
              <a:spcBef>
                <a:spcPct val="0"/>
              </a:spcBef>
              <a:spcAft>
                <a:spcPct val="0"/>
              </a:spcAft>
              <a:defRPr kumimoji="1" sz="4400" b="1">
                <a:solidFill>
                  <a:schemeClr val="tx1"/>
                </a:solidFill>
                <a:latin typeface="Arial" charset="0"/>
              </a:defRPr>
            </a:lvl2pPr>
            <a:lvl3pPr algn="l" rtl="0" eaLnBrk="1" fontAlgn="base" hangingPunct="1">
              <a:spcBef>
                <a:spcPct val="0"/>
              </a:spcBef>
              <a:spcAft>
                <a:spcPct val="0"/>
              </a:spcAft>
              <a:defRPr kumimoji="1" sz="4400" b="1">
                <a:solidFill>
                  <a:schemeClr val="tx1"/>
                </a:solidFill>
                <a:latin typeface="Arial" charset="0"/>
              </a:defRPr>
            </a:lvl3pPr>
            <a:lvl4pPr algn="l" rtl="0" eaLnBrk="1" fontAlgn="base" hangingPunct="1">
              <a:spcBef>
                <a:spcPct val="0"/>
              </a:spcBef>
              <a:spcAft>
                <a:spcPct val="0"/>
              </a:spcAft>
              <a:defRPr kumimoji="1" sz="4400" b="1">
                <a:solidFill>
                  <a:schemeClr val="tx1"/>
                </a:solidFill>
                <a:latin typeface="Arial" charset="0"/>
              </a:defRPr>
            </a:lvl4pPr>
            <a:lvl5pPr algn="l" rtl="0" eaLnBrk="1" fontAlgn="base" hangingPunct="1">
              <a:spcBef>
                <a:spcPct val="0"/>
              </a:spcBef>
              <a:spcAft>
                <a:spcPct val="0"/>
              </a:spcAft>
              <a:defRPr kumimoji="1" sz="4400" b="1">
                <a:solidFill>
                  <a:schemeClr val="tx1"/>
                </a:solidFill>
                <a:latin typeface="Arial" charset="0"/>
              </a:defRPr>
            </a:lvl5pPr>
            <a:lvl6pPr marL="457200" algn="l" rtl="0" eaLnBrk="1" fontAlgn="base" hangingPunct="1">
              <a:spcBef>
                <a:spcPct val="0"/>
              </a:spcBef>
              <a:spcAft>
                <a:spcPct val="0"/>
              </a:spcAft>
              <a:defRPr kumimoji="1" sz="4400" b="1">
                <a:solidFill>
                  <a:schemeClr val="tx1"/>
                </a:solidFill>
                <a:latin typeface="Arial" charset="0"/>
              </a:defRPr>
            </a:lvl6pPr>
            <a:lvl7pPr marL="914400" algn="l" rtl="0" eaLnBrk="1" fontAlgn="base" hangingPunct="1">
              <a:spcBef>
                <a:spcPct val="0"/>
              </a:spcBef>
              <a:spcAft>
                <a:spcPct val="0"/>
              </a:spcAft>
              <a:defRPr kumimoji="1" sz="4400" b="1">
                <a:solidFill>
                  <a:schemeClr val="tx1"/>
                </a:solidFill>
                <a:latin typeface="Arial" charset="0"/>
              </a:defRPr>
            </a:lvl7pPr>
            <a:lvl8pPr marL="1371600" algn="l" rtl="0" eaLnBrk="1" fontAlgn="base" hangingPunct="1">
              <a:spcBef>
                <a:spcPct val="0"/>
              </a:spcBef>
              <a:spcAft>
                <a:spcPct val="0"/>
              </a:spcAft>
              <a:defRPr kumimoji="1" sz="4400" b="1">
                <a:solidFill>
                  <a:schemeClr val="tx1"/>
                </a:solidFill>
                <a:latin typeface="Arial" charset="0"/>
              </a:defRPr>
            </a:lvl8pPr>
            <a:lvl9pPr marL="1828800" algn="l" rtl="0" eaLnBrk="1" fontAlgn="base" hangingPunct="1">
              <a:spcBef>
                <a:spcPct val="0"/>
              </a:spcBef>
              <a:spcAft>
                <a:spcPct val="0"/>
              </a:spcAft>
              <a:defRPr kumimoji="1" sz="4400" b="1">
                <a:solidFill>
                  <a:schemeClr val="tx1"/>
                </a:solidFill>
                <a:latin typeface="Arial" charset="0"/>
              </a:defRPr>
            </a:lvl9pPr>
          </a:lstStyle>
          <a:p>
            <a:r>
              <a:rPr lang="en-US" altLang="en-US" sz="2500" b="0" kern="0" dirty="0" smtClean="0">
                <a:solidFill>
                  <a:srgbClr val="FF0000"/>
                </a:solidFill>
                <a:latin typeface="+mn-lt"/>
                <a:ea typeface="ヒラギノ明朝 ProN W3"/>
                <a:cs typeface="ヒラギノ明朝 ProN W3"/>
                <a:sym typeface="Comic Sans MS" pitchFamily="66" charset="0"/>
              </a:rPr>
              <a:t/>
            </a:r>
            <a:br>
              <a:rPr lang="en-US" altLang="en-US" sz="2500" b="0" kern="0" dirty="0" smtClean="0">
                <a:solidFill>
                  <a:srgbClr val="FF0000"/>
                </a:solidFill>
                <a:latin typeface="+mn-lt"/>
                <a:ea typeface="ヒラギノ明朝 ProN W3"/>
                <a:cs typeface="ヒラギノ明朝 ProN W3"/>
                <a:sym typeface="Comic Sans MS" pitchFamily="66" charset="0"/>
              </a:rPr>
            </a:br>
            <a:r>
              <a:rPr lang="en-US" altLang="en-US" sz="2500" b="0" kern="0" dirty="0" smtClean="0">
                <a:latin typeface="+mn-lt"/>
                <a:ea typeface="Comic Sans MS" pitchFamily="66" charset="0"/>
                <a:cs typeface="Comic Sans MS" pitchFamily="66" charset="0"/>
                <a:sym typeface="Comic Sans MS" pitchFamily="66" charset="0"/>
              </a:rPr>
              <a:t>23 pairs of </a:t>
            </a:r>
            <a:r>
              <a:rPr lang="en-US" altLang="en-US" sz="2500" b="0" kern="0" dirty="0" smtClean="0">
                <a:solidFill>
                  <a:srgbClr val="D90B00"/>
                </a:solidFill>
                <a:latin typeface="+mn-lt"/>
                <a:ea typeface="Comic Sans MS" pitchFamily="66" charset="0"/>
                <a:cs typeface="Comic Sans MS" pitchFamily="66" charset="0"/>
                <a:sym typeface="Comic Sans MS" pitchFamily="66" charset="0"/>
              </a:rPr>
              <a:t>homologous</a:t>
            </a:r>
            <a:r>
              <a:rPr lang="en-US" altLang="en-US" sz="2500" b="0" kern="0" dirty="0" smtClean="0">
                <a:latin typeface="+mn-lt"/>
                <a:ea typeface="Comic Sans MS" pitchFamily="66" charset="0"/>
                <a:cs typeface="Comic Sans MS" pitchFamily="66" charset="0"/>
                <a:sym typeface="Comic Sans MS" pitchFamily="66" charset="0"/>
              </a:rPr>
              <a:t> chromosomes, each pair: one maternal, one paternal</a:t>
            </a:r>
          </a:p>
          <a:p>
            <a:endParaRPr lang="en-US" altLang="en-US" sz="2500" b="0" kern="0" dirty="0" smtClean="0">
              <a:solidFill>
                <a:srgbClr val="FF0000"/>
              </a:solidFill>
              <a:latin typeface="+mn-lt"/>
              <a:ea typeface="ヒラギノ明朝 ProN W3"/>
              <a:cs typeface="ヒラギノ明朝 ProN W3"/>
              <a:sym typeface="Comic Sans MS" pitchFamily="66" charset="0"/>
            </a:endParaRPr>
          </a:p>
          <a:p>
            <a:r>
              <a:rPr lang="en-US" altLang="en-US" sz="2500" b="0" kern="0" dirty="0" smtClean="0">
                <a:solidFill>
                  <a:srgbClr val="FF0000"/>
                </a:solidFill>
                <a:latin typeface="+mn-lt"/>
                <a:ea typeface="ヒラギノ明朝 ProN W3"/>
                <a:cs typeface="ヒラギノ明朝 ProN W3"/>
                <a:sym typeface="Comic Sans MS" pitchFamily="66" charset="0"/>
              </a:rPr>
              <a:t>n</a:t>
            </a:r>
            <a:r>
              <a:rPr lang="en-US" altLang="en-US" sz="2500" b="0" kern="0" dirty="0" smtClean="0">
                <a:latin typeface="+mn-lt"/>
                <a:ea typeface="ヒラギノ明朝 ProN W3"/>
                <a:cs typeface="ヒラギノ明朝 ProN W3"/>
                <a:sym typeface="Comic Sans MS" pitchFamily="66" charset="0"/>
              </a:rPr>
              <a:t>=23 (the haploid number)</a:t>
            </a:r>
          </a:p>
          <a:p>
            <a:endParaRPr lang="en-US" altLang="en-US" sz="2500" b="0" kern="0" dirty="0">
              <a:latin typeface="+mn-lt"/>
              <a:ea typeface="ヒラギノ明朝 ProN W3"/>
              <a:cs typeface="ヒラギノ明朝 ProN W3"/>
              <a:sym typeface="Comic Sans MS" pitchFamily="66" charset="0"/>
            </a:endParaRPr>
          </a:p>
          <a:p>
            <a:r>
              <a:rPr lang="en-US" altLang="en-US" sz="2500" b="0" kern="0" dirty="0">
                <a:solidFill>
                  <a:srgbClr val="FF0000"/>
                </a:solidFill>
                <a:ea typeface="Comic Sans MS" pitchFamily="66" charset="0"/>
                <a:cs typeface="Comic Sans MS" pitchFamily="66" charset="0"/>
                <a:sym typeface="Comic Sans MS" pitchFamily="66" charset="0"/>
              </a:rPr>
              <a:t>2n</a:t>
            </a:r>
            <a:r>
              <a:rPr lang="en-US" altLang="en-US" sz="2500" b="0" kern="0" dirty="0">
                <a:ea typeface="Comic Sans MS" pitchFamily="66" charset="0"/>
                <a:cs typeface="Comic Sans MS" pitchFamily="66" charset="0"/>
                <a:sym typeface="Comic Sans MS" pitchFamily="66" charset="0"/>
              </a:rPr>
              <a:t> = 46 (the </a:t>
            </a:r>
            <a:r>
              <a:rPr lang="en-US" altLang="en-US" sz="2500" b="0" kern="0" dirty="0" smtClean="0">
                <a:ea typeface="Comic Sans MS" pitchFamily="66" charset="0"/>
                <a:cs typeface="Comic Sans MS" pitchFamily="66" charset="0"/>
                <a:sym typeface="Comic Sans MS" pitchFamily="66" charset="0"/>
              </a:rPr>
              <a:t>diploid number</a:t>
            </a:r>
            <a:r>
              <a:rPr lang="en-US" altLang="en-US" sz="2500" b="0" kern="0" dirty="0">
                <a:ea typeface="Comic Sans MS" pitchFamily="66" charset="0"/>
                <a:cs typeface="Comic Sans MS" pitchFamily="66" charset="0"/>
                <a:sym typeface="Comic Sans MS" pitchFamily="66" charset="0"/>
              </a:rPr>
              <a:t>)</a:t>
            </a:r>
            <a:r>
              <a:rPr lang="en-US" altLang="en-US" sz="2500" b="0" kern="0" dirty="0" smtClean="0">
                <a:latin typeface="+mn-lt"/>
                <a:ea typeface="ヒラギノ明朝 ProN W3"/>
                <a:cs typeface="ヒラギノ明朝 ProN W3"/>
                <a:sym typeface="Comic Sans MS" pitchFamily="66" charset="0"/>
              </a:rPr>
              <a:t> </a:t>
            </a:r>
          </a:p>
          <a:p>
            <a:endParaRPr lang="en-US" altLang="en-US" sz="2500" b="0" kern="0" dirty="0" smtClean="0">
              <a:latin typeface="+mn-lt"/>
              <a:ea typeface="ヒラギノ明朝 ProN W3"/>
              <a:cs typeface="ヒラギノ明朝 ProN W3"/>
              <a:sym typeface="Comic Sans MS" pitchFamily="66" charset="0"/>
            </a:endParaRPr>
          </a:p>
          <a:p>
            <a:r>
              <a:rPr lang="en-US" altLang="en-US" sz="2500" b="0" kern="0" dirty="0" smtClean="0">
                <a:latin typeface="+mn-lt"/>
                <a:ea typeface="ヒラギノ明朝 ProN W3"/>
                <a:cs typeface="ヒラギノ明朝 ProN W3"/>
                <a:sym typeface="Comic Sans MS" pitchFamily="66" charset="0"/>
              </a:rPr>
              <a:t>23 chromosomes found in gametes, haploid number.</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6" y="1250951"/>
            <a:ext cx="4242744"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TextBox 5"/>
          <p:cNvSpPr txBox="1"/>
          <p:nvPr/>
        </p:nvSpPr>
        <p:spPr>
          <a:xfrm>
            <a:off x="485775" y="361950"/>
            <a:ext cx="8153400" cy="646331"/>
          </a:xfrm>
          <a:prstGeom prst="rect">
            <a:avLst/>
          </a:prstGeom>
          <a:noFill/>
        </p:spPr>
        <p:txBody>
          <a:bodyPr wrap="square" rtlCol="0">
            <a:spAutoFit/>
          </a:bodyPr>
          <a:lstStyle/>
          <a:p>
            <a:r>
              <a:rPr lang="en-GB" sz="3600" b="1" dirty="0" smtClean="0"/>
              <a:t>Chromosome Number in Humans</a:t>
            </a:r>
            <a:endParaRPr lang="en-GB" sz="3600" b="1" dirty="0"/>
          </a:p>
        </p:txBody>
      </p:sp>
      <p:sp>
        <p:nvSpPr>
          <p:cNvPr id="7" name="TextBox 6"/>
          <p:cNvSpPr txBox="1"/>
          <p:nvPr/>
        </p:nvSpPr>
        <p:spPr>
          <a:xfrm>
            <a:off x="419101" y="5751513"/>
            <a:ext cx="4686299" cy="584775"/>
          </a:xfrm>
          <a:prstGeom prst="rect">
            <a:avLst/>
          </a:prstGeom>
          <a:noFill/>
        </p:spPr>
        <p:txBody>
          <a:bodyPr wrap="square" rtlCol="0">
            <a:spAutoFit/>
          </a:bodyPr>
          <a:lstStyle/>
          <a:p>
            <a:r>
              <a:rPr lang="en-GB" sz="1600" dirty="0" smtClean="0"/>
              <a:t>Human Karyotype Photo – the total chromosome complement in a typical body cell of a eukaryote</a:t>
            </a:r>
            <a:endParaRPr lang="en-GB" sz="1600" dirty="0"/>
          </a:p>
        </p:txBody>
      </p:sp>
    </p:spTree>
    <p:extLst>
      <p:ext uri="{BB962C8B-B14F-4D97-AF65-F5344CB8AC3E}">
        <p14:creationId xmlns:p14="http://schemas.microsoft.com/office/powerpoint/2010/main" val="2661460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22250" y="53975"/>
            <a:ext cx="7240588" cy="54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rgbClr val="10BC45"/>
                </a:solidFill>
                <a:latin typeface="+mj-lt"/>
                <a:ea typeface="+mj-ea"/>
                <a:cs typeface="+mj-cs"/>
              </a:defRPr>
            </a:lvl1pPr>
            <a:lvl2pPr algn="l" rtl="0" eaLnBrk="0" fontAlgn="base" hangingPunct="0">
              <a:spcBef>
                <a:spcPct val="0"/>
              </a:spcBef>
              <a:spcAft>
                <a:spcPct val="0"/>
              </a:spcAft>
              <a:defRPr sz="2800" b="1">
                <a:solidFill>
                  <a:srgbClr val="10BC45"/>
                </a:solidFill>
                <a:latin typeface="Arial" charset="0"/>
              </a:defRPr>
            </a:lvl2pPr>
            <a:lvl3pPr algn="l" rtl="0" eaLnBrk="0" fontAlgn="base" hangingPunct="0">
              <a:spcBef>
                <a:spcPct val="0"/>
              </a:spcBef>
              <a:spcAft>
                <a:spcPct val="0"/>
              </a:spcAft>
              <a:defRPr sz="2800" b="1">
                <a:solidFill>
                  <a:srgbClr val="10BC45"/>
                </a:solidFill>
                <a:latin typeface="Arial" charset="0"/>
              </a:defRPr>
            </a:lvl3pPr>
            <a:lvl4pPr algn="l" rtl="0" eaLnBrk="0" fontAlgn="base" hangingPunct="0">
              <a:spcBef>
                <a:spcPct val="0"/>
              </a:spcBef>
              <a:spcAft>
                <a:spcPct val="0"/>
              </a:spcAft>
              <a:defRPr sz="2800" b="1">
                <a:solidFill>
                  <a:srgbClr val="10BC45"/>
                </a:solidFill>
                <a:latin typeface="Arial" charset="0"/>
              </a:defRPr>
            </a:lvl4pPr>
            <a:lvl5pPr algn="l" rtl="0" eaLnBrk="0" fontAlgn="base" hangingPunct="0">
              <a:spcBef>
                <a:spcPct val="0"/>
              </a:spcBef>
              <a:spcAft>
                <a:spcPct val="0"/>
              </a:spcAft>
              <a:defRPr sz="2800" b="1">
                <a:solidFill>
                  <a:srgbClr val="10BC45"/>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smtClean="0">
                <a:ln>
                  <a:noFill/>
                </a:ln>
                <a:solidFill>
                  <a:srgbClr val="000000"/>
                </a:solidFill>
                <a:effectLst/>
                <a:uLnTx/>
                <a:uFillTx/>
                <a:latin typeface="Arial"/>
                <a:ea typeface="+mj-ea"/>
                <a:cs typeface="+mj-cs"/>
              </a:rPr>
              <a:t>Chromosome Number</a:t>
            </a:r>
            <a:endParaRPr kumimoji="0" lang="en-US" altLang="en-US" sz="3600" b="1" i="0" u="none" strike="noStrike" kern="0" cap="none" spc="0" normalizeH="0" baseline="0" noProof="0" dirty="0" smtClean="0">
              <a:ln>
                <a:noFill/>
              </a:ln>
              <a:solidFill>
                <a:srgbClr val="000000"/>
              </a:solidFill>
              <a:effectLst/>
              <a:uLnTx/>
              <a:uFillTx/>
              <a:latin typeface="Arial"/>
              <a:ea typeface="+mj-ea"/>
              <a:cs typeface="+mj-cs"/>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8" y="1839913"/>
            <a:ext cx="5259387"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Rectangle 4"/>
          <p:cNvSpPr>
            <a:spLocks/>
          </p:cNvSpPr>
          <p:nvPr/>
        </p:nvSpPr>
        <p:spPr bwMode="auto">
          <a:xfrm>
            <a:off x="5678488" y="2160588"/>
            <a:ext cx="3046412"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algn="ctr" eaLnBrk="1" fontAlgn="base" hangingPunct="1">
              <a:spcBef>
                <a:spcPct val="0"/>
              </a:spcBef>
              <a:spcAft>
                <a:spcPct val="0"/>
              </a:spcAft>
              <a:buClr>
                <a:srgbClr val="10BC45"/>
              </a:buClr>
              <a:buSzPct val="80000"/>
            </a:pPr>
            <a:r>
              <a:rPr lang="en-US" altLang="en-US" dirty="0" smtClean="0">
                <a:solidFill>
                  <a:srgbClr val="000000"/>
                </a:solidFill>
                <a:latin typeface="Gill Sans"/>
                <a:ea typeface="Gill Sans"/>
                <a:cs typeface="Gill Sans"/>
              </a:rPr>
              <a:t>The total number of chromosomes in the cells of different species varies - known as the </a:t>
            </a:r>
            <a:r>
              <a:rPr lang="en-US" altLang="en-US" dirty="0" smtClean="0">
                <a:solidFill>
                  <a:srgbClr val="D90B00"/>
                </a:solidFill>
                <a:latin typeface="Gill Sans"/>
                <a:ea typeface="Gill Sans"/>
                <a:cs typeface="Gill Sans"/>
              </a:rPr>
              <a:t>diploid number</a:t>
            </a:r>
          </a:p>
          <a:p>
            <a:pPr algn="ctr" eaLnBrk="1" fontAlgn="base" hangingPunct="1">
              <a:spcBef>
                <a:spcPct val="0"/>
              </a:spcBef>
              <a:spcAft>
                <a:spcPct val="0"/>
              </a:spcAft>
              <a:buClr>
                <a:srgbClr val="10BC45"/>
              </a:buClr>
              <a:buSzPct val="80000"/>
            </a:pPr>
            <a:r>
              <a:rPr lang="en-US" altLang="en-US" dirty="0" smtClean="0">
                <a:solidFill>
                  <a:srgbClr val="0E002D"/>
                </a:solidFill>
                <a:latin typeface="Gill Sans"/>
                <a:ea typeface="Gill Sans"/>
                <a:cs typeface="Gill Sans"/>
              </a:rPr>
              <a:t>Sex cells or gametes have </a:t>
            </a:r>
            <a:r>
              <a:rPr lang="en-US" altLang="en-US" dirty="0" smtClean="0">
                <a:solidFill>
                  <a:srgbClr val="00B050"/>
                </a:solidFill>
                <a:latin typeface="Gill Sans"/>
                <a:ea typeface="Gill Sans"/>
                <a:cs typeface="Gill Sans"/>
              </a:rPr>
              <a:t>half</a:t>
            </a:r>
            <a:r>
              <a:rPr lang="en-US" altLang="en-US" dirty="0" smtClean="0">
                <a:solidFill>
                  <a:srgbClr val="0E002D"/>
                </a:solidFill>
                <a:latin typeface="Gill Sans"/>
                <a:ea typeface="Gill Sans"/>
                <a:cs typeface="Gill Sans"/>
              </a:rPr>
              <a:t> the diploid number</a:t>
            </a:r>
            <a:r>
              <a:rPr lang="en-US" altLang="en-US" dirty="0" smtClean="0">
                <a:solidFill>
                  <a:srgbClr val="D90B00"/>
                </a:solidFill>
                <a:latin typeface="Gill Sans"/>
                <a:ea typeface="Gill Sans"/>
                <a:cs typeface="Gill Sans"/>
              </a:rPr>
              <a:t> - the haploid number</a:t>
            </a:r>
          </a:p>
        </p:txBody>
      </p:sp>
    </p:spTree>
    <p:extLst>
      <p:ext uri="{BB962C8B-B14F-4D97-AF65-F5344CB8AC3E}">
        <p14:creationId xmlns:p14="http://schemas.microsoft.com/office/powerpoint/2010/main" val="1257536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dirty="0" smtClean="0"/>
              <a:t>Mitosis and meiosis</a:t>
            </a:r>
          </a:p>
        </p:txBody>
      </p:sp>
      <p:sp>
        <p:nvSpPr>
          <p:cNvPr id="2065412" name="Text Box 4"/>
          <p:cNvSpPr txBox="1">
            <a:spLocks noChangeArrowheads="1"/>
          </p:cNvSpPr>
          <p:nvPr/>
        </p:nvSpPr>
        <p:spPr bwMode="auto">
          <a:xfrm>
            <a:off x="557213" y="1824038"/>
            <a:ext cx="429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0363" indent="-360363"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eaLnBrk="1" hangingPunct="1">
              <a:spcBef>
                <a:spcPct val="50000"/>
              </a:spcBef>
              <a:buClr>
                <a:srgbClr val="10BC45"/>
              </a:buClr>
              <a:buSzPct val="80000"/>
              <a:buFont typeface="Wingdings" pitchFamily="2" charset="2"/>
              <a:buChar char="l"/>
            </a:pPr>
            <a:r>
              <a:rPr lang="en-GB" altLang="en-US" dirty="0">
                <a:solidFill>
                  <a:srgbClr val="10BC45"/>
                </a:solidFill>
              </a:rPr>
              <a:t>Mitosis</a:t>
            </a:r>
            <a:r>
              <a:rPr lang="en-GB" altLang="en-US" b="0" dirty="0"/>
              <a:t>: division into two daughter cells that are genetically identical to each other and to the parent cell.</a:t>
            </a:r>
          </a:p>
        </p:txBody>
      </p:sp>
      <p:sp>
        <p:nvSpPr>
          <p:cNvPr id="18436" name="Text Box 6"/>
          <p:cNvSpPr txBox="1">
            <a:spLocks noChangeArrowheads="1"/>
          </p:cNvSpPr>
          <p:nvPr/>
        </p:nvSpPr>
        <p:spPr bwMode="auto">
          <a:xfrm>
            <a:off x="557213" y="7874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eaLnBrk="1" hangingPunct="1">
              <a:spcBef>
                <a:spcPct val="50000"/>
              </a:spcBef>
              <a:buClr>
                <a:srgbClr val="10BC45"/>
              </a:buClr>
              <a:buSzPct val="80000"/>
              <a:buFont typeface="Wingdings" pitchFamily="2" charset="2"/>
              <a:buNone/>
            </a:pPr>
            <a:r>
              <a:rPr lang="en-GB" altLang="en-US" b="0"/>
              <a:t>All cells are formed by division of existing cells. </a:t>
            </a:r>
            <a:r>
              <a:rPr lang="en-GB" altLang="en-US">
                <a:solidFill>
                  <a:srgbClr val="10BC45"/>
                </a:solidFill>
              </a:rPr>
              <a:t>Eukaryotic</a:t>
            </a:r>
            <a:r>
              <a:rPr lang="en-GB" altLang="en-US" b="0"/>
              <a:t> cells always divide in one of two ways:</a:t>
            </a:r>
          </a:p>
        </p:txBody>
      </p:sp>
      <p:sp>
        <p:nvSpPr>
          <p:cNvPr id="2065416" name="Text Box 8"/>
          <p:cNvSpPr txBox="1">
            <a:spLocks noChangeArrowheads="1"/>
          </p:cNvSpPr>
          <p:nvPr/>
        </p:nvSpPr>
        <p:spPr bwMode="auto">
          <a:xfrm>
            <a:off x="557213" y="5702398"/>
            <a:ext cx="85867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eaLnBrk="1" hangingPunct="1">
              <a:spcBef>
                <a:spcPct val="50000"/>
              </a:spcBef>
              <a:buClr>
                <a:srgbClr val="10BC45"/>
              </a:buClr>
              <a:buSzPct val="80000"/>
              <a:buFont typeface="Wingdings" pitchFamily="2" charset="2"/>
              <a:buNone/>
            </a:pPr>
            <a:r>
              <a:rPr lang="en-GB" altLang="en-US" b="0" dirty="0"/>
              <a:t>All cells follow the same sequence of events between mitotic divisions, and this is known as the </a:t>
            </a:r>
            <a:r>
              <a:rPr lang="en-GB" altLang="en-US" dirty="0">
                <a:solidFill>
                  <a:srgbClr val="10BC45"/>
                </a:solidFill>
              </a:rPr>
              <a:t>cell cycle</a:t>
            </a:r>
            <a:r>
              <a:rPr lang="en-GB" altLang="en-US" b="0" dirty="0"/>
              <a:t>.</a:t>
            </a:r>
          </a:p>
        </p:txBody>
      </p:sp>
      <p:pic>
        <p:nvPicPr>
          <p:cNvPr id="2065421" name="Picture 13"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425" name="Text Box 17"/>
          <p:cNvSpPr txBox="1">
            <a:spLocks noChangeArrowheads="1"/>
          </p:cNvSpPr>
          <p:nvPr/>
        </p:nvSpPr>
        <p:spPr bwMode="auto">
          <a:xfrm>
            <a:off x="557213" y="3590925"/>
            <a:ext cx="4216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0363" indent="-360363"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eaLnBrk="1" hangingPunct="1">
              <a:spcBef>
                <a:spcPct val="50000"/>
              </a:spcBef>
              <a:buClr>
                <a:srgbClr val="10BC45"/>
              </a:buClr>
              <a:buSzPct val="80000"/>
              <a:buFont typeface="Wingdings" pitchFamily="2" charset="2"/>
              <a:buChar char="l"/>
            </a:pPr>
            <a:r>
              <a:rPr lang="en-GB" altLang="en-US" dirty="0">
                <a:solidFill>
                  <a:srgbClr val="10BC45"/>
                </a:solidFill>
              </a:rPr>
              <a:t>Meiosis</a:t>
            </a:r>
            <a:r>
              <a:rPr lang="en-GB" altLang="en-US" b="0" dirty="0"/>
              <a:t>: division into four unique daughter cells with half the chromosomes of the parent </a:t>
            </a:r>
            <a:r>
              <a:rPr lang="en-GB" altLang="en-US" b="0" dirty="0" smtClean="0"/>
              <a:t>cell. Genetically different. Produces the sex cells</a:t>
            </a:r>
            <a:endParaRPr lang="en-GB" altLang="en-US" b="0" dirty="0"/>
          </a:p>
        </p:txBody>
      </p:sp>
      <p:pic>
        <p:nvPicPr>
          <p:cNvPr id="2065430" name="Picture 22" descr="mei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350" y="2087563"/>
            <a:ext cx="40005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716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5412">
                                            <p:txEl>
                                              <p:pRg st="0" end="0"/>
                                            </p:txEl>
                                          </p:spTgt>
                                        </p:tgtEl>
                                        <p:attrNameLst>
                                          <p:attrName>style.visibility</p:attrName>
                                        </p:attrNameLst>
                                      </p:cBhvr>
                                      <p:to>
                                        <p:strVal val="visible"/>
                                      </p:to>
                                    </p:set>
                                    <p:animEffect transition="in" filter="dissolve">
                                      <p:cBhvr>
                                        <p:cTn id="7" dur="500"/>
                                        <p:tgtEl>
                                          <p:spTgt spid="20654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65425">
                                            <p:txEl>
                                              <p:pRg st="0" end="0"/>
                                            </p:txEl>
                                          </p:spTgt>
                                        </p:tgtEl>
                                        <p:attrNameLst>
                                          <p:attrName>style.visibility</p:attrName>
                                        </p:attrNameLst>
                                      </p:cBhvr>
                                      <p:to>
                                        <p:strVal val="visible"/>
                                      </p:to>
                                    </p:set>
                                    <p:animEffect transition="in" filter="dissolve">
                                      <p:cBhvr>
                                        <p:cTn id="12" dur="500"/>
                                        <p:tgtEl>
                                          <p:spTgt spid="2065425">
                                            <p:txEl>
                                              <p:pRg st="0" end="0"/>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065430"/>
                                        </p:tgtEl>
                                        <p:attrNameLst>
                                          <p:attrName>style.visibility</p:attrName>
                                        </p:attrNameLst>
                                      </p:cBhvr>
                                      <p:to>
                                        <p:strVal val="visible"/>
                                      </p:to>
                                    </p:set>
                                    <p:animEffect transition="in" filter="wipe(left)">
                                      <p:cBhvr>
                                        <p:cTn id="16" dur="500"/>
                                        <p:tgtEl>
                                          <p:spTgt spid="206543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65416"/>
                                        </p:tgtEl>
                                        <p:attrNameLst>
                                          <p:attrName>style.visibility</p:attrName>
                                        </p:attrNameLst>
                                      </p:cBhvr>
                                      <p:to>
                                        <p:strVal val="visible"/>
                                      </p:to>
                                    </p:set>
                                    <p:animEffect transition="in" filter="dissolve">
                                      <p:cBhvr>
                                        <p:cTn id="21" dur="500"/>
                                        <p:tgtEl>
                                          <p:spTgt spid="2065416"/>
                                        </p:tgtEl>
                                      </p:cBhvr>
                                    </p:animEffect>
                                  </p:childTnLst>
                                </p:cTn>
                              </p:par>
                            </p:childTnLst>
                          </p:cTn>
                        </p:par>
                        <p:par>
                          <p:cTn id="22" fill="hold" nodeType="afterGroup">
                            <p:stCondLst>
                              <p:cond delay="500"/>
                            </p:stCondLst>
                            <p:childTnLst>
                              <p:par>
                                <p:cTn id="23" presetID="1" presetClass="entr" presetSubtype="0" fill="hold" nodeType="afterEffect">
                                  <p:stCondLst>
                                    <p:cond delay="0"/>
                                  </p:stCondLst>
                                  <p:childTnLst>
                                    <p:set>
                                      <p:cBhvr>
                                        <p:cTn id="24" dur="1" fill="hold">
                                          <p:stCondLst>
                                            <p:cond delay="0"/>
                                          </p:stCondLst>
                                        </p:cTn>
                                        <p:tgtEl>
                                          <p:spTgt spid="2065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2" grpId="0" build="p"/>
      <p:bldP spid="2065416" grpId="0"/>
      <p:bldP spid="206542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Mitosis</a:t>
            </a:r>
            <a:endParaRPr lang="en-GB" dirty="0"/>
          </a:p>
        </p:txBody>
      </p:sp>
      <p:sp>
        <p:nvSpPr>
          <p:cNvPr id="3" name="Content Placeholder 2"/>
          <p:cNvSpPr>
            <a:spLocks noGrp="1"/>
          </p:cNvSpPr>
          <p:nvPr>
            <p:ph idx="1"/>
          </p:nvPr>
        </p:nvSpPr>
        <p:spPr/>
        <p:txBody>
          <a:bodyPr/>
          <a:lstStyle/>
          <a:p>
            <a:r>
              <a:rPr lang="en-GB" dirty="0" smtClean="0"/>
              <a:t>Produces two genetically identical daughter cells to themselves and to their parent cell.</a:t>
            </a:r>
          </a:p>
          <a:p>
            <a:r>
              <a:rPr lang="en-GB" dirty="0" smtClean="0"/>
              <a:t>Why is it important?</a:t>
            </a:r>
          </a:p>
          <a:p>
            <a:pPr lvl="1"/>
            <a:r>
              <a:rPr lang="en-GB" dirty="0"/>
              <a:t> N</a:t>
            </a:r>
            <a:r>
              <a:rPr lang="en-GB" dirty="0" smtClean="0"/>
              <a:t>eed new cells to repair damaged tissue</a:t>
            </a:r>
          </a:p>
          <a:p>
            <a:pPr lvl="1"/>
            <a:r>
              <a:rPr lang="en-GB" dirty="0" smtClean="0"/>
              <a:t>Growth</a:t>
            </a:r>
          </a:p>
          <a:p>
            <a:pPr lvl="1"/>
            <a:r>
              <a:rPr lang="en-GB" dirty="0" smtClean="0"/>
              <a:t>Asexual Reproduction</a:t>
            </a:r>
            <a:endParaRPr lang="en-GB" dirty="0"/>
          </a:p>
        </p:txBody>
      </p:sp>
    </p:spTree>
    <p:extLst>
      <p:ext uri="{BB962C8B-B14F-4D97-AF65-F5344CB8AC3E}">
        <p14:creationId xmlns:p14="http://schemas.microsoft.com/office/powerpoint/2010/main" val="703803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b="1" u="sng" dirty="0"/>
              <a:t>Significance of </a:t>
            </a:r>
            <a:r>
              <a:rPr lang="en-GB" b="1" u="sng" dirty="0" smtClean="0"/>
              <a:t>Mitosis</a:t>
            </a:r>
            <a:endParaRPr lang="en-GB" b="1" u="sng" dirty="0"/>
          </a:p>
        </p:txBody>
      </p:sp>
      <p:sp>
        <p:nvSpPr>
          <p:cNvPr id="39939" name="Rectangle 3"/>
          <p:cNvSpPr>
            <a:spLocks noGrp="1" noChangeArrowheads="1"/>
          </p:cNvSpPr>
          <p:nvPr>
            <p:ph type="body" idx="1"/>
          </p:nvPr>
        </p:nvSpPr>
        <p:spPr>
          <a:xfrm>
            <a:off x="180305" y="1558344"/>
            <a:ext cx="8834906" cy="5112912"/>
          </a:xfrm>
        </p:spPr>
        <p:txBody>
          <a:bodyPr/>
          <a:lstStyle/>
          <a:p>
            <a:pPr marL="0" indent="0">
              <a:lnSpc>
                <a:spcPct val="90000"/>
              </a:lnSpc>
              <a:buNone/>
            </a:pPr>
            <a:r>
              <a:rPr lang="en-GB" sz="2800" dirty="0" smtClean="0"/>
              <a:t>1.</a:t>
            </a:r>
            <a:r>
              <a:rPr lang="en-GB" sz="2800" dirty="0" smtClean="0">
                <a:solidFill>
                  <a:srgbClr val="FF0000"/>
                </a:solidFill>
              </a:rPr>
              <a:t>Genetic stability </a:t>
            </a:r>
            <a:endParaRPr lang="en-GB" sz="2800" dirty="0"/>
          </a:p>
          <a:p>
            <a:pPr marL="857250" lvl="1" indent="-457200">
              <a:lnSpc>
                <a:spcPct val="90000"/>
              </a:lnSpc>
              <a:buFont typeface="Arial" panose="020B0604020202020204" pitchFamily="34" charset="0"/>
              <a:buChar char="•"/>
            </a:pPr>
            <a:r>
              <a:rPr lang="en-GB" sz="2400" dirty="0" smtClean="0"/>
              <a:t>Mitosis produces cells that are </a:t>
            </a:r>
            <a:r>
              <a:rPr lang="en-GB" sz="2400" b="1" dirty="0" smtClean="0">
                <a:solidFill>
                  <a:srgbClr val="FF0000"/>
                </a:solidFill>
              </a:rPr>
              <a:t>genetically identical </a:t>
            </a:r>
            <a:r>
              <a:rPr lang="en-GB" sz="2400" dirty="0" smtClean="0"/>
              <a:t>to the parent cell. </a:t>
            </a:r>
          </a:p>
          <a:p>
            <a:pPr marL="0" indent="0">
              <a:lnSpc>
                <a:spcPct val="90000"/>
              </a:lnSpc>
              <a:buNone/>
            </a:pPr>
            <a:r>
              <a:rPr lang="en-GB" sz="2800" dirty="0" smtClean="0"/>
              <a:t>2.</a:t>
            </a:r>
            <a:r>
              <a:rPr lang="en-GB" sz="2800" dirty="0" smtClean="0">
                <a:solidFill>
                  <a:srgbClr val="FF0000"/>
                </a:solidFill>
              </a:rPr>
              <a:t>Growth</a:t>
            </a:r>
          </a:p>
          <a:p>
            <a:pPr marL="0" indent="0">
              <a:lnSpc>
                <a:spcPct val="90000"/>
              </a:lnSpc>
              <a:buNone/>
            </a:pPr>
            <a:r>
              <a:rPr lang="en-GB" sz="2800" dirty="0" smtClean="0"/>
              <a:t>3 </a:t>
            </a:r>
            <a:r>
              <a:rPr lang="en-GB" sz="2800" dirty="0" smtClean="0">
                <a:solidFill>
                  <a:srgbClr val="FF0000"/>
                </a:solidFill>
              </a:rPr>
              <a:t>Repair</a:t>
            </a:r>
            <a:r>
              <a:rPr lang="en-GB" sz="2800" dirty="0" smtClean="0"/>
              <a:t>  </a:t>
            </a:r>
            <a:endParaRPr lang="en-GB" sz="2800" dirty="0"/>
          </a:p>
          <a:p>
            <a:pPr marL="0" indent="0">
              <a:lnSpc>
                <a:spcPct val="90000"/>
              </a:lnSpc>
              <a:buNone/>
            </a:pPr>
            <a:r>
              <a:rPr lang="en-GB" sz="2800" dirty="0" smtClean="0"/>
              <a:t>4. </a:t>
            </a:r>
            <a:r>
              <a:rPr lang="en-GB" sz="2800" dirty="0" smtClean="0">
                <a:solidFill>
                  <a:srgbClr val="FF0000"/>
                </a:solidFill>
              </a:rPr>
              <a:t>A sexual reproduction</a:t>
            </a:r>
          </a:p>
          <a:p>
            <a:pPr lvl="1" indent="-342900">
              <a:lnSpc>
                <a:spcPct val="90000"/>
              </a:lnSpc>
              <a:buFont typeface="Arial" panose="020B0604020202020204" pitchFamily="34" charset="0"/>
              <a:buChar char="•"/>
            </a:pPr>
            <a:r>
              <a:rPr lang="en-GB" sz="2400" dirty="0" smtClean="0"/>
              <a:t>produce </a:t>
            </a:r>
            <a:r>
              <a:rPr lang="en-GB" sz="2400" dirty="0"/>
              <a:t>identical offspring that are ideally suited to a particular environment and so exploit favourable conditions.</a:t>
            </a:r>
          </a:p>
        </p:txBody>
      </p:sp>
      <p:sp>
        <p:nvSpPr>
          <p:cNvPr id="2" name="Right Brace 1"/>
          <p:cNvSpPr/>
          <p:nvPr/>
        </p:nvSpPr>
        <p:spPr>
          <a:xfrm>
            <a:off x="1777284" y="2970318"/>
            <a:ext cx="231819" cy="553791"/>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2009103" y="2856499"/>
            <a:ext cx="5955476" cy="923330"/>
          </a:xfrm>
          <a:prstGeom prst="rect">
            <a:avLst/>
          </a:prstGeom>
          <a:noFill/>
        </p:spPr>
        <p:txBody>
          <a:bodyPr wrap="none" rtlCol="0">
            <a:spAutoFit/>
          </a:bodyPr>
          <a:lstStyle/>
          <a:p>
            <a:r>
              <a:rPr lang="en-GB" dirty="0"/>
              <a:t>Mitosis ensures that each new cell produced for </a:t>
            </a:r>
            <a:r>
              <a:rPr lang="en-GB" b="1" dirty="0">
                <a:solidFill>
                  <a:srgbClr val="FF0000"/>
                </a:solidFill>
              </a:rPr>
              <a:t>growth</a:t>
            </a:r>
            <a:r>
              <a:rPr lang="en-GB" dirty="0"/>
              <a:t> </a:t>
            </a:r>
            <a:endParaRPr lang="en-GB" dirty="0" smtClean="0"/>
          </a:p>
          <a:p>
            <a:r>
              <a:rPr lang="en-GB" dirty="0" smtClean="0"/>
              <a:t>or </a:t>
            </a:r>
            <a:r>
              <a:rPr lang="en-GB" b="1" dirty="0">
                <a:solidFill>
                  <a:srgbClr val="FF0000"/>
                </a:solidFill>
              </a:rPr>
              <a:t>cell replacement</a:t>
            </a:r>
            <a:r>
              <a:rPr lang="en-GB" dirty="0"/>
              <a:t> has an exact copy of the genes.</a:t>
            </a:r>
          </a:p>
          <a:p>
            <a:endParaRPr lang="en-GB" dirty="0"/>
          </a:p>
        </p:txBody>
      </p:sp>
    </p:spTree>
    <p:extLst>
      <p:ext uri="{BB962C8B-B14F-4D97-AF65-F5344CB8AC3E}">
        <p14:creationId xmlns:p14="http://schemas.microsoft.com/office/powerpoint/2010/main" val="3470275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Disadvantage and advantages of identical offspring</a:t>
            </a:r>
            <a:endParaRPr lang="en-GB" dirty="0"/>
          </a:p>
        </p:txBody>
      </p:sp>
      <p:sp>
        <p:nvSpPr>
          <p:cNvPr id="3" name="Content Placeholder 2"/>
          <p:cNvSpPr>
            <a:spLocks noGrp="1"/>
          </p:cNvSpPr>
          <p:nvPr>
            <p:ph idx="1"/>
          </p:nvPr>
        </p:nvSpPr>
        <p:spPr/>
        <p:txBody>
          <a:bodyPr/>
          <a:lstStyle/>
          <a:p>
            <a:r>
              <a:rPr lang="en-GB" dirty="0"/>
              <a:t>Suggest and advantage and disadvantage of having offspring </a:t>
            </a:r>
            <a:r>
              <a:rPr lang="en-GB" dirty="0" smtClean="0"/>
              <a:t>that are genetically identical to their parents</a:t>
            </a:r>
          </a:p>
          <a:p>
            <a:r>
              <a:rPr lang="en-GB" b="1" dirty="0" smtClean="0"/>
              <a:t>Advantages</a:t>
            </a:r>
            <a:r>
              <a:rPr lang="en-GB" dirty="0" smtClean="0"/>
              <a:t> : All adapted to a stable environment, rapid</a:t>
            </a:r>
          </a:p>
          <a:p>
            <a:r>
              <a:rPr lang="en-GB" b="1" dirty="0" smtClean="0"/>
              <a:t>Disadvantages</a:t>
            </a:r>
            <a:r>
              <a:rPr lang="en-GB" dirty="0" smtClean="0"/>
              <a:t> : Less able to adapt to environmental change, vulnerable to disease</a:t>
            </a:r>
            <a:endParaRPr lang="en-GB" dirty="0"/>
          </a:p>
        </p:txBody>
      </p:sp>
    </p:spTree>
    <p:extLst>
      <p:ext uri="{BB962C8B-B14F-4D97-AF65-F5344CB8AC3E}">
        <p14:creationId xmlns:p14="http://schemas.microsoft.com/office/powerpoint/2010/main" val="376140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a:t>C</a:t>
            </a:r>
            <a:r>
              <a:rPr lang="en-GB" dirty="0" smtClean="0"/>
              <a:t>ell cycle</a:t>
            </a:r>
            <a:endParaRPr lang="en-GB" dirty="0"/>
          </a:p>
        </p:txBody>
      </p:sp>
      <p:sp>
        <p:nvSpPr>
          <p:cNvPr id="3" name="Content Placeholder 2"/>
          <p:cNvSpPr>
            <a:spLocks noGrp="1"/>
          </p:cNvSpPr>
          <p:nvPr>
            <p:ph idx="1"/>
          </p:nvPr>
        </p:nvSpPr>
        <p:spPr/>
        <p:txBody>
          <a:bodyPr/>
          <a:lstStyle/>
          <a:p>
            <a:r>
              <a:rPr lang="en-GB" dirty="0" smtClean="0"/>
              <a:t>Only some cells in multicellular organisms retain the ability to divide continuously</a:t>
            </a:r>
          </a:p>
          <a:p>
            <a:pPr lvl="1"/>
            <a:r>
              <a:rPr lang="en-GB" dirty="0" smtClean="0"/>
              <a:t>examples?</a:t>
            </a:r>
          </a:p>
          <a:p>
            <a:pPr lvl="1"/>
            <a:r>
              <a:rPr lang="en-GB" dirty="0" smtClean="0"/>
              <a:t>Answer: Stem Cells</a:t>
            </a:r>
          </a:p>
          <a:p>
            <a:r>
              <a:rPr lang="en-GB" dirty="0" smtClean="0"/>
              <a:t>Most cells once differentiated can not divide any more.</a:t>
            </a:r>
          </a:p>
          <a:p>
            <a:r>
              <a:rPr lang="en-GB" dirty="0" smtClean="0"/>
              <a:t>The ones that do have the ability to continuously divide follow a process called the cell cycle.</a:t>
            </a:r>
            <a:endParaRPr lang="en-GB" dirty="0"/>
          </a:p>
        </p:txBody>
      </p:sp>
      <p:pic>
        <p:nvPicPr>
          <p:cNvPr id="4" name="Picture 3"/>
          <p:cNvPicPr>
            <a:picLocks noChangeAspect="1"/>
          </p:cNvPicPr>
          <p:nvPr/>
        </p:nvPicPr>
        <p:blipFill>
          <a:blip r:embed="rId2"/>
          <a:stretch>
            <a:fillRect/>
          </a:stretch>
        </p:blipFill>
        <p:spPr>
          <a:xfrm>
            <a:off x="6143625" y="152400"/>
            <a:ext cx="2771775" cy="1647825"/>
          </a:xfrm>
          <a:prstGeom prst="rect">
            <a:avLst/>
          </a:prstGeom>
        </p:spPr>
      </p:pic>
    </p:spTree>
    <p:extLst>
      <p:ext uri="{BB962C8B-B14F-4D97-AF65-F5344CB8AC3E}">
        <p14:creationId xmlns:p14="http://schemas.microsoft.com/office/powerpoint/2010/main" val="217324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41513"/>
          </a:xfrm>
        </p:spPr>
        <p:txBody>
          <a:bodyPr/>
          <a:lstStyle/>
          <a:p>
            <a:r>
              <a:rPr lang="en-GB" sz="3600" u="sng" dirty="0" smtClean="0"/>
              <a:t>The Cell Cycle – General Information</a:t>
            </a:r>
            <a:endParaRPr lang="en-GB" sz="3600" u="sng" dirty="0"/>
          </a:p>
        </p:txBody>
      </p:sp>
      <p:sp>
        <p:nvSpPr>
          <p:cNvPr id="3" name="Content Placeholder 2"/>
          <p:cNvSpPr>
            <a:spLocks noGrp="1"/>
          </p:cNvSpPr>
          <p:nvPr>
            <p:ph idx="1"/>
          </p:nvPr>
        </p:nvSpPr>
        <p:spPr>
          <a:xfrm>
            <a:off x="228600" y="1162878"/>
            <a:ext cx="8686800" cy="5542722"/>
          </a:xfrm>
        </p:spPr>
        <p:txBody>
          <a:bodyPr/>
          <a:lstStyle/>
          <a:p>
            <a:pPr marL="0" indent="0">
              <a:spcAft>
                <a:spcPts val="1200"/>
              </a:spcAft>
              <a:buNone/>
            </a:pPr>
            <a:r>
              <a:rPr lang="en-GB" sz="2800" dirty="0" smtClean="0"/>
              <a:t>The cell cycle involves not only </a:t>
            </a:r>
            <a:r>
              <a:rPr lang="en-GB" sz="2800" b="1" dirty="0" smtClean="0"/>
              <a:t>mitosis</a:t>
            </a:r>
            <a:r>
              <a:rPr lang="en-GB" sz="2800" dirty="0" smtClean="0"/>
              <a:t> when the </a:t>
            </a:r>
            <a:r>
              <a:rPr lang="en-GB" sz="2800" u="sng" dirty="0" smtClean="0"/>
              <a:t>nucleus</a:t>
            </a:r>
            <a:r>
              <a:rPr lang="en-GB" sz="2800" dirty="0" smtClean="0"/>
              <a:t> of a cell undergoes division but also</a:t>
            </a:r>
            <a:r>
              <a:rPr lang="en-GB" sz="2800" b="1" dirty="0" smtClean="0"/>
              <a:t> Interphase</a:t>
            </a:r>
            <a:r>
              <a:rPr lang="en-GB" sz="2800" dirty="0" smtClean="0"/>
              <a:t> and </a:t>
            </a:r>
            <a:r>
              <a:rPr lang="en-GB" sz="2800" b="1" dirty="0" smtClean="0"/>
              <a:t>Cytokinesis</a:t>
            </a:r>
            <a:r>
              <a:rPr lang="en-GB" sz="2800" dirty="0" smtClean="0"/>
              <a:t>.</a:t>
            </a:r>
          </a:p>
          <a:p>
            <a:pPr marL="0" indent="0">
              <a:spcAft>
                <a:spcPts val="1200"/>
              </a:spcAft>
              <a:buNone/>
            </a:pPr>
            <a:r>
              <a:rPr lang="en-GB" sz="2800" dirty="0" smtClean="0"/>
              <a:t>The cell cycle is split into three phases</a:t>
            </a:r>
          </a:p>
          <a:p>
            <a:pPr marL="457200" indent="-457200">
              <a:buFont typeface="+mj-lt"/>
              <a:buAutoNum type="arabicPeriod"/>
            </a:pPr>
            <a:r>
              <a:rPr lang="en-GB" sz="2400" b="1" dirty="0" smtClean="0"/>
              <a:t>Mitosis</a:t>
            </a:r>
            <a:r>
              <a:rPr lang="en-GB" sz="2400" dirty="0" smtClean="0"/>
              <a:t> = division of the nucleus</a:t>
            </a:r>
          </a:p>
          <a:p>
            <a:pPr marL="457200" indent="-457200">
              <a:buFont typeface="+mj-lt"/>
              <a:buAutoNum type="arabicPeriod"/>
            </a:pPr>
            <a:endParaRPr lang="en-GB" sz="2400" dirty="0" smtClean="0"/>
          </a:p>
          <a:p>
            <a:pPr marL="457200" indent="-457200">
              <a:spcBef>
                <a:spcPts val="0"/>
              </a:spcBef>
              <a:buFont typeface="+mj-lt"/>
              <a:buAutoNum type="arabicPeriod"/>
            </a:pPr>
            <a:r>
              <a:rPr lang="en-GB" sz="2400" b="1" dirty="0" smtClean="0"/>
              <a:t>Cytokinesis</a:t>
            </a:r>
            <a:r>
              <a:rPr lang="en-GB" sz="2400" dirty="0" smtClean="0"/>
              <a:t> = division of the </a:t>
            </a:r>
          </a:p>
          <a:p>
            <a:pPr marL="0" indent="0">
              <a:spcBef>
                <a:spcPts val="0"/>
              </a:spcBef>
              <a:buNone/>
            </a:pPr>
            <a:r>
              <a:rPr lang="en-GB" sz="2400" dirty="0" smtClean="0"/>
              <a:t>     cytoplasm </a:t>
            </a:r>
            <a:r>
              <a:rPr lang="en-GB" sz="2400" dirty="0" err="1" smtClean="0"/>
              <a:t>ie</a:t>
            </a:r>
            <a:r>
              <a:rPr lang="en-GB" sz="2400" dirty="0" smtClean="0"/>
              <a:t> when whole cell divides.</a:t>
            </a:r>
          </a:p>
          <a:p>
            <a:pPr marL="0" indent="0">
              <a:spcBef>
                <a:spcPts val="0"/>
              </a:spcBef>
              <a:buNone/>
            </a:pPr>
            <a:endParaRPr lang="en-GB" sz="2400" b="1" dirty="0"/>
          </a:p>
          <a:p>
            <a:pPr marL="457200" indent="-457200">
              <a:spcBef>
                <a:spcPts val="0"/>
              </a:spcBef>
              <a:buAutoNum type="arabicPeriod" startAt="3"/>
            </a:pPr>
            <a:r>
              <a:rPr lang="en-GB" sz="2400" b="1" dirty="0" smtClean="0"/>
              <a:t>Interphase</a:t>
            </a:r>
            <a:r>
              <a:rPr lang="en-GB" sz="2400" dirty="0" smtClean="0"/>
              <a:t> = time when cell is not</a:t>
            </a:r>
          </a:p>
          <a:p>
            <a:pPr marL="0" indent="0">
              <a:spcBef>
                <a:spcPts val="0"/>
              </a:spcBef>
              <a:buNone/>
            </a:pPr>
            <a:r>
              <a:rPr lang="en-GB" sz="2400" dirty="0"/>
              <a:t> </a:t>
            </a:r>
            <a:r>
              <a:rPr lang="en-GB" sz="2400" dirty="0" smtClean="0"/>
              <a:t>    dividing but is doing other important things like replicating    </a:t>
            </a:r>
            <a:r>
              <a:rPr lang="en-GB" sz="2400" dirty="0"/>
              <a:t> </a:t>
            </a:r>
            <a:endParaRPr lang="en-GB" sz="2400" dirty="0" smtClean="0"/>
          </a:p>
          <a:p>
            <a:pPr marL="0" indent="0">
              <a:spcBef>
                <a:spcPts val="0"/>
              </a:spcBef>
              <a:buNone/>
            </a:pPr>
            <a:r>
              <a:rPr lang="en-GB" sz="2400" dirty="0"/>
              <a:t> </a:t>
            </a:r>
            <a:r>
              <a:rPr lang="en-GB" sz="2400" dirty="0" smtClean="0"/>
              <a:t>     it’s DNA.</a:t>
            </a:r>
            <a:endParaRPr lang="en-GB" sz="2400" dirty="0"/>
          </a:p>
        </p:txBody>
      </p:sp>
      <p:grpSp>
        <p:nvGrpSpPr>
          <p:cNvPr id="9" name="Group 8"/>
          <p:cNvGrpSpPr/>
          <p:nvPr/>
        </p:nvGrpSpPr>
        <p:grpSpPr>
          <a:xfrm>
            <a:off x="5617397" y="3056047"/>
            <a:ext cx="3526603" cy="2532173"/>
            <a:chOff x="5650787" y="2232263"/>
            <a:chExt cx="3526603" cy="2532173"/>
          </a:xfrm>
        </p:grpSpPr>
        <p:sp>
          <p:nvSpPr>
            <p:cNvPr id="7" name="Rounded Rectangular Callout 6"/>
            <p:cNvSpPr/>
            <p:nvPr/>
          </p:nvSpPr>
          <p:spPr bwMode="auto">
            <a:xfrm>
              <a:off x="6382704" y="2232263"/>
              <a:ext cx="2794686" cy="2532173"/>
            </a:xfrm>
            <a:prstGeom prst="wedgeRoundRectCallout">
              <a:avLst>
                <a:gd name="adj1" fmla="val -47806"/>
                <a:gd name="adj2" fmla="val -7691"/>
                <a:gd name="adj3" fmla="val 16667"/>
              </a:avLst>
            </a:prstGeom>
            <a:solidFill>
              <a:schemeClr val="accent1"/>
            </a:solidFill>
            <a:ln w="12700" cap="sq" cmpd="sng" algn="ctr">
              <a:solidFill>
                <a:schemeClr val="tx1"/>
              </a:solid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spAutoFit/>
            </a:bodyPr>
            <a:lstStyle/>
            <a:p>
              <a:pPr algn="ctr" fontAlgn="base">
                <a:spcBef>
                  <a:spcPct val="0"/>
                </a:spcBef>
                <a:spcAft>
                  <a:spcPct val="0"/>
                </a:spcAft>
              </a:pPr>
              <a:r>
                <a:rPr lang="en-GB" dirty="0" smtClean="0"/>
                <a:t>Nuclear division and cytoplasmic division are </a:t>
              </a:r>
            </a:p>
            <a:p>
              <a:pPr algn="ctr" fontAlgn="base">
                <a:spcBef>
                  <a:spcPct val="0"/>
                </a:spcBef>
                <a:spcAft>
                  <a:spcPct val="0"/>
                </a:spcAft>
              </a:pPr>
              <a:r>
                <a:rPr lang="en-GB" dirty="0" smtClean="0"/>
                <a:t>not distinctly separated </a:t>
              </a:r>
            </a:p>
            <a:p>
              <a:pPr algn="ctr" fontAlgn="base">
                <a:spcBef>
                  <a:spcPct val="0"/>
                </a:spcBef>
                <a:spcAft>
                  <a:spcPct val="0"/>
                </a:spcAft>
              </a:pPr>
              <a:r>
                <a:rPr lang="en-GB" dirty="0" smtClean="0"/>
                <a:t>in animal cells, so are often lumped together under the general term mitosis</a:t>
              </a:r>
            </a:p>
            <a:p>
              <a:pPr algn="ctr" fontAlgn="base">
                <a:spcBef>
                  <a:spcPct val="0"/>
                </a:spcBef>
                <a:spcAft>
                  <a:spcPct val="0"/>
                </a:spcAft>
              </a:pPr>
              <a:endParaRPr kumimoji="0" lang="en-GB" b="0" i="0" u="none" strike="noStrike" cap="none" normalizeH="0" baseline="0" dirty="0" smtClean="0">
                <a:ln>
                  <a:noFill/>
                </a:ln>
                <a:solidFill>
                  <a:schemeClr val="tx1"/>
                </a:solidFill>
                <a:effectLst/>
                <a:latin typeface="Times New Roman" pitchFamily="18" charset="0"/>
              </a:endParaRPr>
            </a:p>
          </p:txBody>
        </p:sp>
        <p:sp>
          <p:nvSpPr>
            <p:cNvPr id="8" name="Right Brace 7"/>
            <p:cNvSpPr/>
            <p:nvPr/>
          </p:nvSpPr>
          <p:spPr bwMode="auto">
            <a:xfrm>
              <a:off x="5650787" y="2702103"/>
              <a:ext cx="606175" cy="1592495"/>
            </a:xfrm>
            <a:prstGeom prst="rightBrace">
              <a:avLst/>
            </a:prstGeom>
            <a:noFill/>
            <a:ln w="3175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7214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The cell cycle</a:t>
            </a:r>
          </a:p>
        </p:txBody>
      </p:sp>
      <p:pic>
        <p:nvPicPr>
          <p:cNvPr id="1028" name="Picture 9"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6"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129" name="ShockwaveFlash1" r:id="rId2" imgW="1828800" imgH="1828800"/>
        </mc:Choice>
        <mc:Fallback>
          <p:control name="ShockwaveFlash1" r:id="rId2" imgW="1828800" imgH="1828800">
            <p:pic>
              <p:nvPicPr>
                <p:cNvPr id="2" name="ShockwaveFlash1"/>
                <p:cNvPicPr preferRelativeResize="0">
                  <a:picLocks noChangeArrowheads="1" noChangeShapeType="1"/>
                </p:cNvPicPr>
                <p:nvPr/>
              </p:nvPicPr>
              <p:blipFill>
                <a:blip r:embed="rId7"/>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186580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152400"/>
            <a:ext cx="8756374" cy="1219200"/>
          </a:xfrm>
        </p:spPr>
        <p:txBody>
          <a:bodyPr/>
          <a:lstStyle/>
          <a:p>
            <a:r>
              <a:rPr lang="en-GB" dirty="0" smtClean="0"/>
              <a:t>Cell Cycle</a:t>
            </a:r>
            <a:endParaRPr lang="en-GB" dirty="0"/>
          </a:p>
        </p:txBody>
      </p:sp>
      <p:pic>
        <p:nvPicPr>
          <p:cNvPr id="4" name="Picture 4" descr="14_03_AW_1L"/>
          <p:cNvPicPr>
            <a:picLocks noGrp="1" noChangeAspect="1" noChangeArrowheads="1"/>
          </p:cNvPicPr>
          <p:nvPr>
            <p:ph idx="1"/>
          </p:nvPr>
        </p:nvPicPr>
        <p:blipFill>
          <a:blip r:embed="rId2" cstate="print"/>
          <a:srcRect/>
          <a:stretch>
            <a:fillRect/>
          </a:stretch>
        </p:blipFill>
        <p:spPr>
          <a:xfrm>
            <a:off x="350489" y="675863"/>
            <a:ext cx="6993819" cy="5864088"/>
          </a:xfrm>
          <a:noFill/>
          <a:ln/>
        </p:spPr>
      </p:pic>
      <p:sp>
        <p:nvSpPr>
          <p:cNvPr id="5" name="Rectangle 4"/>
          <p:cNvSpPr/>
          <p:nvPr/>
        </p:nvSpPr>
        <p:spPr>
          <a:xfrm>
            <a:off x="5943601" y="3997419"/>
            <a:ext cx="2951922" cy="2308324"/>
          </a:xfrm>
          <a:prstGeom prst="rect">
            <a:avLst/>
          </a:prstGeom>
        </p:spPr>
        <p:txBody>
          <a:bodyPr wrap="square">
            <a:spAutoFit/>
          </a:bodyPr>
          <a:lstStyle/>
          <a:p>
            <a:pPr>
              <a:lnSpc>
                <a:spcPct val="90000"/>
              </a:lnSpc>
            </a:pPr>
            <a:r>
              <a:rPr lang="en-GB" sz="2000" dirty="0" smtClean="0"/>
              <a:t>The </a:t>
            </a:r>
            <a:r>
              <a:rPr lang="en-GB" sz="2000" b="1" dirty="0" smtClean="0">
                <a:solidFill>
                  <a:srgbClr val="FF0000"/>
                </a:solidFill>
              </a:rPr>
              <a:t>cell cycle </a:t>
            </a:r>
            <a:r>
              <a:rPr lang="en-GB" sz="2000" dirty="0" smtClean="0"/>
              <a:t>is the sequence of events which takes place in a cell between its formation and the time when it has divided, producing </a:t>
            </a:r>
            <a:r>
              <a:rPr lang="en-GB" sz="2000" b="1" dirty="0" smtClean="0">
                <a:solidFill>
                  <a:srgbClr val="FF0000"/>
                </a:solidFill>
              </a:rPr>
              <a:t>daughter cells.</a:t>
            </a:r>
            <a:endParaRPr lang="en-GB" sz="2000" b="1" dirty="0">
              <a:solidFill>
                <a:srgbClr val="FF0000"/>
              </a:solidFill>
            </a:endParaRPr>
          </a:p>
        </p:txBody>
      </p:sp>
    </p:spTree>
    <p:extLst>
      <p:ext uri="{BB962C8B-B14F-4D97-AF65-F5344CB8AC3E}">
        <p14:creationId xmlns:p14="http://schemas.microsoft.com/office/powerpoint/2010/main" val="2584619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477795"/>
          </a:xfrm>
        </p:spPr>
        <p:txBody>
          <a:bodyPr/>
          <a:lstStyle/>
          <a:p>
            <a:r>
              <a:rPr lang="en-GB" sz="3600" dirty="0" smtClean="0"/>
              <a:t>Specification content:</a:t>
            </a:r>
            <a:endParaRPr lang="en-GB" sz="3600" dirty="0"/>
          </a:p>
        </p:txBody>
      </p:sp>
      <p:sp>
        <p:nvSpPr>
          <p:cNvPr id="3" name="Content Placeholder 2"/>
          <p:cNvSpPr>
            <a:spLocks noGrp="1"/>
          </p:cNvSpPr>
          <p:nvPr>
            <p:ph idx="1"/>
          </p:nvPr>
        </p:nvSpPr>
        <p:spPr>
          <a:xfrm>
            <a:off x="228600" y="630195"/>
            <a:ext cx="8686800" cy="5741773"/>
          </a:xfrm>
        </p:spPr>
        <p:txBody>
          <a:bodyPr/>
          <a:lstStyle/>
          <a:p>
            <a:pPr marL="514350" indent="-514350">
              <a:buFont typeface="Wingdings" pitchFamily="2" charset="2"/>
              <a:buChar char="§"/>
            </a:pPr>
            <a:r>
              <a:rPr lang="en-GB" sz="2000" dirty="0" smtClean="0"/>
              <a:t>Within multicellular organisms, not all cells retain the ability to divide</a:t>
            </a:r>
          </a:p>
          <a:p>
            <a:pPr marL="514350" indent="-514350">
              <a:buFont typeface="Wingdings" pitchFamily="2" charset="2"/>
              <a:buChar char="§"/>
            </a:pPr>
            <a:r>
              <a:rPr lang="en-GB" sz="2000" dirty="0" smtClean="0"/>
              <a:t>Eukaryotic cells that do retain the ability to divide show a cell cycle</a:t>
            </a:r>
          </a:p>
          <a:p>
            <a:pPr marL="914400" lvl="1" indent="-514350">
              <a:buFont typeface="Wingdings" pitchFamily="2" charset="2"/>
              <a:buChar char="§"/>
            </a:pPr>
            <a:r>
              <a:rPr lang="en-GB" sz="2000" dirty="0" smtClean="0"/>
              <a:t>DNA replication occurs during interphase</a:t>
            </a:r>
          </a:p>
          <a:p>
            <a:pPr marL="914400" lvl="1" indent="-514350">
              <a:buFont typeface="Wingdings" pitchFamily="2" charset="2"/>
              <a:buChar char="§"/>
            </a:pPr>
            <a:r>
              <a:rPr lang="en-GB" sz="2000" dirty="0" smtClean="0"/>
              <a:t>Mitosis is the part of the cell cycle to produce two identical daughter cells</a:t>
            </a:r>
          </a:p>
          <a:p>
            <a:pPr marL="514350" indent="-514350">
              <a:buFont typeface="Wingdings" pitchFamily="2" charset="2"/>
              <a:buChar char="§"/>
            </a:pPr>
            <a:r>
              <a:rPr lang="en-GB" sz="2000" dirty="0" smtClean="0"/>
              <a:t>You need to know the role of chromosomes and spindle fibres during interphase, prophase, metaphase, anaphase and telophase</a:t>
            </a:r>
          </a:p>
          <a:p>
            <a:pPr marL="514350" indent="-514350">
              <a:buFont typeface="Wingdings" pitchFamily="2" charset="2"/>
              <a:buChar char="§"/>
            </a:pPr>
            <a:r>
              <a:rPr lang="en-GB" sz="2000" dirty="0" smtClean="0"/>
              <a:t>Cytokinesis produces two new cells</a:t>
            </a:r>
          </a:p>
          <a:p>
            <a:pPr marL="514350" indent="-514350">
              <a:buFont typeface="Wingdings" pitchFamily="2" charset="2"/>
              <a:buChar char="§"/>
            </a:pPr>
            <a:r>
              <a:rPr lang="en-GB" sz="2000" dirty="0" smtClean="0"/>
              <a:t>Students need to be able to recognise the stages of the cell cycle and explain the appearance in each stage</a:t>
            </a:r>
          </a:p>
          <a:p>
            <a:pPr marL="514350" indent="-514350">
              <a:buFont typeface="Wingdings" pitchFamily="2" charset="2"/>
              <a:buChar char="§"/>
            </a:pPr>
            <a:r>
              <a:rPr lang="en-GB" sz="2000" dirty="0" smtClean="0"/>
              <a:t>Uncontrolled cell division leads to cancer. Many cancer treatments are directed at controlling the rate of cell division</a:t>
            </a:r>
          </a:p>
          <a:p>
            <a:pPr marL="514350" indent="-514350">
              <a:buFont typeface="Wingdings" pitchFamily="2" charset="2"/>
              <a:buChar char="§"/>
            </a:pPr>
            <a:r>
              <a:rPr lang="en-GB" sz="2000" dirty="0" smtClean="0"/>
              <a:t>Binary fission in prokaryotes</a:t>
            </a:r>
          </a:p>
          <a:p>
            <a:pPr marL="514350" indent="-514350">
              <a:buFont typeface="Wingdings" pitchFamily="2" charset="2"/>
              <a:buChar char="§"/>
            </a:pPr>
            <a:r>
              <a:rPr lang="en-GB" sz="2000" dirty="0" smtClean="0"/>
              <a:t>Replication of viruses in a host cell</a:t>
            </a:r>
          </a:p>
          <a:p>
            <a:pPr marL="514350" indent="-514350">
              <a:buFont typeface="Wingdings" pitchFamily="2" charset="2"/>
              <a:buChar char="§"/>
            </a:pPr>
            <a:endParaRPr lang="en-GB" sz="2000" dirty="0" smtClean="0"/>
          </a:p>
          <a:p>
            <a:pPr marL="0" indent="0">
              <a:buNone/>
            </a:pPr>
            <a:r>
              <a:rPr lang="en-GB" sz="2400" u="sng" dirty="0" smtClean="0"/>
              <a:t>Required Practical Activity</a:t>
            </a:r>
            <a:r>
              <a:rPr lang="en-GB" sz="2400" dirty="0" smtClean="0"/>
              <a:t>: Prepare and/or observe slides of root tip for mitosis and calculate mitotic index.</a:t>
            </a:r>
            <a:endParaRPr lang="en-GB" sz="2400" dirty="0"/>
          </a:p>
        </p:txBody>
      </p:sp>
      <p:pic>
        <p:nvPicPr>
          <p:cNvPr id="4" name="Picture 3"/>
          <p:cNvPicPr>
            <a:picLocks noChangeAspect="1"/>
          </p:cNvPicPr>
          <p:nvPr/>
        </p:nvPicPr>
        <p:blipFill>
          <a:blip r:embed="rId2"/>
          <a:stretch>
            <a:fillRect/>
          </a:stretch>
        </p:blipFill>
        <p:spPr>
          <a:xfrm>
            <a:off x="7945393" y="0"/>
            <a:ext cx="1099751" cy="64558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219200"/>
          </a:xfrm>
        </p:spPr>
        <p:txBody>
          <a:bodyPr/>
          <a:lstStyle/>
          <a:p>
            <a:r>
              <a:rPr lang="en-GB" dirty="0" smtClean="0"/>
              <a:t>Interphase (Cell growth)</a:t>
            </a:r>
            <a:endParaRPr lang="en-GB" dirty="0"/>
          </a:p>
        </p:txBody>
      </p:sp>
      <p:sp>
        <p:nvSpPr>
          <p:cNvPr id="3" name="Content Placeholder 2"/>
          <p:cNvSpPr>
            <a:spLocks noGrp="1"/>
          </p:cNvSpPr>
          <p:nvPr>
            <p:ph idx="1"/>
          </p:nvPr>
        </p:nvSpPr>
        <p:spPr>
          <a:xfrm>
            <a:off x="105033" y="1606379"/>
            <a:ext cx="5554362" cy="4580237"/>
          </a:xfrm>
        </p:spPr>
        <p:txBody>
          <a:bodyPr/>
          <a:lstStyle/>
          <a:p>
            <a:r>
              <a:rPr lang="en-GB" sz="2400" dirty="0" smtClean="0"/>
              <a:t>Occupies most of the cell cycle</a:t>
            </a:r>
          </a:p>
          <a:p>
            <a:pPr marL="0" indent="0">
              <a:buNone/>
            </a:pPr>
            <a:endParaRPr lang="en-GB" sz="2400" dirty="0" smtClean="0"/>
          </a:p>
          <a:p>
            <a:r>
              <a:rPr lang="en-GB" sz="2400" dirty="0" smtClean="0"/>
              <a:t>Often called resting phase because no division takes place, however a lot of activity occurs in interphase</a:t>
            </a:r>
          </a:p>
          <a:p>
            <a:endParaRPr lang="en-GB" sz="2400" dirty="0" smtClean="0"/>
          </a:p>
          <a:p>
            <a:r>
              <a:rPr lang="en-GB" sz="2400" dirty="0" smtClean="0"/>
              <a:t>Subdivided into three separate growth phases</a:t>
            </a:r>
            <a:r>
              <a:rPr lang="en-GB" sz="2400" dirty="0"/>
              <a:t> </a:t>
            </a:r>
            <a:r>
              <a:rPr lang="en-GB" sz="2400" dirty="0" smtClean="0"/>
              <a:t>Gap 1, Gap 2 and Synthesis phase</a:t>
            </a:r>
          </a:p>
        </p:txBody>
      </p:sp>
      <p:pic>
        <p:nvPicPr>
          <p:cNvPr id="4" name="Picture 3"/>
          <p:cNvPicPr>
            <a:picLocks noChangeAspect="1"/>
          </p:cNvPicPr>
          <p:nvPr/>
        </p:nvPicPr>
        <p:blipFill>
          <a:blip r:embed="rId2"/>
          <a:stretch>
            <a:fillRect/>
          </a:stretch>
        </p:blipFill>
        <p:spPr>
          <a:xfrm>
            <a:off x="5659395" y="1816186"/>
            <a:ext cx="4104889" cy="3439811"/>
          </a:xfrm>
          <a:prstGeom prst="rect">
            <a:avLst/>
          </a:prstGeom>
        </p:spPr>
      </p:pic>
    </p:spTree>
    <p:extLst>
      <p:ext uri="{BB962C8B-B14F-4D97-AF65-F5344CB8AC3E}">
        <p14:creationId xmlns:p14="http://schemas.microsoft.com/office/powerpoint/2010/main" val="1668126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171450"/>
            <a:ext cx="8896349" cy="847725"/>
          </a:xfrm>
        </p:spPr>
        <p:txBody>
          <a:bodyPr/>
          <a:lstStyle/>
          <a:p>
            <a:r>
              <a:rPr lang="en-GB" sz="3200" b="1" u="sng" dirty="0" smtClean="0"/>
              <a:t>Processes That take Place During Interphase </a:t>
            </a:r>
            <a:endParaRPr lang="en-GB" sz="3200" b="1" u="sng" dirty="0"/>
          </a:p>
        </p:txBody>
      </p:sp>
      <p:sp>
        <p:nvSpPr>
          <p:cNvPr id="6" name="Content Placeholder 5"/>
          <p:cNvSpPr>
            <a:spLocks noGrp="1"/>
          </p:cNvSpPr>
          <p:nvPr>
            <p:ph idx="1"/>
          </p:nvPr>
        </p:nvSpPr>
        <p:spPr>
          <a:xfrm>
            <a:off x="171450" y="1114426"/>
            <a:ext cx="8839199" cy="5011738"/>
          </a:xfrm>
        </p:spPr>
        <p:txBody>
          <a:bodyPr/>
          <a:lstStyle/>
          <a:p>
            <a:pPr marL="0" indent="0">
              <a:spcAft>
                <a:spcPts val="1200"/>
              </a:spcAft>
              <a:buNone/>
            </a:pPr>
            <a:r>
              <a:rPr lang="en-GB" sz="2400" b="1" dirty="0" smtClean="0"/>
              <a:t>Interphase is a very metabolically active period in a cell’s life. Processes that take place include:</a:t>
            </a:r>
          </a:p>
          <a:p>
            <a:pPr>
              <a:spcAft>
                <a:spcPts val="1200"/>
              </a:spcAft>
            </a:pPr>
            <a:r>
              <a:rPr lang="en-GB" sz="2400" b="1" dirty="0" smtClean="0"/>
              <a:t>Synthesis of DNA </a:t>
            </a:r>
            <a:r>
              <a:rPr lang="en-GB" sz="2400" dirty="0" smtClean="0"/>
              <a:t>– amount of DNA is doubled as the chromosomes replicate and become two chromatids joined together at the centromere.</a:t>
            </a:r>
          </a:p>
          <a:p>
            <a:pPr>
              <a:spcAft>
                <a:spcPts val="1200"/>
              </a:spcAft>
            </a:pPr>
            <a:r>
              <a:rPr lang="en-GB" sz="2400" b="1" dirty="0" smtClean="0"/>
              <a:t>Synthesis of ATP </a:t>
            </a:r>
            <a:r>
              <a:rPr lang="en-GB" sz="2400" dirty="0" smtClean="0"/>
              <a:t>– much metabolic activity occurs so ATP must be synthesised. </a:t>
            </a:r>
            <a:r>
              <a:rPr lang="en-GB" sz="2400" smtClean="0"/>
              <a:t>(Much respiration occurs).</a:t>
            </a:r>
            <a:endParaRPr lang="en-GB" sz="2400" dirty="0" smtClean="0"/>
          </a:p>
          <a:p>
            <a:pPr>
              <a:spcAft>
                <a:spcPts val="1200"/>
              </a:spcAft>
            </a:pPr>
            <a:r>
              <a:rPr lang="en-GB" sz="2400" b="1" dirty="0" smtClean="0"/>
              <a:t>Synthesis of protein </a:t>
            </a:r>
            <a:r>
              <a:rPr lang="en-GB" sz="2400" dirty="0" smtClean="0"/>
              <a:t>– for cell growth and also the proteins needed for mitosis itself such as those which will later make the spindle.</a:t>
            </a:r>
          </a:p>
          <a:p>
            <a:pPr>
              <a:spcAft>
                <a:spcPts val="1200"/>
              </a:spcAft>
            </a:pPr>
            <a:r>
              <a:rPr lang="en-GB" sz="2400" b="1" dirty="0" smtClean="0"/>
              <a:t>Replication of organelles </a:t>
            </a:r>
            <a:r>
              <a:rPr lang="en-GB" sz="2400" dirty="0" smtClean="0"/>
              <a:t>– </a:t>
            </a:r>
            <a:r>
              <a:rPr lang="en-GB" sz="2400" dirty="0" err="1" smtClean="0"/>
              <a:t>eg</a:t>
            </a:r>
            <a:r>
              <a:rPr lang="en-GB" sz="2400" dirty="0" smtClean="0"/>
              <a:t> replication of mitochondria</a:t>
            </a:r>
            <a:endParaRPr lang="en-GB" sz="2400" dirty="0"/>
          </a:p>
        </p:txBody>
      </p:sp>
    </p:spTree>
    <p:extLst>
      <p:ext uri="{BB962C8B-B14F-4D97-AF65-F5344CB8AC3E}">
        <p14:creationId xmlns:p14="http://schemas.microsoft.com/office/powerpoint/2010/main" val="854535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Interphase-sub dived into three separate growth phases</a:t>
            </a:r>
            <a:endParaRPr lang="en-GB" sz="4000" dirty="0"/>
          </a:p>
        </p:txBody>
      </p:sp>
      <p:sp>
        <p:nvSpPr>
          <p:cNvPr id="3" name="Content Placeholder 2"/>
          <p:cNvSpPr>
            <a:spLocks noGrp="1"/>
          </p:cNvSpPr>
          <p:nvPr>
            <p:ph idx="1"/>
          </p:nvPr>
        </p:nvSpPr>
        <p:spPr>
          <a:xfrm>
            <a:off x="228600" y="1676400"/>
            <a:ext cx="6880654" cy="5029200"/>
          </a:xfrm>
        </p:spPr>
        <p:txBody>
          <a:bodyPr/>
          <a:lstStyle/>
          <a:p>
            <a:r>
              <a:rPr lang="en-GB" b="1" dirty="0">
                <a:solidFill>
                  <a:srgbClr val="000000"/>
                </a:solidFill>
              </a:rPr>
              <a:t>Gap 1 phase </a:t>
            </a:r>
            <a:r>
              <a:rPr lang="en-GB" dirty="0">
                <a:solidFill>
                  <a:srgbClr val="000000"/>
                </a:solidFill>
              </a:rPr>
              <a:t>(G1)-cell grows and new organelles and proteins are </a:t>
            </a:r>
            <a:r>
              <a:rPr lang="en-GB" dirty="0" smtClean="0">
                <a:solidFill>
                  <a:srgbClr val="000000"/>
                </a:solidFill>
              </a:rPr>
              <a:t>made</a:t>
            </a:r>
            <a:endParaRPr lang="en-GB" dirty="0">
              <a:solidFill>
                <a:srgbClr val="000000"/>
              </a:solidFill>
            </a:endParaRPr>
          </a:p>
          <a:p>
            <a:r>
              <a:rPr lang="en-GB" b="1" dirty="0">
                <a:solidFill>
                  <a:srgbClr val="000000"/>
                </a:solidFill>
              </a:rPr>
              <a:t>Synthesis phase </a:t>
            </a:r>
            <a:r>
              <a:rPr lang="en-GB" dirty="0">
                <a:solidFill>
                  <a:srgbClr val="000000"/>
                </a:solidFill>
              </a:rPr>
              <a:t>(S)-DNA </a:t>
            </a:r>
            <a:r>
              <a:rPr lang="en-GB" dirty="0" smtClean="0">
                <a:solidFill>
                  <a:srgbClr val="000000"/>
                </a:solidFill>
              </a:rPr>
              <a:t>replicates</a:t>
            </a:r>
            <a:endParaRPr lang="en-GB" dirty="0">
              <a:solidFill>
                <a:srgbClr val="000000"/>
              </a:solidFill>
            </a:endParaRPr>
          </a:p>
          <a:p>
            <a:r>
              <a:rPr lang="en-GB" b="1" dirty="0">
                <a:solidFill>
                  <a:srgbClr val="000000"/>
                </a:solidFill>
              </a:rPr>
              <a:t>Gap 2 phase (G2)-</a:t>
            </a:r>
            <a:r>
              <a:rPr lang="en-GB" dirty="0">
                <a:solidFill>
                  <a:srgbClr val="000000"/>
                </a:solidFill>
              </a:rPr>
              <a:t>cell keeps growing and proteins needed for cell division are made</a:t>
            </a:r>
          </a:p>
          <a:p>
            <a:pPr marL="0" indent="0">
              <a:buNone/>
            </a:pPr>
            <a:endParaRPr lang="en-GB" dirty="0"/>
          </a:p>
        </p:txBody>
      </p:sp>
      <p:pic>
        <p:nvPicPr>
          <p:cNvPr id="4" name="Picture 3"/>
          <p:cNvPicPr>
            <a:picLocks noChangeAspect="1"/>
          </p:cNvPicPr>
          <p:nvPr/>
        </p:nvPicPr>
        <p:blipFill>
          <a:blip r:embed="rId2"/>
          <a:stretch>
            <a:fillRect/>
          </a:stretch>
        </p:blipFill>
        <p:spPr>
          <a:xfrm>
            <a:off x="5988908" y="2930611"/>
            <a:ext cx="3030495" cy="1600200"/>
          </a:xfrm>
          <a:prstGeom prst="rect">
            <a:avLst/>
          </a:prstGeom>
        </p:spPr>
      </p:pic>
    </p:spTree>
    <p:extLst>
      <p:ext uri="{BB962C8B-B14F-4D97-AF65-F5344CB8AC3E}">
        <p14:creationId xmlns:p14="http://schemas.microsoft.com/office/powerpoint/2010/main" val="3817104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Mitosis</a:t>
            </a:r>
            <a:endParaRPr lang="en-GB" dirty="0"/>
          </a:p>
        </p:txBody>
      </p:sp>
      <p:sp>
        <p:nvSpPr>
          <p:cNvPr id="3" name="Content Placeholder 2"/>
          <p:cNvSpPr>
            <a:spLocks noGrp="1"/>
          </p:cNvSpPr>
          <p:nvPr>
            <p:ph idx="1"/>
          </p:nvPr>
        </p:nvSpPr>
        <p:spPr/>
        <p:txBody>
          <a:bodyPr/>
          <a:lstStyle/>
          <a:p>
            <a:r>
              <a:rPr lang="en-GB" dirty="0" smtClean="0"/>
              <a:t>This is when the division of the nucleus occurs </a:t>
            </a:r>
          </a:p>
          <a:p>
            <a:r>
              <a:rPr lang="en-GB" dirty="0" smtClean="0"/>
              <a:t>Split into 4 phases</a:t>
            </a:r>
          </a:p>
          <a:p>
            <a:pPr lvl="1"/>
            <a:r>
              <a:rPr lang="en-GB" dirty="0" smtClean="0"/>
              <a:t>Prophase</a:t>
            </a:r>
          </a:p>
          <a:p>
            <a:pPr lvl="1"/>
            <a:r>
              <a:rPr lang="en-GB" dirty="0" smtClean="0"/>
              <a:t>Metaphase</a:t>
            </a:r>
          </a:p>
          <a:p>
            <a:pPr lvl="1"/>
            <a:r>
              <a:rPr lang="en-GB" dirty="0" smtClean="0"/>
              <a:t>Anaphase</a:t>
            </a:r>
          </a:p>
          <a:p>
            <a:pPr lvl="1"/>
            <a:r>
              <a:rPr lang="en-GB" dirty="0" smtClean="0"/>
              <a:t>Telophase</a:t>
            </a:r>
          </a:p>
          <a:p>
            <a:pPr marL="457200" lvl="1" indent="0">
              <a:buNone/>
            </a:pPr>
            <a:endParaRPr lang="en-GB" dirty="0"/>
          </a:p>
        </p:txBody>
      </p:sp>
      <p:pic>
        <p:nvPicPr>
          <p:cNvPr id="4" name="Picture 3"/>
          <p:cNvPicPr>
            <a:picLocks noChangeAspect="1"/>
          </p:cNvPicPr>
          <p:nvPr/>
        </p:nvPicPr>
        <p:blipFill>
          <a:blip r:embed="rId2"/>
          <a:stretch>
            <a:fillRect/>
          </a:stretch>
        </p:blipFill>
        <p:spPr>
          <a:xfrm>
            <a:off x="5396595" y="2471779"/>
            <a:ext cx="4109060" cy="3438442"/>
          </a:xfrm>
          <a:prstGeom prst="rect">
            <a:avLst/>
          </a:prstGeom>
        </p:spPr>
      </p:pic>
    </p:spTree>
    <p:extLst>
      <p:ext uri="{BB962C8B-B14F-4D97-AF65-F5344CB8AC3E}">
        <p14:creationId xmlns:p14="http://schemas.microsoft.com/office/powerpoint/2010/main" val="1009506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650" y="0"/>
            <a:ext cx="8229600" cy="771981"/>
          </a:xfrm>
        </p:spPr>
        <p:txBody>
          <a:bodyPr/>
          <a:lstStyle/>
          <a:p>
            <a:r>
              <a:rPr lang="en-GB" b="1" u="sng" dirty="0" smtClean="0"/>
              <a:t>Prophase </a:t>
            </a:r>
            <a:r>
              <a:rPr lang="en-GB" b="0" dirty="0" smtClean="0"/>
              <a:t>(prominent DNA)</a:t>
            </a:r>
            <a:endParaRPr lang="en-GB" b="0" dirty="0"/>
          </a:p>
        </p:txBody>
      </p:sp>
      <p:pic>
        <p:nvPicPr>
          <p:cNvPr id="14341" name="Picture 5" descr="Copy of Scan993, May 01, 2006"/>
          <p:cNvPicPr>
            <a:picLocks noChangeAspect="1" noChangeArrowheads="1"/>
          </p:cNvPicPr>
          <p:nvPr/>
        </p:nvPicPr>
        <p:blipFill>
          <a:blip r:embed="rId2" cstate="print"/>
          <a:srcRect/>
          <a:stretch>
            <a:fillRect/>
          </a:stretch>
        </p:blipFill>
        <p:spPr bwMode="auto">
          <a:xfrm>
            <a:off x="107650" y="1175470"/>
            <a:ext cx="3315172" cy="2001386"/>
          </a:xfrm>
          <a:prstGeom prst="rect">
            <a:avLst/>
          </a:prstGeom>
          <a:solidFill>
            <a:schemeClr val="bg1"/>
          </a:solidFill>
        </p:spPr>
      </p:pic>
      <p:pic>
        <p:nvPicPr>
          <p:cNvPr id="14344" name="Picture 8" descr="lateprophase"/>
          <p:cNvPicPr>
            <a:picLocks noChangeAspect="1" noChangeArrowheads="1"/>
          </p:cNvPicPr>
          <p:nvPr/>
        </p:nvPicPr>
        <p:blipFill>
          <a:blip r:embed="rId3" cstate="print"/>
          <a:srcRect/>
          <a:stretch>
            <a:fillRect/>
          </a:stretch>
        </p:blipFill>
        <p:spPr bwMode="auto">
          <a:xfrm>
            <a:off x="557214" y="3382518"/>
            <a:ext cx="2037706" cy="2945256"/>
          </a:xfrm>
          <a:prstGeom prst="rect">
            <a:avLst/>
          </a:prstGeom>
          <a:noFill/>
        </p:spPr>
      </p:pic>
      <p:sp>
        <p:nvSpPr>
          <p:cNvPr id="7" name="Rectangle 2"/>
          <p:cNvSpPr txBox="1">
            <a:spLocks noChangeArrowheads="1"/>
          </p:cNvSpPr>
          <p:nvPr/>
        </p:nvSpPr>
        <p:spPr bwMode="auto">
          <a:xfrm>
            <a:off x="2720335" y="1565189"/>
            <a:ext cx="6417488" cy="4350064"/>
          </a:xfrm>
          <a:prstGeom prst="rect">
            <a:avLst/>
          </a:prstGeom>
          <a:noFill/>
          <a:ln w="9525">
            <a:noFill/>
            <a:miter lim="800000"/>
            <a:headEnd/>
            <a:tailEnd/>
          </a:ln>
        </p:spPr>
        <p:txBody>
          <a:bodyPr vert="horz" wrap="square" lIns="64291" tIns="32146" rIns="64291" bIns="32146" numCol="1" anchor="ctr" anchorCtr="0" compatLnSpc="1">
            <a:prstTxWarp prst="textNoShape">
              <a:avLst/>
            </a:prstTxWarp>
          </a:bodyPr>
          <a:lstStyle>
            <a:lvl1pPr marL="342900" indent="-342900" algn="l" rtl="0" eaLnBrk="1" fontAlgn="base" hangingPunct="1">
              <a:spcBef>
                <a:spcPct val="20000"/>
              </a:spcBef>
              <a:spcAft>
                <a:spcPct val="0"/>
              </a:spcAft>
              <a:buClr>
                <a:srgbClr val="3A5047"/>
              </a:buClr>
              <a:buSzPct val="75000"/>
              <a:buFont typeface="Wingdings" pitchFamily="2" charset="2"/>
              <a:buChar char="n"/>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3A5047"/>
              </a:buClr>
              <a:buSzPct val="75000"/>
              <a:buFont typeface="Wingdings" pitchFamily="2" charset="2"/>
              <a:buChar char="n"/>
              <a:defRPr kumimoji="1" sz="2400">
                <a:solidFill>
                  <a:schemeClr val="tx1"/>
                </a:solidFill>
                <a:latin typeface="+mn-lt"/>
              </a:defRPr>
            </a:lvl2pPr>
            <a:lvl3pPr marL="11430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3pPr>
            <a:lvl4pPr marL="1600200" indent="-228600" algn="l" rtl="0" eaLnBrk="1" fontAlgn="base" hangingPunct="1">
              <a:spcBef>
                <a:spcPct val="20000"/>
              </a:spcBef>
              <a:spcAft>
                <a:spcPct val="0"/>
              </a:spcAft>
              <a:buClr>
                <a:srgbClr val="3A5047"/>
              </a:buClr>
              <a:buSzPct val="75000"/>
              <a:buFont typeface="Wingdings" pitchFamily="2" charset="2"/>
              <a:buChar char="n"/>
              <a:defRPr kumimoji="1" sz="1800">
                <a:solidFill>
                  <a:schemeClr val="tx1"/>
                </a:solidFill>
                <a:latin typeface="+mn-lt"/>
              </a:defRPr>
            </a:lvl4pPr>
            <a:lvl5pPr marL="2057400" indent="-228600" algn="l" rtl="0" eaLnBrk="1" fontAlgn="base" hangingPunct="1">
              <a:spcBef>
                <a:spcPct val="20000"/>
              </a:spcBef>
              <a:spcAft>
                <a:spcPct val="0"/>
              </a:spcAft>
              <a:buClr>
                <a:srgbClr val="3A5047"/>
              </a:buClr>
              <a:buSzPct val="75000"/>
              <a:buFont typeface="Wingdings" pitchFamily="2" charset="2"/>
              <a:buChar char="n"/>
              <a:defRPr kumimoji="1" sz="1800">
                <a:solidFill>
                  <a:schemeClr val="tx1"/>
                </a:solidFill>
                <a:latin typeface="+mn-lt"/>
              </a:defRPr>
            </a:lvl5pPr>
            <a:lvl6pPr marL="2514600" indent="-228600" algn="l" rtl="0" eaLnBrk="1" fontAlgn="base" hangingPunct="1">
              <a:spcBef>
                <a:spcPct val="20000"/>
              </a:spcBef>
              <a:spcAft>
                <a:spcPct val="0"/>
              </a:spcAft>
              <a:buClr>
                <a:srgbClr val="3A5047"/>
              </a:buClr>
              <a:buSzPct val="75000"/>
              <a:buFont typeface="Wingdings" pitchFamily="2" charset="2"/>
              <a:buChar char="n"/>
              <a:defRPr kumimoji="1" sz="1800">
                <a:solidFill>
                  <a:schemeClr val="tx1"/>
                </a:solidFill>
                <a:latin typeface="+mn-lt"/>
              </a:defRPr>
            </a:lvl6pPr>
            <a:lvl7pPr marL="2971800" indent="-228600" algn="l" rtl="0" eaLnBrk="1" fontAlgn="base" hangingPunct="1">
              <a:spcBef>
                <a:spcPct val="20000"/>
              </a:spcBef>
              <a:spcAft>
                <a:spcPct val="0"/>
              </a:spcAft>
              <a:buClr>
                <a:srgbClr val="3A5047"/>
              </a:buClr>
              <a:buSzPct val="75000"/>
              <a:buFont typeface="Wingdings" pitchFamily="2" charset="2"/>
              <a:buChar char="n"/>
              <a:defRPr kumimoji="1" sz="1800">
                <a:solidFill>
                  <a:schemeClr val="tx1"/>
                </a:solidFill>
                <a:latin typeface="+mn-lt"/>
              </a:defRPr>
            </a:lvl7pPr>
            <a:lvl8pPr marL="3429000" indent="-228600" algn="l" rtl="0" eaLnBrk="1" fontAlgn="base" hangingPunct="1">
              <a:spcBef>
                <a:spcPct val="20000"/>
              </a:spcBef>
              <a:spcAft>
                <a:spcPct val="0"/>
              </a:spcAft>
              <a:buClr>
                <a:srgbClr val="3A5047"/>
              </a:buClr>
              <a:buSzPct val="75000"/>
              <a:buFont typeface="Wingdings" pitchFamily="2" charset="2"/>
              <a:buChar char="n"/>
              <a:defRPr kumimoji="1" sz="1800">
                <a:solidFill>
                  <a:schemeClr val="tx1"/>
                </a:solidFill>
                <a:latin typeface="+mn-lt"/>
              </a:defRPr>
            </a:lvl8pPr>
            <a:lvl9pPr marL="3886200" indent="-228600" algn="l" rtl="0" eaLnBrk="1" fontAlgn="base" hangingPunct="1">
              <a:spcBef>
                <a:spcPct val="20000"/>
              </a:spcBef>
              <a:spcAft>
                <a:spcPct val="0"/>
              </a:spcAft>
              <a:buClr>
                <a:srgbClr val="3A5047"/>
              </a:buClr>
              <a:buSzPct val="75000"/>
              <a:buFont typeface="Wingdings" pitchFamily="2" charset="2"/>
              <a:buChar char="n"/>
              <a:defRPr kumimoji="1" sz="1800">
                <a:solidFill>
                  <a:schemeClr val="tx1"/>
                </a:solidFill>
                <a:latin typeface="+mn-lt"/>
              </a:defRPr>
            </a:lvl9pPr>
          </a:lstStyle>
          <a:p>
            <a:pPr marL="1170900">
              <a:buFont typeface="Arial" panose="020B0604020202020204" pitchFamily="34" charset="0"/>
              <a:buChar char="•"/>
              <a:defRPr/>
            </a:pPr>
            <a:r>
              <a:rPr lang="en-US" altLang="en-US" sz="2400" u="sng" kern="0" dirty="0" smtClean="0">
                <a:solidFill>
                  <a:srgbClr val="22002F"/>
                </a:solidFill>
                <a:latin typeface="Calibri" panose="020F0502020204030204" pitchFamily="34" charset="0"/>
                <a:ea typeface="Comic Sans MS" charset="0"/>
                <a:cs typeface="Comic Sans MS" charset="0"/>
                <a:sym typeface="Comic Sans MS" charset="0"/>
              </a:rPr>
              <a:t>C</a:t>
            </a: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hromosomes </a:t>
            </a:r>
            <a:r>
              <a:rPr lang="en-US" altLang="en-US" sz="2400" u="sng" kern="0" dirty="0" smtClean="0">
                <a:solidFill>
                  <a:srgbClr val="FF0000"/>
                </a:solidFill>
                <a:latin typeface="Calibri" panose="020F0502020204030204" pitchFamily="34" charset="0"/>
                <a:ea typeface="Comic Sans MS" charset="0"/>
                <a:cs typeface="Comic Sans MS" charset="0"/>
                <a:sym typeface="Comic Sans MS" charset="0"/>
              </a:rPr>
              <a:t>c</a:t>
            </a:r>
            <a:r>
              <a:rPr lang="en-US" altLang="en-US" sz="2400" kern="0" dirty="0" smtClean="0">
                <a:solidFill>
                  <a:srgbClr val="FF0000"/>
                </a:solidFill>
                <a:latin typeface="Calibri" panose="020F0502020204030204" pitchFamily="34" charset="0"/>
                <a:ea typeface="Comic Sans MS" charset="0"/>
                <a:cs typeface="Comic Sans MS" charset="0"/>
                <a:sym typeface="Comic Sans MS" charset="0"/>
              </a:rPr>
              <a:t>ondense</a:t>
            </a: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 (shorter and fatter) and become visible as pairs of </a:t>
            </a:r>
            <a:r>
              <a:rPr lang="en-US" altLang="en-US" sz="2400" u="sng" kern="0" dirty="0" smtClean="0">
                <a:solidFill>
                  <a:srgbClr val="FF0000"/>
                </a:solidFill>
                <a:latin typeface="Calibri" panose="020F0502020204030204" pitchFamily="34" charset="0"/>
                <a:ea typeface="Comic Sans MS" charset="0"/>
                <a:cs typeface="Comic Sans MS" charset="0"/>
                <a:sym typeface="Comic Sans MS" charset="0"/>
              </a:rPr>
              <a:t>c</a:t>
            </a:r>
            <a:r>
              <a:rPr lang="en-US" altLang="en-US" sz="2400" kern="0" dirty="0" smtClean="0">
                <a:solidFill>
                  <a:srgbClr val="FF0000"/>
                </a:solidFill>
                <a:latin typeface="Calibri" panose="020F0502020204030204" pitchFamily="34" charset="0"/>
                <a:ea typeface="Comic Sans MS" charset="0"/>
                <a:cs typeface="Comic Sans MS" charset="0"/>
                <a:sym typeface="Comic Sans MS" charset="0"/>
              </a:rPr>
              <a:t>hromatids</a:t>
            </a: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 joined at the </a:t>
            </a:r>
            <a:r>
              <a:rPr lang="en-US" altLang="en-US" sz="2400" u="sng" kern="0" dirty="0" smtClean="0">
                <a:solidFill>
                  <a:srgbClr val="FF0000"/>
                </a:solidFill>
                <a:latin typeface="Calibri" panose="020F0502020204030204" pitchFamily="34" charset="0"/>
                <a:ea typeface="Comic Sans MS" charset="0"/>
                <a:cs typeface="Comic Sans MS" charset="0"/>
                <a:sym typeface="Comic Sans MS" charset="0"/>
              </a:rPr>
              <a:t>c</a:t>
            </a:r>
            <a:r>
              <a:rPr lang="en-US" altLang="en-US" sz="2400" kern="0" dirty="0" smtClean="0">
                <a:solidFill>
                  <a:srgbClr val="FF0000"/>
                </a:solidFill>
                <a:latin typeface="Calibri" panose="020F0502020204030204" pitchFamily="34" charset="0"/>
                <a:ea typeface="Comic Sans MS" charset="0"/>
                <a:cs typeface="Comic Sans MS" charset="0"/>
                <a:sym typeface="Comic Sans MS" charset="0"/>
              </a:rPr>
              <a:t>entromere</a:t>
            </a:r>
            <a:endParaRPr lang="en-US" altLang="en-US" sz="2400" kern="0" dirty="0" smtClean="0">
              <a:solidFill>
                <a:srgbClr val="FF0000"/>
              </a:solidFill>
              <a:latin typeface="Calibri" panose="020F0502020204030204" pitchFamily="34" charset="0"/>
              <a:ea typeface="ヒラギノ明朝 ProN W3" charset="0"/>
              <a:cs typeface="ヒラギノ明朝 ProN W3" charset="0"/>
              <a:sym typeface="Comic Sans MS" charset="0"/>
            </a:endParaRPr>
          </a:p>
          <a:p>
            <a:pPr marL="1082256">
              <a:buFont typeface="Arial" panose="020B0604020202020204" pitchFamily="34" charset="0"/>
              <a:buChar char="•"/>
              <a:defRPr/>
            </a:pPr>
            <a:r>
              <a:rPr lang="en-US" altLang="en-US" sz="2400" u="sng" kern="0" dirty="0" smtClean="0">
                <a:solidFill>
                  <a:srgbClr val="FF0000"/>
                </a:solidFill>
                <a:latin typeface="Calibri" panose="020F0502020204030204" pitchFamily="34" charset="0"/>
                <a:ea typeface="Comic Sans MS" charset="0"/>
                <a:cs typeface="Comic Sans MS" charset="0"/>
                <a:sym typeface="Comic Sans MS" charset="0"/>
              </a:rPr>
              <a:t>C</a:t>
            </a:r>
            <a:r>
              <a:rPr lang="en-US" altLang="en-US" sz="2400" kern="0" dirty="0" smtClean="0">
                <a:solidFill>
                  <a:srgbClr val="FF0000"/>
                </a:solidFill>
                <a:latin typeface="Calibri" panose="020F0502020204030204" pitchFamily="34" charset="0"/>
                <a:ea typeface="Comic Sans MS" charset="0"/>
                <a:cs typeface="Comic Sans MS" charset="0"/>
                <a:sym typeface="Comic Sans MS" charset="0"/>
              </a:rPr>
              <a:t>entrioles</a:t>
            </a: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 (present in animal cells) divide and migrate to opposite poles</a:t>
            </a:r>
            <a:endParaRPr lang="en-US" altLang="en-US" sz="2400" kern="0" dirty="0" smtClean="0">
              <a:solidFill>
                <a:srgbClr val="22002F"/>
              </a:solidFill>
              <a:latin typeface="Calibri" panose="020F0502020204030204" pitchFamily="34" charset="0"/>
              <a:ea typeface="ヒラギノ明朝 ProN W3" charset="0"/>
              <a:cs typeface="ヒラギノ明朝 ProN W3" charset="0"/>
              <a:sym typeface="Comic Sans MS" charset="0"/>
            </a:endParaRPr>
          </a:p>
          <a:p>
            <a:pPr marL="1082256">
              <a:buFont typeface="Arial" panose="020B0604020202020204" pitchFamily="34" charset="0"/>
              <a:buChar char="•"/>
              <a:defRPr/>
            </a:pPr>
            <a:r>
              <a:rPr lang="en-US" altLang="en-US" sz="2400" kern="0" dirty="0" smtClean="0">
                <a:solidFill>
                  <a:srgbClr val="FF0000"/>
                </a:solidFill>
                <a:latin typeface="Calibri" panose="020F0502020204030204" pitchFamily="34" charset="0"/>
                <a:ea typeface="Comic Sans MS" charset="0"/>
                <a:cs typeface="Comic Sans MS" charset="0"/>
                <a:sym typeface="Comic Sans MS" charset="0"/>
              </a:rPr>
              <a:t>Spindle </a:t>
            </a:r>
            <a:r>
              <a:rPr lang="en-US" altLang="en-US" sz="2400" kern="0" dirty="0" err="1" smtClean="0">
                <a:solidFill>
                  <a:srgbClr val="FF0000"/>
                </a:solidFill>
                <a:latin typeface="Calibri" panose="020F0502020204030204" pitchFamily="34" charset="0"/>
                <a:ea typeface="Comic Sans MS" charset="0"/>
                <a:cs typeface="Comic Sans MS" charset="0"/>
                <a:sym typeface="Comic Sans MS" charset="0"/>
              </a:rPr>
              <a:t>fibres</a:t>
            </a:r>
            <a:r>
              <a:rPr lang="en-US" altLang="en-US" sz="2400" kern="0" dirty="0" smtClean="0">
                <a:solidFill>
                  <a:srgbClr val="FF0000"/>
                </a:solidFill>
                <a:latin typeface="Calibri" panose="020F0502020204030204" pitchFamily="34" charset="0"/>
                <a:ea typeface="Comic Sans MS" charset="0"/>
                <a:cs typeface="Comic Sans MS" charset="0"/>
                <a:sym typeface="Comic Sans MS" charset="0"/>
              </a:rPr>
              <a:t> </a:t>
            </a: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form from each centriole</a:t>
            </a:r>
            <a:endParaRPr lang="en-US" altLang="en-US" sz="2400" kern="0" dirty="0" smtClean="0">
              <a:solidFill>
                <a:srgbClr val="22002F"/>
              </a:solidFill>
              <a:latin typeface="Calibri" panose="020F0502020204030204" pitchFamily="34" charset="0"/>
              <a:ea typeface="ヒラギノ明朝 ProN W3" charset="0"/>
              <a:cs typeface="ヒラギノ明朝 ProN W3" charset="0"/>
              <a:sym typeface="Comic Sans MS" charset="0"/>
            </a:endParaRPr>
          </a:p>
          <a:p>
            <a:pPr marL="1082256">
              <a:buFont typeface="Arial" panose="020B0604020202020204" pitchFamily="34" charset="0"/>
              <a:buChar char="•"/>
              <a:defRPr/>
            </a:pP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Towards the end of prophase the </a:t>
            </a:r>
            <a:r>
              <a:rPr lang="en-US" altLang="en-US" sz="2400" u="sng" kern="0" dirty="0" smtClean="0">
                <a:solidFill>
                  <a:srgbClr val="FF0000"/>
                </a:solidFill>
                <a:latin typeface="Calibri" panose="020F0502020204030204" pitchFamily="34" charset="0"/>
                <a:ea typeface="Comic Sans MS" charset="0"/>
                <a:cs typeface="Comic Sans MS" charset="0"/>
                <a:sym typeface="Comic Sans MS" charset="0"/>
              </a:rPr>
              <a:t>n</a:t>
            </a:r>
            <a:r>
              <a:rPr lang="en-US" altLang="en-US" sz="2400" kern="0" dirty="0" smtClean="0">
                <a:solidFill>
                  <a:srgbClr val="FF0000"/>
                </a:solidFill>
                <a:latin typeface="Calibri" panose="020F0502020204030204" pitchFamily="34" charset="0"/>
                <a:ea typeface="Comic Sans MS" charset="0"/>
                <a:cs typeface="Comic Sans MS" charset="0"/>
                <a:sym typeface="Comic Sans MS" charset="0"/>
              </a:rPr>
              <a:t>uclear membrane disintegrates </a:t>
            </a: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and the </a:t>
            </a:r>
            <a:r>
              <a:rPr lang="en-US" altLang="en-US" sz="2400" u="sng" kern="0" dirty="0" smtClean="0">
                <a:solidFill>
                  <a:srgbClr val="22002F"/>
                </a:solidFill>
                <a:latin typeface="Calibri" panose="020F0502020204030204" pitchFamily="34" charset="0"/>
                <a:ea typeface="Comic Sans MS" charset="0"/>
                <a:cs typeface="Comic Sans MS" charset="0"/>
                <a:sym typeface="Comic Sans MS" charset="0"/>
              </a:rPr>
              <a:t>n</a:t>
            </a: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ucleolus disappears</a:t>
            </a:r>
            <a:endParaRPr lang="en-US" altLang="en-US" sz="2400" kern="0" dirty="0" smtClean="0">
              <a:solidFill>
                <a:srgbClr val="22002F"/>
              </a:solidFill>
              <a:latin typeface="Calibri" panose="020F0502020204030204" pitchFamily="34" charset="0"/>
              <a:ea typeface="ヒラギノ明朝 ProN W3" charset="0"/>
              <a:cs typeface="ヒラギノ明朝 ProN W3" charset="0"/>
              <a:sym typeface="Comic Sans MS" charset="0"/>
            </a:endParaRPr>
          </a:p>
          <a:p>
            <a:pPr marL="1082256">
              <a:buFont typeface="Arial" panose="020B0604020202020204" pitchFamily="34" charset="0"/>
              <a:buChar char="•"/>
              <a:defRPr/>
            </a:pP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Pairs of chromatids can be seen clearly lying free in the cytoplasm</a:t>
            </a:r>
          </a:p>
          <a:p>
            <a:pPr marL="1082256">
              <a:buFont typeface="Arial" panose="020B0604020202020204" pitchFamily="34" charset="0"/>
              <a:buChar char="•"/>
              <a:defRPr/>
            </a:pPr>
            <a:r>
              <a:rPr lang="en-US" altLang="en-US" sz="2400" b="1" kern="0" dirty="0" smtClean="0">
                <a:solidFill>
                  <a:srgbClr val="22002F"/>
                </a:solidFill>
                <a:latin typeface="Calibri" panose="020F0502020204030204" pitchFamily="34" charset="0"/>
                <a:ea typeface="ヒラギノ明朝 ProN W3" charset="0"/>
                <a:cs typeface="ヒラギノ明朝 ProN W3" charset="0"/>
                <a:sym typeface="Comic Sans MS" charset="0"/>
              </a:rPr>
              <a:t>Plant cells lack centrioles but do develop spindle </a:t>
            </a:r>
            <a:r>
              <a:rPr lang="en-US" altLang="en-US" sz="2400" b="1" kern="0" dirty="0" err="1" smtClean="0">
                <a:solidFill>
                  <a:srgbClr val="22002F"/>
                </a:solidFill>
                <a:latin typeface="Calibri" panose="020F0502020204030204" pitchFamily="34" charset="0"/>
                <a:ea typeface="ヒラギノ明朝 ProN W3" charset="0"/>
                <a:cs typeface="ヒラギノ明朝 ProN W3" charset="0"/>
                <a:sym typeface="Comic Sans MS" charset="0"/>
              </a:rPr>
              <a:t>fibres</a:t>
            </a:r>
            <a:r>
              <a:rPr lang="en-US" altLang="en-US" sz="2400" b="1" kern="0" dirty="0" smtClean="0">
                <a:solidFill>
                  <a:srgbClr val="22002F"/>
                </a:solidFill>
                <a:latin typeface="Calibri" panose="020F0502020204030204" pitchFamily="34" charset="0"/>
                <a:ea typeface="ヒラギノ明朝 ProN W3" charset="0"/>
                <a:cs typeface="ヒラギノ明朝 ProN W3" charset="0"/>
                <a:sym typeface="Comic Sans MS" charset="0"/>
              </a:rPr>
              <a:t> therefore centrioles not essential for spindle </a:t>
            </a:r>
            <a:r>
              <a:rPr lang="en-US" altLang="en-US" sz="2400" b="1" kern="0" dirty="0" err="1" smtClean="0">
                <a:solidFill>
                  <a:srgbClr val="22002F"/>
                </a:solidFill>
                <a:latin typeface="Calibri" panose="020F0502020204030204" pitchFamily="34" charset="0"/>
                <a:ea typeface="ヒラギノ明朝 ProN W3" charset="0"/>
                <a:cs typeface="ヒラギノ明朝 ProN W3" charset="0"/>
                <a:sym typeface="Comic Sans MS" charset="0"/>
              </a:rPr>
              <a:t>fibre</a:t>
            </a:r>
            <a:r>
              <a:rPr lang="en-US" altLang="en-US" sz="2400" b="1" kern="0" dirty="0" smtClean="0">
                <a:solidFill>
                  <a:srgbClr val="22002F"/>
                </a:solidFill>
                <a:latin typeface="Calibri" panose="020F0502020204030204" pitchFamily="34" charset="0"/>
                <a:ea typeface="ヒラギノ明朝 ProN W3" charset="0"/>
                <a:cs typeface="ヒラギノ明朝 ProN W3" charset="0"/>
                <a:sym typeface="Comic Sans MS" charset="0"/>
              </a:rPr>
              <a:t> formation</a:t>
            </a:r>
            <a:endParaRPr lang="en-US" altLang="en-US" sz="2400" b="1" kern="0" dirty="0">
              <a:solidFill>
                <a:srgbClr val="22002F"/>
              </a:solidFill>
              <a:latin typeface="Calibri" panose="020F0502020204030204" pitchFamily="34" charset="0"/>
              <a:ea typeface="ヒラギノ明朝 ProN W3" charset="0"/>
              <a:cs typeface="ヒラギノ明朝 ProN W3" charset="0"/>
              <a:sym typeface="Comic Sans MS" charset="0"/>
            </a:endParaRPr>
          </a:p>
        </p:txBody>
      </p:sp>
    </p:spTree>
    <p:extLst>
      <p:ext uri="{BB962C8B-B14F-4D97-AF65-F5344CB8AC3E}">
        <p14:creationId xmlns:p14="http://schemas.microsoft.com/office/powerpoint/2010/main" val="1616063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a:xfrm>
            <a:off x="457200" y="274638"/>
            <a:ext cx="8229600" cy="939800"/>
          </a:xfrm>
        </p:spPr>
        <p:txBody>
          <a:bodyPr/>
          <a:lstStyle/>
          <a:p>
            <a:r>
              <a:rPr lang="en-GB" b="1" u="sng" dirty="0" smtClean="0"/>
              <a:t>Metaphase</a:t>
            </a:r>
            <a:endParaRPr lang="en-GB" b="1" u="sng" dirty="0"/>
          </a:p>
        </p:txBody>
      </p:sp>
      <p:sp>
        <p:nvSpPr>
          <p:cNvPr id="16391" name="Rectangle 7"/>
          <p:cNvSpPr>
            <a:spLocks noGrp="1" noChangeArrowheads="1"/>
          </p:cNvSpPr>
          <p:nvPr>
            <p:ph type="body" sz="half" idx="2"/>
          </p:nvPr>
        </p:nvSpPr>
        <p:spPr>
          <a:xfrm>
            <a:off x="3830595" y="1008492"/>
            <a:ext cx="5239264" cy="5229225"/>
          </a:xfrm>
        </p:spPr>
        <p:txBody>
          <a:bodyPr/>
          <a:lstStyle/>
          <a:p>
            <a:pPr marL="0" lvl="0" indent="0">
              <a:buNone/>
            </a:pPr>
            <a:r>
              <a:rPr lang="en-GB" sz="2000" b="1" u="sng" dirty="0"/>
              <a:t>Metaphase</a:t>
            </a:r>
            <a:r>
              <a:rPr lang="en-GB" sz="2000" dirty="0"/>
              <a:t> </a:t>
            </a:r>
            <a:r>
              <a:rPr lang="en-GB" sz="2000" dirty="0" smtClean="0"/>
              <a:t>–</a:t>
            </a:r>
          </a:p>
          <a:p>
            <a:pPr>
              <a:buFont typeface="Arial" panose="020B0604020202020204" pitchFamily="34" charset="0"/>
              <a:buChar char="•"/>
            </a:pPr>
            <a:r>
              <a:rPr lang="en-GB" sz="2000" dirty="0" smtClean="0"/>
              <a:t>The </a:t>
            </a:r>
            <a:r>
              <a:rPr lang="en-GB" sz="2000" dirty="0"/>
              <a:t>nuclear membrane has disappeared</a:t>
            </a:r>
            <a:r>
              <a:rPr lang="en-GB" sz="2000" dirty="0" smtClean="0"/>
              <a:t>. </a:t>
            </a:r>
          </a:p>
          <a:p>
            <a:pPr>
              <a:buFont typeface="Arial" panose="020B0604020202020204" pitchFamily="34" charset="0"/>
              <a:buChar char="•"/>
            </a:pPr>
            <a:r>
              <a:rPr lang="en-GB" sz="2000" dirty="0" smtClean="0">
                <a:latin typeface="Arial" charset="0"/>
              </a:rPr>
              <a:t>Chromosomes </a:t>
            </a:r>
            <a:r>
              <a:rPr lang="en-GB" sz="2000" dirty="0">
                <a:latin typeface="Arial" charset="0"/>
              </a:rPr>
              <a:t>(consisting of </a:t>
            </a:r>
            <a:r>
              <a:rPr lang="en-GB" sz="2000" dirty="0">
                <a:solidFill>
                  <a:srgbClr val="FF0000"/>
                </a:solidFill>
                <a:latin typeface="Arial" charset="0"/>
              </a:rPr>
              <a:t>sister Chromatids</a:t>
            </a:r>
            <a:r>
              <a:rPr lang="en-GB" sz="2000" dirty="0">
                <a:latin typeface="Arial" charset="0"/>
              </a:rPr>
              <a:t>) line up on the </a:t>
            </a:r>
            <a:r>
              <a:rPr lang="en-GB" sz="2000" dirty="0">
                <a:solidFill>
                  <a:srgbClr val="FF0000"/>
                </a:solidFill>
                <a:latin typeface="Arial" charset="0"/>
              </a:rPr>
              <a:t>EQUATOR</a:t>
            </a:r>
            <a:r>
              <a:rPr lang="en-GB" sz="2000" dirty="0">
                <a:latin typeface="Arial" charset="0"/>
              </a:rPr>
              <a:t> (centre of cell at middle of spindle)</a:t>
            </a:r>
          </a:p>
          <a:p>
            <a:pPr>
              <a:buFont typeface="Arial" panose="020B0604020202020204" pitchFamily="34" charset="0"/>
              <a:buChar char="•"/>
            </a:pPr>
            <a:r>
              <a:rPr lang="en-GB" sz="2000" dirty="0" smtClean="0">
                <a:latin typeface="Arial" charset="0"/>
              </a:rPr>
              <a:t>Spindle </a:t>
            </a:r>
            <a:r>
              <a:rPr lang="en-GB" sz="2000" dirty="0">
                <a:latin typeface="Arial" charset="0"/>
              </a:rPr>
              <a:t>fibres attach to </a:t>
            </a:r>
            <a:r>
              <a:rPr lang="en-GB" sz="2000" dirty="0">
                <a:solidFill>
                  <a:srgbClr val="FF0000"/>
                </a:solidFill>
                <a:latin typeface="Arial" charset="0"/>
              </a:rPr>
              <a:t>centromeres</a:t>
            </a:r>
            <a:r>
              <a:rPr lang="en-GB" sz="2000" dirty="0">
                <a:latin typeface="Arial" charset="0"/>
              </a:rPr>
              <a:t> holding the pairs of sister chromatids together</a:t>
            </a:r>
            <a:endParaRPr lang="en-GB" sz="2000" dirty="0"/>
          </a:p>
        </p:txBody>
      </p:sp>
      <p:pic>
        <p:nvPicPr>
          <p:cNvPr id="16392" name="Picture 8" descr="earlymetaphase"/>
          <p:cNvPicPr>
            <a:picLocks noChangeAspect="1" noChangeArrowheads="1"/>
          </p:cNvPicPr>
          <p:nvPr/>
        </p:nvPicPr>
        <p:blipFill>
          <a:blip r:embed="rId2" cstate="print"/>
          <a:srcRect/>
          <a:stretch>
            <a:fillRect/>
          </a:stretch>
        </p:blipFill>
        <p:spPr bwMode="auto">
          <a:xfrm>
            <a:off x="539750" y="2378075"/>
            <a:ext cx="3213100" cy="4048125"/>
          </a:xfrm>
          <a:prstGeom prst="rect">
            <a:avLst/>
          </a:prstGeom>
          <a:noFill/>
        </p:spPr>
      </p:pic>
      <p:pic>
        <p:nvPicPr>
          <p:cNvPr id="16393" name="Picture 9" descr="Copy 2 of Scan993, May 01, 2006"/>
          <p:cNvPicPr>
            <a:picLocks noChangeAspect="1" noChangeArrowheads="1"/>
          </p:cNvPicPr>
          <p:nvPr/>
        </p:nvPicPr>
        <p:blipFill>
          <a:blip r:embed="rId3" cstate="print"/>
          <a:srcRect/>
          <a:stretch>
            <a:fillRect/>
          </a:stretch>
        </p:blipFill>
        <p:spPr bwMode="auto">
          <a:xfrm>
            <a:off x="4113213" y="4402137"/>
            <a:ext cx="4589462" cy="2232025"/>
          </a:xfrm>
          <a:prstGeom prst="rect">
            <a:avLst/>
          </a:prstGeom>
          <a:noFill/>
        </p:spPr>
      </p:pic>
    </p:spTree>
    <p:extLst>
      <p:ext uri="{BB962C8B-B14F-4D97-AF65-F5344CB8AC3E}">
        <p14:creationId xmlns:p14="http://schemas.microsoft.com/office/powerpoint/2010/main" val="145550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b="1" u="sng" dirty="0" smtClean="0"/>
              <a:t>Anaphase</a:t>
            </a:r>
            <a:endParaRPr lang="en-GB" b="1" u="sng" dirty="0"/>
          </a:p>
        </p:txBody>
      </p:sp>
      <p:sp>
        <p:nvSpPr>
          <p:cNvPr id="21509" name="Rectangle 5"/>
          <p:cNvSpPr>
            <a:spLocks noGrp="1" noChangeArrowheads="1"/>
          </p:cNvSpPr>
          <p:nvPr>
            <p:ph type="body" sz="half" idx="2"/>
          </p:nvPr>
        </p:nvSpPr>
        <p:spPr>
          <a:xfrm>
            <a:off x="3784600" y="1237735"/>
            <a:ext cx="5130800" cy="4525963"/>
          </a:xfrm>
        </p:spPr>
        <p:txBody>
          <a:bodyPr/>
          <a:lstStyle/>
          <a:p>
            <a:pPr>
              <a:buFont typeface="Arial" panose="020B0604020202020204" pitchFamily="34" charset="0"/>
              <a:buChar char="•"/>
            </a:pPr>
            <a:r>
              <a:rPr lang="en-GB" sz="2000" b="1" u="sng" dirty="0"/>
              <a:t>Anaphase</a:t>
            </a:r>
            <a:r>
              <a:rPr lang="en-GB" sz="2000" dirty="0"/>
              <a:t> – </a:t>
            </a:r>
            <a:endParaRPr lang="en-GB" sz="2000" dirty="0" smtClean="0"/>
          </a:p>
          <a:p>
            <a:pPr>
              <a:buFont typeface="Arial" panose="020B0604020202020204" pitchFamily="34" charset="0"/>
              <a:buChar char="•"/>
            </a:pPr>
            <a:r>
              <a:rPr lang="en-GB" sz="2000" dirty="0"/>
              <a:t>T</a:t>
            </a:r>
            <a:r>
              <a:rPr lang="en-GB" sz="2000" dirty="0" smtClean="0"/>
              <a:t>he </a:t>
            </a:r>
            <a:r>
              <a:rPr lang="en-GB" sz="2000" dirty="0">
                <a:solidFill>
                  <a:srgbClr val="FF0000"/>
                </a:solidFill>
              </a:rPr>
              <a:t>centromeres </a:t>
            </a:r>
            <a:r>
              <a:rPr lang="en-GB" sz="2000" dirty="0"/>
              <a:t>divide separating the </a:t>
            </a:r>
            <a:r>
              <a:rPr lang="en-GB" sz="2000" dirty="0">
                <a:solidFill>
                  <a:srgbClr val="FF0000"/>
                </a:solidFill>
              </a:rPr>
              <a:t>sister </a:t>
            </a:r>
            <a:r>
              <a:rPr lang="en-GB" sz="2000" dirty="0" smtClean="0">
                <a:solidFill>
                  <a:srgbClr val="FF0000"/>
                </a:solidFill>
              </a:rPr>
              <a:t>chromatids</a:t>
            </a:r>
            <a:endParaRPr lang="en-GB" sz="2000" dirty="0"/>
          </a:p>
          <a:p>
            <a:pPr>
              <a:buFont typeface="Arial" panose="020B0604020202020204" pitchFamily="34" charset="0"/>
              <a:buChar char="•"/>
            </a:pPr>
            <a:r>
              <a:rPr lang="en-GB" sz="2000" dirty="0" smtClean="0"/>
              <a:t>The </a:t>
            </a:r>
            <a:r>
              <a:rPr lang="en-GB" sz="2000" dirty="0">
                <a:solidFill>
                  <a:srgbClr val="FF0000"/>
                </a:solidFill>
              </a:rPr>
              <a:t>spindle fibres</a:t>
            </a:r>
            <a:r>
              <a:rPr lang="en-GB" sz="2000" dirty="0"/>
              <a:t> contract pulling the sister chromatids apart </a:t>
            </a:r>
            <a:r>
              <a:rPr lang="en-GB" sz="2000" dirty="0" smtClean="0"/>
              <a:t>to opposite poles.</a:t>
            </a:r>
          </a:p>
          <a:p>
            <a:pPr>
              <a:buFont typeface="Arial" panose="020B0604020202020204" pitchFamily="34" charset="0"/>
              <a:buChar char="•"/>
            </a:pPr>
            <a:r>
              <a:rPr lang="en-GB" sz="2000" dirty="0" smtClean="0"/>
              <a:t>Centromere moves first making the chromatids appear v-shaped</a:t>
            </a:r>
            <a:endParaRPr lang="en-GB" sz="2000" dirty="0"/>
          </a:p>
        </p:txBody>
      </p:sp>
      <p:pic>
        <p:nvPicPr>
          <p:cNvPr id="21510" name="Picture 6" descr="earlyanaphase"/>
          <p:cNvPicPr>
            <a:picLocks noChangeAspect="1" noChangeArrowheads="1"/>
          </p:cNvPicPr>
          <p:nvPr/>
        </p:nvPicPr>
        <p:blipFill>
          <a:blip r:embed="rId2" cstate="print"/>
          <a:srcRect/>
          <a:stretch>
            <a:fillRect/>
          </a:stretch>
        </p:blipFill>
        <p:spPr bwMode="auto">
          <a:xfrm>
            <a:off x="555625" y="2176463"/>
            <a:ext cx="2825750" cy="4271962"/>
          </a:xfrm>
          <a:prstGeom prst="rect">
            <a:avLst/>
          </a:prstGeom>
          <a:noFill/>
        </p:spPr>
      </p:pic>
      <p:pic>
        <p:nvPicPr>
          <p:cNvPr id="21511" name="Picture 7" descr="early anaphase"/>
          <p:cNvPicPr>
            <a:picLocks noChangeAspect="1" noChangeArrowheads="1"/>
          </p:cNvPicPr>
          <p:nvPr/>
        </p:nvPicPr>
        <p:blipFill>
          <a:blip r:embed="rId3" cstate="print"/>
          <a:srcRect/>
          <a:stretch>
            <a:fillRect/>
          </a:stretch>
        </p:blipFill>
        <p:spPr bwMode="auto">
          <a:xfrm>
            <a:off x="3990975" y="4359276"/>
            <a:ext cx="2130425" cy="2211387"/>
          </a:xfrm>
          <a:prstGeom prst="rect">
            <a:avLst/>
          </a:prstGeom>
          <a:noFill/>
        </p:spPr>
      </p:pic>
      <p:pic>
        <p:nvPicPr>
          <p:cNvPr id="21512" name="Picture 8" descr="late anaphase"/>
          <p:cNvPicPr>
            <a:picLocks noChangeAspect="1" noChangeArrowheads="1"/>
          </p:cNvPicPr>
          <p:nvPr/>
        </p:nvPicPr>
        <p:blipFill>
          <a:blip r:embed="rId4" cstate="print"/>
          <a:srcRect/>
          <a:stretch>
            <a:fillRect/>
          </a:stretch>
        </p:blipFill>
        <p:spPr bwMode="auto">
          <a:xfrm>
            <a:off x="6403975" y="4440924"/>
            <a:ext cx="2222500" cy="2195512"/>
          </a:xfrm>
          <a:prstGeom prst="rect">
            <a:avLst/>
          </a:prstGeom>
          <a:noFill/>
        </p:spPr>
      </p:pic>
    </p:spTree>
    <p:extLst>
      <p:ext uri="{BB962C8B-B14F-4D97-AF65-F5344CB8AC3E}">
        <p14:creationId xmlns:p14="http://schemas.microsoft.com/office/powerpoint/2010/main" val="3671150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274638"/>
            <a:ext cx="8229600" cy="812800"/>
          </a:xfrm>
        </p:spPr>
        <p:txBody>
          <a:bodyPr/>
          <a:lstStyle/>
          <a:p>
            <a:r>
              <a:rPr lang="en-GB" b="1" u="sng" dirty="0" smtClean="0"/>
              <a:t>Telophase</a:t>
            </a:r>
            <a:endParaRPr lang="en-GB" b="1" u="sng" dirty="0"/>
          </a:p>
        </p:txBody>
      </p:sp>
      <p:sp>
        <p:nvSpPr>
          <p:cNvPr id="23558" name="Rectangle 6"/>
          <p:cNvSpPr>
            <a:spLocks noGrp="1" noChangeArrowheads="1"/>
          </p:cNvSpPr>
          <p:nvPr>
            <p:ph type="body" sz="half" idx="2"/>
          </p:nvPr>
        </p:nvSpPr>
        <p:spPr>
          <a:xfrm>
            <a:off x="3982994" y="681038"/>
            <a:ext cx="5161005" cy="5059363"/>
          </a:xfrm>
        </p:spPr>
        <p:txBody>
          <a:bodyPr/>
          <a:lstStyle/>
          <a:p>
            <a:pPr marL="0" indent="0">
              <a:buNone/>
            </a:pPr>
            <a:r>
              <a:rPr lang="en-GB" sz="2000" b="1" u="sng" dirty="0"/>
              <a:t>Telophase </a:t>
            </a:r>
            <a:endParaRPr lang="en-GB" sz="2000" dirty="0"/>
          </a:p>
          <a:p>
            <a:pPr>
              <a:buFont typeface="Arial" panose="020B0604020202020204" pitchFamily="34" charset="0"/>
              <a:buChar char="•"/>
            </a:pPr>
            <a:r>
              <a:rPr lang="en-GB" sz="2000" dirty="0"/>
              <a:t>T</a:t>
            </a:r>
            <a:r>
              <a:rPr lang="en-GB" sz="2000" dirty="0" smtClean="0"/>
              <a:t>he </a:t>
            </a:r>
            <a:r>
              <a:rPr lang="en-GB" sz="2000" dirty="0"/>
              <a:t>chromatids have arrived at the poles and are now called chromosomes. </a:t>
            </a:r>
            <a:endParaRPr lang="en-GB" sz="2000" dirty="0" smtClean="0"/>
          </a:p>
          <a:p>
            <a:pPr>
              <a:buFont typeface="Arial" panose="020B0604020202020204" pitchFamily="34" charset="0"/>
              <a:buChar char="•"/>
            </a:pPr>
            <a:r>
              <a:rPr lang="en-GB" sz="2000" dirty="0" smtClean="0"/>
              <a:t>They </a:t>
            </a:r>
            <a:r>
              <a:rPr lang="en-GB" sz="2000" dirty="0"/>
              <a:t>become long and thin once more </a:t>
            </a:r>
          </a:p>
          <a:p>
            <a:pPr>
              <a:buFont typeface="Arial" panose="020B0604020202020204" pitchFamily="34" charset="0"/>
              <a:buChar char="•"/>
            </a:pPr>
            <a:r>
              <a:rPr lang="en-GB" sz="2000" dirty="0"/>
              <a:t>A</a:t>
            </a:r>
            <a:r>
              <a:rPr lang="en-GB" sz="2000" dirty="0" smtClean="0"/>
              <a:t> </a:t>
            </a:r>
            <a:r>
              <a:rPr lang="en-GB" sz="2000" dirty="0"/>
              <a:t>nuclear envelope reforms around each set.</a:t>
            </a:r>
          </a:p>
        </p:txBody>
      </p:sp>
      <p:pic>
        <p:nvPicPr>
          <p:cNvPr id="23560" name="Picture 8" descr="telophaseonion"/>
          <p:cNvPicPr>
            <a:picLocks noChangeAspect="1" noChangeArrowheads="1"/>
          </p:cNvPicPr>
          <p:nvPr/>
        </p:nvPicPr>
        <p:blipFill>
          <a:blip r:embed="rId2" cstate="print"/>
          <a:srcRect/>
          <a:stretch>
            <a:fillRect/>
          </a:stretch>
        </p:blipFill>
        <p:spPr bwMode="auto">
          <a:xfrm>
            <a:off x="514350" y="2343150"/>
            <a:ext cx="3219450" cy="3848100"/>
          </a:xfrm>
          <a:prstGeom prst="rect">
            <a:avLst/>
          </a:prstGeom>
          <a:noFill/>
        </p:spPr>
      </p:pic>
      <p:pic>
        <p:nvPicPr>
          <p:cNvPr id="23561" name="Picture 9" descr="Copy 5 of Scan993, May 01, 2006"/>
          <p:cNvPicPr>
            <a:picLocks noChangeAspect="1" noChangeArrowheads="1"/>
          </p:cNvPicPr>
          <p:nvPr/>
        </p:nvPicPr>
        <p:blipFill>
          <a:blip r:embed="rId3" cstate="print"/>
          <a:srcRect/>
          <a:stretch>
            <a:fillRect/>
          </a:stretch>
        </p:blipFill>
        <p:spPr bwMode="auto">
          <a:xfrm>
            <a:off x="4956175" y="3111500"/>
            <a:ext cx="2800350" cy="3098800"/>
          </a:xfrm>
          <a:prstGeom prst="rect">
            <a:avLst/>
          </a:prstGeom>
          <a:noFill/>
        </p:spPr>
      </p:pic>
    </p:spTree>
    <p:extLst>
      <p:ext uri="{BB962C8B-B14F-4D97-AF65-F5344CB8AC3E}">
        <p14:creationId xmlns:p14="http://schemas.microsoft.com/office/powerpoint/2010/main" val="66496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5" y="1143000"/>
            <a:ext cx="8415338"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1987" name="Rectangle 2"/>
          <p:cNvSpPr>
            <a:spLocks/>
          </p:cNvSpPr>
          <p:nvPr/>
        </p:nvSpPr>
        <p:spPr bwMode="auto">
          <a:xfrm>
            <a:off x="3716338" y="578922"/>
            <a:ext cx="1257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eaLnBrk="1" hangingPunct="1">
              <a:buClr>
                <a:srgbClr val="10BC45"/>
              </a:buClr>
              <a:buSzPct val="80000"/>
            </a:pPr>
            <a:r>
              <a:rPr lang="en-US" altLang="en-US" dirty="0">
                <a:solidFill>
                  <a:schemeClr val="tx1"/>
                </a:solidFill>
                <a:ea typeface="Gill Sans"/>
                <a:cs typeface="Gill Sans"/>
              </a:rPr>
              <a:t>MITOSIS</a:t>
            </a:r>
          </a:p>
        </p:txBody>
      </p:sp>
      <p:sp>
        <p:nvSpPr>
          <p:cNvPr id="41988" name="Rectangle 3"/>
          <p:cNvSpPr>
            <a:spLocks/>
          </p:cNvSpPr>
          <p:nvPr/>
        </p:nvSpPr>
        <p:spPr bwMode="auto">
          <a:xfrm>
            <a:off x="585788" y="5292725"/>
            <a:ext cx="80152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eaLnBrk="1" hangingPunct="1">
              <a:buClr>
                <a:srgbClr val="10BC45"/>
              </a:buClr>
              <a:buSzPct val="80000"/>
              <a:buFont typeface="Wingdings" pitchFamily="2" charset="2"/>
              <a:buNone/>
            </a:pPr>
            <a:r>
              <a:rPr lang="en-US" altLang="en-US" sz="1600" u="sng" dirty="0">
                <a:solidFill>
                  <a:srgbClr val="0044FE"/>
                </a:solidFill>
                <a:ea typeface="Gill Sans"/>
                <a:cs typeface="Gill Sans"/>
                <a:hlinkClick r:id="rId3"/>
              </a:rPr>
              <a:t>http://www.stolaf.edu/people/giannini/flashanimat/celldivision/crome3.swf</a:t>
            </a:r>
            <a:endParaRPr lang="en-US" altLang="en-US" sz="1600" u="sng" dirty="0">
              <a:solidFill>
                <a:srgbClr val="0044FE"/>
              </a:solidFill>
              <a:ea typeface="Gill Sans"/>
              <a:cs typeface="Gill Sans"/>
            </a:endParaRPr>
          </a:p>
        </p:txBody>
      </p:sp>
      <p:sp>
        <p:nvSpPr>
          <p:cNvPr id="41989" name="Rectangle 4"/>
          <p:cNvSpPr>
            <a:spLocks/>
          </p:cNvSpPr>
          <p:nvPr/>
        </p:nvSpPr>
        <p:spPr bwMode="auto">
          <a:xfrm>
            <a:off x="585788" y="4427538"/>
            <a:ext cx="779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eaLnBrk="1" hangingPunct="1">
              <a:buClr>
                <a:srgbClr val="10BC45"/>
              </a:buClr>
              <a:buSzPct val="80000"/>
              <a:buFont typeface="Wingdings" pitchFamily="2" charset="2"/>
              <a:buNone/>
            </a:pPr>
            <a:r>
              <a:rPr lang="en-US" altLang="en-US">
                <a:solidFill>
                  <a:schemeClr val="tx1"/>
                </a:solidFill>
                <a:ea typeface="Gill Sans"/>
                <a:cs typeface="Gill Sans"/>
              </a:rPr>
              <a:t>use this animation to help you remember the stages</a:t>
            </a:r>
          </a:p>
        </p:txBody>
      </p:sp>
    </p:spTree>
    <p:extLst>
      <p:ext uri="{BB962C8B-B14F-4D97-AF65-F5344CB8AC3E}">
        <p14:creationId xmlns:p14="http://schemas.microsoft.com/office/powerpoint/2010/main" val="332849964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Mnemonic</a:t>
            </a:r>
            <a:endParaRPr lang="en-GB" dirty="0"/>
          </a:p>
        </p:txBody>
      </p:sp>
      <p:sp>
        <p:nvSpPr>
          <p:cNvPr id="6" name="Content Placeholder 5"/>
          <p:cNvSpPr>
            <a:spLocks noGrp="1"/>
          </p:cNvSpPr>
          <p:nvPr>
            <p:ph idx="1"/>
          </p:nvPr>
        </p:nvSpPr>
        <p:spPr/>
        <p:txBody>
          <a:bodyPr/>
          <a:lstStyle/>
          <a:p>
            <a:r>
              <a:rPr lang="en-GB" b="1" u="sng" dirty="0" smtClean="0"/>
              <a:t>I</a:t>
            </a:r>
            <a:r>
              <a:rPr lang="en-GB" b="1" dirty="0" smtClean="0"/>
              <a:t> 				I</a:t>
            </a:r>
            <a:r>
              <a:rPr lang="en-GB" dirty="0" smtClean="0"/>
              <a:t>nterphase</a:t>
            </a:r>
          </a:p>
          <a:p>
            <a:r>
              <a:rPr lang="en-GB" b="1" u="sng" dirty="0" smtClean="0"/>
              <a:t>P</a:t>
            </a:r>
            <a:r>
              <a:rPr lang="en-GB" dirty="0" smtClean="0"/>
              <a:t>eed			</a:t>
            </a:r>
            <a:r>
              <a:rPr lang="en-GB" b="1" dirty="0" smtClean="0"/>
              <a:t>P</a:t>
            </a:r>
            <a:r>
              <a:rPr lang="en-GB" dirty="0" smtClean="0"/>
              <a:t>rophase</a:t>
            </a:r>
          </a:p>
          <a:p>
            <a:r>
              <a:rPr lang="en-GB" b="1" u="sng" dirty="0" smtClean="0"/>
              <a:t>M</a:t>
            </a:r>
            <a:r>
              <a:rPr lang="en-GB" dirty="0" smtClean="0"/>
              <a:t>yself			</a:t>
            </a:r>
            <a:r>
              <a:rPr lang="en-GB" b="1" dirty="0" smtClean="0"/>
              <a:t>M</a:t>
            </a:r>
            <a:r>
              <a:rPr lang="en-GB" dirty="0" smtClean="0"/>
              <a:t>etaphase</a:t>
            </a:r>
          </a:p>
          <a:p>
            <a:r>
              <a:rPr lang="en-GB" b="1" u="sng" dirty="0" smtClean="0"/>
              <a:t>A</a:t>
            </a:r>
            <a:r>
              <a:rPr lang="en-GB" dirty="0" smtClean="0"/>
              <a:t>t				</a:t>
            </a:r>
            <a:r>
              <a:rPr lang="en-GB" b="1" dirty="0" smtClean="0"/>
              <a:t>A</a:t>
            </a:r>
            <a:r>
              <a:rPr lang="en-GB" dirty="0" smtClean="0"/>
              <a:t>naphase</a:t>
            </a:r>
          </a:p>
          <a:p>
            <a:r>
              <a:rPr lang="en-GB" b="1" u="sng" dirty="0" smtClean="0"/>
              <a:t>T</a:t>
            </a:r>
            <a:r>
              <a:rPr lang="en-GB" dirty="0" smtClean="0"/>
              <a:t>esco’s			</a:t>
            </a:r>
            <a:r>
              <a:rPr lang="en-GB" b="1" dirty="0" smtClean="0"/>
              <a:t>T</a:t>
            </a:r>
            <a:r>
              <a:rPr lang="en-GB" dirty="0" smtClean="0"/>
              <a:t>elophase</a:t>
            </a:r>
            <a:endParaRPr lang="en-GB" dirty="0"/>
          </a:p>
        </p:txBody>
      </p:sp>
      <p:sp>
        <p:nvSpPr>
          <p:cNvPr id="3" name="Rectangle 2"/>
          <p:cNvSpPr/>
          <p:nvPr/>
        </p:nvSpPr>
        <p:spPr>
          <a:xfrm>
            <a:off x="1305697" y="5496351"/>
            <a:ext cx="6182498" cy="646331"/>
          </a:xfrm>
          <a:prstGeom prst="rect">
            <a:avLst/>
          </a:prstGeom>
        </p:spPr>
        <p:txBody>
          <a:bodyPr wrap="square">
            <a:spAutoFit/>
          </a:bodyPr>
          <a:lstStyle/>
          <a:p>
            <a:r>
              <a:rPr lang="en-GB" dirty="0">
                <a:hlinkClick r:id="rId2"/>
              </a:rPr>
              <a:t>https://www.youtube.com/watch?v=AhgRhXl7w_g&amp;list=PL781BA4A592A93165&amp;index=2</a:t>
            </a:r>
            <a:endParaRPr lang="en-GB" dirty="0"/>
          </a:p>
        </p:txBody>
      </p:sp>
    </p:spTree>
    <p:extLst>
      <p:ext uri="{BB962C8B-B14F-4D97-AF65-F5344CB8AC3E}">
        <p14:creationId xmlns:p14="http://schemas.microsoft.com/office/powerpoint/2010/main" val="1232317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Recall</a:t>
            </a:r>
            <a:endParaRPr lang="en-GB" dirty="0"/>
          </a:p>
        </p:txBody>
      </p:sp>
      <p:sp>
        <p:nvSpPr>
          <p:cNvPr id="3" name="Content Placeholder 2"/>
          <p:cNvSpPr>
            <a:spLocks noGrp="1"/>
          </p:cNvSpPr>
          <p:nvPr>
            <p:ph idx="1"/>
          </p:nvPr>
        </p:nvSpPr>
        <p:spPr/>
        <p:txBody>
          <a:bodyPr/>
          <a:lstStyle/>
          <a:p>
            <a:r>
              <a:rPr lang="en-GB" dirty="0" smtClean="0"/>
              <a:t>In body cells the chromosomes are normally found in pairs</a:t>
            </a:r>
          </a:p>
          <a:p>
            <a:r>
              <a:rPr lang="en-GB" dirty="0" smtClean="0"/>
              <a:t>Body cells divide by mitosis producing </a:t>
            </a:r>
            <a:r>
              <a:rPr lang="en-GB" dirty="0"/>
              <a:t>g</a:t>
            </a:r>
            <a:r>
              <a:rPr lang="en-GB" dirty="0" smtClean="0"/>
              <a:t>enetically identical body cells </a:t>
            </a:r>
          </a:p>
          <a:p>
            <a:r>
              <a:rPr lang="en-GB" dirty="0" smtClean="0"/>
              <a:t>Mitosis occurs during growth or to produce replacement cells</a:t>
            </a:r>
            <a:endParaRPr lang="en-GB" dirty="0"/>
          </a:p>
        </p:txBody>
      </p:sp>
    </p:spTree>
    <p:extLst>
      <p:ext uri="{BB962C8B-B14F-4D97-AF65-F5344CB8AC3E}">
        <p14:creationId xmlns:p14="http://schemas.microsoft.com/office/powerpoint/2010/main" val="2034083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Cytokinesis</a:t>
            </a:r>
            <a:endParaRPr lang="en-GB" dirty="0"/>
          </a:p>
        </p:txBody>
      </p:sp>
      <p:sp>
        <p:nvSpPr>
          <p:cNvPr id="3" name="Content Placeholder 2"/>
          <p:cNvSpPr>
            <a:spLocks noGrp="1"/>
          </p:cNvSpPr>
          <p:nvPr>
            <p:ph idx="1"/>
          </p:nvPr>
        </p:nvSpPr>
        <p:spPr>
          <a:xfrm>
            <a:off x="228600" y="1528119"/>
            <a:ext cx="8686800" cy="5029200"/>
          </a:xfrm>
        </p:spPr>
        <p:txBody>
          <a:bodyPr/>
          <a:lstStyle/>
          <a:p>
            <a:r>
              <a:rPr lang="en-GB" dirty="0" smtClean="0"/>
              <a:t>The third phase in the cell cycle</a:t>
            </a:r>
          </a:p>
          <a:p>
            <a:r>
              <a:rPr lang="en-GB" dirty="0" smtClean="0"/>
              <a:t>It is the physical process of </a:t>
            </a:r>
            <a:r>
              <a:rPr lang="en-GB" dirty="0" smtClean="0">
                <a:solidFill>
                  <a:srgbClr val="FF0000"/>
                </a:solidFill>
              </a:rPr>
              <a:t>cell division</a:t>
            </a:r>
          </a:p>
          <a:p>
            <a:r>
              <a:rPr lang="en-GB" dirty="0" smtClean="0"/>
              <a:t>Parental cell cytoplasm divides </a:t>
            </a:r>
            <a:endParaRPr lang="en-GB" dirty="0"/>
          </a:p>
          <a:p>
            <a:r>
              <a:rPr lang="en-GB" dirty="0" smtClean="0"/>
              <a:t>Production of two daughter cells</a:t>
            </a:r>
          </a:p>
          <a:p>
            <a:endParaRPr lang="en-GB" sz="1400" dirty="0" smtClean="0">
              <a:hlinkClick r:id="rId2"/>
            </a:endParaRPr>
          </a:p>
          <a:p>
            <a:endParaRPr lang="en-GB" sz="1400" dirty="0">
              <a:hlinkClick r:id="rId2"/>
            </a:endParaRPr>
          </a:p>
          <a:p>
            <a:endParaRPr lang="en-GB" sz="1400" dirty="0" smtClean="0">
              <a:hlinkClick r:id="rId2"/>
            </a:endParaRPr>
          </a:p>
          <a:p>
            <a:endParaRPr lang="en-GB" sz="1400" dirty="0">
              <a:hlinkClick r:id="rId2"/>
            </a:endParaRPr>
          </a:p>
          <a:p>
            <a:endParaRPr lang="en-GB" sz="1400" dirty="0" smtClean="0">
              <a:hlinkClick r:id="rId2"/>
            </a:endParaRPr>
          </a:p>
          <a:p>
            <a:endParaRPr lang="en-GB" sz="1400" dirty="0">
              <a:hlinkClick r:id="rId2"/>
            </a:endParaRPr>
          </a:p>
          <a:p>
            <a:endParaRPr lang="en-GB" sz="1400" dirty="0" smtClean="0">
              <a:hlinkClick r:id="rId2"/>
            </a:endParaRPr>
          </a:p>
          <a:p>
            <a:endParaRPr lang="en-GB" sz="1400" dirty="0">
              <a:hlinkClick r:id="rId2"/>
            </a:endParaRPr>
          </a:p>
          <a:p>
            <a:pPr marL="0" indent="0">
              <a:buNone/>
            </a:pPr>
            <a:endParaRPr lang="en-GB" sz="1400" dirty="0">
              <a:hlinkClick r:id="rId2"/>
            </a:endParaRPr>
          </a:p>
          <a:p>
            <a:r>
              <a:rPr lang="en-GB" sz="1400" dirty="0" smtClean="0">
                <a:hlinkClick r:id="rId2"/>
              </a:rPr>
              <a:t>Extension : http</a:t>
            </a:r>
            <a:r>
              <a:rPr lang="en-GB" sz="1400" dirty="0">
                <a:hlinkClick r:id="rId2"/>
              </a:rPr>
              <a:t>://highered.mheducation.com/sites/9834092339/student_view0/chapter10/animation_-_</a:t>
            </a:r>
            <a:r>
              <a:rPr lang="en-GB" sz="1400" dirty="0" smtClean="0">
                <a:hlinkClick r:id="rId2"/>
              </a:rPr>
              <a:t>cytokinesis.html</a:t>
            </a:r>
            <a:endParaRPr lang="en-GB" sz="1400" dirty="0" smtClean="0"/>
          </a:p>
          <a:p>
            <a:endParaRPr lang="en-GB" dirty="0"/>
          </a:p>
        </p:txBody>
      </p:sp>
      <p:pic>
        <p:nvPicPr>
          <p:cNvPr id="4" name="Picture 3"/>
          <p:cNvPicPr>
            <a:picLocks noChangeAspect="1"/>
          </p:cNvPicPr>
          <p:nvPr/>
        </p:nvPicPr>
        <p:blipFill>
          <a:blip r:embed="rId3"/>
          <a:stretch>
            <a:fillRect/>
          </a:stretch>
        </p:blipFill>
        <p:spPr>
          <a:xfrm>
            <a:off x="5642919" y="3313109"/>
            <a:ext cx="3435178" cy="2889982"/>
          </a:xfrm>
          <a:prstGeom prst="rect">
            <a:avLst/>
          </a:prstGeom>
        </p:spPr>
      </p:pic>
    </p:spTree>
    <p:extLst>
      <p:ext uri="{BB962C8B-B14F-4D97-AF65-F5344CB8AC3E}">
        <p14:creationId xmlns:p14="http://schemas.microsoft.com/office/powerpoint/2010/main" val="1597357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15900" y="173038"/>
            <a:ext cx="8763000" cy="1143000"/>
          </a:xfrm>
        </p:spPr>
        <p:txBody>
          <a:bodyPr/>
          <a:lstStyle/>
          <a:p>
            <a:r>
              <a:rPr lang="en-GB" sz="3200" b="1" u="sng"/>
              <a:t>Cytokinesis – Division of the Cell into Two</a:t>
            </a:r>
          </a:p>
        </p:txBody>
      </p:sp>
      <p:sp>
        <p:nvSpPr>
          <p:cNvPr id="29699" name="Rectangle 3"/>
          <p:cNvSpPr>
            <a:spLocks noGrp="1" noChangeArrowheads="1"/>
          </p:cNvSpPr>
          <p:nvPr>
            <p:ph type="body" idx="1"/>
          </p:nvPr>
        </p:nvSpPr>
        <p:spPr>
          <a:xfrm>
            <a:off x="457200" y="1104900"/>
            <a:ext cx="8229600" cy="5021263"/>
          </a:xfrm>
        </p:spPr>
        <p:txBody>
          <a:bodyPr/>
          <a:lstStyle/>
          <a:p>
            <a:pPr>
              <a:buFontTx/>
              <a:buNone/>
            </a:pPr>
            <a:r>
              <a:rPr lang="en-GB" sz="2400" b="1" u="sng"/>
              <a:t>Cytokinesis in Animal Cells</a:t>
            </a:r>
          </a:p>
          <a:p>
            <a:r>
              <a:rPr lang="en-GB" sz="1600" b="1"/>
              <a:t>Cytokinesis may begin before mitosis is complete</a:t>
            </a:r>
          </a:p>
          <a:p>
            <a:r>
              <a:rPr lang="en-GB" sz="1600" b="1"/>
              <a:t>Protein filaments (microfilaments) attach to the inside of the membrane around the centre region.</a:t>
            </a:r>
          </a:p>
          <a:p>
            <a:r>
              <a:rPr lang="en-GB" sz="1600" b="1"/>
              <a:t>They pull the membrane inwards.</a:t>
            </a:r>
          </a:p>
          <a:p>
            <a:endParaRPr lang="en-GB" sz="1600" b="1"/>
          </a:p>
          <a:p>
            <a:endParaRPr lang="en-GB" sz="1600" b="1"/>
          </a:p>
          <a:p>
            <a:endParaRPr lang="en-GB" sz="1600" b="1"/>
          </a:p>
          <a:p>
            <a:endParaRPr lang="en-GB" sz="1600" b="1"/>
          </a:p>
          <a:p>
            <a:endParaRPr lang="en-GB" sz="1600" b="1"/>
          </a:p>
          <a:p>
            <a:endParaRPr lang="en-GB" sz="1600" b="1"/>
          </a:p>
          <a:p>
            <a:endParaRPr lang="en-GB" sz="1600" b="1"/>
          </a:p>
          <a:p>
            <a:r>
              <a:rPr lang="en-GB" sz="1600" b="1"/>
              <a:t>The cell cleaves into</a:t>
            </a:r>
          </a:p>
          <a:p>
            <a:pPr>
              <a:buFontTx/>
              <a:buNone/>
            </a:pPr>
            <a:r>
              <a:rPr lang="en-GB" sz="1600" b="1"/>
              <a:t>	two daughter cells</a:t>
            </a:r>
          </a:p>
          <a:p>
            <a:endParaRPr lang="en-GB" sz="1600" b="1"/>
          </a:p>
        </p:txBody>
      </p:sp>
      <p:grpSp>
        <p:nvGrpSpPr>
          <p:cNvPr id="2" name="Group 4"/>
          <p:cNvGrpSpPr>
            <a:grpSpLocks/>
          </p:cNvGrpSpPr>
          <p:nvPr/>
        </p:nvGrpSpPr>
        <p:grpSpPr bwMode="auto">
          <a:xfrm>
            <a:off x="3416300" y="2527300"/>
            <a:ext cx="4854575" cy="1982788"/>
            <a:chOff x="2465" y="300"/>
            <a:chExt cx="7645" cy="3123"/>
          </a:xfrm>
        </p:grpSpPr>
        <p:sp>
          <p:nvSpPr>
            <p:cNvPr id="29701" name="Text Box 5"/>
            <p:cNvSpPr txBox="1">
              <a:spLocks noChangeArrowheads="1"/>
            </p:cNvSpPr>
            <p:nvPr/>
          </p:nvSpPr>
          <p:spPr bwMode="auto">
            <a:xfrm>
              <a:off x="6900" y="1770"/>
              <a:ext cx="2820" cy="900"/>
            </a:xfrm>
            <a:prstGeom prst="rect">
              <a:avLst/>
            </a:prstGeom>
            <a:solidFill>
              <a:srgbClr val="FFFFFF">
                <a:alpha val="0"/>
              </a:srgbClr>
            </a:solidFill>
            <a:ln w="9525">
              <a:noFill/>
              <a:miter lim="800000"/>
              <a:headEnd/>
              <a:tailEnd/>
            </a:ln>
          </p:spPr>
          <p:txBody>
            <a:bodyPr lIns="18000" tIns="0" rIns="0" bIns="0"/>
            <a:lstStyle/>
            <a:p>
              <a:pPr fontAlgn="base">
                <a:spcBef>
                  <a:spcPct val="0"/>
                </a:spcBef>
                <a:spcAft>
                  <a:spcPct val="0"/>
                </a:spcAft>
              </a:pPr>
              <a:r>
                <a:rPr lang="en-GB" sz="1400" smtClean="0">
                  <a:solidFill>
                    <a:srgbClr val="000000"/>
                  </a:solidFill>
                </a:rPr>
                <a:t>Nucleus in telophase, chromosomes now unwinding</a:t>
              </a:r>
              <a:endParaRPr lang="en-GB" smtClean="0">
                <a:solidFill>
                  <a:srgbClr val="000000"/>
                </a:solidFill>
              </a:endParaRPr>
            </a:p>
          </p:txBody>
        </p:sp>
        <p:grpSp>
          <p:nvGrpSpPr>
            <p:cNvPr id="3" name="Group 6"/>
            <p:cNvGrpSpPr>
              <a:grpSpLocks/>
            </p:cNvGrpSpPr>
            <p:nvPr/>
          </p:nvGrpSpPr>
          <p:grpSpPr bwMode="auto">
            <a:xfrm>
              <a:off x="2465" y="300"/>
              <a:ext cx="7645" cy="3123"/>
              <a:chOff x="2465" y="300"/>
              <a:chExt cx="7645" cy="3123"/>
            </a:xfrm>
          </p:grpSpPr>
          <p:grpSp>
            <p:nvGrpSpPr>
              <p:cNvPr id="4" name="Group 7"/>
              <p:cNvGrpSpPr>
                <a:grpSpLocks/>
              </p:cNvGrpSpPr>
              <p:nvPr/>
            </p:nvGrpSpPr>
            <p:grpSpPr bwMode="auto">
              <a:xfrm>
                <a:off x="2465" y="1510"/>
                <a:ext cx="3592" cy="1913"/>
                <a:chOff x="6095" y="1357"/>
                <a:chExt cx="3592" cy="1913"/>
              </a:xfrm>
            </p:grpSpPr>
            <p:grpSp>
              <p:nvGrpSpPr>
                <p:cNvPr id="5" name="Group 8"/>
                <p:cNvGrpSpPr>
                  <a:grpSpLocks/>
                </p:cNvGrpSpPr>
                <p:nvPr/>
              </p:nvGrpSpPr>
              <p:grpSpPr bwMode="auto">
                <a:xfrm>
                  <a:off x="6095" y="1357"/>
                  <a:ext cx="3592" cy="1913"/>
                  <a:chOff x="6080" y="1372"/>
                  <a:chExt cx="3592" cy="1913"/>
                </a:xfrm>
              </p:grpSpPr>
              <p:grpSp>
                <p:nvGrpSpPr>
                  <p:cNvPr id="6" name="Group 9"/>
                  <p:cNvGrpSpPr>
                    <a:grpSpLocks/>
                  </p:cNvGrpSpPr>
                  <p:nvPr/>
                </p:nvGrpSpPr>
                <p:grpSpPr bwMode="auto">
                  <a:xfrm>
                    <a:off x="6080" y="1372"/>
                    <a:ext cx="3592" cy="1913"/>
                    <a:chOff x="6095" y="1375"/>
                    <a:chExt cx="3592" cy="1913"/>
                  </a:xfrm>
                </p:grpSpPr>
                <p:grpSp>
                  <p:nvGrpSpPr>
                    <p:cNvPr id="7" name="Group 10"/>
                    <p:cNvGrpSpPr>
                      <a:grpSpLocks/>
                    </p:cNvGrpSpPr>
                    <p:nvPr/>
                  </p:nvGrpSpPr>
                  <p:grpSpPr bwMode="auto">
                    <a:xfrm>
                      <a:off x="6095" y="1375"/>
                      <a:ext cx="3592" cy="1913"/>
                      <a:chOff x="1685" y="4585"/>
                      <a:chExt cx="4177" cy="2213"/>
                    </a:xfrm>
                  </p:grpSpPr>
                  <p:grpSp>
                    <p:nvGrpSpPr>
                      <p:cNvPr id="8" name="Group 11"/>
                      <p:cNvGrpSpPr>
                        <a:grpSpLocks/>
                      </p:cNvGrpSpPr>
                      <p:nvPr/>
                    </p:nvGrpSpPr>
                    <p:grpSpPr bwMode="auto">
                      <a:xfrm>
                        <a:off x="1685" y="4585"/>
                        <a:ext cx="4177" cy="2213"/>
                        <a:chOff x="1685" y="4585"/>
                        <a:chExt cx="4177" cy="2213"/>
                      </a:xfrm>
                    </p:grpSpPr>
                    <p:sp>
                      <p:nvSpPr>
                        <p:cNvPr id="29708" name="Freeform 12"/>
                        <p:cNvSpPr>
                          <a:spLocks/>
                        </p:cNvSpPr>
                        <p:nvPr/>
                      </p:nvSpPr>
                      <p:spPr bwMode="auto">
                        <a:xfrm>
                          <a:off x="1685" y="4585"/>
                          <a:ext cx="2227" cy="2183"/>
                        </a:xfrm>
                        <a:custGeom>
                          <a:avLst/>
                          <a:gdLst/>
                          <a:ahLst/>
                          <a:cxnLst>
                            <a:cxn ang="0">
                              <a:pos x="2350" y="275"/>
                            </a:cxn>
                            <a:cxn ang="0">
                              <a:pos x="2185" y="125"/>
                            </a:cxn>
                            <a:cxn ang="0">
                              <a:pos x="1540" y="20"/>
                            </a:cxn>
                            <a:cxn ang="0">
                              <a:pos x="700" y="65"/>
                            </a:cxn>
                            <a:cxn ang="0">
                              <a:pos x="220" y="410"/>
                            </a:cxn>
                            <a:cxn ang="0">
                              <a:pos x="25" y="1145"/>
                            </a:cxn>
                            <a:cxn ang="0">
                              <a:pos x="70" y="2120"/>
                            </a:cxn>
                            <a:cxn ang="0">
                              <a:pos x="400" y="2630"/>
                            </a:cxn>
                            <a:cxn ang="0">
                              <a:pos x="1675" y="2765"/>
                            </a:cxn>
                            <a:cxn ang="0">
                              <a:pos x="2410" y="2525"/>
                            </a:cxn>
                            <a:cxn ang="0">
                              <a:pos x="2635" y="1595"/>
                            </a:cxn>
                            <a:cxn ang="0">
                              <a:pos x="2575" y="710"/>
                            </a:cxn>
                            <a:cxn ang="0">
                              <a:pos x="2350" y="275"/>
                            </a:cxn>
                          </a:cxnLst>
                          <a:rect l="0" t="0" r="r" b="b"/>
                          <a:pathLst>
                            <a:path w="2662" h="2783">
                              <a:moveTo>
                                <a:pt x="2350" y="275"/>
                              </a:moveTo>
                              <a:cubicBezTo>
                                <a:pt x="2285" y="178"/>
                                <a:pt x="2320" y="167"/>
                                <a:pt x="2185" y="125"/>
                              </a:cubicBezTo>
                              <a:cubicBezTo>
                                <a:pt x="2050" y="83"/>
                                <a:pt x="1787" y="30"/>
                                <a:pt x="1540" y="20"/>
                              </a:cubicBezTo>
                              <a:cubicBezTo>
                                <a:pt x="1293" y="10"/>
                                <a:pt x="920" y="0"/>
                                <a:pt x="700" y="65"/>
                              </a:cubicBezTo>
                              <a:cubicBezTo>
                                <a:pt x="480" y="130"/>
                                <a:pt x="332" y="230"/>
                                <a:pt x="220" y="410"/>
                              </a:cubicBezTo>
                              <a:cubicBezTo>
                                <a:pt x="108" y="590"/>
                                <a:pt x="50" y="860"/>
                                <a:pt x="25" y="1145"/>
                              </a:cubicBezTo>
                              <a:cubicBezTo>
                                <a:pt x="0" y="1430"/>
                                <a:pt x="8" y="1873"/>
                                <a:pt x="70" y="2120"/>
                              </a:cubicBezTo>
                              <a:cubicBezTo>
                                <a:pt x="132" y="2367"/>
                                <a:pt x="133" y="2523"/>
                                <a:pt x="400" y="2630"/>
                              </a:cubicBezTo>
                              <a:cubicBezTo>
                                <a:pt x="667" y="2737"/>
                                <a:pt x="1340" y="2783"/>
                                <a:pt x="1675" y="2765"/>
                              </a:cubicBezTo>
                              <a:cubicBezTo>
                                <a:pt x="2010" y="2747"/>
                                <a:pt x="2250" y="2720"/>
                                <a:pt x="2410" y="2525"/>
                              </a:cubicBezTo>
                              <a:cubicBezTo>
                                <a:pt x="2570" y="2330"/>
                                <a:pt x="2608" y="1897"/>
                                <a:pt x="2635" y="1595"/>
                              </a:cubicBezTo>
                              <a:cubicBezTo>
                                <a:pt x="2662" y="1293"/>
                                <a:pt x="2623" y="933"/>
                                <a:pt x="2575" y="710"/>
                              </a:cubicBezTo>
                              <a:cubicBezTo>
                                <a:pt x="2527" y="487"/>
                                <a:pt x="2415" y="372"/>
                                <a:pt x="2350" y="275"/>
                              </a:cubicBezTo>
                              <a:close/>
                            </a:path>
                          </a:pathLst>
                        </a:custGeom>
                        <a:solidFill>
                          <a:srgbClr val="CC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09" name="Freeform 13"/>
                        <p:cNvSpPr>
                          <a:spLocks/>
                        </p:cNvSpPr>
                        <p:nvPr/>
                      </p:nvSpPr>
                      <p:spPr bwMode="auto">
                        <a:xfrm>
                          <a:off x="3635" y="4615"/>
                          <a:ext cx="2227" cy="2183"/>
                        </a:xfrm>
                        <a:custGeom>
                          <a:avLst/>
                          <a:gdLst/>
                          <a:ahLst/>
                          <a:cxnLst>
                            <a:cxn ang="0">
                              <a:pos x="2350" y="275"/>
                            </a:cxn>
                            <a:cxn ang="0">
                              <a:pos x="2185" y="125"/>
                            </a:cxn>
                            <a:cxn ang="0">
                              <a:pos x="1540" y="20"/>
                            </a:cxn>
                            <a:cxn ang="0">
                              <a:pos x="700" y="65"/>
                            </a:cxn>
                            <a:cxn ang="0">
                              <a:pos x="220" y="410"/>
                            </a:cxn>
                            <a:cxn ang="0">
                              <a:pos x="25" y="1145"/>
                            </a:cxn>
                            <a:cxn ang="0">
                              <a:pos x="70" y="2120"/>
                            </a:cxn>
                            <a:cxn ang="0">
                              <a:pos x="400" y="2630"/>
                            </a:cxn>
                            <a:cxn ang="0">
                              <a:pos x="1675" y="2765"/>
                            </a:cxn>
                            <a:cxn ang="0">
                              <a:pos x="2410" y="2525"/>
                            </a:cxn>
                            <a:cxn ang="0">
                              <a:pos x="2635" y="1595"/>
                            </a:cxn>
                            <a:cxn ang="0">
                              <a:pos x="2575" y="710"/>
                            </a:cxn>
                            <a:cxn ang="0">
                              <a:pos x="2350" y="275"/>
                            </a:cxn>
                          </a:cxnLst>
                          <a:rect l="0" t="0" r="r" b="b"/>
                          <a:pathLst>
                            <a:path w="2662" h="2783">
                              <a:moveTo>
                                <a:pt x="2350" y="275"/>
                              </a:moveTo>
                              <a:cubicBezTo>
                                <a:pt x="2285" y="178"/>
                                <a:pt x="2320" y="167"/>
                                <a:pt x="2185" y="125"/>
                              </a:cubicBezTo>
                              <a:cubicBezTo>
                                <a:pt x="2050" y="83"/>
                                <a:pt x="1787" y="30"/>
                                <a:pt x="1540" y="20"/>
                              </a:cubicBezTo>
                              <a:cubicBezTo>
                                <a:pt x="1293" y="10"/>
                                <a:pt x="920" y="0"/>
                                <a:pt x="700" y="65"/>
                              </a:cubicBezTo>
                              <a:cubicBezTo>
                                <a:pt x="480" y="130"/>
                                <a:pt x="332" y="230"/>
                                <a:pt x="220" y="410"/>
                              </a:cubicBezTo>
                              <a:cubicBezTo>
                                <a:pt x="108" y="590"/>
                                <a:pt x="50" y="860"/>
                                <a:pt x="25" y="1145"/>
                              </a:cubicBezTo>
                              <a:cubicBezTo>
                                <a:pt x="0" y="1430"/>
                                <a:pt x="8" y="1873"/>
                                <a:pt x="70" y="2120"/>
                              </a:cubicBezTo>
                              <a:cubicBezTo>
                                <a:pt x="132" y="2367"/>
                                <a:pt x="133" y="2523"/>
                                <a:pt x="400" y="2630"/>
                              </a:cubicBezTo>
                              <a:cubicBezTo>
                                <a:pt x="667" y="2737"/>
                                <a:pt x="1340" y="2783"/>
                                <a:pt x="1675" y="2765"/>
                              </a:cubicBezTo>
                              <a:cubicBezTo>
                                <a:pt x="2010" y="2747"/>
                                <a:pt x="2250" y="2720"/>
                                <a:pt x="2410" y="2525"/>
                              </a:cubicBezTo>
                              <a:cubicBezTo>
                                <a:pt x="2570" y="2330"/>
                                <a:pt x="2608" y="1897"/>
                                <a:pt x="2635" y="1595"/>
                              </a:cubicBezTo>
                              <a:cubicBezTo>
                                <a:pt x="2662" y="1293"/>
                                <a:pt x="2623" y="933"/>
                                <a:pt x="2575" y="710"/>
                              </a:cubicBezTo>
                              <a:cubicBezTo>
                                <a:pt x="2527" y="487"/>
                                <a:pt x="2415" y="372"/>
                                <a:pt x="2350" y="275"/>
                              </a:cubicBezTo>
                              <a:close/>
                            </a:path>
                          </a:pathLst>
                        </a:custGeom>
                        <a:solidFill>
                          <a:srgbClr val="CC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sp>
                    <p:nvSpPr>
                      <p:cNvPr id="29710" name="Oval 14"/>
                      <p:cNvSpPr>
                        <a:spLocks noChangeArrowheads="1"/>
                      </p:cNvSpPr>
                      <p:nvPr/>
                    </p:nvSpPr>
                    <p:spPr bwMode="auto">
                      <a:xfrm>
                        <a:off x="3555" y="5010"/>
                        <a:ext cx="428" cy="1455"/>
                      </a:xfrm>
                      <a:prstGeom prst="ellipse">
                        <a:avLst/>
                      </a:prstGeom>
                      <a:solidFill>
                        <a:srgbClr val="CCFFFF"/>
                      </a:solidFill>
                      <a:ln w="9525">
                        <a:no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9" name="Group 15"/>
                    <p:cNvGrpSpPr>
                      <a:grpSpLocks/>
                    </p:cNvGrpSpPr>
                    <p:nvPr/>
                  </p:nvGrpSpPr>
                  <p:grpSpPr bwMode="auto">
                    <a:xfrm>
                      <a:off x="6645" y="1905"/>
                      <a:ext cx="900" cy="825"/>
                      <a:chOff x="6675" y="1920"/>
                      <a:chExt cx="900" cy="825"/>
                    </a:xfrm>
                  </p:grpSpPr>
                  <p:sp>
                    <p:nvSpPr>
                      <p:cNvPr id="29712" name="Oval 16"/>
                      <p:cNvSpPr>
                        <a:spLocks noChangeArrowheads="1"/>
                      </p:cNvSpPr>
                      <p:nvPr/>
                    </p:nvSpPr>
                    <p:spPr bwMode="auto">
                      <a:xfrm>
                        <a:off x="6675" y="192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10" name="Group 17"/>
                      <p:cNvGrpSpPr>
                        <a:grpSpLocks/>
                      </p:cNvGrpSpPr>
                      <p:nvPr/>
                    </p:nvGrpSpPr>
                    <p:grpSpPr bwMode="auto">
                      <a:xfrm>
                        <a:off x="7050" y="1965"/>
                        <a:ext cx="327" cy="720"/>
                        <a:chOff x="2145" y="7260"/>
                        <a:chExt cx="327" cy="720"/>
                      </a:xfrm>
                    </p:grpSpPr>
                    <p:sp>
                      <p:nvSpPr>
                        <p:cNvPr id="29714" name="Freeform 18"/>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15" name="Oval 19"/>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1" name="Group 20"/>
                      <p:cNvGrpSpPr>
                        <a:grpSpLocks/>
                      </p:cNvGrpSpPr>
                      <p:nvPr/>
                    </p:nvGrpSpPr>
                    <p:grpSpPr bwMode="auto">
                      <a:xfrm>
                        <a:off x="6735" y="2018"/>
                        <a:ext cx="480" cy="407"/>
                        <a:chOff x="5235" y="7523"/>
                        <a:chExt cx="480" cy="407"/>
                      </a:xfrm>
                    </p:grpSpPr>
                    <p:sp>
                      <p:nvSpPr>
                        <p:cNvPr id="29717" name="Freeform 21"/>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18" name="Oval 22"/>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2" name="Group 23"/>
                      <p:cNvGrpSpPr>
                        <a:grpSpLocks/>
                      </p:cNvGrpSpPr>
                      <p:nvPr/>
                    </p:nvGrpSpPr>
                    <p:grpSpPr bwMode="auto">
                      <a:xfrm>
                        <a:off x="7245" y="2010"/>
                        <a:ext cx="268" cy="450"/>
                        <a:chOff x="7710" y="4845"/>
                        <a:chExt cx="268" cy="450"/>
                      </a:xfrm>
                    </p:grpSpPr>
                    <p:sp>
                      <p:nvSpPr>
                        <p:cNvPr id="29720" name="Freeform 24"/>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21" name="Oval 25"/>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nvGrpSpPr>
                    <p:cNvPr id="13" name="Group 26"/>
                    <p:cNvGrpSpPr>
                      <a:grpSpLocks/>
                    </p:cNvGrpSpPr>
                    <p:nvPr/>
                  </p:nvGrpSpPr>
                  <p:grpSpPr bwMode="auto">
                    <a:xfrm>
                      <a:off x="8235" y="1950"/>
                      <a:ext cx="900" cy="825"/>
                      <a:chOff x="8220" y="1950"/>
                      <a:chExt cx="900" cy="825"/>
                    </a:xfrm>
                  </p:grpSpPr>
                  <p:sp>
                    <p:nvSpPr>
                      <p:cNvPr id="29723" name="Oval 27"/>
                      <p:cNvSpPr>
                        <a:spLocks noChangeArrowheads="1"/>
                      </p:cNvSpPr>
                      <p:nvPr/>
                    </p:nvSpPr>
                    <p:spPr bwMode="auto">
                      <a:xfrm>
                        <a:off x="8220" y="195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14" name="Group 28"/>
                      <p:cNvGrpSpPr>
                        <a:grpSpLocks/>
                      </p:cNvGrpSpPr>
                      <p:nvPr/>
                    </p:nvGrpSpPr>
                    <p:grpSpPr bwMode="auto">
                      <a:xfrm>
                        <a:off x="8385" y="2070"/>
                        <a:ext cx="252" cy="645"/>
                        <a:chOff x="2145" y="7260"/>
                        <a:chExt cx="327" cy="720"/>
                      </a:xfrm>
                    </p:grpSpPr>
                    <p:sp>
                      <p:nvSpPr>
                        <p:cNvPr id="29725" name="Freeform 29"/>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26" name="Oval 30"/>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5" name="Group 31"/>
                      <p:cNvGrpSpPr>
                        <a:grpSpLocks/>
                      </p:cNvGrpSpPr>
                      <p:nvPr/>
                    </p:nvGrpSpPr>
                    <p:grpSpPr bwMode="auto">
                      <a:xfrm>
                        <a:off x="8475" y="2078"/>
                        <a:ext cx="480" cy="407"/>
                        <a:chOff x="5235" y="7523"/>
                        <a:chExt cx="480" cy="407"/>
                      </a:xfrm>
                    </p:grpSpPr>
                    <p:sp>
                      <p:nvSpPr>
                        <p:cNvPr id="29728" name="Freeform 32"/>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29" name="Oval 33"/>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6" name="Group 34"/>
                      <p:cNvGrpSpPr>
                        <a:grpSpLocks/>
                      </p:cNvGrpSpPr>
                      <p:nvPr/>
                    </p:nvGrpSpPr>
                    <p:grpSpPr bwMode="auto">
                      <a:xfrm>
                        <a:off x="8730" y="2175"/>
                        <a:ext cx="268" cy="450"/>
                        <a:chOff x="7710" y="4845"/>
                        <a:chExt cx="268" cy="450"/>
                      </a:xfrm>
                    </p:grpSpPr>
                    <p:sp>
                      <p:nvSpPr>
                        <p:cNvPr id="29731" name="Freeform 35"/>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32" name="Oval 36"/>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sp>
                <p:nvSpPr>
                  <p:cNvPr id="29733" name="Oval 37"/>
                  <p:cNvSpPr>
                    <a:spLocks noChangeArrowheads="1"/>
                  </p:cNvSpPr>
                  <p:nvPr/>
                </p:nvSpPr>
                <p:spPr bwMode="auto">
                  <a:xfrm>
                    <a:off x="7642" y="2947"/>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34" name="Oval 38"/>
                  <p:cNvSpPr>
                    <a:spLocks noChangeArrowheads="1"/>
                  </p:cNvSpPr>
                  <p:nvPr/>
                </p:nvSpPr>
                <p:spPr bwMode="auto">
                  <a:xfrm>
                    <a:off x="8017" y="2977"/>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35" name="Oval 39"/>
                  <p:cNvSpPr>
                    <a:spLocks noChangeArrowheads="1"/>
                  </p:cNvSpPr>
                  <p:nvPr/>
                </p:nvSpPr>
                <p:spPr bwMode="auto">
                  <a:xfrm>
                    <a:off x="7942" y="2857"/>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36" name="Oval 40"/>
                  <p:cNvSpPr>
                    <a:spLocks noChangeArrowheads="1"/>
                  </p:cNvSpPr>
                  <p:nvPr/>
                </p:nvSpPr>
                <p:spPr bwMode="auto">
                  <a:xfrm>
                    <a:off x="7777" y="2812"/>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7" name="Group 41"/>
                <p:cNvGrpSpPr>
                  <a:grpSpLocks/>
                </p:cNvGrpSpPr>
                <p:nvPr/>
              </p:nvGrpSpPr>
              <p:grpSpPr bwMode="auto">
                <a:xfrm>
                  <a:off x="7627" y="1642"/>
                  <a:ext cx="491" cy="248"/>
                  <a:chOff x="7627" y="1642"/>
                  <a:chExt cx="491" cy="248"/>
                </a:xfrm>
              </p:grpSpPr>
              <p:sp>
                <p:nvSpPr>
                  <p:cNvPr id="29738" name="Oval 42"/>
                  <p:cNvSpPr>
                    <a:spLocks noChangeArrowheads="1"/>
                  </p:cNvSpPr>
                  <p:nvPr/>
                </p:nvSpPr>
                <p:spPr bwMode="auto">
                  <a:xfrm>
                    <a:off x="8032" y="1642"/>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39" name="Oval 43"/>
                  <p:cNvSpPr>
                    <a:spLocks noChangeArrowheads="1"/>
                  </p:cNvSpPr>
                  <p:nvPr/>
                </p:nvSpPr>
                <p:spPr bwMode="auto">
                  <a:xfrm>
                    <a:off x="7927" y="1807"/>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40" name="Oval 44"/>
                  <p:cNvSpPr>
                    <a:spLocks noChangeArrowheads="1"/>
                  </p:cNvSpPr>
                  <p:nvPr/>
                </p:nvSpPr>
                <p:spPr bwMode="auto">
                  <a:xfrm>
                    <a:off x="7717" y="1807"/>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41" name="Oval 45"/>
                  <p:cNvSpPr>
                    <a:spLocks noChangeArrowheads="1"/>
                  </p:cNvSpPr>
                  <p:nvPr/>
                </p:nvSpPr>
                <p:spPr bwMode="auto">
                  <a:xfrm>
                    <a:off x="7627" y="1642"/>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grpSp>
          </p:grpSp>
          <p:sp>
            <p:nvSpPr>
              <p:cNvPr id="29742" name="Text Box 46"/>
              <p:cNvSpPr txBox="1">
                <a:spLocks noChangeArrowheads="1"/>
              </p:cNvSpPr>
              <p:nvPr/>
            </p:nvSpPr>
            <p:spPr bwMode="auto">
              <a:xfrm>
                <a:off x="5895" y="300"/>
                <a:ext cx="4215" cy="750"/>
              </a:xfrm>
              <a:prstGeom prst="rect">
                <a:avLst/>
              </a:prstGeom>
              <a:solidFill>
                <a:srgbClr val="FFFFFF">
                  <a:alpha val="0"/>
                </a:srgbClr>
              </a:solidFill>
              <a:ln w="9525">
                <a:noFill/>
                <a:miter lim="800000"/>
                <a:headEnd/>
                <a:tailEnd/>
              </a:ln>
            </p:spPr>
            <p:txBody>
              <a:bodyPr lIns="0" tIns="0" rIns="0" bIns="0"/>
              <a:lstStyle/>
              <a:p>
                <a:pPr fontAlgn="base">
                  <a:spcBef>
                    <a:spcPct val="0"/>
                  </a:spcBef>
                  <a:spcAft>
                    <a:spcPct val="0"/>
                  </a:spcAft>
                </a:pPr>
                <a:r>
                  <a:rPr lang="en-GB" sz="1400" smtClean="0">
                    <a:solidFill>
                      <a:srgbClr val="000000"/>
                    </a:solidFill>
                  </a:rPr>
                  <a:t>Microfilaments pull in cell surface membrane drawing it inwards</a:t>
                </a:r>
                <a:endParaRPr lang="en-GB" smtClean="0">
                  <a:solidFill>
                    <a:srgbClr val="000000"/>
                  </a:solidFill>
                </a:endParaRPr>
              </a:p>
            </p:txBody>
          </p:sp>
          <p:sp>
            <p:nvSpPr>
              <p:cNvPr id="29743" name="Line 47"/>
              <p:cNvSpPr>
                <a:spLocks noChangeShapeType="1"/>
              </p:cNvSpPr>
              <p:nvPr/>
            </p:nvSpPr>
            <p:spPr bwMode="auto">
              <a:xfrm flipH="1">
                <a:off x="4440" y="645"/>
                <a:ext cx="1410" cy="1200"/>
              </a:xfrm>
              <a:prstGeom prst="line">
                <a:avLst/>
              </a:prstGeom>
              <a:noFill/>
              <a:ln w="1905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44" name="Line 48"/>
              <p:cNvSpPr>
                <a:spLocks noChangeShapeType="1"/>
              </p:cNvSpPr>
              <p:nvPr/>
            </p:nvSpPr>
            <p:spPr bwMode="auto">
              <a:xfrm flipH="1">
                <a:off x="5352" y="1920"/>
                <a:ext cx="1515" cy="435"/>
              </a:xfrm>
              <a:prstGeom prst="line">
                <a:avLst/>
              </a:prstGeom>
              <a:noFill/>
              <a:ln w="1905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nvGrpSpPr>
          <p:cNvPr id="18" name="Group 49"/>
          <p:cNvGrpSpPr>
            <a:grpSpLocks/>
          </p:cNvGrpSpPr>
          <p:nvPr/>
        </p:nvGrpSpPr>
        <p:grpSpPr bwMode="auto">
          <a:xfrm>
            <a:off x="3087688" y="5137150"/>
            <a:ext cx="1185862" cy="1147763"/>
            <a:chOff x="1460" y="4420"/>
            <a:chExt cx="1867" cy="1808"/>
          </a:xfrm>
        </p:grpSpPr>
        <p:sp>
          <p:nvSpPr>
            <p:cNvPr id="29746" name="Freeform 50"/>
            <p:cNvSpPr>
              <a:spLocks/>
            </p:cNvSpPr>
            <p:nvPr/>
          </p:nvSpPr>
          <p:spPr bwMode="auto">
            <a:xfrm>
              <a:off x="1460" y="4420"/>
              <a:ext cx="1867" cy="1808"/>
            </a:xfrm>
            <a:custGeom>
              <a:avLst/>
              <a:gdLst/>
              <a:ahLst/>
              <a:cxnLst>
                <a:cxn ang="0">
                  <a:pos x="2350" y="275"/>
                </a:cxn>
                <a:cxn ang="0">
                  <a:pos x="2185" y="125"/>
                </a:cxn>
                <a:cxn ang="0">
                  <a:pos x="1540" y="20"/>
                </a:cxn>
                <a:cxn ang="0">
                  <a:pos x="700" y="65"/>
                </a:cxn>
                <a:cxn ang="0">
                  <a:pos x="220" y="410"/>
                </a:cxn>
                <a:cxn ang="0">
                  <a:pos x="25" y="1145"/>
                </a:cxn>
                <a:cxn ang="0">
                  <a:pos x="70" y="2120"/>
                </a:cxn>
                <a:cxn ang="0">
                  <a:pos x="400" y="2630"/>
                </a:cxn>
                <a:cxn ang="0">
                  <a:pos x="1675" y="2765"/>
                </a:cxn>
                <a:cxn ang="0">
                  <a:pos x="2410" y="2525"/>
                </a:cxn>
                <a:cxn ang="0">
                  <a:pos x="2635" y="1595"/>
                </a:cxn>
                <a:cxn ang="0">
                  <a:pos x="2575" y="710"/>
                </a:cxn>
                <a:cxn ang="0">
                  <a:pos x="2350" y="275"/>
                </a:cxn>
              </a:cxnLst>
              <a:rect l="0" t="0" r="r" b="b"/>
              <a:pathLst>
                <a:path w="2662" h="2783">
                  <a:moveTo>
                    <a:pt x="2350" y="275"/>
                  </a:moveTo>
                  <a:cubicBezTo>
                    <a:pt x="2285" y="178"/>
                    <a:pt x="2320" y="167"/>
                    <a:pt x="2185" y="125"/>
                  </a:cubicBezTo>
                  <a:cubicBezTo>
                    <a:pt x="2050" y="83"/>
                    <a:pt x="1787" y="30"/>
                    <a:pt x="1540" y="20"/>
                  </a:cubicBezTo>
                  <a:cubicBezTo>
                    <a:pt x="1293" y="10"/>
                    <a:pt x="920" y="0"/>
                    <a:pt x="700" y="65"/>
                  </a:cubicBezTo>
                  <a:cubicBezTo>
                    <a:pt x="480" y="130"/>
                    <a:pt x="332" y="230"/>
                    <a:pt x="220" y="410"/>
                  </a:cubicBezTo>
                  <a:cubicBezTo>
                    <a:pt x="108" y="590"/>
                    <a:pt x="50" y="860"/>
                    <a:pt x="25" y="1145"/>
                  </a:cubicBezTo>
                  <a:cubicBezTo>
                    <a:pt x="0" y="1430"/>
                    <a:pt x="8" y="1873"/>
                    <a:pt x="70" y="2120"/>
                  </a:cubicBezTo>
                  <a:cubicBezTo>
                    <a:pt x="132" y="2367"/>
                    <a:pt x="133" y="2523"/>
                    <a:pt x="400" y="2630"/>
                  </a:cubicBezTo>
                  <a:cubicBezTo>
                    <a:pt x="667" y="2737"/>
                    <a:pt x="1340" y="2783"/>
                    <a:pt x="1675" y="2765"/>
                  </a:cubicBezTo>
                  <a:cubicBezTo>
                    <a:pt x="2010" y="2747"/>
                    <a:pt x="2250" y="2720"/>
                    <a:pt x="2410" y="2525"/>
                  </a:cubicBezTo>
                  <a:cubicBezTo>
                    <a:pt x="2570" y="2330"/>
                    <a:pt x="2608" y="1897"/>
                    <a:pt x="2635" y="1595"/>
                  </a:cubicBezTo>
                  <a:cubicBezTo>
                    <a:pt x="2662" y="1293"/>
                    <a:pt x="2623" y="933"/>
                    <a:pt x="2575" y="710"/>
                  </a:cubicBezTo>
                  <a:cubicBezTo>
                    <a:pt x="2527" y="487"/>
                    <a:pt x="2415" y="372"/>
                    <a:pt x="2350" y="275"/>
                  </a:cubicBezTo>
                  <a:close/>
                </a:path>
              </a:pathLst>
            </a:custGeom>
            <a:solidFill>
              <a:srgbClr val="CC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19" name="Group 51"/>
            <p:cNvGrpSpPr>
              <a:grpSpLocks/>
            </p:cNvGrpSpPr>
            <p:nvPr/>
          </p:nvGrpSpPr>
          <p:grpSpPr bwMode="auto">
            <a:xfrm>
              <a:off x="1965" y="4890"/>
              <a:ext cx="900" cy="825"/>
              <a:chOff x="6675" y="1920"/>
              <a:chExt cx="900" cy="825"/>
            </a:xfrm>
          </p:grpSpPr>
          <p:sp>
            <p:nvSpPr>
              <p:cNvPr id="29748" name="Oval 52"/>
              <p:cNvSpPr>
                <a:spLocks noChangeArrowheads="1"/>
              </p:cNvSpPr>
              <p:nvPr/>
            </p:nvSpPr>
            <p:spPr bwMode="auto">
              <a:xfrm>
                <a:off x="6675" y="192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20" name="Group 53"/>
              <p:cNvGrpSpPr>
                <a:grpSpLocks/>
              </p:cNvGrpSpPr>
              <p:nvPr/>
            </p:nvGrpSpPr>
            <p:grpSpPr bwMode="auto">
              <a:xfrm>
                <a:off x="7050" y="1965"/>
                <a:ext cx="327" cy="720"/>
                <a:chOff x="2145" y="7260"/>
                <a:chExt cx="327" cy="720"/>
              </a:xfrm>
            </p:grpSpPr>
            <p:sp>
              <p:nvSpPr>
                <p:cNvPr id="29750" name="Freeform 54"/>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51" name="Oval 55"/>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1" name="Group 56"/>
              <p:cNvGrpSpPr>
                <a:grpSpLocks/>
              </p:cNvGrpSpPr>
              <p:nvPr/>
            </p:nvGrpSpPr>
            <p:grpSpPr bwMode="auto">
              <a:xfrm>
                <a:off x="6735" y="2018"/>
                <a:ext cx="480" cy="407"/>
                <a:chOff x="5235" y="7523"/>
                <a:chExt cx="480" cy="407"/>
              </a:xfrm>
            </p:grpSpPr>
            <p:sp>
              <p:nvSpPr>
                <p:cNvPr id="29753" name="Freeform 57"/>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54" name="Oval 58"/>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2" name="Group 59"/>
              <p:cNvGrpSpPr>
                <a:grpSpLocks/>
              </p:cNvGrpSpPr>
              <p:nvPr/>
            </p:nvGrpSpPr>
            <p:grpSpPr bwMode="auto">
              <a:xfrm>
                <a:off x="7245" y="2010"/>
                <a:ext cx="268" cy="450"/>
                <a:chOff x="7710" y="4845"/>
                <a:chExt cx="268" cy="450"/>
              </a:xfrm>
            </p:grpSpPr>
            <p:sp>
              <p:nvSpPr>
                <p:cNvPr id="29756" name="Freeform 60"/>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57" name="Oval 61"/>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grpSp>
        <p:nvGrpSpPr>
          <p:cNvPr id="23" name="Group 62"/>
          <p:cNvGrpSpPr>
            <a:grpSpLocks/>
          </p:cNvGrpSpPr>
          <p:nvPr/>
        </p:nvGrpSpPr>
        <p:grpSpPr bwMode="auto">
          <a:xfrm>
            <a:off x="4841875" y="5133975"/>
            <a:ext cx="1185863" cy="1149350"/>
            <a:chOff x="4055" y="4405"/>
            <a:chExt cx="1867" cy="1808"/>
          </a:xfrm>
        </p:grpSpPr>
        <p:sp>
          <p:nvSpPr>
            <p:cNvPr id="29759" name="Freeform 63"/>
            <p:cNvSpPr>
              <a:spLocks/>
            </p:cNvSpPr>
            <p:nvPr/>
          </p:nvSpPr>
          <p:spPr bwMode="auto">
            <a:xfrm>
              <a:off x="4055" y="4405"/>
              <a:ext cx="1867" cy="1808"/>
            </a:xfrm>
            <a:custGeom>
              <a:avLst/>
              <a:gdLst/>
              <a:ahLst/>
              <a:cxnLst>
                <a:cxn ang="0">
                  <a:pos x="2350" y="275"/>
                </a:cxn>
                <a:cxn ang="0">
                  <a:pos x="2185" y="125"/>
                </a:cxn>
                <a:cxn ang="0">
                  <a:pos x="1540" y="20"/>
                </a:cxn>
                <a:cxn ang="0">
                  <a:pos x="700" y="65"/>
                </a:cxn>
                <a:cxn ang="0">
                  <a:pos x="220" y="410"/>
                </a:cxn>
                <a:cxn ang="0">
                  <a:pos x="25" y="1145"/>
                </a:cxn>
                <a:cxn ang="0">
                  <a:pos x="70" y="2120"/>
                </a:cxn>
                <a:cxn ang="0">
                  <a:pos x="400" y="2630"/>
                </a:cxn>
                <a:cxn ang="0">
                  <a:pos x="1675" y="2765"/>
                </a:cxn>
                <a:cxn ang="0">
                  <a:pos x="2410" y="2525"/>
                </a:cxn>
                <a:cxn ang="0">
                  <a:pos x="2635" y="1595"/>
                </a:cxn>
                <a:cxn ang="0">
                  <a:pos x="2575" y="710"/>
                </a:cxn>
                <a:cxn ang="0">
                  <a:pos x="2350" y="275"/>
                </a:cxn>
              </a:cxnLst>
              <a:rect l="0" t="0" r="r" b="b"/>
              <a:pathLst>
                <a:path w="2662" h="2783">
                  <a:moveTo>
                    <a:pt x="2350" y="275"/>
                  </a:moveTo>
                  <a:cubicBezTo>
                    <a:pt x="2285" y="178"/>
                    <a:pt x="2320" y="167"/>
                    <a:pt x="2185" y="125"/>
                  </a:cubicBezTo>
                  <a:cubicBezTo>
                    <a:pt x="2050" y="83"/>
                    <a:pt x="1787" y="30"/>
                    <a:pt x="1540" y="20"/>
                  </a:cubicBezTo>
                  <a:cubicBezTo>
                    <a:pt x="1293" y="10"/>
                    <a:pt x="920" y="0"/>
                    <a:pt x="700" y="65"/>
                  </a:cubicBezTo>
                  <a:cubicBezTo>
                    <a:pt x="480" y="130"/>
                    <a:pt x="332" y="230"/>
                    <a:pt x="220" y="410"/>
                  </a:cubicBezTo>
                  <a:cubicBezTo>
                    <a:pt x="108" y="590"/>
                    <a:pt x="50" y="860"/>
                    <a:pt x="25" y="1145"/>
                  </a:cubicBezTo>
                  <a:cubicBezTo>
                    <a:pt x="0" y="1430"/>
                    <a:pt x="8" y="1873"/>
                    <a:pt x="70" y="2120"/>
                  </a:cubicBezTo>
                  <a:cubicBezTo>
                    <a:pt x="132" y="2367"/>
                    <a:pt x="133" y="2523"/>
                    <a:pt x="400" y="2630"/>
                  </a:cubicBezTo>
                  <a:cubicBezTo>
                    <a:pt x="667" y="2737"/>
                    <a:pt x="1340" y="2783"/>
                    <a:pt x="1675" y="2765"/>
                  </a:cubicBezTo>
                  <a:cubicBezTo>
                    <a:pt x="2010" y="2747"/>
                    <a:pt x="2250" y="2720"/>
                    <a:pt x="2410" y="2525"/>
                  </a:cubicBezTo>
                  <a:cubicBezTo>
                    <a:pt x="2570" y="2330"/>
                    <a:pt x="2608" y="1897"/>
                    <a:pt x="2635" y="1595"/>
                  </a:cubicBezTo>
                  <a:cubicBezTo>
                    <a:pt x="2662" y="1293"/>
                    <a:pt x="2623" y="933"/>
                    <a:pt x="2575" y="710"/>
                  </a:cubicBezTo>
                  <a:cubicBezTo>
                    <a:pt x="2527" y="487"/>
                    <a:pt x="2415" y="372"/>
                    <a:pt x="2350" y="275"/>
                  </a:cubicBezTo>
                  <a:close/>
                </a:path>
              </a:pathLst>
            </a:custGeom>
            <a:solidFill>
              <a:srgbClr val="CC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24" name="Group 64"/>
            <p:cNvGrpSpPr>
              <a:grpSpLocks/>
            </p:cNvGrpSpPr>
            <p:nvPr/>
          </p:nvGrpSpPr>
          <p:grpSpPr bwMode="auto">
            <a:xfrm>
              <a:off x="4515" y="4875"/>
              <a:ext cx="900" cy="825"/>
              <a:chOff x="8220" y="1950"/>
              <a:chExt cx="900" cy="825"/>
            </a:xfrm>
          </p:grpSpPr>
          <p:sp>
            <p:nvSpPr>
              <p:cNvPr id="29761" name="Oval 65"/>
              <p:cNvSpPr>
                <a:spLocks noChangeArrowheads="1"/>
              </p:cNvSpPr>
              <p:nvPr/>
            </p:nvSpPr>
            <p:spPr bwMode="auto">
              <a:xfrm>
                <a:off x="8220" y="195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25" name="Group 66"/>
              <p:cNvGrpSpPr>
                <a:grpSpLocks/>
              </p:cNvGrpSpPr>
              <p:nvPr/>
            </p:nvGrpSpPr>
            <p:grpSpPr bwMode="auto">
              <a:xfrm>
                <a:off x="8385" y="2070"/>
                <a:ext cx="252" cy="645"/>
                <a:chOff x="2145" y="7260"/>
                <a:chExt cx="327" cy="720"/>
              </a:xfrm>
            </p:grpSpPr>
            <p:sp>
              <p:nvSpPr>
                <p:cNvPr id="29763" name="Freeform 67"/>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64" name="Oval 68"/>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6" name="Group 69"/>
              <p:cNvGrpSpPr>
                <a:grpSpLocks/>
              </p:cNvGrpSpPr>
              <p:nvPr/>
            </p:nvGrpSpPr>
            <p:grpSpPr bwMode="auto">
              <a:xfrm>
                <a:off x="8475" y="2078"/>
                <a:ext cx="480" cy="407"/>
                <a:chOff x="5235" y="7523"/>
                <a:chExt cx="480" cy="407"/>
              </a:xfrm>
            </p:grpSpPr>
            <p:sp>
              <p:nvSpPr>
                <p:cNvPr id="29766" name="Freeform 70"/>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67" name="Oval 71"/>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7" name="Group 72"/>
              <p:cNvGrpSpPr>
                <a:grpSpLocks/>
              </p:cNvGrpSpPr>
              <p:nvPr/>
            </p:nvGrpSpPr>
            <p:grpSpPr bwMode="auto">
              <a:xfrm>
                <a:off x="8730" y="2175"/>
                <a:ext cx="268" cy="450"/>
                <a:chOff x="7710" y="4845"/>
                <a:chExt cx="268" cy="450"/>
              </a:xfrm>
            </p:grpSpPr>
            <p:sp>
              <p:nvSpPr>
                <p:cNvPr id="29769" name="Freeform 73"/>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70" name="Oval 74"/>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spTree>
    <p:extLst>
      <p:ext uri="{BB962C8B-B14F-4D97-AF65-F5344CB8AC3E}">
        <p14:creationId xmlns:p14="http://schemas.microsoft.com/office/powerpoint/2010/main" val="723652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15900" y="173038"/>
            <a:ext cx="8737600" cy="774700"/>
          </a:xfrm>
        </p:spPr>
        <p:txBody>
          <a:bodyPr/>
          <a:lstStyle/>
          <a:p>
            <a:r>
              <a:rPr lang="en-GB" sz="3200" b="1" u="sng"/>
              <a:t>Cytokinesis – Division of the Cell into Two</a:t>
            </a:r>
          </a:p>
        </p:txBody>
      </p:sp>
      <p:sp>
        <p:nvSpPr>
          <p:cNvPr id="30723" name="Rectangle 3"/>
          <p:cNvSpPr>
            <a:spLocks noGrp="1" noChangeArrowheads="1"/>
          </p:cNvSpPr>
          <p:nvPr>
            <p:ph type="body" sz="half" idx="1"/>
          </p:nvPr>
        </p:nvSpPr>
        <p:spPr>
          <a:xfrm>
            <a:off x="215900" y="876300"/>
            <a:ext cx="2806700" cy="5111909"/>
          </a:xfrm>
        </p:spPr>
        <p:txBody>
          <a:bodyPr/>
          <a:lstStyle/>
          <a:p>
            <a:pPr>
              <a:lnSpc>
                <a:spcPct val="90000"/>
              </a:lnSpc>
              <a:buFontTx/>
              <a:buNone/>
            </a:pPr>
            <a:r>
              <a:rPr lang="en-GB" sz="2000" b="1" u="sng" dirty="0"/>
              <a:t>Cytokinesis in Plant </a:t>
            </a:r>
          </a:p>
          <a:p>
            <a:pPr>
              <a:lnSpc>
                <a:spcPct val="90000"/>
              </a:lnSpc>
              <a:buFontTx/>
              <a:buNone/>
            </a:pPr>
            <a:r>
              <a:rPr lang="en-GB" sz="2000" b="1" u="sng" dirty="0"/>
              <a:t>Cells</a:t>
            </a:r>
          </a:p>
          <a:p>
            <a:pPr>
              <a:lnSpc>
                <a:spcPct val="90000"/>
              </a:lnSpc>
            </a:pPr>
            <a:r>
              <a:rPr lang="en-GB" sz="1600" b="1" dirty="0">
                <a:solidFill>
                  <a:srgbClr val="FF0000"/>
                </a:solidFill>
              </a:rPr>
              <a:t>Golgi vesicles</a:t>
            </a:r>
            <a:r>
              <a:rPr lang="en-GB" sz="1600" b="1" dirty="0"/>
              <a:t> carrying </a:t>
            </a:r>
          </a:p>
          <a:p>
            <a:pPr>
              <a:lnSpc>
                <a:spcPct val="90000"/>
              </a:lnSpc>
              <a:buFontTx/>
              <a:buNone/>
            </a:pPr>
            <a:r>
              <a:rPr lang="en-GB" sz="1600" b="1" dirty="0"/>
              <a:t>materials to make a </a:t>
            </a:r>
          </a:p>
          <a:p>
            <a:pPr>
              <a:lnSpc>
                <a:spcPct val="90000"/>
              </a:lnSpc>
              <a:buFontTx/>
              <a:buNone/>
            </a:pPr>
            <a:r>
              <a:rPr lang="en-GB" sz="1600" b="1" dirty="0">
                <a:solidFill>
                  <a:srgbClr val="FF0000"/>
                </a:solidFill>
              </a:rPr>
              <a:t>Cell wall</a:t>
            </a:r>
            <a:r>
              <a:rPr lang="en-GB" sz="1600" b="1" dirty="0"/>
              <a:t> accumulate in </a:t>
            </a:r>
          </a:p>
          <a:p>
            <a:pPr>
              <a:lnSpc>
                <a:spcPct val="90000"/>
              </a:lnSpc>
              <a:buFontTx/>
              <a:buNone/>
            </a:pPr>
            <a:r>
              <a:rPr lang="en-GB" sz="1600" b="1" dirty="0"/>
              <a:t>the centre region of the </a:t>
            </a:r>
          </a:p>
          <a:p>
            <a:pPr>
              <a:lnSpc>
                <a:spcPct val="90000"/>
              </a:lnSpc>
              <a:buFontTx/>
              <a:buNone/>
            </a:pPr>
            <a:r>
              <a:rPr lang="en-GB" sz="1600" b="1" dirty="0"/>
              <a:t>cell.</a:t>
            </a:r>
          </a:p>
          <a:p>
            <a:pPr>
              <a:lnSpc>
                <a:spcPct val="90000"/>
              </a:lnSpc>
              <a:buFontTx/>
              <a:buNone/>
            </a:pPr>
            <a:endParaRPr lang="en-GB" sz="1600" b="1" dirty="0"/>
          </a:p>
          <a:p>
            <a:pPr>
              <a:lnSpc>
                <a:spcPct val="90000"/>
              </a:lnSpc>
            </a:pPr>
            <a:r>
              <a:rPr lang="en-GB" sz="1600" b="1" dirty="0"/>
              <a:t>The Golgi vesicles fuse</a:t>
            </a:r>
          </a:p>
          <a:p>
            <a:pPr>
              <a:lnSpc>
                <a:spcPct val="90000"/>
              </a:lnSpc>
              <a:buFontTx/>
              <a:buNone/>
            </a:pPr>
            <a:r>
              <a:rPr lang="en-GB" sz="1600" b="1" dirty="0"/>
              <a:t> and form a </a:t>
            </a:r>
            <a:r>
              <a:rPr lang="en-GB" sz="1600" b="1" dirty="0">
                <a:solidFill>
                  <a:srgbClr val="FF0000"/>
                </a:solidFill>
              </a:rPr>
              <a:t>CELL PLATE</a:t>
            </a:r>
            <a:r>
              <a:rPr lang="en-GB" sz="1600" b="1" dirty="0"/>
              <a:t>.</a:t>
            </a:r>
          </a:p>
          <a:p>
            <a:pPr>
              <a:lnSpc>
                <a:spcPct val="90000"/>
              </a:lnSpc>
              <a:buFontTx/>
              <a:buNone/>
            </a:pPr>
            <a:endParaRPr lang="en-GB" sz="1600" b="1" dirty="0"/>
          </a:p>
          <a:p>
            <a:pPr>
              <a:lnSpc>
                <a:spcPct val="90000"/>
              </a:lnSpc>
              <a:buFontTx/>
              <a:buNone/>
            </a:pPr>
            <a:endParaRPr lang="en-GB" sz="1400" b="1" dirty="0"/>
          </a:p>
          <a:p>
            <a:pPr>
              <a:lnSpc>
                <a:spcPct val="90000"/>
              </a:lnSpc>
            </a:pPr>
            <a:r>
              <a:rPr lang="en-GB" sz="1600" b="1" dirty="0"/>
              <a:t>Inside the vesicles a</a:t>
            </a:r>
          </a:p>
          <a:p>
            <a:pPr>
              <a:lnSpc>
                <a:spcPct val="90000"/>
              </a:lnSpc>
              <a:buFontTx/>
              <a:buNone/>
            </a:pPr>
            <a:r>
              <a:rPr lang="en-GB" sz="1600" b="1" dirty="0">
                <a:solidFill>
                  <a:srgbClr val="FF0000"/>
                </a:solidFill>
              </a:rPr>
              <a:t>middle lamella</a:t>
            </a:r>
            <a:r>
              <a:rPr lang="en-GB" sz="1600" b="1" dirty="0"/>
              <a:t> forms with</a:t>
            </a:r>
          </a:p>
          <a:p>
            <a:pPr>
              <a:lnSpc>
                <a:spcPct val="90000"/>
              </a:lnSpc>
              <a:buFontTx/>
              <a:buNone/>
            </a:pPr>
            <a:r>
              <a:rPr lang="en-GB" sz="1600" b="1" dirty="0"/>
              <a:t>cellulose either side of it.</a:t>
            </a:r>
          </a:p>
          <a:p>
            <a:pPr>
              <a:lnSpc>
                <a:spcPct val="90000"/>
              </a:lnSpc>
              <a:buFontTx/>
              <a:buNone/>
            </a:pPr>
            <a:endParaRPr lang="en-GB" sz="1600" b="1" dirty="0"/>
          </a:p>
          <a:p>
            <a:pPr>
              <a:lnSpc>
                <a:spcPct val="90000"/>
              </a:lnSpc>
            </a:pPr>
            <a:r>
              <a:rPr lang="en-GB" sz="1600" b="1" dirty="0"/>
              <a:t>Two new separate cells</a:t>
            </a:r>
          </a:p>
          <a:p>
            <a:pPr>
              <a:lnSpc>
                <a:spcPct val="90000"/>
              </a:lnSpc>
              <a:buFontTx/>
              <a:buNone/>
            </a:pPr>
            <a:r>
              <a:rPr lang="en-GB" sz="1600" b="1" dirty="0"/>
              <a:t>are formed</a:t>
            </a:r>
          </a:p>
          <a:p>
            <a:pPr>
              <a:lnSpc>
                <a:spcPct val="90000"/>
              </a:lnSpc>
              <a:buFontTx/>
              <a:buNone/>
            </a:pPr>
            <a:endParaRPr lang="en-GB" sz="1600" b="1" dirty="0"/>
          </a:p>
        </p:txBody>
      </p:sp>
      <p:sp>
        <p:nvSpPr>
          <p:cNvPr id="30863" name="Rectangle 143"/>
          <p:cNvSpPr>
            <a:spLocks noGrp="1" noChangeArrowheads="1"/>
          </p:cNvSpPr>
          <p:nvPr>
            <p:ph type="body" sz="half" idx="2"/>
          </p:nvPr>
        </p:nvSpPr>
        <p:spPr>
          <a:xfrm>
            <a:off x="3022600" y="889000"/>
            <a:ext cx="5880100" cy="5237163"/>
          </a:xfrm>
        </p:spPr>
        <p:txBody>
          <a:bodyPr/>
          <a:lstStyle/>
          <a:p>
            <a:pPr>
              <a:lnSpc>
                <a:spcPct val="90000"/>
              </a:lnSpc>
              <a:buFontTx/>
              <a:buNone/>
            </a:pPr>
            <a:r>
              <a:rPr lang="en-GB" dirty="0"/>
              <a:t> </a:t>
            </a:r>
          </a:p>
        </p:txBody>
      </p:sp>
      <p:grpSp>
        <p:nvGrpSpPr>
          <p:cNvPr id="2" name="Group 46"/>
          <p:cNvGrpSpPr>
            <a:grpSpLocks/>
          </p:cNvGrpSpPr>
          <p:nvPr/>
        </p:nvGrpSpPr>
        <p:grpSpPr bwMode="auto">
          <a:xfrm>
            <a:off x="4765675" y="2705100"/>
            <a:ext cx="3200400" cy="1162050"/>
            <a:chOff x="1605" y="8223"/>
            <a:chExt cx="5040" cy="1830"/>
          </a:xfrm>
        </p:grpSpPr>
        <p:sp>
          <p:nvSpPr>
            <p:cNvPr id="30767" name="AutoShape 47"/>
            <p:cNvSpPr>
              <a:spLocks noChangeArrowheads="1"/>
            </p:cNvSpPr>
            <p:nvPr/>
          </p:nvSpPr>
          <p:spPr bwMode="auto">
            <a:xfrm>
              <a:off x="1605" y="8223"/>
              <a:ext cx="5040" cy="1830"/>
            </a:xfrm>
            <a:prstGeom prst="roundRect">
              <a:avLst>
                <a:gd name="adj" fmla="val 16667"/>
              </a:avLst>
            </a:prstGeom>
            <a:solidFill>
              <a:srgbClr val="FFFFFF"/>
            </a:solidFill>
            <a:ln w="63500">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68" name="AutoShape 48"/>
            <p:cNvSpPr>
              <a:spLocks noChangeArrowheads="1"/>
            </p:cNvSpPr>
            <p:nvPr/>
          </p:nvSpPr>
          <p:spPr bwMode="auto">
            <a:xfrm>
              <a:off x="1665" y="8298"/>
              <a:ext cx="4905" cy="1695"/>
            </a:xfrm>
            <a:prstGeom prst="roundRect">
              <a:avLst>
                <a:gd name="adj" fmla="val 16667"/>
              </a:avLst>
            </a:prstGeom>
            <a:solidFill>
              <a:srgbClr val="CCFFFF"/>
            </a:solidFill>
            <a:ln w="1905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69" name="Oval 49"/>
            <p:cNvSpPr>
              <a:spLocks noChangeArrowheads="1"/>
            </p:cNvSpPr>
            <p:nvPr/>
          </p:nvSpPr>
          <p:spPr bwMode="auto">
            <a:xfrm>
              <a:off x="4027" y="8403"/>
              <a:ext cx="173" cy="900"/>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70" name="Oval 50"/>
            <p:cNvSpPr>
              <a:spLocks noChangeArrowheads="1"/>
            </p:cNvSpPr>
            <p:nvPr/>
          </p:nvSpPr>
          <p:spPr bwMode="auto">
            <a:xfrm>
              <a:off x="4072" y="9378"/>
              <a:ext cx="143" cy="420"/>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3" name="Group 51"/>
            <p:cNvGrpSpPr>
              <a:grpSpLocks/>
            </p:cNvGrpSpPr>
            <p:nvPr/>
          </p:nvGrpSpPr>
          <p:grpSpPr bwMode="auto">
            <a:xfrm>
              <a:off x="4935" y="8733"/>
              <a:ext cx="900" cy="825"/>
              <a:chOff x="8220" y="1950"/>
              <a:chExt cx="900" cy="825"/>
            </a:xfrm>
          </p:grpSpPr>
          <p:sp>
            <p:nvSpPr>
              <p:cNvPr id="30772" name="Oval 52"/>
              <p:cNvSpPr>
                <a:spLocks noChangeArrowheads="1"/>
              </p:cNvSpPr>
              <p:nvPr/>
            </p:nvSpPr>
            <p:spPr bwMode="auto">
              <a:xfrm>
                <a:off x="8220" y="195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4" name="Group 53"/>
              <p:cNvGrpSpPr>
                <a:grpSpLocks/>
              </p:cNvGrpSpPr>
              <p:nvPr/>
            </p:nvGrpSpPr>
            <p:grpSpPr bwMode="auto">
              <a:xfrm>
                <a:off x="8385" y="2070"/>
                <a:ext cx="252" cy="645"/>
                <a:chOff x="2145" y="7260"/>
                <a:chExt cx="327" cy="720"/>
              </a:xfrm>
            </p:grpSpPr>
            <p:sp>
              <p:nvSpPr>
                <p:cNvPr id="30774" name="Freeform 54"/>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75" name="Oval 55"/>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5" name="Group 56"/>
              <p:cNvGrpSpPr>
                <a:grpSpLocks/>
              </p:cNvGrpSpPr>
              <p:nvPr/>
            </p:nvGrpSpPr>
            <p:grpSpPr bwMode="auto">
              <a:xfrm>
                <a:off x="8475" y="2078"/>
                <a:ext cx="480" cy="407"/>
                <a:chOff x="5235" y="7523"/>
                <a:chExt cx="480" cy="407"/>
              </a:xfrm>
            </p:grpSpPr>
            <p:sp>
              <p:nvSpPr>
                <p:cNvPr id="30777" name="Freeform 57"/>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78" name="Oval 58"/>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6" name="Group 59"/>
              <p:cNvGrpSpPr>
                <a:grpSpLocks/>
              </p:cNvGrpSpPr>
              <p:nvPr/>
            </p:nvGrpSpPr>
            <p:grpSpPr bwMode="auto">
              <a:xfrm>
                <a:off x="8730" y="2175"/>
                <a:ext cx="268" cy="450"/>
                <a:chOff x="7710" y="4845"/>
                <a:chExt cx="268" cy="450"/>
              </a:xfrm>
            </p:grpSpPr>
            <p:sp>
              <p:nvSpPr>
                <p:cNvPr id="30780" name="Freeform 60"/>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81" name="Oval 61"/>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nvGrpSpPr>
            <p:cNvPr id="7" name="Group 62"/>
            <p:cNvGrpSpPr>
              <a:grpSpLocks/>
            </p:cNvGrpSpPr>
            <p:nvPr/>
          </p:nvGrpSpPr>
          <p:grpSpPr bwMode="auto">
            <a:xfrm>
              <a:off x="2400" y="8733"/>
              <a:ext cx="900" cy="825"/>
              <a:chOff x="6675" y="1920"/>
              <a:chExt cx="900" cy="825"/>
            </a:xfrm>
          </p:grpSpPr>
          <p:sp>
            <p:nvSpPr>
              <p:cNvPr id="30783" name="Oval 63"/>
              <p:cNvSpPr>
                <a:spLocks noChangeArrowheads="1"/>
              </p:cNvSpPr>
              <p:nvPr/>
            </p:nvSpPr>
            <p:spPr bwMode="auto">
              <a:xfrm>
                <a:off x="6675" y="192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8" name="Group 64"/>
              <p:cNvGrpSpPr>
                <a:grpSpLocks/>
              </p:cNvGrpSpPr>
              <p:nvPr/>
            </p:nvGrpSpPr>
            <p:grpSpPr bwMode="auto">
              <a:xfrm>
                <a:off x="7050" y="1965"/>
                <a:ext cx="327" cy="720"/>
                <a:chOff x="2145" y="7260"/>
                <a:chExt cx="327" cy="720"/>
              </a:xfrm>
            </p:grpSpPr>
            <p:sp>
              <p:nvSpPr>
                <p:cNvPr id="30785" name="Freeform 65"/>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86" name="Oval 66"/>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9" name="Group 67"/>
              <p:cNvGrpSpPr>
                <a:grpSpLocks/>
              </p:cNvGrpSpPr>
              <p:nvPr/>
            </p:nvGrpSpPr>
            <p:grpSpPr bwMode="auto">
              <a:xfrm>
                <a:off x="6735" y="2018"/>
                <a:ext cx="480" cy="407"/>
                <a:chOff x="5235" y="7523"/>
                <a:chExt cx="480" cy="407"/>
              </a:xfrm>
            </p:grpSpPr>
            <p:sp>
              <p:nvSpPr>
                <p:cNvPr id="30788" name="Freeform 68"/>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89" name="Oval 69"/>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0" name="Group 70"/>
              <p:cNvGrpSpPr>
                <a:grpSpLocks/>
              </p:cNvGrpSpPr>
              <p:nvPr/>
            </p:nvGrpSpPr>
            <p:grpSpPr bwMode="auto">
              <a:xfrm>
                <a:off x="7245" y="2010"/>
                <a:ext cx="268" cy="450"/>
                <a:chOff x="7710" y="4845"/>
                <a:chExt cx="268" cy="450"/>
              </a:xfrm>
            </p:grpSpPr>
            <p:sp>
              <p:nvSpPr>
                <p:cNvPr id="30791" name="Freeform 71"/>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92" name="Oval 72"/>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grpSp>
        <p:nvGrpSpPr>
          <p:cNvPr id="11" name="Group 73"/>
          <p:cNvGrpSpPr>
            <a:grpSpLocks/>
          </p:cNvGrpSpPr>
          <p:nvPr/>
        </p:nvGrpSpPr>
        <p:grpSpPr bwMode="auto">
          <a:xfrm>
            <a:off x="4759325" y="4044950"/>
            <a:ext cx="3200400" cy="1162050"/>
            <a:chOff x="2910" y="10260"/>
            <a:chExt cx="5040" cy="1830"/>
          </a:xfrm>
        </p:grpSpPr>
        <p:grpSp>
          <p:nvGrpSpPr>
            <p:cNvPr id="12" name="Group 74"/>
            <p:cNvGrpSpPr>
              <a:grpSpLocks/>
            </p:cNvGrpSpPr>
            <p:nvPr/>
          </p:nvGrpSpPr>
          <p:grpSpPr bwMode="auto">
            <a:xfrm>
              <a:off x="2910" y="10260"/>
              <a:ext cx="5040" cy="1830"/>
              <a:chOff x="2910" y="10260"/>
              <a:chExt cx="5040" cy="1830"/>
            </a:xfrm>
          </p:grpSpPr>
          <p:sp>
            <p:nvSpPr>
              <p:cNvPr id="30795" name="AutoShape 75"/>
              <p:cNvSpPr>
                <a:spLocks noChangeArrowheads="1"/>
              </p:cNvSpPr>
              <p:nvPr/>
            </p:nvSpPr>
            <p:spPr bwMode="auto">
              <a:xfrm>
                <a:off x="2910" y="10260"/>
                <a:ext cx="5040" cy="1830"/>
              </a:xfrm>
              <a:prstGeom prst="roundRect">
                <a:avLst>
                  <a:gd name="adj" fmla="val 16667"/>
                </a:avLst>
              </a:prstGeom>
              <a:solidFill>
                <a:srgbClr val="FFFFFF"/>
              </a:solidFill>
              <a:ln w="63500">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96" name="AutoShape 76"/>
              <p:cNvSpPr>
                <a:spLocks noChangeArrowheads="1"/>
              </p:cNvSpPr>
              <p:nvPr/>
            </p:nvSpPr>
            <p:spPr bwMode="auto">
              <a:xfrm>
                <a:off x="2985" y="10335"/>
                <a:ext cx="4905" cy="1680"/>
              </a:xfrm>
              <a:prstGeom prst="roundRect">
                <a:avLst>
                  <a:gd name="adj" fmla="val 16667"/>
                </a:avLst>
              </a:prstGeom>
              <a:solidFill>
                <a:srgbClr val="CCFFFF"/>
              </a:solidFill>
              <a:ln w="1905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3" name="Group 77"/>
            <p:cNvGrpSpPr>
              <a:grpSpLocks/>
            </p:cNvGrpSpPr>
            <p:nvPr/>
          </p:nvGrpSpPr>
          <p:grpSpPr bwMode="auto">
            <a:xfrm>
              <a:off x="5235" y="10260"/>
              <a:ext cx="352" cy="1830"/>
              <a:chOff x="5235" y="10260"/>
              <a:chExt cx="352" cy="1830"/>
            </a:xfrm>
          </p:grpSpPr>
          <p:grpSp>
            <p:nvGrpSpPr>
              <p:cNvPr id="14" name="Group 78"/>
              <p:cNvGrpSpPr>
                <a:grpSpLocks/>
              </p:cNvGrpSpPr>
              <p:nvPr/>
            </p:nvGrpSpPr>
            <p:grpSpPr bwMode="auto">
              <a:xfrm>
                <a:off x="5235" y="10260"/>
                <a:ext cx="315" cy="680"/>
                <a:chOff x="5235" y="10260"/>
                <a:chExt cx="315" cy="680"/>
              </a:xfrm>
            </p:grpSpPr>
            <p:sp>
              <p:nvSpPr>
                <p:cNvPr id="30799" name="Freeform 79"/>
                <p:cNvSpPr>
                  <a:spLocks/>
                </p:cNvSpPr>
                <p:nvPr/>
              </p:nvSpPr>
              <p:spPr bwMode="auto">
                <a:xfrm>
                  <a:off x="5235" y="10295"/>
                  <a:ext cx="315" cy="645"/>
                </a:xfrm>
                <a:custGeom>
                  <a:avLst/>
                  <a:gdLst/>
                  <a:ahLst/>
                  <a:cxnLst>
                    <a:cxn ang="0">
                      <a:pos x="30" y="40"/>
                    </a:cxn>
                    <a:cxn ang="0">
                      <a:pos x="30" y="280"/>
                    </a:cxn>
                    <a:cxn ang="0">
                      <a:pos x="30" y="460"/>
                    </a:cxn>
                    <a:cxn ang="0">
                      <a:pos x="150" y="640"/>
                    </a:cxn>
                    <a:cxn ang="0">
                      <a:pos x="300" y="430"/>
                    </a:cxn>
                    <a:cxn ang="0">
                      <a:pos x="240" y="190"/>
                    </a:cxn>
                    <a:cxn ang="0">
                      <a:pos x="210" y="40"/>
                    </a:cxn>
                    <a:cxn ang="0">
                      <a:pos x="30" y="40"/>
                    </a:cxn>
                  </a:cxnLst>
                  <a:rect l="0" t="0" r="r" b="b"/>
                  <a:pathLst>
                    <a:path w="315" h="645">
                      <a:moveTo>
                        <a:pt x="30" y="40"/>
                      </a:moveTo>
                      <a:cubicBezTo>
                        <a:pt x="0" y="80"/>
                        <a:pt x="30" y="210"/>
                        <a:pt x="30" y="280"/>
                      </a:cubicBezTo>
                      <a:cubicBezTo>
                        <a:pt x="30" y="350"/>
                        <a:pt x="10" y="400"/>
                        <a:pt x="30" y="460"/>
                      </a:cubicBezTo>
                      <a:cubicBezTo>
                        <a:pt x="50" y="520"/>
                        <a:pt x="105" y="645"/>
                        <a:pt x="150" y="640"/>
                      </a:cubicBezTo>
                      <a:cubicBezTo>
                        <a:pt x="195" y="635"/>
                        <a:pt x="285" y="505"/>
                        <a:pt x="300" y="430"/>
                      </a:cubicBezTo>
                      <a:cubicBezTo>
                        <a:pt x="315" y="355"/>
                        <a:pt x="255" y="255"/>
                        <a:pt x="240" y="190"/>
                      </a:cubicBezTo>
                      <a:cubicBezTo>
                        <a:pt x="225" y="125"/>
                        <a:pt x="232" y="67"/>
                        <a:pt x="210" y="40"/>
                      </a:cubicBezTo>
                      <a:cubicBezTo>
                        <a:pt x="188" y="13"/>
                        <a:pt x="60" y="0"/>
                        <a:pt x="30" y="40"/>
                      </a:cubicBezTo>
                      <a:close/>
                    </a:path>
                  </a:pathLst>
                </a:custGeom>
                <a:solidFill>
                  <a:srgbClr val="FFFFFF"/>
                </a:solidFill>
                <a:ln w="1587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00" name="Line 80"/>
                <p:cNvSpPr>
                  <a:spLocks noChangeShapeType="1"/>
                </p:cNvSpPr>
                <p:nvPr/>
              </p:nvSpPr>
              <p:spPr bwMode="auto">
                <a:xfrm>
                  <a:off x="5385" y="10260"/>
                  <a:ext cx="0" cy="645"/>
                </a:xfrm>
                <a:prstGeom prst="line">
                  <a:avLst/>
                </a:prstGeom>
                <a:noFill/>
                <a:ln w="38100">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5" name="Group 81"/>
              <p:cNvGrpSpPr>
                <a:grpSpLocks/>
              </p:cNvGrpSpPr>
              <p:nvPr/>
            </p:nvGrpSpPr>
            <p:grpSpPr bwMode="auto">
              <a:xfrm>
                <a:off x="5245" y="11595"/>
                <a:ext cx="315" cy="495"/>
                <a:chOff x="5290" y="11595"/>
                <a:chExt cx="315" cy="495"/>
              </a:xfrm>
            </p:grpSpPr>
            <p:sp>
              <p:nvSpPr>
                <p:cNvPr id="30802" name="Freeform 82"/>
                <p:cNvSpPr>
                  <a:spLocks/>
                </p:cNvSpPr>
                <p:nvPr/>
              </p:nvSpPr>
              <p:spPr bwMode="auto">
                <a:xfrm>
                  <a:off x="5290" y="11595"/>
                  <a:ext cx="315" cy="452"/>
                </a:xfrm>
                <a:custGeom>
                  <a:avLst/>
                  <a:gdLst/>
                  <a:ahLst/>
                  <a:cxnLst>
                    <a:cxn ang="0">
                      <a:pos x="35" y="390"/>
                    </a:cxn>
                    <a:cxn ang="0">
                      <a:pos x="65" y="60"/>
                    </a:cxn>
                    <a:cxn ang="0">
                      <a:pos x="245" y="30"/>
                    </a:cxn>
                    <a:cxn ang="0">
                      <a:pos x="260" y="225"/>
                    </a:cxn>
                    <a:cxn ang="0">
                      <a:pos x="275" y="330"/>
                    </a:cxn>
                    <a:cxn ang="0">
                      <a:pos x="275" y="435"/>
                    </a:cxn>
                    <a:cxn ang="0">
                      <a:pos x="35" y="390"/>
                    </a:cxn>
                  </a:cxnLst>
                  <a:rect l="0" t="0" r="r" b="b"/>
                  <a:pathLst>
                    <a:path w="315" h="452">
                      <a:moveTo>
                        <a:pt x="35" y="390"/>
                      </a:moveTo>
                      <a:cubicBezTo>
                        <a:pt x="0" y="328"/>
                        <a:pt x="30" y="120"/>
                        <a:pt x="65" y="60"/>
                      </a:cubicBezTo>
                      <a:cubicBezTo>
                        <a:pt x="100" y="0"/>
                        <a:pt x="213" y="3"/>
                        <a:pt x="245" y="30"/>
                      </a:cubicBezTo>
                      <a:cubicBezTo>
                        <a:pt x="277" y="57"/>
                        <a:pt x="255" y="175"/>
                        <a:pt x="260" y="225"/>
                      </a:cubicBezTo>
                      <a:cubicBezTo>
                        <a:pt x="265" y="275"/>
                        <a:pt x="272" y="295"/>
                        <a:pt x="275" y="330"/>
                      </a:cubicBezTo>
                      <a:cubicBezTo>
                        <a:pt x="278" y="365"/>
                        <a:pt x="315" y="425"/>
                        <a:pt x="275" y="435"/>
                      </a:cubicBezTo>
                      <a:cubicBezTo>
                        <a:pt x="235" y="445"/>
                        <a:pt x="70" y="452"/>
                        <a:pt x="35" y="390"/>
                      </a:cubicBezTo>
                      <a:close/>
                    </a:path>
                  </a:pathLst>
                </a:custGeom>
                <a:solidFill>
                  <a:srgbClr val="FFFFFF"/>
                </a:solidFill>
                <a:ln w="1587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03" name="Line 83"/>
                <p:cNvSpPr>
                  <a:spLocks noChangeShapeType="1"/>
                </p:cNvSpPr>
                <p:nvPr/>
              </p:nvSpPr>
              <p:spPr bwMode="auto">
                <a:xfrm flipH="1">
                  <a:off x="5445" y="11700"/>
                  <a:ext cx="15" cy="390"/>
                </a:xfrm>
                <a:prstGeom prst="line">
                  <a:avLst/>
                </a:prstGeom>
                <a:noFill/>
                <a:ln w="38100">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grpSp>
          <p:sp>
            <p:nvSpPr>
              <p:cNvPr id="30804" name="Freeform 84"/>
              <p:cNvSpPr>
                <a:spLocks/>
              </p:cNvSpPr>
              <p:nvPr/>
            </p:nvSpPr>
            <p:spPr bwMode="auto">
              <a:xfrm>
                <a:off x="5255" y="10945"/>
                <a:ext cx="332" cy="643"/>
              </a:xfrm>
              <a:custGeom>
                <a:avLst/>
                <a:gdLst/>
                <a:ahLst/>
                <a:cxnLst>
                  <a:cxn ang="0">
                    <a:pos x="235" y="110"/>
                  </a:cxn>
                  <a:cxn ang="0">
                    <a:pos x="190" y="35"/>
                  </a:cxn>
                  <a:cxn ang="0">
                    <a:pos x="25" y="65"/>
                  </a:cxn>
                  <a:cxn ang="0">
                    <a:pos x="40" y="425"/>
                  </a:cxn>
                  <a:cxn ang="0">
                    <a:pos x="100" y="620"/>
                  </a:cxn>
                  <a:cxn ang="0">
                    <a:pos x="310" y="560"/>
                  </a:cxn>
                  <a:cxn ang="0">
                    <a:pos x="235" y="260"/>
                  </a:cxn>
                  <a:cxn ang="0">
                    <a:pos x="235" y="110"/>
                  </a:cxn>
                </a:cxnLst>
                <a:rect l="0" t="0" r="r" b="b"/>
                <a:pathLst>
                  <a:path w="332" h="643">
                    <a:moveTo>
                      <a:pt x="235" y="110"/>
                    </a:moveTo>
                    <a:cubicBezTo>
                      <a:pt x="228" y="73"/>
                      <a:pt x="225" y="42"/>
                      <a:pt x="190" y="35"/>
                    </a:cubicBezTo>
                    <a:cubicBezTo>
                      <a:pt x="155" y="28"/>
                      <a:pt x="50" y="0"/>
                      <a:pt x="25" y="65"/>
                    </a:cubicBezTo>
                    <a:cubicBezTo>
                      <a:pt x="0" y="130"/>
                      <a:pt x="28" y="333"/>
                      <a:pt x="40" y="425"/>
                    </a:cubicBezTo>
                    <a:cubicBezTo>
                      <a:pt x="52" y="517"/>
                      <a:pt x="55" y="597"/>
                      <a:pt x="100" y="620"/>
                    </a:cubicBezTo>
                    <a:cubicBezTo>
                      <a:pt x="145" y="643"/>
                      <a:pt x="288" y="620"/>
                      <a:pt x="310" y="560"/>
                    </a:cubicBezTo>
                    <a:cubicBezTo>
                      <a:pt x="332" y="500"/>
                      <a:pt x="245" y="335"/>
                      <a:pt x="235" y="260"/>
                    </a:cubicBezTo>
                    <a:cubicBezTo>
                      <a:pt x="225" y="185"/>
                      <a:pt x="242" y="147"/>
                      <a:pt x="235" y="110"/>
                    </a:cubicBezTo>
                    <a:close/>
                  </a:path>
                </a:pathLst>
              </a:custGeom>
              <a:solidFill>
                <a:srgbClr val="FFFFFF"/>
              </a:solidFill>
              <a:ln w="1587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05" name="Line 85"/>
              <p:cNvSpPr>
                <a:spLocks noChangeShapeType="1"/>
              </p:cNvSpPr>
              <p:nvPr/>
            </p:nvSpPr>
            <p:spPr bwMode="auto">
              <a:xfrm>
                <a:off x="5385" y="11025"/>
                <a:ext cx="0" cy="510"/>
              </a:xfrm>
              <a:prstGeom prst="line">
                <a:avLst/>
              </a:prstGeom>
              <a:noFill/>
              <a:ln w="34925">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6" name="Group 86"/>
            <p:cNvGrpSpPr>
              <a:grpSpLocks/>
            </p:cNvGrpSpPr>
            <p:nvPr/>
          </p:nvGrpSpPr>
          <p:grpSpPr bwMode="auto">
            <a:xfrm>
              <a:off x="6285" y="10680"/>
              <a:ext cx="900" cy="825"/>
              <a:chOff x="8220" y="1950"/>
              <a:chExt cx="900" cy="825"/>
            </a:xfrm>
          </p:grpSpPr>
          <p:sp>
            <p:nvSpPr>
              <p:cNvPr id="30807" name="Oval 87"/>
              <p:cNvSpPr>
                <a:spLocks noChangeArrowheads="1"/>
              </p:cNvSpPr>
              <p:nvPr/>
            </p:nvSpPr>
            <p:spPr bwMode="auto">
              <a:xfrm>
                <a:off x="8220" y="195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17" name="Group 88"/>
              <p:cNvGrpSpPr>
                <a:grpSpLocks/>
              </p:cNvGrpSpPr>
              <p:nvPr/>
            </p:nvGrpSpPr>
            <p:grpSpPr bwMode="auto">
              <a:xfrm>
                <a:off x="8385" y="2070"/>
                <a:ext cx="252" cy="645"/>
                <a:chOff x="2145" y="7260"/>
                <a:chExt cx="327" cy="720"/>
              </a:xfrm>
            </p:grpSpPr>
            <p:sp>
              <p:nvSpPr>
                <p:cNvPr id="30809" name="Freeform 89"/>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10" name="Oval 90"/>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8" name="Group 91"/>
              <p:cNvGrpSpPr>
                <a:grpSpLocks/>
              </p:cNvGrpSpPr>
              <p:nvPr/>
            </p:nvGrpSpPr>
            <p:grpSpPr bwMode="auto">
              <a:xfrm>
                <a:off x="8475" y="2078"/>
                <a:ext cx="480" cy="407"/>
                <a:chOff x="5235" y="7523"/>
                <a:chExt cx="480" cy="407"/>
              </a:xfrm>
            </p:grpSpPr>
            <p:sp>
              <p:nvSpPr>
                <p:cNvPr id="30812" name="Freeform 92"/>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13" name="Oval 93"/>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9" name="Group 94"/>
              <p:cNvGrpSpPr>
                <a:grpSpLocks/>
              </p:cNvGrpSpPr>
              <p:nvPr/>
            </p:nvGrpSpPr>
            <p:grpSpPr bwMode="auto">
              <a:xfrm>
                <a:off x="8730" y="2175"/>
                <a:ext cx="268" cy="450"/>
                <a:chOff x="7710" y="4845"/>
                <a:chExt cx="268" cy="450"/>
              </a:xfrm>
            </p:grpSpPr>
            <p:sp>
              <p:nvSpPr>
                <p:cNvPr id="30815" name="Freeform 95"/>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16" name="Oval 96"/>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nvGrpSpPr>
            <p:cNvPr id="20" name="Group 97"/>
            <p:cNvGrpSpPr>
              <a:grpSpLocks/>
            </p:cNvGrpSpPr>
            <p:nvPr/>
          </p:nvGrpSpPr>
          <p:grpSpPr bwMode="auto">
            <a:xfrm>
              <a:off x="3720" y="10710"/>
              <a:ext cx="900" cy="825"/>
              <a:chOff x="6675" y="1920"/>
              <a:chExt cx="900" cy="825"/>
            </a:xfrm>
          </p:grpSpPr>
          <p:sp>
            <p:nvSpPr>
              <p:cNvPr id="30818" name="Oval 98"/>
              <p:cNvSpPr>
                <a:spLocks noChangeArrowheads="1"/>
              </p:cNvSpPr>
              <p:nvPr/>
            </p:nvSpPr>
            <p:spPr bwMode="auto">
              <a:xfrm>
                <a:off x="6675" y="192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21" name="Group 99"/>
              <p:cNvGrpSpPr>
                <a:grpSpLocks/>
              </p:cNvGrpSpPr>
              <p:nvPr/>
            </p:nvGrpSpPr>
            <p:grpSpPr bwMode="auto">
              <a:xfrm>
                <a:off x="7050" y="1965"/>
                <a:ext cx="327" cy="720"/>
                <a:chOff x="2145" y="7260"/>
                <a:chExt cx="327" cy="720"/>
              </a:xfrm>
            </p:grpSpPr>
            <p:sp>
              <p:nvSpPr>
                <p:cNvPr id="30820" name="Freeform 100"/>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21" name="Oval 101"/>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2" name="Group 102"/>
              <p:cNvGrpSpPr>
                <a:grpSpLocks/>
              </p:cNvGrpSpPr>
              <p:nvPr/>
            </p:nvGrpSpPr>
            <p:grpSpPr bwMode="auto">
              <a:xfrm>
                <a:off x="6735" y="2018"/>
                <a:ext cx="480" cy="407"/>
                <a:chOff x="5235" y="7523"/>
                <a:chExt cx="480" cy="407"/>
              </a:xfrm>
            </p:grpSpPr>
            <p:sp>
              <p:nvSpPr>
                <p:cNvPr id="30823" name="Freeform 103"/>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24" name="Oval 104"/>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3" name="Group 105"/>
              <p:cNvGrpSpPr>
                <a:grpSpLocks/>
              </p:cNvGrpSpPr>
              <p:nvPr/>
            </p:nvGrpSpPr>
            <p:grpSpPr bwMode="auto">
              <a:xfrm>
                <a:off x="7245" y="2010"/>
                <a:ext cx="268" cy="450"/>
                <a:chOff x="7710" y="4845"/>
                <a:chExt cx="268" cy="450"/>
              </a:xfrm>
            </p:grpSpPr>
            <p:sp>
              <p:nvSpPr>
                <p:cNvPr id="30826" name="Freeform 106"/>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27" name="Oval 107"/>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grpSp>
        <p:nvGrpSpPr>
          <p:cNvPr id="24" name="Group 146"/>
          <p:cNvGrpSpPr>
            <a:grpSpLocks/>
          </p:cNvGrpSpPr>
          <p:nvPr/>
        </p:nvGrpSpPr>
        <p:grpSpPr bwMode="auto">
          <a:xfrm>
            <a:off x="4797425" y="5394325"/>
            <a:ext cx="3143250" cy="1158875"/>
            <a:chOff x="3110" y="3390"/>
            <a:chExt cx="1900" cy="722"/>
          </a:xfrm>
        </p:grpSpPr>
        <p:grpSp>
          <p:nvGrpSpPr>
            <p:cNvPr id="25" name="Group 108"/>
            <p:cNvGrpSpPr>
              <a:grpSpLocks/>
            </p:cNvGrpSpPr>
            <p:nvPr/>
          </p:nvGrpSpPr>
          <p:grpSpPr bwMode="auto">
            <a:xfrm>
              <a:off x="4080" y="3390"/>
              <a:ext cx="930" cy="714"/>
              <a:chOff x="2775" y="12573"/>
              <a:chExt cx="2325" cy="1785"/>
            </a:xfrm>
          </p:grpSpPr>
          <p:sp>
            <p:nvSpPr>
              <p:cNvPr id="30829" name="AutoShape 109"/>
              <p:cNvSpPr>
                <a:spLocks noChangeArrowheads="1"/>
              </p:cNvSpPr>
              <p:nvPr/>
            </p:nvSpPr>
            <p:spPr bwMode="auto">
              <a:xfrm>
                <a:off x="2775" y="12573"/>
                <a:ext cx="2325" cy="1785"/>
              </a:xfrm>
              <a:prstGeom prst="roundRect">
                <a:avLst>
                  <a:gd name="adj" fmla="val 16667"/>
                </a:avLst>
              </a:prstGeom>
              <a:solidFill>
                <a:srgbClr val="FFFFFF"/>
              </a:solidFill>
              <a:ln w="63500">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30" name="AutoShape 110"/>
              <p:cNvSpPr>
                <a:spLocks noChangeArrowheads="1"/>
              </p:cNvSpPr>
              <p:nvPr/>
            </p:nvSpPr>
            <p:spPr bwMode="auto">
              <a:xfrm>
                <a:off x="2845" y="12648"/>
                <a:ext cx="2201" cy="1656"/>
              </a:xfrm>
              <a:prstGeom prst="roundRect">
                <a:avLst>
                  <a:gd name="adj" fmla="val 16667"/>
                </a:avLst>
              </a:prstGeom>
              <a:solidFill>
                <a:srgbClr val="CCFFFF"/>
              </a:solidFill>
              <a:ln w="1905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26" name="Group 111"/>
              <p:cNvGrpSpPr>
                <a:grpSpLocks/>
              </p:cNvGrpSpPr>
              <p:nvPr/>
            </p:nvGrpSpPr>
            <p:grpSpPr bwMode="auto">
              <a:xfrm>
                <a:off x="3450" y="12993"/>
                <a:ext cx="900" cy="825"/>
                <a:chOff x="6675" y="1920"/>
                <a:chExt cx="900" cy="825"/>
              </a:xfrm>
            </p:grpSpPr>
            <p:sp>
              <p:nvSpPr>
                <p:cNvPr id="30832" name="Oval 112"/>
                <p:cNvSpPr>
                  <a:spLocks noChangeArrowheads="1"/>
                </p:cNvSpPr>
                <p:nvPr/>
              </p:nvSpPr>
              <p:spPr bwMode="auto">
                <a:xfrm>
                  <a:off x="6675" y="192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27" name="Group 113"/>
                <p:cNvGrpSpPr>
                  <a:grpSpLocks/>
                </p:cNvGrpSpPr>
                <p:nvPr/>
              </p:nvGrpSpPr>
              <p:grpSpPr bwMode="auto">
                <a:xfrm>
                  <a:off x="7050" y="1965"/>
                  <a:ext cx="327" cy="720"/>
                  <a:chOff x="2145" y="7260"/>
                  <a:chExt cx="327" cy="720"/>
                </a:xfrm>
              </p:grpSpPr>
              <p:sp>
                <p:nvSpPr>
                  <p:cNvPr id="30834" name="Freeform 114"/>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35" name="Oval 115"/>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8" name="Group 116"/>
                <p:cNvGrpSpPr>
                  <a:grpSpLocks/>
                </p:cNvGrpSpPr>
                <p:nvPr/>
              </p:nvGrpSpPr>
              <p:grpSpPr bwMode="auto">
                <a:xfrm>
                  <a:off x="6735" y="2018"/>
                  <a:ext cx="480" cy="407"/>
                  <a:chOff x="5235" y="7523"/>
                  <a:chExt cx="480" cy="407"/>
                </a:xfrm>
              </p:grpSpPr>
              <p:sp>
                <p:nvSpPr>
                  <p:cNvPr id="30837" name="Freeform 117"/>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38" name="Oval 118"/>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9" name="Group 119"/>
                <p:cNvGrpSpPr>
                  <a:grpSpLocks/>
                </p:cNvGrpSpPr>
                <p:nvPr/>
              </p:nvGrpSpPr>
              <p:grpSpPr bwMode="auto">
                <a:xfrm>
                  <a:off x="7245" y="2010"/>
                  <a:ext cx="268" cy="450"/>
                  <a:chOff x="7710" y="4845"/>
                  <a:chExt cx="268" cy="450"/>
                </a:xfrm>
              </p:grpSpPr>
              <p:sp>
                <p:nvSpPr>
                  <p:cNvPr id="30840" name="Freeform 120"/>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41" name="Oval 121"/>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grpSp>
          <p:nvGrpSpPr>
            <p:cNvPr id="30" name="Group 122"/>
            <p:cNvGrpSpPr>
              <a:grpSpLocks/>
            </p:cNvGrpSpPr>
            <p:nvPr/>
          </p:nvGrpSpPr>
          <p:grpSpPr bwMode="auto">
            <a:xfrm>
              <a:off x="3110" y="3398"/>
              <a:ext cx="930" cy="714"/>
              <a:chOff x="5817" y="12546"/>
              <a:chExt cx="2325" cy="1785"/>
            </a:xfrm>
          </p:grpSpPr>
          <p:sp>
            <p:nvSpPr>
              <p:cNvPr id="30843" name="AutoShape 123"/>
              <p:cNvSpPr>
                <a:spLocks noChangeArrowheads="1"/>
              </p:cNvSpPr>
              <p:nvPr/>
            </p:nvSpPr>
            <p:spPr bwMode="auto">
              <a:xfrm>
                <a:off x="5817" y="12546"/>
                <a:ext cx="2325" cy="1785"/>
              </a:xfrm>
              <a:prstGeom prst="roundRect">
                <a:avLst>
                  <a:gd name="adj" fmla="val 16667"/>
                </a:avLst>
              </a:prstGeom>
              <a:solidFill>
                <a:srgbClr val="FFFFFF"/>
              </a:solidFill>
              <a:ln w="63500">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44" name="AutoShape 124"/>
              <p:cNvSpPr>
                <a:spLocks noChangeArrowheads="1"/>
              </p:cNvSpPr>
              <p:nvPr/>
            </p:nvSpPr>
            <p:spPr bwMode="auto">
              <a:xfrm>
                <a:off x="5890" y="12600"/>
                <a:ext cx="2186" cy="1671"/>
              </a:xfrm>
              <a:prstGeom prst="roundRect">
                <a:avLst>
                  <a:gd name="adj" fmla="val 16667"/>
                </a:avLst>
              </a:prstGeom>
              <a:solidFill>
                <a:srgbClr val="CCFFFF"/>
              </a:solidFill>
              <a:ln w="1905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31" name="Group 125"/>
              <p:cNvGrpSpPr>
                <a:grpSpLocks/>
              </p:cNvGrpSpPr>
              <p:nvPr/>
            </p:nvGrpSpPr>
            <p:grpSpPr bwMode="auto">
              <a:xfrm>
                <a:off x="6465" y="13038"/>
                <a:ext cx="900" cy="825"/>
                <a:chOff x="8220" y="1950"/>
                <a:chExt cx="900" cy="825"/>
              </a:xfrm>
            </p:grpSpPr>
            <p:sp>
              <p:nvSpPr>
                <p:cNvPr id="30846" name="Oval 126"/>
                <p:cNvSpPr>
                  <a:spLocks noChangeArrowheads="1"/>
                </p:cNvSpPr>
                <p:nvPr/>
              </p:nvSpPr>
              <p:spPr bwMode="auto">
                <a:xfrm>
                  <a:off x="8220" y="195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30720" name="Group 127"/>
                <p:cNvGrpSpPr>
                  <a:grpSpLocks/>
                </p:cNvGrpSpPr>
                <p:nvPr/>
              </p:nvGrpSpPr>
              <p:grpSpPr bwMode="auto">
                <a:xfrm>
                  <a:off x="8385" y="2070"/>
                  <a:ext cx="252" cy="645"/>
                  <a:chOff x="2145" y="7260"/>
                  <a:chExt cx="327" cy="720"/>
                </a:xfrm>
              </p:grpSpPr>
              <p:sp>
                <p:nvSpPr>
                  <p:cNvPr id="30848" name="Freeform 128"/>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solidFill>
                    <a:srgbClr val="C0C0C0"/>
                  </a:solid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49" name="Oval 129"/>
                  <p:cNvSpPr>
                    <a:spLocks noChangeArrowheads="1"/>
                  </p:cNvSpPr>
                  <p:nvPr/>
                </p:nvSpPr>
                <p:spPr bwMode="auto">
                  <a:xfrm>
                    <a:off x="2145" y="7575"/>
                    <a:ext cx="113" cy="71"/>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30721" name="Group 130"/>
                <p:cNvGrpSpPr>
                  <a:grpSpLocks/>
                </p:cNvGrpSpPr>
                <p:nvPr/>
              </p:nvGrpSpPr>
              <p:grpSpPr bwMode="auto">
                <a:xfrm>
                  <a:off x="8475" y="2078"/>
                  <a:ext cx="480" cy="407"/>
                  <a:chOff x="5235" y="7523"/>
                  <a:chExt cx="480" cy="407"/>
                </a:xfrm>
              </p:grpSpPr>
              <p:sp>
                <p:nvSpPr>
                  <p:cNvPr id="30851" name="Freeform 131"/>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solidFill>
                    <a:srgbClr val="C0C0C0"/>
                  </a:solid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52" name="Oval 132"/>
                  <p:cNvSpPr>
                    <a:spLocks noChangeArrowheads="1"/>
                  </p:cNvSpPr>
                  <p:nvPr/>
                </p:nvSpPr>
                <p:spPr bwMode="auto">
                  <a:xfrm rot="5898707">
                    <a:off x="5411" y="7629"/>
                    <a:ext cx="113" cy="71"/>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30724" name="Group 133"/>
                <p:cNvGrpSpPr>
                  <a:grpSpLocks/>
                </p:cNvGrpSpPr>
                <p:nvPr/>
              </p:nvGrpSpPr>
              <p:grpSpPr bwMode="auto">
                <a:xfrm>
                  <a:off x="8730" y="2175"/>
                  <a:ext cx="268" cy="450"/>
                  <a:chOff x="7710" y="4845"/>
                  <a:chExt cx="268" cy="450"/>
                </a:xfrm>
              </p:grpSpPr>
              <p:sp>
                <p:nvSpPr>
                  <p:cNvPr id="30854" name="Freeform 134"/>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solidFill>
                    <a:srgbClr val="C0C0C0"/>
                  </a:solid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55" name="Oval 135"/>
                  <p:cNvSpPr>
                    <a:spLocks noChangeArrowheads="1"/>
                  </p:cNvSpPr>
                  <p:nvPr/>
                </p:nvSpPr>
                <p:spPr bwMode="auto">
                  <a:xfrm rot="5898707">
                    <a:off x="7886" y="5034"/>
                    <a:ext cx="113" cy="71"/>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grpSp>
      <p:grpSp>
        <p:nvGrpSpPr>
          <p:cNvPr id="30725" name="Group 142"/>
          <p:cNvGrpSpPr>
            <a:grpSpLocks/>
          </p:cNvGrpSpPr>
          <p:nvPr/>
        </p:nvGrpSpPr>
        <p:grpSpPr bwMode="auto">
          <a:xfrm>
            <a:off x="3146425" y="1014413"/>
            <a:ext cx="5765800" cy="2297112"/>
            <a:chOff x="142" y="1575"/>
            <a:chExt cx="3632" cy="1447"/>
          </a:xfrm>
        </p:grpSpPr>
        <p:sp>
          <p:nvSpPr>
            <p:cNvPr id="30765" name="Text Box 45"/>
            <p:cNvSpPr txBox="1">
              <a:spLocks noChangeArrowheads="1"/>
            </p:cNvSpPr>
            <p:nvPr/>
          </p:nvSpPr>
          <p:spPr bwMode="auto">
            <a:xfrm>
              <a:off x="2508" y="1577"/>
              <a:ext cx="1266" cy="148"/>
            </a:xfrm>
            <a:prstGeom prst="rect">
              <a:avLst/>
            </a:prstGeom>
            <a:solidFill>
              <a:srgbClr val="FFFFFF">
                <a:alpha val="0"/>
              </a:srgbClr>
            </a:solidFill>
            <a:ln w="9525">
              <a:noFill/>
              <a:miter lim="800000"/>
              <a:headEnd/>
              <a:tailEnd/>
            </a:ln>
          </p:spPr>
          <p:txBody>
            <a:bodyPr lIns="0" tIns="0" rIns="0" bIns="0"/>
            <a:lstStyle/>
            <a:p>
              <a:pPr fontAlgn="base">
                <a:spcBef>
                  <a:spcPct val="0"/>
                </a:spcBef>
                <a:spcAft>
                  <a:spcPct val="0"/>
                </a:spcAft>
              </a:pPr>
              <a:r>
                <a:rPr lang="en-GB" sz="1400" smtClean="0">
                  <a:solidFill>
                    <a:srgbClr val="000000"/>
                  </a:solidFill>
                </a:rPr>
                <a:t>Remaining spindle fibres</a:t>
              </a:r>
              <a:endParaRPr lang="en-GB" smtClean="0">
                <a:solidFill>
                  <a:srgbClr val="000000"/>
                </a:solidFill>
              </a:endParaRPr>
            </a:p>
          </p:txBody>
        </p:sp>
        <p:grpSp>
          <p:nvGrpSpPr>
            <p:cNvPr id="30726" name="Group 141"/>
            <p:cNvGrpSpPr>
              <a:grpSpLocks/>
            </p:cNvGrpSpPr>
            <p:nvPr/>
          </p:nvGrpSpPr>
          <p:grpSpPr bwMode="auto">
            <a:xfrm>
              <a:off x="142" y="1575"/>
              <a:ext cx="3030" cy="1447"/>
              <a:chOff x="142" y="1575"/>
              <a:chExt cx="3030" cy="1447"/>
            </a:xfrm>
          </p:grpSpPr>
          <p:grpSp>
            <p:nvGrpSpPr>
              <p:cNvPr id="30732" name="Group 4"/>
              <p:cNvGrpSpPr>
                <a:grpSpLocks/>
              </p:cNvGrpSpPr>
              <p:nvPr/>
            </p:nvGrpSpPr>
            <p:grpSpPr bwMode="auto">
              <a:xfrm>
                <a:off x="1156" y="1808"/>
                <a:ext cx="2016" cy="732"/>
                <a:chOff x="5190" y="6048"/>
                <a:chExt cx="5040" cy="1830"/>
              </a:xfrm>
            </p:grpSpPr>
            <p:grpSp>
              <p:nvGrpSpPr>
                <p:cNvPr id="30734" name="Group 5"/>
                <p:cNvGrpSpPr>
                  <a:grpSpLocks/>
                </p:cNvGrpSpPr>
                <p:nvPr/>
              </p:nvGrpSpPr>
              <p:grpSpPr bwMode="auto">
                <a:xfrm>
                  <a:off x="5190" y="6048"/>
                  <a:ext cx="5040" cy="1830"/>
                  <a:chOff x="1200" y="6093"/>
                  <a:chExt cx="5040" cy="1830"/>
                </a:xfrm>
              </p:grpSpPr>
              <p:grpSp>
                <p:nvGrpSpPr>
                  <p:cNvPr id="30737" name="Group 6"/>
                  <p:cNvGrpSpPr>
                    <a:grpSpLocks/>
                  </p:cNvGrpSpPr>
                  <p:nvPr/>
                </p:nvGrpSpPr>
                <p:grpSpPr bwMode="auto">
                  <a:xfrm>
                    <a:off x="1200" y="6093"/>
                    <a:ext cx="5040" cy="1830"/>
                    <a:chOff x="1200" y="6093"/>
                    <a:chExt cx="5040" cy="1830"/>
                  </a:xfrm>
                </p:grpSpPr>
                <p:sp>
                  <p:nvSpPr>
                    <p:cNvPr id="30727" name="AutoShape 7"/>
                    <p:cNvSpPr>
                      <a:spLocks noChangeArrowheads="1"/>
                    </p:cNvSpPr>
                    <p:nvPr/>
                  </p:nvSpPr>
                  <p:spPr bwMode="auto">
                    <a:xfrm>
                      <a:off x="1200" y="6093"/>
                      <a:ext cx="5040" cy="1830"/>
                    </a:xfrm>
                    <a:prstGeom prst="roundRect">
                      <a:avLst>
                        <a:gd name="adj" fmla="val 16667"/>
                      </a:avLst>
                    </a:prstGeom>
                    <a:solidFill>
                      <a:srgbClr val="FFFFFF"/>
                    </a:solidFill>
                    <a:ln w="63500">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28" name="AutoShape 8"/>
                    <p:cNvSpPr>
                      <a:spLocks noChangeArrowheads="1"/>
                    </p:cNvSpPr>
                    <p:nvPr/>
                  </p:nvSpPr>
                  <p:spPr bwMode="auto">
                    <a:xfrm>
                      <a:off x="1260" y="6153"/>
                      <a:ext cx="4920" cy="1710"/>
                    </a:xfrm>
                    <a:prstGeom prst="roundRect">
                      <a:avLst>
                        <a:gd name="adj" fmla="val 16667"/>
                      </a:avLst>
                    </a:prstGeom>
                    <a:solidFill>
                      <a:srgbClr val="CCFFFF"/>
                    </a:solidFill>
                    <a:ln w="1587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sp>
                <p:nvSpPr>
                  <p:cNvPr id="30729" name="Oval 9"/>
                  <p:cNvSpPr>
                    <a:spLocks noChangeArrowheads="1"/>
                  </p:cNvSpPr>
                  <p:nvPr/>
                </p:nvSpPr>
                <p:spPr bwMode="auto">
                  <a:xfrm>
                    <a:off x="3645" y="6393"/>
                    <a:ext cx="143" cy="195"/>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30" name="Oval 10"/>
                  <p:cNvSpPr>
                    <a:spLocks noChangeArrowheads="1"/>
                  </p:cNvSpPr>
                  <p:nvPr/>
                </p:nvSpPr>
                <p:spPr bwMode="auto">
                  <a:xfrm>
                    <a:off x="3622" y="6813"/>
                    <a:ext cx="143" cy="420"/>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31" name="Oval 11"/>
                  <p:cNvSpPr>
                    <a:spLocks noChangeArrowheads="1"/>
                  </p:cNvSpPr>
                  <p:nvPr/>
                </p:nvSpPr>
                <p:spPr bwMode="auto">
                  <a:xfrm>
                    <a:off x="3667" y="7383"/>
                    <a:ext cx="143" cy="255"/>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30740" name="Group 12"/>
                  <p:cNvGrpSpPr>
                    <a:grpSpLocks/>
                  </p:cNvGrpSpPr>
                  <p:nvPr/>
                </p:nvGrpSpPr>
                <p:grpSpPr bwMode="auto">
                  <a:xfrm>
                    <a:off x="4665" y="6528"/>
                    <a:ext cx="900" cy="825"/>
                    <a:chOff x="8220" y="1950"/>
                    <a:chExt cx="900" cy="825"/>
                  </a:xfrm>
                </p:grpSpPr>
                <p:sp>
                  <p:nvSpPr>
                    <p:cNvPr id="30733" name="Oval 13"/>
                    <p:cNvSpPr>
                      <a:spLocks noChangeArrowheads="1"/>
                    </p:cNvSpPr>
                    <p:nvPr/>
                  </p:nvSpPr>
                  <p:spPr bwMode="auto">
                    <a:xfrm>
                      <a:off x="8220" y="195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30743" name="Group 14"/>
                    <p:cNvGrpSpPr>
                      <a:grpSpLocks/>
                    </p:cNvGrpSpPr>
                    <p:nvPr/>
                  </p:nvGrpSpPr>
                  <p:grpSpPr bwMode="auto">
                    <a:xfrm>
                      <a:off x="8385" y="2070"/>
                      <a:ext cx="252" cy="645"/>
                      <a:chOff x="2145" y="7260"/>
                      <a:chExt cx="327" cy="720"/>
                    </a:xfrm>
                  </p:grpSpPr>
                  <p:sp>
                    <p:nvSpPr>
                      <p:cNvPr id="30735" name="Freeform 15"/>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36" name="Oval 16"/>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30745" name="Group 17"/>
                    <p:cNvGrpSpPr>
                      <a:grpSpLocks/>
                    </p:cNvGrpSpPr>
                    <p:nvPr/>
                  </p:nvGrpSpPr>
                  <p:grpSpPr bwMode="auto">
                    <a:xfrm>
                      <a:off x="8475" y="2078"/>
                      <a:ext cx="480" cy="407"/>
                      <a:chOff x="5235" y="7523"/>
                      <a:chExt cx="480" cy="407"/>
                    </a:xfrm>
                  </p:grpSpPr>
                  <p:sp>
                    <p:nvSpPr>
                      <p:cNvPr id="30738" name="Freeform 18"/>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39" name="Oval 19"/>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30748" name="Group 20"/>
                    <p:cNvGrpSpPr>
                      <a:grpSpLocks/>
                    </p:cNvGrpSpPr>
                    <p:nvPr/>
                  </p:nvGrpSpPr>
                  <p:grpSpPr bwMode="auto">
                    <a:xfrm>
                      <a:off x="8730" y="2175"/>
                      <a:ext cx="268" cy="450"/>
                      <a:chOff x="7710" y="4845"/>
                      <a:chExt cx="268" cy="450"/>
                    </a:xfrm>
                  </p:grpSpPr>
                  <p:sp>
                    <p:nvSpPr>
                      <p:cNvPr id="30741" name="Freeform 21"/>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42" name="Oval 22"/>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nvGrpSpPr>
                  <p:cNvPr id="30751" name="Group 23"/>
                  <p:cNvGrpSpPr>
                    <a:grpSpLocks/>
                  </p:cNvGrpSpPr>
                  <p:nvPr/>
                </p:nvGrpSpPr>
                <p:grpSpPr bwMode="auto">
                  <a:xfrm>
                    <a:off x="2085" y="6603"/>
                    <a:ext cx="900" cy="825"/>
                    <a:chOff x="6675" y="1920"/>
                    <a:chExt cx="900" cy="825"/>
                  </a:xfrm>
                </p:grpSpPr>
                <p:sp>
                  <p:nvSpPr>
                    <p:cNvPr id="30744" name="Oval 24"/>
                    <p:cNvSpPr>
                      <a:spLocks noChangeArrowheads="1"/>
                    </p:cNvSpPr>
                    <p:nvPr/>
                  </p:nvSpPr>
                  <p:spPr bwMode="auto">
                    <a:xfrm>
                      <a:off x="6675" y="192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30754" name="Group 25"/>
                    <p:cNvGrpSpPr>
                      <a:grpSpLocks/>
                    </p:cNvGrpSpPr>
                    <p:nvPr/>
                  </p:nvGrpSpPr>
                  <p:grpSpPr bwMode="auto">
                    <a:xfrm>
                      <a:off x="7050" y="1965"/>
                      <a:ext cx="327" cy="720"/>
                      <a:chOff x="2145" y="7260"/>
                      <a:chExt cx="327" cy="720"/>
                    </a:xfrm>
                  </p:grpSpPr>
                  <p:sp>
                    <p:nvSpPr>
                      <p:cNvPr id="30746" name="Freeform 26"/>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47" name="Oval 27"/>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30755" name="Group 28"/>
                    <p:cNvGrpSpPr>
                      <a:grpSpLocks/>
                    </p:cNvGrpSpPr>
                    <p:nvPr/>
                  </p:nvGrpSpPr>
                  <p:grpSpPr bwMode="auto">
                    <a:xfrm>
                      <a:off x="6735" y="2018"/>
                      <a:ext cx="480" cy="407"/>
                      <a:chOff x="5235" y="7523"/>
                      <a:chExt cx="480" cy="407"/>
                    </a:xfrm>
                  </p:grpSpPr>
                  <p:sp>
                    <p:nvSpPr>
                      <p:cNvPr id="30749" name="Freeform 29"/>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50" name="Oval 30"/>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30766" name="Group 31"/>
                    <p:cNvGrpSpPr>
                      <a:grpSpLocks/>
                    </p:cNvGrpSpPr>
                    <p:nvPr/>
                  </p:nvGrpSpPr>
                  <p:grpSpPr bwMode="auto">
                    <a:xfrm>
                      <a:off x="7245" y="2010"/>
                      <a:ext cx="268" cy="450"/>
                      <a:chOff x="7710" y="4845"/>
                      <a:chExt cx="268" cy="450"/>
                    </a:xfrm>
                  </p:grpSpPr>
                  <p:sp>
                    <p:nvSpPr>
                      <p:cNvPr id="30752" name="Freeform 32"/>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53" name="Oval 33"/>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grpSp>
              <p:nvGrpSpPr>
                <p:cNvPr id="30771" name="Group 34"/>
                <p:cNvGrpSpPr>
                  <a:grpSpLocks/>
                </p:cNvGrpSpPr>
                <p:nvPr/>
              </p:nvGrpSpPr>
              <p:grpSpPr bwMode="auto">
                <a:xfrm>
                  <a:off x="7320" y="6333"/>
                  <a:ext cx="795" cy="1215"/>
                  <a:chOff x="3375" y="6408"/>
                  <a:chExt cx="795" cy="1215"/>
                </a:xfrm>
              </p:grpSpPr>
              <p:grpSp>
                <p:nvGrpSpPr>
                  <p:cNvPr id="30773" name="Group 35"/>
                  <p:cNvGrpSpPr>
                    <a:grpSpLocks/>
                  </p:cNvGrpSpPr>
                  <p:nvPr/>
                </p:nvGrpSpPr>
                <p:grpSpPr bwMode="auto">
                  <a:xfrm>
                    <a:off x="3375" y="6408"/>
                    <a:ext cx="795" cy="780"/>
                    <a:chOff x="3375" y="6408"/>
                    <a:chExt cx="795" cy="780"/>
                  </a:xfrm>
                </p:grpSpPr>
                <p:sp>
                  <p:nvSpPr>
                    <p:cNvPr id="30756" name="Line 36"/>
                    <p:cNvSpPr>
                      <a:spLocks noChangeShapeType="1"/>
                    </p:cNvSpPr>
                    <p:nvPr/>
                  </p:nvSpPr>
                  <p:spPr bwMode="auto">
                    <a:xfrm>
                      <a:off x="3375" y="6408"/>
                      <a:ext cx="765" cy="0"/>
                    </a:xfrm>
                    <a:prstGeom prst="line">
                      <a:avLst/>
                    </a:prstGeom>
                    <a:no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57" name="Line 37"/>
                    <p:cNvSpPr>
                      <a:spLocks noChangeShapeType="1"/>
                    </p:cNvSpPr>
                    <p:nvPr/>
                  </p:nvSpPr>
                  <p:spPr bwMode="auto">
                    <a:xfrm>
                      <a:off x="3390" y="6588"/>
                      <a:ext cx="765" cy="0"/>
                    </a:xfrm>
                    <a:prstGeom prst="line">
                      <a:avLst/>
                    </a:prstGeom>
                    <a:no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58" name="Line 38"/>
                    <p:cNvSpPr>
                      <a:spLocks noChangeShapeType="1"/>
                    </p:cNvSpPr>
                    <p:nvPr/>
                  </p:nvSpPr>
                  <p:spPr bwMode="auto">
                    <a:xfrm>
                      <a:off x="3405" y="6888"/>
                      <a:ext cx="765" cy="0"/>
                    </a:xfrm>
                    <a:prstGeom prst="line">
                      <a:avLst/>
                    </a:prstGeom>
                    <a:no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59" name="Line 39"/>
                    <p:cNvSpPr>
                      <a:spLocks noChangeShapeType="1"/>
                    </p:cNvSpPr>
                    <p:nvPr/>
                  </p:nvSpPr>
                  <p:spPr bwMode="auto">
                    <a:xfrm>
                      <a:off x="3405" y="7188"/>
                      <a:ext cx="765" cy="0"/>
                    </a:xfrm>
                    <a:prstGeom prst="line">
                      <a:avLst/>
                    </a:prstGeom>
                    <a:no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sp>
                <p:nvSpPr>
                  <p:cNvPr id="30760" name="Line 40"/>
                  <p:cNvSpPr>
                    <a:spLocks noChangeShapeType="1"/>
                  </p:cNvSpPr>
                  <p:nvPr/>
                </p:nvSpPr>
                <p:spPr bwMode="auto">
                  <a:xfrm>
                    <a:off x="3375" y="7623"/>
                    <a:ext cx="765" cy="0"/>
                  </a:xfrm>
                  <a:prstGeom prst="line">
                    <a:avLst/>
                  </a:prstGeom>
                  <a:no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sp>
            <p:nvSpPr>
              <p:cNvPr id="30761" name="Text Box 41"/>
              <p:cNvSpPr txBox="1">
                <a:spLocks noChangeArrowheads="1"/>
              </p:cNvSpPr>
              <p:nvPr/>
            </p:nvSpPr>
            <p:spPr bwMode="auto">
              <a:xfrm>
                <a:off x="354" y="1625"/>
                <a:ext cx="730" cy="306"/>
              </a:xfrm>
              <a:prstGeom prst="rect">
                <a:avLst/>
              </a:prstGeom>
              <a:solidFill>
                <a:srgbClr val="FFFFFF">
                  <a:alpha val="0"/>
                </a:srgbClr>
              </a:solidFill>
              <a:ln w="9525">
                <a:noFill/>
                <a:miter lim="800000"/>
                <a:headEnd/>
                <a:tailEnd/>
              </a:ln>
            </p:spPr>
            <p:txBody>
              <a:bodyPr lIns="0" tIns="0" rIns="0" bIns="0"/>
              <a:lstStyle/>
              <a:p>
                <a:pPr fontAlgn="base">
                  <a:spcBef>
                    <a:spcPct val="0"/>
                  </a:spcBef>
                  <a:spcAft>
                    <a:spcPct val="0"/>
                  </a:spcAft>
                </a:pPr>
                <a:r>
                  <a:rPr lang="en-GB" sz="1400" smtClean="0">
                    <a:solidFill>
                      <a:srgbClr val="000000"/>
                    </a:solidFill>
                  </a:rPr>
                  <a:t>Cellulose cell wall</a:t>
                </a:r>
                <a:endParaRPr lang="en-GB" smtClean="0">
                  <a:solidFill>
                    <a:srgbClr val="000000"/>
                  </a:solidFill>
                </a:endParaRPr>
              </a:p>
            </p:txBody>
          </p:sp>
          <p:sp>
            <p:nvSpPr>
              <p:cNvPr id="30762" name="Text Box 42"/>
              <p:cNvSpPr txBox="1">
                <a:spLocks noChangeArrowheads="1"/>
              </p:cNvSpPr>
              <p:nvPr/>
            </p:nvSpPr>
            <p:spPr bwMode="auto">
              <a:xfrm>
                <a:off x="142" y="2430"/>
                <a:ext cx="800" cy="592"/>
              </a:xfrm>
              <a:prstGeom prst="rect">
                <a:avLst/>
              </a:prstGeom>
              <a:solidFill>
                <a:srgbClr val="FFFFFF">
                  <a:alpha val="0"/>
                </a:srgbClr>
              </a:solidFill>
              <a:ln w="9525">
                <a:noFill/>
                <a:miter lim="800000"/>
                <a:headEnd/>
                <a:tailEnd/>
              </a:ln>
            </p:spPr>
            <p:txBody>
              <a:bodyPr lIns="18000" tIns="0" rIns="0" bIns="0"/>
              <a:lstStyle/>
              <a:p>
                <a:pPr fontAlgn="base">
                  <a:spcBef>
                    <a:spcPct val="0"/>
                  </a:spcBef>
                  <a:spcAft>
                    <a:spcPct val="0"/>
                  </a:spcAft>
                </a:pPr>
                <a:r>
                  <a:rPr lang="en-GB" sz="1400" smtClean="0">
                    <a:solidFill>
                      <a:srgbClr val="000000"/>
                    </a:solidFill>
                  </a:rPr>
                  <a:t>Nucleus in telophase, chromosomes now unwinding</a:t>
                </a:r>
                <a:endParaRPr lang="en-GB" smtClean="0">
                  <a:solidFill>
                    <a:srgbClr val="000000"/>
                  </a:solidFill>
                </a:endParaRPr>
              </a:p>
            </p:txBody>
          </p:sp>
          <p:sp>
            <p:nvSpPr>
              <p:cNvPr id="30763" name="Text Box 43"/>
              <p:cNvSpPr txBox="1">
                <a:spLocks noChangeArrowheads="1"/>
              </p:cNvSpPr>
              <p:nvPr/>
            </p:nvSpPr>
            <p:spPr bwMode="auto">
              <a:xfrm>
                <a:off x="248" y="1972"/>
                <a:ext cx="698" cy="294"/>
              </a:xfrm>
              <a:prstGeom prst="rect">
                <a:avLst/>
              </a:prstGeom>
              <a:solidFill>
                <a:srgbClr val="FFFFFF">
                  <a:alpha val="0"/>
                </a:srgbClr>
              </a:solidFill>
              <a:ln w="9525">
                <a:noFill/>
                <a:miter lim="800000"/>
                <a:headEnd/>
                <a:tailEnd/>
              </a:ln>
            </p:spPr>
            <p:txBody>
              <a:bodyPr lIns="0" tIns="0" rIns="0" bIns="0"/>
              <a:lstStyle/>
              <a:p>
                <a:pPr fontAlgn="base">
                  <a:spcBef>
                    <a:spcPct val="0"/>
                  </a:spcBef>
                  <a:spcAft>
                    <a:spcPct val="0"/>
                  </a:spcAft>
                </a:pPr>
                <a:r>
                  <a:rPr lang="en-GB" sz="1400" smtClean="0">
                    <a:solidFill>
                      <a:srgbClr val="000000"/>
                    </a:solidFill>
                  </a:rPr>
                  <a:t>Cell surface membrane</a:t>
                </a:r>
                <a:endParaRPr lang="en-GB" smtClean="0">
                  <a:solidFill>
                    <a:srgbClr val="000000"/>
                  </a:solidFill>
                </a:endParaRPr>
              </a:p>
            </p:txBody>
          </p:sp>
          <p:sp>
            <p:nvSpPr>
              <p:cNvPr id="30764" name="Text Box 44"/>
              <p:cNvSpPr txBox="1">
                <a:spLocks noChangeArrowheads="1"/>
              </p:cNvSpPr>
              <p:nvPr/>
            </p:nvSpPr>
            <p:spPr bwMode="auto">
              <a:xfrm>
                <a:off x="1206" y="1575"/>
                <a:ext cx="696" cy="150"/>
              </a:xfrm>
              <a:prstGeom prst="rect">
                <a:avLst/>
              </a:prstGeom>
              <a:solidFill>
                <a:srgbClr val="FFFFFF">
                  <a:alpha val="0"/>
                </a:srgbClr>
              </a:solidFill>
              <a:ln w="9525">
                <a:noFill/>
                <a:miter lim="800000"/>
                <a:headEnd/>
                <a:tailEnd/>
              </a:ln>
            </p:spPr>
            <p:txBody>
              <a:bodyPr lIns="0" tIns="0" rIns="0" bIns="0"/>
              <a:lstStyle/>
              <a:p>
                <a:pPr fontAlgn="base">
                  <a:spcBef>
                    <a:spcPct val="0"/>
                  </a:spcBef>
                  <a:spcAft>
                    <a:spcPct val="0"/>
                  </a:spcAft>
                </a:pPr>
                <a:r>
                  <a:rPr lang="en-GB" sz="1400" smtClean="0">
                    <a:solidFill>
                      <a:srgbClr val="000000"/>
                    </a:solidFill>
                  </a:rPr>
                  <a:t>Golgi vesicle</a:t>
                </a:r>
                <a:endParaRPr lang="en-GB" smtClean="0">
                  <a:solidFill>
                    <a:srgbClr val="000000"/>
                  </a:solidFill>
                </a:endParaRPr>
              </a:p>
            </p:txBody>
          </p:sp>
          <p:sp>
            <p:nvSpPr>
              <p:cNvPr id="30856" name="Line 136"/>
              <p:cNvSpPr>
                <a:spLocks noChangeShapeType="1"/>
              </p:cNvSpPr>
              <p:nvPr/>
            </p:nvSpPr>
            <p:spPr bwMode="auto">
              <a:xfrm>
                <a:off x="752" y="1824"/>
                <a:ext cx="408" cy="72"/>
              </a:xfrm>
              <a:prstGeom prst="line">
                <a:avLst/>
              </a:prstGeom>
              <a:noFill/>
              <a:ln w="25400">
                <a:solidFill>
                  <a:schemeClr val="tx1"/>
                </a:solidFill>
                <a:round/>
                <a:headEnd/>
                <a:tailEnd type="triangle" w="med" len="med"/>
              </a:ln>
              <a:effectLst/>
            </p:spPr>
            <p:txBody>
              <a:bodyPr/>
              <a:lstStyle/>
              <a:p>
                <a:pPr fontAlgn="base">
                  <a:spcBef>
                    <a:spcPct val="0"/>
                  </a:spcBef>
                  <a:spcAft>
                    <a:spcPct val="0"/>
                  </a:spcAft>
                </a:pPr>
                <a:endParaRPr lang="en-GB" smtClean="0">
                  <a:solidFill>
                    <a:srgbClr val="000000"/>
                  </a:solidFill>
                </a:endParaRPr>
              </a:p>
            </p:txBody>
          </p:sp>
          <p:sp>
            <p:nvSpPr>
              <p:cNvPr id="30857" name="Line 137"/>
              <p:cNvSpPr>
                <a:spLocks noChangeShapeType="1"/>
              </p:cNvSpPr>
              <p:nvPr/>
            </p:nvSpPr>
            <p:spPr bwMode="auto">
              <a:xfrm flipV="1">
                <a:off x="888" y="2248"/>
                <a:ext cx="688" cy="448"/>
              </a:xfrm>
              <a:prstGeom prst="line">
                <a:avLst/>
              </a:prstGeom>
              <a:noFill/>
              <a:ln w="25400">
                <a:solidFill>
                  <a:schemeClr val="tx1"/>
                </a:solidFill>
                <a:round/>
                <a:headEnd/>
                <a:tailEnd type="triangle" w="med" len="med"/>
              </a:ln>
              <a:effectLst/>
            </p:spPr>
            <p:txBody>
              <a:bodyPr/>
              <a:lstStyle/>
              <a:p>
                <a:pPr fontAlgn="base">
                  <a:spcBef>
                    <a:spcPct val="0"/>
                  </a:spcBef>
                  <a:spcAft>
                    <a:spcPct val="0"/>
                  </a:spcAft>
                </a:pPr>
                <a:endParaRPr lang="en-GB" smtClean="0">
                  <a:solidFill>
                    <a:srgbClr val="000000"/>
                  </a:solidFill>
                </a:endParaRPr>
              </a:p>
            </p:txBody>
          </p:sp>
          <p:sp>
            <p:nvSpPr>
              <p:cNvPr id="30858" name="Line 138"/>
              <p:cNvSpPr>
                <a:spLocks noChangeShapeType="1"/>
              </p:cNvSpPr>
              <p:nvPr/>
            </p:nvSpPr>
            <p:spPr bwMode="auto">
              <a:xfrm>
                <a:off x="832" y="2184"/>
                <a:ext cx="360" cy="0"/>
              </a:xfrm>
              <a:prstGeom prst="line">
                <a:avLst/>
              </a:prstGeom>
              <a:noFill/>
              <a:ln w="25400">
                <a:solidFill>
                  <a:schemeClr val="tx1"/>
                </a:solidFill>
                <a:round/>
                <a:headEnd/>
                <a:tailEnd type="triangle" w="med" len="med"/>
              </a:ln>
              <a:effectLst/>
            </p:spPr>
            <p:txBody>
              <a:bodyPr/>
              <a:lstStyle/>
              <a:p>
                <a:pPr fontAlgn="base">
                  <a:spcBef>
                    <a:spcPct val="0"/>
                  </a:spcBef>
                  <a:spcAft>
                    <a:spcPct val="0"/>
                  </a:spcAft>
                </a:pPr>
                <a:endParaRPr lang="en-GB" smtClean="0">
                  <a:solidFill>
                    <a:srgbClr val="000000"/>
                  </a:solidFill>
                </a:endParaRPr>
              </a:p>
            </p:txBody>
          </p:sp>
          <p:sp>
            <p:nvSpPr>
              <p:cNvPr id="30859" name="Line 139"/>
              <p:cNvSpPr>
                <a:spLocks noChangeShapeType="1"/>
              </p:cNvSpPr>
              <p:nvPr/>
            </p:nvSpPr>
            <p:spPr bwMode="auto">
              <a:xfrm>
                <a:off x="1856" y="1680"/>
                <a:ext cx="304" cy="288"/>
              </a:xfrm>
              <a:prstGeom prst="line">
                <a:avLst/>
              </a:prstGeom>
              <a:noFill/>
              <a:ln w="25400">
                <a:solidFill>
                  <a:schemeClr val="tx1"/>
                </a:solidFill>
                <a:round/>
                <a:headEnd/>
                <a:tailEnd type="triangle" w="med" len="med"/>
              </a:ln>
              <a:effectLst/>
            </p:spPr>
            <p:txBody>
              <a:bodyPr/>
              <a:lstStyle/>
              <a:p>
                <a:pPr fontAlgn="base">
                  <a:spcBef>
                    <a:spcPct val="0"/>
                  </a:spcBef>
                  <a:spcAft>
                    <a:spcPct val="0"/>
                  </a:spcAft>
                </a:pPr>
                <a:endParaRPr lang="en-GB" smtClean="0">
                  <a:solidFill>
                    <a:srgbClr val="000000"/>
                  </a:solidFill>
                </a:endParaRPr>
              </a:p>
            </p:txBody>
          </p:sp>
        </p:grpSp>
        <p:sp>
          <p:nvSpPr>
            <p:cNvPr id="30860" name="Line 140"/>
            <p:cNvSpPr>
              <a:spLocks noChangeShapeType="1"/>
            </p:cNvSpPr>
            <p:nvPr/>
          </p:nvSpPr>
          <p:spPr bwMode="auto">
            <a:xfrm flipH="1">
              <a:off x="2272" y="1632"/>
              <a:ext cx="200" cy="488"/>
            </a:xfrm>
            <a:prstGeom prst="line">
              <a:avLst/>
            </a:prstGeom>
            <a:noFill/>
            <a:ln w="25400">
              <a:solidFill>
                <a:schemeClr val="tx1"/>
              </a:solidFill>
              <a:round/>
              <a:headEnd/>
              <a:tailEnd type="triangle" w="med" len="med"/>
            </a:ln>
            <a:effectLst/>
          </p:spPr>
          <p:txBody>
            <a:bodyPr/>
            <a:lstStyle/>
            <a:p>
              <a:pPr fontAlgn="base">
                <a:spcBef>
                  <a:spcPct val="0"/>
                </a:spcBef>
                <a:spcAft>
                  <a:spcPct val="0"/>
                </a:spcAft>
              </a:pPr>
              <a:endParaRPr lang="en-GB" smtClean="0">
                <a:solidFill>
                  <a:srgbClr val="000000"/>
                </a:solidFill>
              </a:endParaRPr>
            </a:p>
          </p:txBody>
        </p:sp>
      </p:grpSp>
    </p:spTree>
    <p:extLst>
      <p:ext uri="{BB962C8B-B14F-4D97-AF65-F5344CB8AC3E}">
        <p14:creationId xmlns:p14="http://schemas.microsoft.com/office/powerpoint/2010/main" val="2592741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way to remember!</a:t>
            </a:r>
            <a:endParaRPr lang="en-GB" dirty="0"/>
          </a:p>
        </p:txBody>
      </p:sp>
      <p:pic>
        <p:nvPicPr>
          <p:cNvPr id="4" name="Content Placeholder 3"/>
          <p:cNvPicPr>
            <a:picLocks noGrp="1" noChangeAspect="1"/>
          </p:cNvPicPr>
          <p:nvPr>
            <p:ph idx="1"/>
          </p:nvPr>
        </p:nvPicPr>
        <p:blipFill>
          <a:blip r:embed="rId2"/>
          <a:stretch>
            <a:fillRect/>
          </a:stretch>
        </p:blipFill>
        <p:spPr>
          <a:xfrm>
            <a:off x="886931" y="1909284"/>
            <a:ext cx="6864873" cy="3648553"/>
          </a:xfrm>
          <a:prstGeom prst="rect">
            <a:avLst/>
          </a:prstGeom>
        </p:spPr>
      </p:pic>
    </p:spTree>
    <p:extLst>
      <p:ext uri="{BB962C8B-B14F-4D97-AF65-F5344CB8AC3E}">
        <p14:creationId xmlns:p14="http://schemas.microsoft.com/office/powerpoint/2010/main" val="344690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254000" y="1524000"/>
            <a:ext cx="8661400" cy="4521200"/>
          </a:xfrm>
          <a:prstGeom prst="rect">
            <a:avLst/>
          </a:prstGeom>
          <a:solidFill>
            <a:srgbClr val="FFFFFF"/>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ndParaRPr>
          </a:p>
        </p:txBody>
      </p:sp>
      <p:sp>
        <p:nvSpPr>
          <p:cNvPr id="13"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sng" strike="noStrike" kern="0" cap="none" spc="0" normalizeH="0" baseline="0" noProof="0" smtClean="0">
                <a:ln>
                  <a:noFill/>
                </a:ln>
                <a:solidFill>
                  <a:srgbClr val="000000"/>
                </a:solidFill>
                <a:effectLst/>
                <a:uLnTx/>
                <a:uFillTx/>
                <a:latin typeface="Arial"/>
                <a:ea typeface="+mj-ea"/>
                <a:cs typeface="+mj-cs"/>
              </a:rPr>
              <a:t>Differences between Mitosis in Plant and Animal Cells</a:t>
            </a:r>
            <a:endParaRPr kumimoji="0" lang="en-GB" sz="3600" b="1" i="0" u="sng" strike="noStrike" kern="0" cap="none" spc="0" normalizeH="0" baseline="0" noProof="0" dirty="0">
              <a:ln>
                <a:noFill/>
              </a:ln>
              <a:solidFill>
                <a:srgbClr val="000000"/>
              </a:solidFill>
              <a:effectLst/>
              <a:uLnTx/>
              <a:uFillTx/>
              <a:latin typeface="Arial"/>
              <a:ea typeface="+mj-ea"/>
              <a:cs typeface="+mj-cs"/>
            </a:endParaRPr>
          </a:p>
        </p:txBody>
      </p:sp>
      <p:sp>
        <p:nvSpPr>
          <p:cNvPr id="14" name="Rectangle 3"/>
          <p:cNvSpPr txBox="1">
            <a:spLocks noChangeArrowheads="1"/>
          </p:cNvSpPr>
          <p:nvPr/>
        </p:nvSpPr>
        <p:spPr bwMode="auto">
          <a:xfrm>
            <a:off x="342900" y="1600200"/>
            <a:ext cx="4305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800" b="1" i="0" u="sng" strike="noStrike" kern="0" cap="none" spc="0" normalizeH="0" baseline="0" noProof="0" smtClean="0">
                <a:ln>
                  <a:noFill/>
                </a:ln>
                <a:solidFill>
                  <a:srgbClr val="000000"/>
                </a:solidFill>
                <a:effectLst/>
                <a:uLnTx/>
                <a:uFillTx/>
                <a:latin typeface="Arial"/>
                <a:ea typeface="+mn-ea"/>
                <a:cs typeface="+mn-cs"/>
              </a:rPr>
              <a:t>Animal Cell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rgbClr val="000000"/>
                </a:solidFill>
                <a:effectLst/>
                <a:uLnTx/>
                <a:uFillTx/>
                <a:latin typeface="Arial"/>
                <a:ea typeface="+mn-ea"/>
                <a:cs typeface="+mn-cs"/>
              </a:rPr>
              <a:t>Centriole acts as a focus for spindle fibres which form arcs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800" b="0" i="0" u="none" strike="noStrike" kern="0" cap="none" spc="0" normalizeH="0" baseline="0" noProof="0" smtClean="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rgbClr val="000000"/>
                </a:solidFill>
                <a:effectLst/>
                <a:uLnTx/>
                <a:uFillTx/>
                <a:latin typeface="Arial"/>
                <a:ea typeface="+mn-ea"/>
                <a:cs typeface="+mn-cs"/>
              </a:rPr>
              <a:t>Cytokinesis is by </a:t>
            </a:r>
            <a:r>
              <a:rPr kumimoji="0" lang="en-GB" sz="2800" b="0" i="0" u="none" strike="noStrike" kern="0" cap="none" spc="0" normalizeH="0" baseline="0" noProof="0" smtClean="0">
                <a:ln>
                  <a:noFill/>
                </a:ln>
                <a:solidFill>
                  <a:srgbClr val="FF0000"/>
                </a:solidFill>
                <a:effectLst/>
                <a:uLnTx/>
                <a:uFillTx/>
                <a:latin typeface="Arial"/>
                <a:ea typeface="+mn-ea"/>
                <a:cs typeface="+mn-cs"/>
              </a:rPr>
              <a:t>CLEAVAGE</a:t>
            </a:r>
            <a:r>
              <a:rPr kumimoji="0" lang="en-GB" sz="2800" b="0" i="0" u="none" strike="noStrike" kern="0" cap="none" spc="0" normalizeH="0" baseline="0" noProof="0" smtClean="0">
                <a:ln>
                  <a:noFill/>
                </a:ln>
                <a:solidFill>
                  <a:srgbClr val="000000"/>
                </a:solidFill>
                <a:effectLst/>
                <a:uLnTx/>
                <a:uFillTx/>
                <a:latin typeface="Arial"/>
                <a:ea typeface="+mn-ea"/>
                <a:cs typeface="+mn-cs"/>
              </a:rPr>
              <a:t> (pinches in at centre and splits)</a:t>
            </a:r>
            <a:endParaRPr kumimoji="0" lang="en-GB" sz="2800" b="0" i="0" u="none" strike="noStrike" kern="0" cap="none" spc="0" normalizeH="0" baseline="0" noProof="0" dirty="0">
              <a:ln>
                <a:noFill/>
              </a:ln>
              <a:solidFill>
                <a:srgbClr val="000000"/>
              </a:solidFill>
              <a:effectLst/>
              <a:uLnTx/>
              <a:uFillTx/>
              <a:latin typeface="Arial"/>
              <a:ea typeface="+mn-ea"/>
              <a:cs typeface="+mn-cs"/>
            </a:endParaRPr>
          </a:p>
        </p:txBody>
      </p:sp>
      <p:sp>
        <p:nvSpPr>
          <p:cNvPr id="15" name="Rectangle 4"/>
          <p:cNvSpPr txBox="1">
            <a:spLocks noChangeArrowheads="1"/>
          </p:cNvSpPr>
          <p:nvPr/>
        </p:nvSpPr>
        <p:spPr bwMode="auto">
          <a:xfrm>
            <a:off x="4648200" y="1600200"/>
            <a:ext cx="4292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800" b="1" i="0" u="sng" strike="noStrike" kern="0" cap="none" spc="0" normalizeH="0" baseline="0" noProof="0" smtClean="0">
                <a:ln>
                  <a:noFill/>
                </a:ln>
                <a:solidFill>
                  <a:srgbClr val="000000"/>
                </a:solidFill>
                <a:effectLst/>
                <a:uLnTx/>
                <a:uFillTx/>
                <a:latin typeface="Arial"/>
                <a:ea typeface="+mn-ea"/>
                <a:cs typeface="+mn-cs"/>
              </a:rPr>
              <a:t>Plant Cell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rgbClr val="000000"/>
                </a:solidFill>
                <a:effectLst/>
                <a:uLnTx/>
                <a:uFillTx/>
                <a:latin typeface="Arial"/>
                <a:ea typeface="+mn-ea"/>
                <a:cs typeface="+mn-cs"/>
              </a:rPr>
              <a:t>No Centriole so spindle fibres are parallel rather than curved.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800" b="0" i="0" u="none" strike="noStrike" kern="0" cap="none" spc="0" normalizeH="0" baseline="0" noProof="0" smtClean="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rgbClr val="000000"/>
                </a:solidFill>
                <a:effectLst/>
                <a:uLnTx/>
                <a:uFillTx/>
                <a:latin typeface="Arial"/>
                <a:ea typeface="+mn-ea"/>
                <a:cs typeface="+mn-cs"/>
              </a:rPr>
              <a:t>Cytokinesis is by </a:t>
            </a:r>
            <a:r>
              <a:rPr kumimoji="0" lang="en-GB" sz="2800" b="0" i="0" u="none" strike="noStrike" kern="0" cap="none" spc="0" normalizeH="0" baseline="0" noProof="0" smtClean="0">
                <a:ln>
                  <a:noFill/>
                </a:ln>
                <a:solidFill>
                  <a:srgbClr val="FF0000"/>
                </a:solidFill>
                <a:effectLst/>
                <a:uLnTx/>
                <a:uFillTx/>
                <a:latin typeface="Arial"/>
                <a:ea typeface="+mn-ea"/>
                <a:cs typeface="+mn-cs"/>
              </a:rPr>
              <a:t>CELL PLATE formation</a:t>
            </a:r>
            <a:r>
              <a:rPr kumimoji="0" lang="en-GB" sz="2800" b="0" i="0" u="none" strike="noStrike" kern="0" cap="none" spc="0" normalizeH="0" baseline="0" noProof="0" smtClean="0">
                <a:ln>
                  <a:noFill/>
                </a:ln>
                <a:solidFill>
                  <a:srgbClr val="000000"/>
                </a:solidFill>
                <a:effectLst/>
                <a:uLnTx/>
                <a:uFillTx/>
                <a:latin typeface="Arial"/>
                <a:ea typeface="+mn-ea"/>
                <a:cs typeface="+mn-cs"/>
              </a:rPr>
              <a:t> as Golgi vesicles secrete new cell wall.</a:t>
            </a:r>
            <a:endParaRPr kumimoji="0" lang="en-GB" sz="2800" b="0" i="0" u="none" strike="noStrike" kern="0" cap="none" spc="0" normalizeH="0" baseline="0" noProof="0">
              <a:ln>
                <a:noFill/>
              </a:ln>
              <a:solidFill>
                <a:srgbClr val="000000"/>
              </a:solidFill>
              <a:effectLst/>
              <a:uLnTx/>
              <a:uFillTx/>
              <a:latin typeface="Arial"/>
              <a:ea typeface="+mn-ea"/>
              <a:cs typeface="+mn-cs"/>
            </a:endParaRPr>
          </a:p>
        </p:txBody>
      </p:sp>
      <p:grpSp>
        <p:nvGrpSpPr>
          <p:cNvPr id="16" name="Group 10"/>
          <p:cNvGrpSpPr>
            <a:grpSpLocks/>
          </p:cNvGrpSpPr>
          <p:nvPr/>
        </p:nvGrpSpPr>
        <p:grpSpPr bwMode="auto">
          <a:xfrm>
            <a:off x="241300" y="1524000"/>
            <a:ext cx="8686800" cy="4521200"/>
            <a:chOff x="152" y="960"/>
            <a:chExt cx="5472" cy="2848"/>
          </a:xfrm>
        </p:grpSpPr>
        <p:sp>
          <p:nvSpPr>
            <p:cNvPr id="17" name="Line 7"/>
            <p:cNvSpPr>
              <a:spLocks noChangeShapeType="1"/>
            </p:cNvSpPr>
            <p:nvPr/>
          </p:nvSpPr>
          <p:spPr bwMode="auto">
            <a:xfrm>
              <a:off x="152" y="1368"/>
              <a:ext cx="5464" cy="0"/>
            </a:xfrm>
            <a:prstGeom prst="line">
              <a:avLst/>
            </a:prstGeom>
            <a:noFill/>
            <a:ln w="19050">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ndParaRPr>
            </a:p>
          </p:txBody>
        </p:sp>
        <p:sp>
          <p:nvSpPr>
            <p:cNvPr id="18" name="Line 8"/>
            <p:cNvSpPr>
              <a:spLocks noChangeShapeType="1"/>
            </p:cNvSpPr>
            <p:nvPr/>
          </p:nvSpPr>
          <p:spPr bwMode="auto">
            <a:xfrm>
              <a:off x="2896" y="960"/>
              <a:ext cx="0" cy="2848"/>
            </a:xfrm>
            <a:prstGeom prst="line">
              <a:avLst/>
            </a:prstGeom>
            <a:noFill/>
            <a:ln w="19050">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ndParaRPr>
            </a:p>
          </p:txBody>
        </p:sp>
        <p:sp>
          <p:nvSpPr>
            <p:cNvPr id="19" name="Line 9"/>
            <p:cNvSpPr>
              <a:spLocks noChangeShapeType="1"/>
            </p:cNvSpPr>
            <p:nvPr/>
          </p:nvSpPr>
          <p:spPr bwMode="auto">
            <a:xfrm>
              <a:off x="168" y="2416"/>
              <a:ext cx="5456" cy="0"/>
            </a:xfrm>
            <a:prstGeom prst="line">
              <a:avLst/>
            </a:prstGeom>
            <a:noFill/>
            <a:ln w="19050">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ndParaRPr>
            </a:p>
          </p:txBody>
        </p:sp>
      </p:grpSp>
    </p:spTree>
    <p:extLst>
      <p:ext uri="{BB962C8B-B14F-4D97-AF65-F5344CB8AC3E}">
        <p14:creationId xmlns:p14="http://schemas.microsoft.com/office/powerpoint/2010/main" val="3544018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Starter Questions; try these on rough paper </a:t>
            </a:r>
            <a:r>
              <a:rPr lang="en-GB" sz="3200" i="1" dirty="0" smtClean="0"/>
              <a:t>before</a:t>
            </a:r>
            <a:r>
              <a:rPr lang="en-GB" sz="3200" dirty="0"/>
              <a:t> </a:t>
            </a:r>
            <a:r>
              <a:rPr lang="en-GB" sz="3200" dirty="0" smtClean="0"/>
              <a:t>moving on to the next slide</a:t>
            </a:r>
            <a:endParaRPr lang="en-GB" sz="3200" b="0" dirty="0"/>
          </a:p>
        </p:txBody>
      </p:sp>
      <p:sp>
        <p:nvSpPr>
          <p:cNvPr id="5" name="Content Placeholder 4"/>
          <p:cNvSpPr>
            <a:spLocks noGrp="1"/>
          </p:cNvSpPr>
          <p:nvPr>
            <p:ph idx="1"/>
          </p:nvPr>
        </p:nvSpPr>
        <p:spPr>
          <a:xfrm>
            <a:off x="228600" y="1530387"/>
            <a:ext cx="8686800" cy="4227419"/>
          </a:xfrm>
        </p:spPr>
        <p:txBody>
          <a:bodyPr/>
          <a:lstStyle/>
          <a:p>
            <a:r>
              <a:rPr lang="en-GB" sz="2400" dirty="0" smtClean="0"/>
              <a:t>List the 4 stages of </a:t>
            </a:r>
            <a:r>
              <a:rPr lang="en-GB" sz="2400" b="1" dirty="0" smtClean="0"/>
              <a:t>mitosis</a:t>
            </a:r>
            <a:r>
              <a:rPr lang="en-GB" sz="2400" dirty="0" smtClean="0"/>
              <a:t> in the order they occur in.</a:t>
            </a:r>
          </a:p>
          <a:p>
            <a:r>
              <a:rPr lang="en-GB" sz="2400" dirty="0" smtClean="0"/>
              <a:t>List the 3 stages of the </a:t>
            </a:r>
            <a:r>
              <a:rPr lang="en-GB" sz="2400" b="1" dirty="0" smtClean="0"/>
              <a:t>cell cycle</a:t>
            </a:r>
            <a:r>
              <a:rPr lang="en-GB" sz="2400" dirty="0" smtClean="0"/>
              <a:t>.</a:t>
            </a:r>
          </a:p>
          <a:p>
            <a:r>
              <a:rPr lang="en-GB" sz="2400" dirty="0" smtClean="0"/>
              <a:t>At which stage during the cell cycle does </a:t>
            </a:r>
            <a:r>
              <a:rPr lang="en-GB" sz="2400" b="1" dirty="0" smtClean="0"/>
              <a:t>DNA replication </a:t>
            </a:r>
            <a:r>
              <a:rPr lang="en-GB" sz="2400" dirty="0" smtClean="0"/>
              <a:t>occur?</a:t>
            </a:r>
          </a:p>
          <a:p>
            <a:r>
              <a:rPr lang="en-GB" sz="2400" dirty="0" smtClean="0"/>
              <a:t>What do you expect to occur to the </a:t>
            </a:r>
            <a:r>
              <a:rPr lang="en-GB" sz="2400" b="1" dirty="0" smtClean="0"/>
              <a:t>mass of DNA </a:t>
            </a:r>
            <a:r>
              <a:rPr lang="en-GB" sz="2400" dirty="0" smtClean="0"/>
              <a:t>after replication?</a:t>
            </a:r>
          </a:p>
          <a:p>
            <a:r>
              <a:rPr lang="en-GB" sz="2400" dirty="0" smtClean="0"/>
              <a:t>Name the stage of mitosis when the chromatids move towards the poles.</a:t>
            </a:r>
          </a:p>
          <a:p>
            <a:r>
              <a:rPr lang="en-GB" sz="2400" dirty="0" smtClean="0"/>
              <a:t>What is the name of the structure that holds sister chromatids together? </a:t>
            </a:r>
            <a:endParaRPr lang="en-GB" sz="2400" dirty="0"/>
          </a:p>
        </p:txBody>
      </p:sp>
      <p:sp>
        <p:nvSpPr>
          <p:cNvPr id="4" name="TextBox 3"/>
          <p:cNvSpPr txBox="1"/>
          <p:nvPr/>
        </p:nvSpPr>
        <p:spPr>
          <a:xfrm>
            <a:off x="370936" y="1345721"/>
            <a:ext cx="8643668" cy="369332"/>
          </a:xfrm>
          <a:prstGeom prst="rect">
            <a:avLst/>
          </a:prstGeom>
          <a:noFill/>
        </p:spPr>
        <p:txBody>
          <a:bodyPr wrap="square" rtlCol="0">
            <a:spAutoFit/>
          </a:bodyPr>
          <a:lstStyle/>
          <a:p>
            <a:endParaRPr lang="en-GB">
              <a:solidFill>
                <a:srgbClr val="000000"/>
              </a:solidFill>
            </a:endParaRPr>
          </a:p>
        </p:txBody>
      </p:sp>
    </p:spTree>
    <p:extLst>
      <p:ext uri="{BB962C8B-B14F-4D97-AF65-F5344CB8AC3E}">
        <p14:creationId xmlns:p14="http://schemas.microsoft.com/office/powerpoint/2010/main" val="45426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Starter Questions </a:t>
            </a:r>
            <a:r>
              <a:rPr lang="en-GB" sz="3200" b="0" dirty="0" smtClean="0"/>
              <a:t>– </a:t>
            </a:r>
            <a:r>
              <a:rPr lang="en-GB" sz="2400" b="0" dirty="0" smtClean="0"/>
              <a:t>on rough paper</a:t>
            </a:r>
            <a:r>
              <a:rPr lang="en-GB" sz="2400" dirty="0" smtClean="0"/>
              <a:t> </a:t>
            </a:r>
            <a:endParaRPr lang="en-GB" sz="2400" b="0" dirty="0"/>
          </a:p>
        </p:txBody>
      </p:sp>
      <p:sp>
        <p:nvSpPr>
          <p:cNvPr id="5" name="Content Placeholder 4"/>
          <p:cNvSpPr>
            <a:spLocks noGrp="1"/>
          </p:cNvSpPr>
          <p:nvPr>
            <p:ph idx="1"/>
          </p:nvPr>
        </p:nvSpPr>
        <p:spPr>
          <a:xfrm>
            <a:off x="238125" y="1285875"/>
            <a:ext cx="8686800" cy="5572125"/>
          </a:xfrm>
        </p:spPr>
        <p:txBody>
          <a:bodyPr/>
          <a:lstStyle/>
          <a:p>
            <a:r>
              <a:rPr lang="en-GB" sz="2400" dirty="0" smtClean="0"/>
              <a:t>List the 4 stages of </a:t>
            </a:r>
            <a:r>
              <a:rPr lang="en-GB" sz="2400" b="1" dirty="0" smtClean="0"/>
              <a:t>mitosis</a:t>
            </a:r>
            <a:r>
              <a:rPr lang="en-GB" sz="2400" dirty="0" smtClean="0"/>
              <a:t> in the order they occur in.</a:t>
            </a:r>
          </a:p>
          <a:p>
            <a:pPr>
              <a:buNone/>
            </a:pPr>
            <a:r>
              <a:rPr lang="en-GB" sz="2400" dirty="0" smtClean="0"/>
              <a:t>	</a:t>
            </a:r>
            <a:r>
              <a:rPr lang="en-GB" sz="2400" dirty="0" smtClean="0">
                <a:solidFill>
                  <a:srgbClr val="C00000"/>
                </a:solidFill>
              </a:rPr>
              <a:t>Prophase, metaphase, anaphase, telophase</a:t>
            </a:r>
          </a:p>
          <a:p>
            <a:r>
              <a:rPr lang="en-GB" sz="2400" dirty="0" smtClean="0"/>
              <a:t>List the 3 stages of the </a:t>
            </a:r>
            <a:r>
              <a:rPr lang="en-GB" sz="2400" b="1" dirty="0" smtClean="0"/>
              <a:t>cell cycle</a:t>
            </a:r>
            <a:r>
              <a:rPr lang="en-GB" sz="2400" dirty="0" smtClean="0"/>
              <a:t>.</a:t>
            </a:r>
          </a:p>
          <a:p>
            <a:pPr>
              <a:buNone/>
            </a:pPr>
            <a:r>
              <a:rPr lang="en-GB" sz="2400" dirty="0" smtClean="0"/>
              <a:t>	</a:t>
            </a:r>
            <a:r>
              <a:rPr lang="en-GB" sz="2400" dirty="0" smtClean="0">
                <a:solidFill>
                  <a:srgbClr val="C00000"/>
                </a:solidFill>
              </a:rPr>
              <a:t>Interphase, mitosis, cytokinesis</a:t>
            </a:r>
          </a:p>
          <a:p>
            <a:r>
              <a:rPr lang="en-GB" sz="2400" dirty="0" smtClean="0"/>
              <a:t>At which stage during the cell cycle does </a:t>
            </a:r>
            <a:r>
              <a:rPr lang="en-GB" sz="2400" b="1" dirty="0" smtClean="0"/>
              <a:t>DNA replication </a:t>
            </a:r>
            <a:r>
              <a:rPr lang="en-GB" sz="2400" dirty="0" smtClean="0"/>
              <a:t>occur?   </a:t>
            </a:r>
            <a:r>
              <a:rPr lang="en-GB" sz="2400" dirty="0" smtClean="0">
                <a:solidFill>
                  <a:srgbClr val="C00000"/>
                </a:solidFill>
              </a:rPr>
              <a:t>interphase</a:t>
            </a:r>
          </a:p>
          <a:p>
            <a:r>
              <a:rPr lang="en-GB" sz="2400" dirty="0" smtClean="0"/>
              <a:t>What do you expect to occur to the </a:t>
            </a:r>
            <a:r>
              <a:rPr lang="en-GB" sz="2400" b="1" dirty="0" smtClean="0"/>
              <a:t>mass of DNA </a:t>
            </a:r>
            <a:r>
              <a:rPr lang="en-GB" sz="2400" dirty="0" smtClean="0"/>
              <a:t>after replication?  </a:t>
            </a:r>
            <a:r>
              <a:rPr lang="en-GB" sz="2400" dirty="0" smtClean="0">
                <a:solidFill>
                  <a:srgbClr val="C00000"/>
                </a:solidFill>
              </a:rPr>
              <a:t>It increases, doubles</a:t>
            </a:r>
          </a:p>
          <a:p>
            <a:r>
              <a:rPr lang="en-GB" sz="2400" dirty="0" smtClean="0"/>
              <a:t>Name the stage of mitosis when the chromatids move towards the poles.  </a:t>
            </a:r>
            <a:r>
              <a:rPr lang="en-GB" sz="2400" dirty="0" smtClean="0">
                <a:solidFill>
                  <a:srgbClr val="C00000"/>
                </a:solidFill>
              </a:rPr>
              <a:t>anaphase</a:t>
            </a:r>
          </a:p>
          <a:p>
            <a:r>
              <a:rPr lang="en-GB" sz="2400" dirty="0" smtClean="0"/>
              <a:t>What is the name of the structure that holds sister chromatids together? </a:t>
            </a:r>
            <a:r>
              <a:rPr lang="en-GB" sz="2400" dirty="0" smtClean="0">
                <a:solidFill>
                  <a:srgbClr val="C00000"/>
                </a:solidFill>
              </a:rPr>
              <a:t>centromere</a:t>
            </a:r>
            <a:endParaRPr lang="en-GB" sz="2400" dirty="0">
              <a:solidFill>
                <a:srgbClr val="C00000"/>
              </a:solidFill>
            </a:endParaRPr>
          </a:p>
        </p:txBody>
      </p:sp>
      <p:sp>
        <p:nvSpPr>
          <p:cNvPr id="4" name="TextBox 3"/>
          <p:cNvSpPr txBox="1"/>
          <p:nvPr/>
        </p:nvSpPr>
        <p:spPr>
          <a:xfrm>
            <a:off x="370936" y="1345721"/>
            <a:ext cx="8643668" cy="369332"/>
          </a:xfrm>
          <a:prstGeom prst="rect">
            <a:avLst/>
          </a:prstGeom>
          <a:noFill/>
        </p:spPr>
        <p:txBody>
          <a:bodyPr wrap="square" rtlCol="0">
            <a:spAutoFit/>
          </a:bodyPr>
          <a:lstStyle/>
          <a:p>
            <a:endParaRPr lang="en-GB">
              <a:solidFill>
                <a:srgbClr val="000000"/>
              </a:solidFill>
            </a:endParaRPr>
          </a:p>
        </p:txBody>
      </p:sp>
    </p:spTree>
    <p:extLst>
      <p:ext uri="{BB962C8B-B14F-4D97-AF65-F5344CB8AC3E}">
        <p14:creationId xmlns:p14="http://schemas.microsoft.com/office/powerpoint/2010/main" val="312118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6562" y="434369"/>
            <a:ext cx="4942702" cy="6221804"/>
          </a:xfrm>
          <a:prstGeom prst="rect">
            <a:avLst/>
          </a:prstGeom>
        </p:spPr>
      </p:pic>
    </p:spTree>
    <p:extLst>
      <p:ext uri="{BB962C8B-B14F-4D97-AF65-F5344CB8AC3E}">
        <p14:creationId xmlns:p14="http://schemas.microsoft.com/office/powerpoint/2010/main" val="1042158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8" name="Group 27"/>
          <p:cNvGrpSpPr/>
          <p:nvPr/>
        </p:nvGrpSpPr>
        <p:grpSpPr>
          <a:xfrm>
            <a:off x="430696" y="910905"/>
            <a:ext cx="8305800" cy="5676769"/>
            <a:chOff x="430696" y="910905"/>
            <a:chExt cx="8305800" cy="5676769"/>
          </a:xfrm>
        </p:grpSpPr>
        <p:grpSp>
          <p:nvGrpSpPr>
            <p:cNvPr id="24" name="Group 23"/>
            <p:cNvGrpSpPr/>
            <p:nvPr/>
          </p:nvGrpSpPr>
          <p:grpSpPr>
            <a:xfrm>
              <a:off x="430696" y="910905"/>
              <a:ext cx="8305800" cy="5676769"/>
              <a:chOff x="430696" y="910905"/>
              <a:chExt cx="8305800" cy="5676769"/>
            </a:xfrm>
          </p:grpSpPr>
          <p:pic>
            <p:nvPicPr>
              <p:cNvPr id="1025" name="Picture 1" descr="numa_int"/>
              <p:cNvPicPr>
                <a:picLocks noChangeAspect="1" noChangeArrowheads="1"/>
              </p:cNvPicPr>
              <p:nvPr/>
            </p:nvPicPr>
            <p:blipFill>
              <a:blip r:embed="rId2" cstate="print"/>
              <a:srcRect/>
              <a:stretch>
                <a:fillRect/>
              </a:stretch>
            </p:blipFill>
            <p:spPr bwMode="auto">
              <a:xfrm>
                <a:off x="480392" y="1093304"/>
                <a:ext cx="1828800" cy="1492716"/>
              </a:xfrm>
              <a:prstGeom prst="rect">
                <a:avLst/>
              </a:prstGeom>
              <a:noFill/>
              <a:ln w="19050">
                <a:solidFill>
                  <a:schemeClr val="tx1"/>
                </a:solidFill>
              </a:ln>
            </p:spPr>
          </p:pic>
          <p:pic>
            <p:nvPicPr>
              <p:cNvPr id="1027" name="Picture 3" descr="numa_pro"/>
              <p:cNvPicPr>
                <a:picLocks noChangeAspect="1" noChangeArrowheads="1"/>
              </p:cNvPicPr>
              <p:nvPr/>
            </p:nvPicPr>
            <p:blipFill>
              <a:blip r:embed="rId3" cstate="print"/>
              <a:srcRect/>
              <a:stretch>
                <a:fillRect/>
              </a:stretch>
            </p:blipFill>
            <p:spPr bwMode="auto">
              <a:xfrm>
                <a:off x="430696" y="3092855"/>
                <a:ext cx="1875182" cy="1523122"/>
              </a:xfrm>
              <a:prstGeom prst="rect">
                <a:avLst/>
              </a:prstGeom>
              <a:noFill/>
              <a:ln w="19050">
                <a:solidFill>
                  <a:schemeClr val="tx1"/>
                </a:solidFill>
              </a:ln>
            </p:spPr>
          </p:pic>
          <p:pic>
            <p:nvPicPr>
              <p:cNvPr id="1029" name="Picture 5" descr="NUMA_META"/>
              <p:cNvPicPr>
                <a:picLocks noChangeAspect="1" noChangeArrowheads="1"/>
              </p:cNvPicPr>
              <p:nvPr/>
            </p:nvPicPr>
            <p:blipFill>
              <a:blip r:embed="rId4" cstate="print"/>
              <a:srcRect/>
              <a:stretch>
                <a:fillRect/>
              </a:stretch>
            </p:blipFill>
            <p:spPr bwMode="auto">
              <a:xfrm>
                <a:off x="460513" y="5064551"/>
                <a:ext cx="1828800" cy="1523123"/>
              </a:xfrm>
              <a:prstGeom prst="rect">
                <a:avLst/>
              </a:prstGeom>
              <a:noFill/>
              <a:ln w="19050">
                <a:solidFill>
                  <a:schemeClr val="tx1"/>
                </a:solidFill>
              </a:ln>
            </p:spPr>
          </p:pic>
          <p:sp>
            <p:nvSpPr>
              <p:cNvPr id="1037" name="Rectangle 13"/>
              <p:cNvSpPr>
                <a:spLocks noChangeArrowheads="1"/>
              </p:cNvSpPr>
              <p:nvPr/>
            </p:nvSpPr>
            <p:spPr bwMode="auto">
              <a:xfrm>
                <a:off x="2637517" y="910905"/>
                <a:ext cx="6089040" cy="1754326"/>
              </a:xfrm>
              <a:prstGeom prst="rect">
                <a:avLst/>
              </a:prstGeom>
              <a:solidFill>
                <a:srgbClr val="FFFFCC">
                  <a:alpha val="65000"/>
                </a:srgbClr>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b="0" i="0" u="none" strike="noStrike" cap="none" normalizeH="0" baseline="0" dirty="0" smtClean="0">
                    <a:ln>
                      <a:noFill/>
                    </a:ln>
                    <a:solidFill>
                      <a:schemeClr val="tx1"/>
                    </a:solidFill>
                    <a:effectLst/>
                    <a:ea typeface="Times New Roman" pitchFamily="18" charset="0"/>
                  </a:rPr>
                  <a:t>Intense activity as:</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All ATP is made for mitosis</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All cell organelles replicate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But chromosomes are NOT visible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DNA replicates</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CENTRIOLES migrate to poles</a:t>
                </a:r>
                <a:endParaRPr kumimoji="0" lang="en-GB" b="0" i="0" u="none" strike="noStrike" cap="none" normalizeH="0" baseline="0" dirty="0" smtClean="0">
                  <a:ln>
                    <a:noFill/>
                  </a:ln>
                  <a:solidFill>
                    <a:schemeClr val="tx1"/>
                  </a:solidFill>
                  <a:effectLst/>
                </a:endParaRPr>
              </a:p>
            </p:txBody>
          </p:sp>
          <p:sp>
            <p:nvSpPr>
              <p:cNvPr id="1040" name="Rectangle 16"/>
              <p:cNvSpPr>
                <a:spLocks noChangeArrowheads="1"/>
              </p:cNvSpPr>
              <p:nvPr/>
            </p:nvSpPr>
            <p:spPr bwMode="auto">
              <a:xfrm rot="10800000" flipV="1">
                <a:off x="2607698" y="3190751"/>
                <a:ext cx="6128798" cy="1477328"/>
              </a:xfrm>
              <a:prstGeom prst="rect">
                <a:avLst/>
              </a:prstGeom>
              <a:solidFill>
                <a:srgbClr val="FFFFCC">
                  <a:alpha val="65000"/>
                </a:srgbClr>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b="0" i="0" u="none" strike="noStrike" cap="none" normalizeH="0" baseline="0" dirty="0" smtClean="0">
                    <a:ln>
                      <a:noFill/>
                    </a:ln>
                    <a:solidFill>
                      <a:schemeClr val="tx1"/>
                    </a:solidFill>
                    <a:effectLst/>
                    <a:ea typeface="Times New Roman" pitchFamily="18" charset="0"/>
                  </a:rPr>
                  <a:t>The cell prepares to divide by:</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The DNA CONDENSES, getting shorter and fatter</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This means the sister chromatids are VISIBLE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SPINDLE FIBRES form from pole to pole</a:t>
                </a:r>
                <a:endParaRPr kumimoji="0" lang="en-GB" b="0"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b="0" i="0" u="none" strike="noStrike" cap="none" normalizeH="0" baseline="0" dirty="0" smtClean="0">
                    <a:ln>
                      <a:noFill/>
                    </a:ln>
                    <a:solidFill>
                      <a:schemeClr val="tx1"/>
                    </a:solidFill>
                    <a:effectLst/>
                    <a:ea typeface="Times New Roman" pitchFamily="18" charset="0"/>
                    <a:cs typeface="Times New Roman" pitchFamily="18" charset="0"/>
                  </a:rPr>
                  <a:t>Nuclear membrane disintegrates at the end of this phase.</a:t>
                </a:r>
                <a:endParaRPr kumimoji="0" lang="en-GB" b="0" i="0" u="none" strike="noStrike" cap="none" normalizeH="0" baseline="0" dirty="0" smtClean="0">
                  <a:ln>
                    <a:noFill/>
                  </a:ln>
                  <a:solidFill>
                    <a:schemeClr val="tx1"/>
                  </a:solidFill>
                  <a:effectLst/>
                </a:endParaRPr>
              </a:p>
            </p:txBody>
          </p:sp>
          <p:sp>
            <p:nvSpPr>
              <p:cNvPr id="1042" name="Rectangle 18"/>
              <p:cNvSpPr>
                <a:spLocks noChangeArrowheads="1"/>
              </p:cNvSpPr>
              <p:nvPr/>
            </p:nvSpPr>
            <p:spPr bwMode="auto">
              <a:xfrm>
                <a:off x="2577547" y="5424385"/>
                <a:ext cx="6158949" cy="646331"/>
              </a:xfrm>
              <a:prstGeom prst="rect">
                <a:avLst/>
              </a:prstGeom>
              <a:solidFill>
                <a:srgbClr val="FFFFCC">
                  <a:alpha val="65000"/>
                </a:srgbClr>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Chromatids move to the EQUATOR (middle of cell)</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They attach to the spindle fibres by their CENTROMERES</a:t>
                </a:r>
                <a:endParaRPr kumimoji="0" lang="en-GB" b="0" i="0" u="none" strike="noStrike" cap="none" normalizeH="0" baseline="0" dirty="0" smtClean="0">
                  <a:ln>
                    <a:noFill/>
                  </a:ln>
                  <a:solidFill>
                    <a:schemeClr val="tx1"/>
                  </a:solidFill>
                  <a:effectLst/>
                </a:endParaRPr>
              </a:p>
            </p:txBody>
          </p:sp>
        </p:grpSp>
        <p:sp>
          <p:nvSpPr>
            <p:cNvPr id="25" name="TextBox 24"/>
            <p:cNvSpPr txBox="1"/>
            <p:nvPr/>
          </p:nvSpPr>
          <p:spPr>
            <a:xfrm>
              <a:off x="506896" y="2206487"/>
              <a:ext cx="1779104" cy="377687"/>
            </a:xfrm>
            <a:prstGeom prst="rect">
              <a:avLst/>
            </a:prstGeom>
            <a:noFill/>
          </p:spPr>
          <p:txBody>
            <a:bodyPr wrap="square" rtlCol="0">
              <a:spAutoFit/>
            </a:bodyPr>
            <a:lstStyle/>
            <a:p>
              <a:r>
                <a:rPr lang="en-GB" b="1" dirty="0" smtClean="0"/>
                <a:t>INTERPHASE</a:t>
              </a:r>
              <a:endParaRPr lang="en-GB" b="1" dirty="0"/>
            </a:p>
          </p:txBody>
        </p:sp>
        <p:sp>
          <p:nvSpPr>
            <p:cNvPr id="26" name="TextBox 25"/>
            <p:cNvSpPr txBox="1"/>
            <p:nvPr/>
          </p:nvSpPr>
          <p:spPr>
            <a:xfrm>
              <a:off x="566530" y="4224130"/>
              <a:ext cx="1649896" cy="369332"/>
            </a:xfrm>
            <a:prstGeom prst="rect">
              <a:avLst/>
            </a:prstGeom>
            <a:noFill/>
          </p:spPr>
          <p:txBody>
            <a:bodyPr wrap="square" rtlCol="0">
              <a:spAutoFit/>
            </a:bodyPr>
            <a:lstStyle/>
            <a:p>
              <a:r>
                <a:rPr lang="en-GB" b="1" dirty="0" smtClean="0"/>
                <a:t>PROPHASE</a:t>
              </a:r>
              <a:endParaRPr lang="en-GB" b="1" dirty="0"/>
            </a:p>
          </p:txBody>
        </p:sp>
        <p:sp>
          <p:nvSpPr>
            <p:cNvPr id="27" name="TextBox 26"/>
            <p:cNvSpPr txBox="1"/>
            <p:nvPr/>
          </p:nvSpPr>
          <p:spPr>
            <a:xfrm>
              <a:off x="546651" y="6192078"/>
              <a:ext cx="1620078" cy="369332"/>
            </a:xfrm>
            <a:prstGeom prst="rect">
              <a:avLst/>
            </a:prstGeom>
            <a:noFill/>
          </p:spPr>
          <p:txBody>
            <a:bodyPr wrap="square" rtlCol="0">
              <a:spAutoFit/>
            </a:bodyPr>
            <a:lstStyle/>
            <a:p>
              <a:r>
                <a:rPr lang="en-GB" b="1" dirty="0" smtClean="0"/>
                <a:t>METAPHASE</a:t>
              </a:r>
              <a:endParaRPr lang="en-GB" b="1" dirty="0"/>
            </a:p>
          </p:txBody>
        </p:sp>
      </p:grpSp>
    </p:spTree>
    <p:extLst>
      <p:ext uri="{BB962C8B-B14F-4D97-AF65-F5344CB8AC3E}">
        <p14:creationId xmlns:p14="http://schemas.microsoft.com/office/powerpoint/2010/main" val="20801642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185185"/>
            <a:ext cx="8229600" cy="878302"/>
          </a:xfrm>
        </p:spPr>
        <p:txBody>
          <a:bodyPr/>
          <a:lstStyle/>
          <a:p>
            <a:r>
              <a:rPr lang="en-GB" sz="2800" b="1" u="sng" dirty="0" smtClean="0"/>
              <a:t>Answers to Mitosis Diagrams Matching Activity</a:t>
            </a:r>
            <a:br>
              <a:rPr lang="en-GB" sz="2800" b="1" u="sng" dirty="0" smtClean="0"/>
            </a:br>
            <a:r>
              <a:rPr lang="en-GB" sz="1800" i="1" dirty="0" smtClean="0"/>
              <a:t>(continued)</a:t>
            </a:r>
            <a:endParaRPr lang="en-GB" sz="2800" i="1" dirty="0"/>
          </a:p>
        </p:txBody>
      </p:sp>
      <p:grpSp>
        <p:nvGrpSpPr>
          <p:cNvPr id="10" name="Group 9"/>
          <p:cNvGrpSpPr/>
          <p:nvPr/>
        </p:nvGrpSpPr>
        <p:grpSpPr>
          <a:xfrm>
            <a:off x="343923" y="1748301"/>
            <a:ext cx="8521782" cy="4169207"/>
            <a:chOff x="343923" y="1748301"/>
            <a:chExt cx="8521782" cy="4169207"/>
          </a:xfrm>
        </p:grpSpPr>
        <p:grpSp>
          <p:nvGrpSpPr>
            <p:cNvPr id="7" name="Group 6"/>
            <p:cNvGrpSpPr/>
            <p:nvPr/>
          </p:nvGrpSpPr>
          <p:grpSpPr>
            <a:xfrm>
              <a:off x="343923" y="1748301"/>
              <a:ext cx="8521782" cy="4169207"/>
              <a:chOff x="343923" y="1748301"/>
              <a:chExt cx="8521782" cy="4169207"/>
            </a:xfrm>
          </p:grpSpPr>
          <p:pic>
            <p:nvPicPr>
              <p:cNvPr id="3" name="Picture 7" descr="numa_ana"/>
              <p:cNvPicPr>
                <a:picLocks noChangeAspect="1" noChangeArrowheads="1"/>
              </p:cNvPicPr>
              <p:nvPr/>
            </p:nvPicPr>
            <p:blipFill>
              <a:blip r:embed="rId2" cstate="print"/>
              <a:srcRect/>
              <a:stretch>
                <a:fillRect/>
              </a:stretch>
            </p:blipFill>
            <p:spPr bwMode="auto">
              <a:xfrm>
                <a:off x="345078" y="1769166"/>
                <a:ext cx="1838218" cy="1469728"/>
              </a:xfrm>
              <a:prstGeom prst="rect">
                <a:avLst/>
              </a:prstGeom>
              <a:noFill/>
              <a:ln w="19050">
                <a:solidFill>
                  <a:schemeClr val="tx1"/>
                </a:solidFill>
              </a:ln>
            </p:spPr>
          </p:pic>
          <p:pic>
            <p:nvPicPr>
              <p:cNvPr id="4" name="Picture 9" descr="NUMA_TELO"/>
              <p:cNvPicPr>
                <a:picLocks noChangeAspect="1" noChangeArrowheads="1"/>
              </p:cNvPicPr>
              <p:nvPr/>
            </p:nvPicPr>
            <p:blipFill>
              <a:blip r:embed="rId3" cstate="print"/>
              <a:srcRect/>
              <a:stretch>
                <a:fillRect/>
              </a:stretch>
            </p:blipFill>
            <p:spPr bwMode="auto">
              <a:xfrm>
                <a:off x="343923" y="4171978"/>
                <a:ext cx="1825375" cy="1450398"/>
              </a:xfrm>
              <a:prstGeom prst="rect">
                <a:avLst/>
              </a:prstGeom>
              <a:noFill/>
              <a:ln w="19050">
                <a:solidFill>
                  <a:schemeClr val="tx1"/>
                </a:solidFill>
              </a:ln>
            </p:spPr>
          </p:pic>
          <p:sp>
            <p:nvSpPr>
              <p:cNvPr id="5" name="Rectangle 17"/>
              <p:cNvSpPr>
                <a:spLocks noChangeArrowheads="1"/>
              </p:cNvSpPr>
              <p:nvPr/>
            </p:nvSpPr>
            <p:spPr bwMode="auto">
              <a:xfrm>
                <a:off x="2425148" y="1748301"/>
                <a:ext cx="6410739" cy="1200329"/>
              </a:xfrm>
              <a:prstGeom prst="rect">
                <a:avLst/>
              </a:prstGeom>
              <a:solidFill>
                <a:srgbClr val="FFFFCC">
                  <a:alpha val="65000"/>
                </a:srgbClr>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The spindle fibres contract</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Pulling the chromatids apart</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The centromeres split to separate the sister</a:t>
                </a:r>
                <a:r>
                  <a:rPr kumimoji="0" lang="en-GB" b="0" i="0" u="none" strike="noStrike" cap="none" normalizeH="0" dirty="0" smtClean="0">
                    <a:ln>
                      <a:noFill/>
                    </a:ln>
                    <a:solidFill>
                      <a:schemeClr val="tx1"/>
                    </a:solidFill>
                    <a:effectLst/>
                    <a:ea typeface="Times New Roman" pitchFamily="18" charset="0"/>
                  </a:rPr>
                  <a:t> </a:t>
                </a:r>
                <a:r>
                  <a:rPr kumimoji="0" lang="en-GB" b="0" i="0" u="none" strike="noStrike" cap="none" normalizeH="0" baseline="0" dirty="0" smtClean="0">
                    <a:ln>
                      <a:noFill/>
                    </a:ln>
                    <a:solidFill>
                      <a:schemeClr val="tx1"/>
                    </a:solidFill>
                    <a:effectLst/>
                    <a:ea typeface="Times New Roman" pitchFamily="18" charset="0"/>
                  </a:rPr>
                  <a:t>chromatids</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Each chromosome moves to the opposite pole</a:t>
                </a:r>
                <a:endParaRPr kumimoji="0" lang="en-GB" b="0" i="0" u="none" strike="noStrike" cap="none" normalizeH="0" baseline="0" dirty="0" smtClean="0">
                  <a:ln>
                    <a:noFill/>
                  </a:ln>
                  <a:solidFill>
                    <a:schemeClr val="tx1"/>
                  </a:solidFill>
                  <a:effectLst/>
                </a:endParaRPr>
              </a:p>
            </p:txBody>
          </p:sp>
          <p:sp>
            <p:nvSpPr>
              <p:cNvPr id="6" name="Rectangle 19"/>
              <p:cNvSpPr>
                <a:spLocks noChangeArrowheads="1"/>
              </p:cNvSpPr>
              <p:nvPr/>
            </p:nvSpPr>
            <p:spPr bwMode="auto">
              <a:xfrm>
                <a:off x="2405271" y="4163182"/>
                <a:ext cx="6460434" cy="1754326"/>
              </a:xfrm>
              <a:prstGeom prst="rect">
                <a:avLst/>
              </a:prstGeom>
              <a:solidFill>
                <a:srgbClr val="FFFFCC">
                  <a:alpha val="65000"/>
                </a:srgbClr>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A nuclear membrane forms around each set of chromosomes</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The DNA elongates so chromosomes are not visible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In plant cell anew cell wall forms to separate cells – in animal cells the membrane ‘pinches’ inwards to separate (CYTOKINESIS)</a:t>
                </a:r>
                <a:endParaRPr kumimoji="0" lang="en-GB" b="0" i="0" u="none" strike="noStrike" cap="none" normalizeH="0" baseline="0" dirty="0" smtClean="0">
                  <a:ln>
                    <a:noFill/>
                  </a:ln>
                  <a:solidFill>
                    <a:schemeClr val="tx1"/>
                  </a:solidFill>
                  <a:effectLst/>
                </a:endParaRPr>
              </a:p>
            </p:txBody>
          </p:sp>
        </p:grpSp>
        <p:sp>
          <p:nvSpPr>
            <p:cNvPr id="8" name="TextBox 7"/>
            <p:cNvSpPr txBox="1"/>
            <p:nvPr/>
          </p:nvSpPr>
          <p:spPr>
            <a:xfrm>
              <a:off x="477078" y="2782957"/>
              <a:ext cx="1550505" cy="377686"/>
            </a:xfrm>
            <a:prstGeom prst="rect">
              <a:avLst/>
            </a:prstGeom>
            <a:noFill/>
          </p:spPr>
          <p:txBody>
            <a:bodyPr wrap="square" rtlCol="0">
              <a:spAutoFit/>
            </a:bodyPr>
            <a:lstStyle/>
            <a:p>
              <a:r>
                <a:rPr lang="en-GB" b="1" dirty="0" smtClean="0"/>
                <a:t>ANAPHASE</a:t>
              </a:r>
              <a:endParaRPr lang="en-GB" b="1" dirty="0"/>
            </a:p>
          </p:txBody>
        </p:sp>
        <p:sp>
          <p:nvSpPr>
            <p:cNvPr id="9" name="TextBox 8"/>
            <p:cNvSpPr txBox="1"/>
            <p:nvPr/>
          </p:nvSpPr>
          <p:spPr>
            <a:xfrm>
              <a:off x="407504" y="5188226"/>
              <a:ext cx="1659835" cy="369332"/>
            </a:xfrm>
            <a:prstGeom prst="rect">
              <a:avLst/>
            </a:prstGeom>
            <a:noFill/>
          </p:spPr>
          <p:txBody>
            <a:bodyPr wrap="square" rtlCol="0">
              <a:spAutoFit/>
            </a:bodyPr>
            <a:lstStyle/>
            <a:p>
              <a:r>
                <a:rPr lang="en-GB" b="1" dirty="0" smtClean="0"/>
                <a:t>TELOPHASE</a:t>
              </a:r>
              <a:endParaRPr lang="en-GB" b="1" dirty="0"/>
            </a:p>
          </p:txBody>
        </p:sp>
      </p:grpSp>
    </p:spTree>
    <p:extLst>
      <p:ext uri="{BB962C8B-B14F-4D97-AF65-F5344CB8AC3E}">
        <p14:creationId xmlns:p14="http://schemas.microsoft.com/office/powerpoint/2010/main" val="72254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Mitosis</a:t>
            </a:r>
            <a:endParaRPr lang="en-GB" dirty="0"/>
          </a:p>
        </p:txBody>
      </p:sp>
      <p:sp>
        <p:nvSpPr>
          <p:cNvPr id="3" name="Content Placeholder 2"/>
          <p:cNvSpPr>
            <a:spLocks noGrp="1"/>
          </p:cNvSpPr>
          <p:nvPr>
            <p:ph idx="1"/>
          </p:nvPr>
        </p:nvSpPr>
        <p:spPr/>
        <p:txBody>
          <a:bodyPr/>
          <a:lstStyle/>
          <a:p>
            <a:r>
              <a:rPr lang="en-GB" dirty="0" smtClean="0"/>
              <a:t>Bozeman Introduction</a:t>
            </a:r>
            <a:endParaRPr lang="en-GB" dirty="0" smtClean="0">
              <a:hlinkClick r:id="rId2"/>
            </a:endParaRPr>
          </a:p>
          <a:p>
            <a:r>
              <a:rPr lang="en-GB" dirty="0" smtClean="0">
                <a:hlinkClick r:id="rId2"/>
              </a:rPr>
              <a:t>https</a:t>
            </a:r>
            <a:r>
              <a:rPr lang="en-GB" dirty="0">
                <a:hlinkClick r:id="rId2"/>
              </a:rPr>
              <a:t>://</a:t>
            </a:r>
            <a:r>
              <a:rPr lang="en-GB" dirty="0" smtClean="0">
                <a:hlinkClick r:id="rId2"/>
              </a:rPr>
              <a:t>www.youtube.com/watch?v=1cVZBV9tD-A</a:t>
            </a:r>
            <a:endParaRPr lang="en-GB" dirty="0" smtClean="0"/>
          </a:p>
          <a:p>
            <a:endParaRPr lang="en-GB" dirty="0"/>
          </a:p>
        </p:txBody>
      </p:sp>
    </p:spTree>
    <p:extLst>
      <p:ext uri="{BB962C8B-B14F-4D97-AF65-F5344CB8AC3E}">
        <p14:creationId xmlns:p14="http://schemas.microsoft.com/office/powerpoint/2010/main" val="3716282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a:t>
            </a:r>
            <a:endParaRPr lang="en-GB" dirty="0"/>
          </a:p>
        </p:txBody>
      </p:sp>
      <p:pic>
        <p:nvPicPr>
          <p:cNvPr id="4" name="Content Placeholder 3"/>
          <p:cNvPicPr>
            <a:picLocks noGrp="1" noChangeAspect="1"/>
          </p:cNvPicPr>
          <p:nvPr>
            <p:ph idx="1"/>
          </p:nvPr>
        </p:nvPicPr>
        <p:blipFill>
          <a:blip r:embed="rId2"/>
          <a:stretch>
            <a:fillRect/>
          </a:stretch>
        </p:blipFill>
        <p:spPr>
          <a:xfrm>
            <a:off x="848638" y="1771135"/>
            <a:ext cx="7720090" cy="4421787"/>
          </a:xfrm>
          <a:prstGeom prst="rect">
            <a:avLst/>
          </a:prstGeom>
        </p:spPr>
      </p:pic>
      <p:sp>
        <p:nvSpPr>
          <p:cNvPr id="5" name="TextBox 4"/>
          <p:cNvSpPr txBox="1"/>
          <p:nvPr/>
        </p:nvSpPr>
        <p:spPr>
          <a:xfrm>
            <a:off x="1491049" y="6407791"/>
            <a:ext cx="2421924" cy="369332"/>
          </a:xfrm>
          <a:prstGeom prst="rect">
            <a:avLst/>
          </a:prstGeom>
          <a:noFill/>
        </p:spPr>
        <p:txBody>
          <a:bodyPr wrap="square" rtlCol="0">
            <a:spAutoFit/>
          </a:bodyPr>
          <a:lstStyle/>
          <a:p>
            <a:r>
              <a:rPr lang="en-GB" dirty="0" smtClean="0"/>
              <a:t>Answer DCBEA</a:t>
            </a:r>
            <a:endParaRPr lang="en-GB" dirty="0"/>
          </a:p>
        </p:txBody>
      </p:sp>
    </p:spTree>
    <p:extLst>
      <p:ext uri="{BB962C8B-B14F-4D97-AF65-F5344CB8AC3E}">
        <p14:creationId xmlns:p14="http://schemas.microsoft.com/office/powerpoint/2010/main" val="41214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Mistakes</a:t>
            </a:r>
            <a:endParaRPr lang="en-GB" dirty="0"/>
          </a:p>
        </p:txBody>
      </p:sp>
      <p:sp>
        <p:nvSpPr>
          <p:cNvPr id="3" name="Content Placeholder 2"/>
          <p:cNvSpPr>
            <a:spLocks noGrp="1"/>
          </p:cNvSpPr>
          <p:nvPr>
            <p:ph idx="1"/>
          </p:nvPr>
        </p:nvSpPr>
        <p:spPr/>
        <p:txBody>
          <a:bodyPr/>
          <a:lstStyle/>
          <a:p>
            <a:r>
              <a:rPr lang="en-GB" dirty="0" smtClean="0"/>
              <a:t>In questions about mitosis, candidates often make vague references to chromosomes.</a:t>
            </a:r>
          </a:p>
          <a:p>
            <a:r>
              <a:rPr lang="en-GB" dirty="0" smtClean="0"/>
              <a:t>Use specific language such as </a:t>
            </a:r>
            <a:r>
              <a:rPr lang="en-GB" dirty="0" smtClean="0">
                <a:solidFill>
                  <a:srgbClr val="FF0000"/>
                </a:solidFill>
              </a:rPr>
              <a:t>chromatid</a:t>
            </a:r>
            <a:r>
              <a:rPr lang="en-GB" dirty="0" smtClean="0"/>
              <a:t>, </a:t>
            </a:r>
            <a:r>
              <a:rPr lang="en-GB" dirty="0" smtClean="0">
                <a:solidFill>
                  <a:srgbClr val="FF0000"/>
                </a:solidFill>
              </a:rPr>
              <a:t>spindle</a:t>
            </a:r>
            <a:r>
              <a:rPr lang="en-GB" dirty="0" smtClean="0"/>
              <a:t>, </a:t>
            </a:r>
            <a:r>
              <a:rPr lang="en-GB" dirty="0" smtClean="0">
                <a:solidFill>
                  <a:srgbClr val="FF0000"/>
                </a:solidFill>
              </a:rPr>
              <a:t>centromere</a:t>
            </a:r>
            <a:r>
              <a:rPr lang="en-GB" dirty="0" smtClean="0"/>
              <a:t> and </a:t>
            </a:r>
            <a:r>
              <a:rPr lang="en-GB" dirty="0" smtClean="0">
                <a:solidFill>
                  <a:srgbClr val="FF0000"/>
                </a:solidFill>
              </a:rPr>
              <a:t>pole.</a:t>
            </a:r>
            <a:endParaRPr lang="en-GB" dirty="0">
              <a:solidFill>
                <a:srgbClr val="FF0000"/>
              </a:solidFill>
            </a:endParaRPr>
          </a:p>
        </p:txBody>
      </p:sp>
    </p:spTree>
    <p:extLst>
      <p:ext uri="{BB962C8B-B14F-4D97-AF65-F5344CB8AC3E}">
        <p14:creationId xmlns:p14="http://schemas.microsoft.com/office/powerpoint/2010/main" val="28040588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417513" y="827881"/>
            <a:ext cx="5106987" cy="171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600" b="1" dirty="0" smtClean="0">
                <a:ea typeface="Comic Sans MS" pitchFamily="66" charset="0"/>
                <a:cs typeface="Comic Sans MS" pitchFamily="66" charset="0"/>
                <a:sym typeface="Comic Sans MS" pitchFamily="66" charset="0"/>
              </a:rPr>
              <a:t>Cell Cycle timing in</a:t>
            </a:r>
            <a:r>
              <a:rPr lang="en-US" altLang="en-US" sz="3600" b="1" dirty="0" smtClean="0">
                <a:ea typeface="ヒラギノ明朝 ProN W3"/>
                <a:cs typeface="ヒラギノ明朝 ProN W3"/>
                <a:sym typeface="Comic Sans MS" pitchFamily="66" charset="0"/>
              </a:rPr>
              <a:t/>
            </a:r>
            <a:br>
              <a:rPr lang="en-US" altLang="en-US" sz="3600" b="1" dirty="0" smtClean="0">
                <a:ea typeface="ヒラギノ明朝 ProN W3"/>
                <a:cs typeface="ヒラギノ明朝 ProN W3"/>
                <a:sym typeface="Comic Sans MS" pitchFamily="66" charset="0"/>
              </a:rPr>
            </a:br>
            <a:r>
              <a:rPr lang="en-US" altLang="en-US" sz="3600" b="1" dirty="0" smtClean="0">
                <a:ea typeface="Comic Sans MS" pitchFamily="66" charset="0"/>
                <a:cs typeface="Comic Sans MS" pitchFamily="66" charset="0"/>
                <a:sym typeface="Comic Sans MS" pitchFamily="66" charset="0"/>
              </a:rPr>
              <a:t>mammals and plants</a:t>
            </a:r>
            <a:endParaRPr lang="en-US" altLang="en-US" sz="3600" b="1" dirty="0" smtClean="0">
              <a:ea typeface="ヒラギノ明朝 ProN W3"/>
              <a:cs typeface="ヒラギノ明朝 ProN W3"/>
              <a:sym typeface="Comic Sans MS" pitchFamily="66" charset="0"/>
            </a:endParaRPr>
          </a:p>
        </p:txBody>
      </p:sp>
      <p:sp>
        <p:nvSpPr>
          <p:cNvPr id="26627" name="Rectangle 2"/>
          <p:cNvSpPr>
            <a:spLocks noGrp="1" noChangeArrowheads="1"/>
          </p:cNvSpPr>
          <p:nvPr>
            <p:ph type="body" idx="1"/>
          </p:nvPr>
        </p:nvSpPr>
        <p:spPr bwMode="auto">
          <a:xfrm>
            <a:off x="333374" y="3587750"/>
            <a:ext cx="7686675" cy="303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1" tIns="32146" rIns="64291" bIns="32146" numCol="1" anchor="t" anchorCtr="0" compatLnSpc="1">
            <a:prstTxWarp prst="textNoShape">
              <a:avLst/>
            </a:prstTxWarp>
          </a:bodyPr>
          <a:lstStyle/>
          <a:p>
            <a:pPr marL="623888">
              <a:buFont typeface="Comic Sans MS" pitchFamily="66" charset="0"/>
              <a:buChar char="•"/>
            </a:pPr>
            <a:r>
              <a:rPr lang="en-US" altLang="en-US" sz="2400" b="1" dirty="0" smtClean="0">
                <a:ea typeface="Comic Sans MS" pitchFamily="66" charset="0"/>
                <a:cs typeface="Comic Sans MS" pitchFamily="66" charset="0"/>
                <a:sym typeface="Comic Sans MS" pitchFamily="66" charset="0"/>
              </a:rPr>
              <a:t>Intestinal cells</a:t>
            </a:r>
            <a:r>
              <a:rPr lang="en-US" altLang="en-US" sz="2400" dirty="0" smtClean="0">
                <a:ea typeface="Comic Sans MS" pitchFamily="66" charset="0"/>
                <a:cs typeface="Comic Sans MS" pitchFamily="66" charset="0"/>
                <a:sym typeface="Comic Sans MS" pitchFamily="66" charset="0"/>
              </a:rPr>
              <a:t>: every 8-10 hours</a:t>
            </a:r>
            <a:endParaRPr lang="en-US" altLang="en-US" sz="2400" dirty="0" smtClean="0">
              <a:ea typeface="ヒラギノ明朝 ProN W3"/>
              <a:cs typeface="ヒラギノ明朝 ProN W3"/>
              <a:sym typeface="Comic Sans MS" pitchFamily="66" charset="0"/>
            </a:endParaRPr>
          </a:p>
          <a:p>
            <a:pPr marL="623888">
              <a:buFont typeface="Comic Sans MS" pitchFamily="66" charset="0"/>
              <a:buChar char="•"/>
            </a:pPr>
            <a:r>
              <a:rPr lang="en-US" altLang="en-US" sz="2400" b="1" dirty="0" smtClean="0">
                <a:ea typeface="Comic Sans MS" pitchFamily="66" charset="0"/>
                <a:cs typeface="Comic Sans MS" pitchFamily="66" charset="0"/>
                <a:sym typeface="Comic Sans MS" pitchFamily="66" charset="0"/>
              </a:rPr>
              <a:t>Liver:</a:t>
            </a:r>
            <a:r>
              <a:rPr lang="en-US" altLang="en-US" sz="2400" dirty="0" smtClean="0">
                <a:ea typeface="Comic Sans MS" pitchFamily="66" charset="0"/>
                <a:cs typeface="Comic Sans MS" pitchFamily="66" charset="0"/>
                <a:sym typeface="Comic Sans MS" pitchFamily="66" charset="0"/>
              </a:rPr>
              <a:t> once per year</a:t>
            </a:r>
            <a:endParaRPr lang="en-US" altLang="en-US" sz="2400" dirty="0" smtClean="0">
              <a:ea typeface="ヒラギノ明朝 ProN W3"/>
              <a:cs typeface="ヒラギノ明朝 ProN W3"/>
              <a:sym typeface="Comic Sans MS" pitchFamily="66" charset="0"/>
            </a:endParaRPr>
          </a:p>
          <a:p>
            <a:pPr marL="623888">
              <a:buFont typeface="Comic Sans MS" pitchFamily="66" charset="0"/>
              <a:buChar char="•"/>
            </a:pPr>
            <a:r>
              <a:rPr lang="en-US" altLang="en-US" sz="2400" b="1" dirty="0" smtClean="0">
                <a:ea typeface="Comic Sans MS" pitchFamily="66" charset="0"/>
                <a:cs typeface="Comic Sans MS" pitchFamily="66" charset="0"/>
                <a:sym typeface="Comic Sans MS" pitchFamily="66" charset="0"/>
              </a:rPr>
              <a:t>Skin epidermal cells: </a:t>
            </a:r>
            <a:r>
              <a:rPr lang="en-US" altLang="en-US" sz="2400" dirty="0" smtClean="0">
                <a:ea typeface="Comic Sans MS" pitchFamily="66" charset="0"/>
                <a:cs typeface="Comic Sans MS" pitchFamily="66" charset="0"/>
                <a:sym typeface="Comic Sans MS" pitchFamily="66" charset="0"/>
              </a:rPr>
              <a:t>every 24 hours</a:t>
            </a:r>
            <a:endParaRPr lang="en-US" altLang="en-US" sz="2400" dirty="0" smtClean="0">
              <a:ea typeface="ヒラギノ明朝 ProN W3"/>
              <a:cs typeface="ヒラギノ明朝 ProN W3"/>
              <a:sym typeface="Comic Sans MS" pitchFamily="66" charset="0"/>
            </a:endParaRPr>
          </a:p>
          <a:p>
            <a:pPr marL="623888">
              <a:buFont typeface="Comic Sans MS" pitchFamily="66" charset="0"/>
              <a:buChar char="•"/>
            </a:pPr>
            <a:r>
              <a:rPr lang="en-US" altLang="en-US" sz="2400" dirty="0" smtClean="0">
                <a:ea typeface="Comic Sans MS" pitchFamily="66" charset="0"/>
                <a:cs typeface="Comic Sans MS" pitchFamily="66" charset="0"/>
                <a:sym typeface="Comic Sans MS" pitchFamily="66" charset="0"/>
              </a:rPr>
              <a:t>Nerve cells: </a:t>
            </a:r>
            <a:r>
              <a:rPr lang="en-US" altLang="en-US" sz="2400" dirty="0" smtClean="0">
                <a:solidFill>
                  <a:srgbClr val="FF2712"/>
                </a:solidFill>
                <a:ea typeface="Comic Sans MS" pitchFamily="66" charset="0"/>
                <a:cs typeface="Comic Sans MS" pitchFamily="66" charset="0"/>
                <a:sym typeface="Comic Sans MS" pitchFamily="66" charset="0"/>
              </a:rPr>
              <a:t>do not</a:t>
            </a:r>
            <a:r>
              <a:rPr lang="en-US" altLang="en-US" sz="2400" dirty="0" smtClean="0">
                <a:ea typeface="Comic Sans MS" pitchFamily="66" charset="0"/>
                <a:cs typeface="Comic Sans MS" pitchFamily="66" charset="0"/>
                <a:sym typeface="Comic Sans MS" pitchFamily="66" charset="0"/>
              </a:rPr>
              <a:t> divide</a:t>
            </a:r>
            <a:endParaRPr lang="en-US" altLang="en-US" sz="2400" dirty="0" smtClean="0">
              <a:ea typeface="ヒラギノ明朝 ProN W3"/>
              <a:cs typeface="ヒラギノ明朝 ProN W3"/>
              <a:sym typeface="Comic Sans MS" pitchFamily="66" charset="0"/>
            </a:endParaRPr>
          </a:p>
          <a:p>
            <a:pPr marL="623888">
              <a:buFont typeface="Comic Sans MS" pitchFamily="66" charset="0"/>
              <a:buChar char="•"/>
            </a:pPr>
            <a:r>
              <a:rPr lang="en-US" altLang="en-US" sz="2400" b="1" dirty="0" smtClean="0">
                <a:ea typeface="Comic Sans MS" pitchFamily="66" charset="0"/>
                <a:cs typeface="Comic Sans MS" pitchFamily="66" charset="0"/>
                <a:sym typeface="Comic Sans MS" pitchFamily="66" charset="0"/>
              </a:rPr>
              <a:t>Onion root tips: </a:t>
            </a:r>
            <a:r>
              <a:rPr lang="en-US" altLang="en-US" sz="2400" dirty="0" smtClean="0">
                <a:ea typeface="Comic Sans MS" pitchFamily="66" charset="0"/>
                <a:cs typeface="Comic Sans MS" pitchFamily="66" charset="0"/>
                <a:sym typeface="Comic Sans MS" pitchFamily="66" charset="0"/>
              </a:rPr>
              <a:t>every 20 hours </a:t>
            </a:r>
            <a:endParaRPr lang="en-US" altLang="en-US" sz="2400" dirty="0" smtClean="0">
              <a:ea typeface="ヒラギノ明朝 ProN W3"/>
              <a:cs typeface="ヒラギノ明朝 ProN W3"/>
              <a:sym typeface="Comic Sans MS" pitchFamily="66" charset="0"/>
            </a:endParaRPr>
          </a:p>
        </p:txBody>
      </p:sp>
      <p:pic>
        <p:nvPicPr>
          <p:cNvPr id="266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0250" y="120650"/>
            <a:ext cx="314325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24236009"/>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228600" y="333375"/>
            <a:ext cx="5602288" cy="981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solidFill>
                  <a:srgbClr val="000000"/>
                </a:solidFill>
                <a:ea typeface="Comic Sans MS" pitchFamily="66" charset="0"/>
                <a:cs typeface="Comic Sans MS" pitchFamily="66" charset="0"/>
                <a:sym typeface="Comic Sans MS" pitchFamily="66" charset="0"/>
              </a:rPr>
              <a:t>Mammalian skin cycle</a:t>
            </a:r>
            <a:endParaRPr lang="en-US" altLang="en-US" sz="3600" b="1" dirty="0" smtClean="0">
              <a:ea typeface="ヒラギノ明朝 ProN W3"/>
              <a:cs typeface="ヒラギノ明朝 ProN W3"/>
              <a:sym typeface="Comic Sans MS" pitchFamily="66" charset="0"/>
            </a:endParaRPr>
          </a:p>
        </p:txBody>
      </p:sp>
      <p:sp>
        <p:nvSpPr>
          <p:cNvPr id="26627" name="Rectangle 2"/>
          <p:cNvSpPr>
            <a:spLocks noGrp="1" noChangeArrowheads="1"/>
          </p:cNvSpPr>
          <p:nvPr>
            <p:ph type="body" idx="1"/>
          </p:nvPr>
        </p:nvSpPr>
        <p:spPr bwMode="auto">
          <a:xfrm>
            <a:off x="0" y="1423517"/>
            <a:ext cx="5486400" cy="323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1" tIns="32146" rIns="64291" bIns="32146" numCol="1" anchor="t" anchorCtr="0" compatLnSpc="1">
            <a:prstTxWarp prst="textNoShape">
              <a:avLst/>
            </a:prstTxWarp>
          </a:bodyPr>
          <a:lstStyle/>
          <a:p>
            <a:pPr marL="623888"/>
            <a:r>
              <a:rPr lang="en-US" altLang="en-US" sz="2800" dirty="0"/>
              <a:t>Prophase: 35 minutes</a:t>
            </a:r>
          </a:p>
          <a:p>
            <a:pPr marL="623888"/>
            <a:r>
              <a:rPr lang="en-US" altLang="en-US" sz="2800" dirty="0"/>
              <a:t>Metaphase: 20 minutes</a:t>
            </a:r>
          </a:p>
          <a:p>
            <a:pPr marL="623888"/>
            <a:r>
              <a:rPr lang="en-US" altLang="en-US" sz="2800" dirty="0"/>
              <a:t>Anaphase: 10 minutes</a:t>
            </a:r>
          </a:p>
          <a:p>
            <a:pPr marL="623888"/>
            <a:r>
              <a:rPr lang="en-US" altLang="en-US" sz="2800" dirty="0" err="1"/>
              <a:t>Telophase</a:t>
            </a:r>
            <a:r>
              <a:rPr lang="en-US" altLang="en-US" sz="2800" dirty="0"/>
              <a:t>: 40 minutes</a:t>
            </a:r>
          </a:p>
          <a:p>
            <a:pPr marL="623888"/>
            <a:r>
              <a:rPr lang="en-US" altLang="en-US" sz="2800" dirty="0"/>
              <a:t>Interphase: 21 hours 50 </a:t>
            </a:r>
            <a:r>
              <a:rPr lang="en-US" altLang="en-US" sz="2800" dirty="0" smtClean="0"/>
              <a:t>minutes</a:t>
            </a:r>
          </a:p>
          <a:p>
            <a:pPr marL="623888">
              <a:buFont typeface="Comic Sans MS" pitchFamily="66" charset="0"/>
              <a:buChar char="•"/>
            </a:pPr>
            <a:endParaRPr lang="en-US" altLang="en-US" dirty="0" smtClean="0">
              <a:latin typeface="Calibri" pitchFamily="34" charset="0"/>
              <a:ea typeface="ヒラギノ明朝 ProN W3"/>
              <a:cs typeface="ヒラギノ明朝 ProN W3"/>
              <a:sym typeface="Comic Sans MS" pitchFamily="66"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4837" y="1315203"/>
            <a:ext cx="3094363" cy="307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94013044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kern="1200" dirty="0">
                <a:solidFill>
                  <a:srgbClr val="000000"/>
                </a:solidFill>
              </a:rPr>
              <a:t>Question:</a:t>
            </a:r>
            <a:endParaRPr lang="en-GB" dirty="0"/>
          </a:p>
        </p:txBody>
      </p:sp>
      <p:sp>
        <p:nvSpPr>
          <p:cNvPr id="3" name="Content Placeholder 2"/>
          <p:cNvSpPr>
            <a:spLocks noGrp="1"/>
          </p:cNvSpPr>
          <p:nvPr>
            <p:ph idx="1"/>
          </p:nvPr>
        </p:nvSpPr>
        <p:spPr/>
        <p:txBody>
          <a:bodyPr/>
          <a:lstStyle/>
          <a:p>
            <a:pPr marL="0" lvl="0" indent="0" fontAlgn="auto">
              <a:spcBef>
                <a:spcPts val="0"/>
              </a:spcBef>
              <a:spcAft>
                <a:spcPts val="0"/>
              </a:spcAft>
              <a:buClrTx/>
              <a:buSzTx/>
              <a:buNone/>
            </a:pPr>
            <a:r>
              <a:rPr kumimoji="0" lang="en-GB" sz="2400" kern="1200" dirty="0" smtClean="0">
                <a:solidFill>
                  <a:srgbClr val="000000"/>
                </a:solidFill>
              </a:rPr>
              <a:t>A </a:t>
            </a:r>
            <a:r>
              <a:rPr kumimoji="0" lang="en-GB" sz="2400" kern="1200" dirty="0">
                <a:solidFill>
                  <a:srgbClr val="000000"/>
                </a:solidFill>
              </a:rPr>
              <a:t>scientist is looking at a tissue sample under a microscope. She counts 150 cells undergoing mitosis. Of those 12 cells are in prophase. One complete cycle lasts 0.70 days. How long do the cells spend in prophase? Give your answer in hours.</a:t>
            </a:r>
          </a:p>
          <a:p>
            <a:pPr marL="0" lvl="0" indent="0" fontAlgn="auto">
              <a:spcBef>
                <a:spcPts val="0"/>
              </a:spcBef>
              <a:spcAft>
                <a:spcPts val="0"/>
              </a:spcAft>
              <a:buClrTx/>
              <a:buSzTx/>
              <a:buNone/>
            </a:pPr>
            <a:endParaRPr kumimoji="0" lang="en-GB" sz="2000" kern="1200" dirty="0">
              <a:solidFill>
                <a:srgbClr val="000000"/>
              </a:solidFill>
            </a:endParaRPr>
          </a:p>
          <a:p>
            <a:pPr marL="0" lvl="0" indent="0" fontAlgn="auto">
              <a:spcBef>
                <a:spcPts val="0"/>
              </a:spcBef>
              <a:spcAft>
                <a:spcPts val="0"/>
              </a:spcAft>
              <a:buClrTx/>
              <a:buSzTx/>
              <a:buNone/>
            </a:pPr>
            <a:r>
              <a:rPr kumimoji="0" lang="en-GB" sz="2000" kern="1200" dirty="0" smtClean="0">
                <a:solidFill>
                  <a:srgbClr val="000000"/>
                </a:solidFill>
              </a:rPr>
              <a:t>Proportion </a:t>
            </a:r>
            <a:r>
              <a:rPr kumimoji="0" lang="en-GB" sz="2000" kern="1200" dirty="0">
                <a:solidFill>
                  <a:srgbClr val="000000"/>
                </a:solidFill>
              </a:rPr>
              <a:t>of cells in prophase = 12/150=0.08</a:t>
            </a:r>
          </a:p>
          <a:p>
            <a:pPr marL="0" lvl="0" indent="0" fontAlgn="auto">
              <a:spcBef>
                <a:spcPts val="0"/>
              </a:spcBef>
              <a:spcAft>
                <a:spcPts val="0"/>
              </a:spcAft>
              <a:buClrTx/>
              <a:buSzTx/>
              <a:buNone/>
            </a:pPr>
            <a:r>
              <a:rPr kumimoji="0" lang="en-GB" sz="2000" kern="1200" dirty="0">
                <a:solidFill>
                  <a:srgbClr val="000000"/>
                </a:solidFill>
              </a:rPr>
              <a:t>Cell cycle lasts 0.7 days so 0.7 x 24=16.8hrs</a:t>
            </a:r>
          </a:p>
          <a:p>
            <a:pPr marL="0" lvl="0" indent="0" fontAlgn="auto">
              <a:spcBef>
                <a:spcPts val="0"/>
              </a:spcBef>
              <a:spcAft>
                <a:spcPts val="0"/>
              </a:spcAft>
              <a:buClrTx/>
              <a:buSzTx/>
              <a:buNone/>
            </a:pPr>
            <a:r>
              <a:rPr kumimoji="0" lang="en-GB" sz="2000" kern="1200" dirty="0">
                <a:solidFill>
                  <a:srgbClr val="000000"/>
                </a:solidFill>
              </a:rPr>
              <a:t>The cells spend 0.08 x 16.8 = 1.3 hrs in prophase</a:t>
            </a:r>
          </a:p>
          <a:p>
            <a:pPr marL="0" indent="0">
              <a:buNone/>
            </a:pPr>
            <a:endParaRPr lang="en-GB" dirty="0"/>
          </a:p>
        </p:txBody>
      </p:sp>
    </p:spTree>
    <p:extLst>
      <p:ext uri="{BB962C8B-B14F-4D97-AF65-F5344CB8AC3E}">
        <p14:creationId xmlns:p14="http://schemas.microsoft.com/office/powerpoint/2010/main" val="217666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Cancer</a:t>
            </a:r>
            <a:endParaRPr lang="en-GB" dirty="0"/>
          </a:p>
        </p:txBody>
      </p:sp>
      <p:sp>
        <p:nvSpPr>
          <p:cNvPr id="3" name="Content Placeholder 2"/>
          <p:cNvSpPr>
            <a:spLocks noGrp="1"/>
          </p:cNvSpPr>
          <p:nvPr>
            <p:ph idx="1"/>
          </p:nvPr>
        </p:nvSpPr>
        <p:spPr/>
        <p:txBody>
          <a:bodyPr/>
          <a:lstStyle/>
          <a:p>
            <a:r>
              <a:rPr lang="en-GB" dirty="0" smtClean="0"/>
              <a:t>‘</a:t>
            </a:r>
            <a:r>
              <a:rPr lang="en-GB" i="1" dirty="0" smtClean="0"/>
              <a:t>Candidates should be able to relate their understanding of the cell cycle to cancer and it’s treatment</a:t>
            </a:r>
            <a:r>
              <a:rPr lang="en-GB" dirty="0" smtClean="0"/>
              <a:t>’</a:t>
            </a:r>
          </a:p>
          <a:p>
            <a:pPr marL="0" indent="0">
              <a:buNone/>
            </a:pPr>
            <a:endParaRPr lang="en-GB" dirty="0" smtClean="0"/>
          </a:p>
          <a:p>
            <a:pPr marL="0" indent="0">
              <a:buNone/>
            </a:pPr>
            <a:endParaRPr lang="en-GB" dirty="0"/>
          </a:p>
        </p:txBody>
      </p:sp>
      <p:sp>
        <p:nvSpPr>
          <p:cNvPr id="4" name="Rectangle 3"/>
          <p:cNvSpPr/>
          <p:nvPr/>
        </p:nvSpPr>
        <p:spPr>
          <a:xfrm>
            <a:off x="654907" y="5593662"/>
            <a:ext cx="6289589" cy="646331"/>
          </a:xfrm>
          <a:prstGeom prst="rect">
            <a:avLst/>
          </a:prstGeom>
        </p:spPr>
        <p:txBody>
          <a:bodyPr wrap="square">
            <a:spAutoFit/>
          </a:bodyPr>
          <a:lstStyle/>
          <a:p>
            <a:r>
              <a:rPr lang="en-GB" dirty="0">
                <a:hlinkClick r:id="rId2"/>
              </a:rPr>
              <a:t>http://</a:t>
            </a:r>
            <a:r>
              <a:rPr lang="en-GB" dirty="0" smtClean="0">
                <a:hlinkClick r:id="rId2"/>
              </a:rPr>
              <a:t>www.yourgenome.org/video/cancer-rogue-cells</a:t>
            </a:r>
            <a:endParaRPr lang="en-GB" dirty="0" smtClean="0"/>
          </a:p>
          <a:p>
            <a:endParaRPr lang="en-GB" dirty="0"/>
          </a:p>
        </p:txBody>
      </p:sp>
    </p:spTree>
    <p:extLst>
      <p:ext uri="{BB962C8B-B14F-4D97-AF65-F5344CB8AC3E}">
        <p14:creationId xmlns:p14="http://schemas.microsoft.com/office/powerpoint/2010/main" val="3689328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Mutation</a:t>
            </a:r>
            <a:endParaRPr lang="en-GB" dirty="0"/>
          </a:p>
        </p:txBody>
      </p:sp>
      <p:sp>
        <p:nvSpPr>
          <p:cNvPr id="3" name="Content Placeholder 2"/>
          <p:cNvSpPr>
            <a:spLocks noGrp="1"/>
          </p:cNvSpPr>
          <p:nvPr>
            <p:ph idx="1"/>
          </p:nvPr>
        </p:nvSpPr>
        <p:spPr/>
        <p:txBody>
          <a:bodyPr/>
          <a:lstStyle/>
          <a:p>
            <a:r>
              <a:rPr lang="en-GB" dirty="0" smtClean="0"/>
              <a:t>A </a:t>
            </a:r>
            <a:r>
              <a:rPr lang="en-GB" dirty="0"/>
              <a:t>permanent, heritable change in the nucleotide sequence in a gene or a </a:t>
            </a:r>
            <a:r>
              <a:rPr lang="en-GB" dirty="0" smtClean="0"/>
              <a:t>chromosome</a:t>
            </a:r>
          </a:p>
          <a:p>
            <a:r>
              <a:rPr lang="en-GB" dirty="0" smtClean="0"/>
              <a:t>A </a:t>
            </a:r>
            <a:r>
              <a:rPr lang="en-GB" dirty="0"/>
              <a:t>mutant, or an individual exhibiting such a change.</a:t>
            </a:r>
          </a:p>
          <a:p>
            <a:endParaRPr lang="en-GB" dirty="0"/>
          </a:p>
        </p:txBody>
      </p:sp>
      <p:pic>
        <p:nvPicPr>
          <p:cNvPr id="4" name="Picture 3"/>
          <p:cNvPicPr>
            <a:picLocks noChangeAspect="1"/>
          </p:cNvPicPr>
          <p:nvPr/>
        </p:nvPicPr>
        <p:blipFill>
          <a:blip r:embed="rId2"/>
          <a:stretch>
            <a:fillRect/>
          </a:stretch>
        </p:blipFill>
        <p:spPr>
          <a:xfrm>
            <a:off x="2825578" y="4041870"/>
            <a:ext cx="3789406" cy="2663730"/>
          </a:xfrm>
          <a:prstGeom prst="rect">
            <a:avLst/>
          </a:prstGeom>
        </p:spPr>
      </p:pic>
    </p:spTree>
    <p:extLst>
      <p:ext uri="{BB962C8B-B14F-4D97-AF65-F5344CB8AC3E}">
        <p14:creationId xmlns:p14="http://schemas.microsoft.com/office/powerpoint/2010/main" val="3786198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Mutation</a:t>
            </a:r>
            <a:endParaRPr lang="en-GB" dirty="0"/>
          </a:p>
        </p:txBody>
      </p:sp>
      <p:sp>
        <p:nvSpPr>
          <p:cNvPr id="3" name="Content Placeholder 2"/>
          <p:cNvSpPr>
            <a:spLocks noGrp="1"/>
          </p:cNvSpPr>
          <p:nvPr>
            <p:ph idx="1"/>
          </p:nvPr>
        </p:nvSpPr>
        <p:spPr>
          <a:xfrm>
            <a:off x="228600" y="1215081"/>
            <a:ext cx="8686800" cy="5029200"/>
          </a:xfrm>
        </p:spPr>
        <p:txBody>
          <a:bodyPr/>
          <a:lstStyle/>
          <a:p>
            <a:r>
              <a:rPr lang="en-GB" dirty="0" smtClean="0"/>
              <a:t>May get some variation during mitosis due to </a:t>
            </a:r>
            <a:r>
              <a:rPr lang="en-GB" dirty="0" smtClean="0">
                <a:solidFill>
                  <a:srgbClr val="FF0000"/>
                </a:solidFill>
              </a:rPr>
              <a:t>random mutation</a:t>
            </a:r>
          </a:p>
          <a:p>
            <a:r>
              <a:rPr lang="en-GB" dirty="0" smtClean="0"/>
              <a:t>A mutation is a </a:t>
            </a:r>
            <a:r>
              <a:rPr lang="en-GB" dirty="0"/>
              <a:t>permanent, heritable change in the nucleotide sequence in a gene or a chromosome</a:t>
            </a:r>
            <a:endParaRPr lang="en-GB" dirty="0" smtClean="0"/>
          </a:p>
          <a:p>
            <a:r>
              <a:rPr lang="en-GB" dirty="0" smtClean="0"/>
              <a:t>Due to :-</a:t>
            </a:r>
          </a:p>
          <a:p>
            <a:pPr lvl="1"/>
            <a:r>
              <a:rPr lang="en-GB" dirty="0" smtClean="0">
                <a:solidFill>
                  <a:srgbClr val="FF0000"/>
                </a:solidFill>
              </a:rPr>
              <a:t>Environmental factors </a:t>
            </a:r>
            <a:r>
              <a:rPr lang="en-GB" dirty="0" err="1" smtClean="0"/>
              <a:t>e.g</a:t>
            </a:r>
            <a:r>
              <a:rPr lang="en-GB" dirty="0" smtClean="0"/>
              <a:t> Sun</a:t>
            </a:r>
          </a:p>
          <a:p>
            <a:pPr lvl="1"/>
            <a:r>
              <a:rPr lang="en-GB" dirty="0" smtClean="0">
                <a:solidFill>
                  <a:srgbClr val="FF0000"/>
                </a:solidFill>
              </a:rPr>
              <a:t>Errors in copying of DNA </a:t>
            </a:r>
            <a:r>
              <a:rPr lang="en-GB" dirty="0" smtClean="0"/>
              <a:t>during mitosis can lead to changes in DNA sequence</a:t>
            </a:r>
          </a:p>
          <a:p>
            <a:r>
              <a:rPr lang="en-GB" dirty="0" smtClean="0"/>
              <a:t>Mutations maybe harmless or pathogenic (sickle cell anaemia)</a:t>
            </a:r>
            <a:endParaRPr lang="en-GB" dirty="0"/>
          </a:p>
        </p:txBody>
      </p:sp>
    </p:spTree>
    <p:extLst>
      <p:ext uri="{BB962C8B-B14F-4D97-AF65-F5344CB8AC3E}">
        <p14:creationId xmlns:p14="http://schemas.microsoft.com/office/powerpoint/2010/main" val="14275109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Mitotic index</a:t>
            </a:r>
            <a:endParaRPr lang="en-GB" dirty="0"/>
          </a:p>
        </p:txBody>
      </p:sp>
      <p:sp>
        <p:nvSpPr>
          <p:cNvPr id="3" name="Content Placeholder 2"/>
          <p:cNvSpPr>
            <a:spLocks noGrp="1"/>
          </p:cNvSpPr>
          <p:nvPr>
            <p:ph idx="1"/>
          </p:nvPr>
        </p:nvSpPr>
        <p:spPr/>
        <p:txBody>
          <a:bodyPr/>
          <a:lstStyle/>
          <a:p>
            <a:r>
              <a:rPr lang="en-GB" sz="2400" dirty="0" smtClean="0"/>
              <a:t>Mitotic index : is the proportion of cells in a tissue sample that are undergoing mitosis</a:t>
            </a:r>
          </a:p>
          <a:p>
            <a:r>
              <a:rPr lang="en-GB" sz="2400" dirty="0" smtClean="0"/>
              <a:t>In root tip cells you would expect a high mitotic index</a:t>
            </a:r>
          </a:p>
          <a:p>
            <a:r>
              <a:rPr lang="en-GB" sz="2400" dirty="0" smtClean="0"/>
              <a:t>Other tissues you would not. A high mitotic index maybe due to repair of damaged tissue or cancerous growth</a:t>
            </a:r>
          </a:p>
          <a:p>
            <a:pPr marL="0" indent="0">
              <a:buNone/>
            </a:pPr>
            <a:r>
              <a:rPr lang="en-GB" sz="2400" dirty="0" smtClean="0"/>
              <a:t>     </a:t>
            </a:r>
          </a:p>
          <a:p>
            <a:pPr marL="0" indent="0">
              <a:buNone/>
            </a:pPr>
            <a:r>
              <a:rPr lang="en-GB" sz="2400" dirty="0" smtClean="0"/>
              <a:t>Mitotic index = </a:t>
            </a:r>
            <a:r>
              <a:rPr lang="en-GB" sz="2400" u="sng" dirty="0" smtClean="0"/>
              <a:t>number of cells with visible chromosomes</a:t>
            </a:r>
          </a:p>
          <a:p>
            <a:pPr marL="0" indent="0">
              <a:buNone/>
            </a:pPr>
            <a:r>
              <a:rPr lang="en-GB" sz="2400" dirty="0"/>
              <a:t> </a:t>
            </a:r>
            <a:r>
              <a:rPr lang="en-GB" sz="2400" dirty="0" smtClean="0"/>
              <a:t>                                      total number of cells observed</a:t>
            </a:r>
          </a:p>
          <a:p>
            <a:r>
              <a:rPr lang="en-GB" sz="2400" dirty="0" smtClean="0"/>
              <a:t>It is a method of predicting the future growth of cancer cells</a:t>
            </a:r>
            <a:endParaRPr lang="en-GB" sz="2400" dirty="0"/>
          </a:p>
        </p:txBody>
      </p:sp>
      <p:sp>
        <p:nvSpPr>
          <p:cNvPr id="4" name="Rectangle 3"/>
          <p:cNvSpPr/>
          <p:nvPr/>
        </p:nvSpPr>
        <p:spPr bwMode="auto">
          <a:xfrm>
            <a:off x="288324" y="4042719"/>
            <a:ext cx="8196649" cy="1021492"/>
          </a:xfrm>
          <a:prstGeom prst="rect">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480411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Virtual Lab-Activity</a:t>
            </a:r>
            <a:endParaRPr lang="en-GB" dirty="0"/>
          </a:p>
        </p:txBody>
      </p:sp>
      <p:sp>
        <p:nvSpPr>
          <p:cNvPr id="3" name="Content Placeholder 2"/>
          <p:cNvSpPr>
            <a:spLocks noGrp="1"/>
          </p:cNvSpPr>
          <p:nvPr>
            <p:ph idx="1"/>
          </p:nvPr>
        </p:nvSpPr>
        <p:spPr/>
        <p:txBody>
          <a:bodyPr/>
          <a:lstStyle/>
          <a:p>
            <a:r>
              <a:rPr lang="en-GB" dirty="0"/>
              <a:t>Virtual lab</a:t>
            </a:r>
          </a:p>
          <a:p>
            <a:r>
              <a:rPr lang="en-GB">
                <a:hlinkClick r:id="rId2"/>
              </a:rPr>
              <a:t>https://www.youtube.com/watch?v</a:t>
            </a:r>
            <a:r>
              <a:rPr lang="en-GB">
                <a:hlinkClick r:id="rId2"/>
              </a:rPr>
              <a:t>=-</a:t>
            </a:r>
            <a:r>
              <a:rPr lang="en-GB" smtClean="0">
                <a:hlinkClick r:id="rId2"/>
              </a:rPr>
              <a:t>Kt_T8U817Y</a:t>
            </a:r>
            <a:r>
              <a:rPr lang="en-GB" smtClean="0"/>
              <a:t> </a:t>
            </a:r>
          </a:p>
          <a:p>
            <a:r>
              <a:rPr lang="en-GB" smtClean="0"/>
              <a:t>Click </a:t>
            </a:r>
            <a:r>
              <a:rPr lang="en-GB" dirty="0"/>
              <a:t>on monitor to show video in class</a:t>
            </a:r>
          </a:p>
          <a:p>
            <a:r>
              <a:rPr lang="en-GB" dirty="0"/>
              <a:t>Fill in activity </a:t>
            </a:r>
            <a:r>
              <a:rPr lang="en-GB" dirty="0" smtClean="0"/>
              <a:t>sheet in your booklet</a:t>
            </a:r>
            <a:endParaRPr lang="en-GB" dirty="0"/>
          </a:p>
          <a:p>
            <a:endParaRPr lang="en-GB" dirty="0"/>
          </a:p>
        </p:txBody>
      </p:sp>
      <p:pic>
        <p:nvPicPr>
          <p:cNvPr id="4" name="Picture 3"/>
          <p:cNvPicPr>
            <a:picLocks noChangeAspect="1"/>
          </p:cNvPicPr>
          <p:nvPr/>
        </p:nvPicPr>
        <p:blipFill>
          <a:blip r:embed="rId3"/>
          <a:stretch>
            <a:fillRect/>
          </a:stretch>
        </p:blipFill>
        <p:spPr>
          <a:xfrm>
            <a:off x="4736757" y="4393926"/>
            <a:ext cx="4407243" cy="2311674"/>
          </a:xfrm>
          <a:prstGeom prst="rect">
            <a:avLst/>
          </a:prstGeom>
        </p:spPr>
      </p:pic>
    </p:spTree>
    <p:extLst>
      <p:ext uri="{BB962C8B-B14F-4D97-AF65-F5344CB8AC3E}">
        <p14:creationId xmlns:p14="http://schemas.microsoft.com/office/powerpoint/2010/main" val="1042442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Lessons 1 &amp; 2 - </a:t>
            </a:r>
            <a:r>
              <a:rPr lang="en-GB" sz="3200" b="0" dirty="0" smtClean="0"/>
              <a:t>Understanding the Cell Cycle and the Importance of Replicating DNA</a:t>
            </a:r>
            <a:endParaRPr lang="en-GB" sz="3200" b="0" dirty="0"/>
          </a:p>
        </p:txBody>
      </p:sp>
      <p:sp>
        <p:nvSpPr>
          <p:cNvPr id="3" name="Content Placeholder 2"/>
          <p:cNvSpPr>
            <a:spLocks noGrp="1"/>
          </p:cNvSpPr>
          <p:nvPr>
            <p:ph idx="1"/>
          </p:nvPr>
        </p:nvSpPr>
        <p:spPr/>
        <p:txBody>
          <a:bodyPr/>
          <a:lstStyle/>
          <a:p>
            <a:r>
              <a:rPr lang="en-GB" sz="2400" dirty="0" smtClean="0"/>
              <a:t>At the end of this section you will be able to:</a:t>
            </a:r>
          </a:p>
          <a:p>
            <a:r>
              <a:rPr lang="en-GB" sz="2400" dirty="0" smtClean="0"/>
              <a:t> Explain what is meant by the cell cycle.</a:t>
            </a:r>
          </a:p>
          <a:p>
            <a:r>
              <a:rPr lang="en-GB" sz="2400" dirty="0" smtClean="0"/>
              <a:t>Explain when in the cycle DNA is replicated (copied) so there is a genetic copy for new cells.</a:t>
            </a:r>
          </a:p>
          <a:p>
            <a:r>
              <a:rPr lang="en-GB" sz="2400" dirty="0" smtClean="0"/>
              <a:t>Explain what is meant by Mitosis, Cytokinesis and Interphase.</a:t>
            </a:r>
          </a:p>
          <a:p>
            <a:r>
              <a:rPr lang="en-GB" sz="2400" dirty="0" smtClean="0"/>
              <a:t>Describe and draw the structure of a chromosome</a:t>
            </a:r>
          </a:p>
          <a:p>
            <a:r>
              <a:rPr lang="en-GB" sz="2400" dirty="0" smtClean="0"/>
              <a:t>Understand the terms: homologous pairs, alleles, diploid, haploid, centromere, chromatids and sister chromatids.</a:t>
            </a:r>
          </a:p>
          <a:p>
            <a:r>
              <a:rPr lang="en-GB" sz="2400" dirty="0" smtClean="0"/>
              <a:t>State the 4 stages of mitosis.  </a:t>
            </a:r>
          </a:p>
          <a:p>
            <a:endParaRPr lang="en-GB"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causes cancer?</a:t>
            </a:r>
            <a:endParaRPr lang="en-GB" dirty="0"/>
          </a:p>
        </p:txBody>
      </p:sp>
      <p:sp>
        <p:nvSpPr>
          <p:cNvPr id="3" name="Content Placeholder 2"/>
          <p:cNvSpPr>
            <a:spLocks noGrp="1"/>
          </p:cNvSpPr>
          <p:nvPr>
            <p:ph idx="1"/>
          </p:nvPr>
        </p:nvSpPr>
        <p:spPr>
          <a:xfrm>
            <a:off x="228600" y="1215081"/>
            <a:ext cx="8686800" cy="5029200"/>
          </a:xfrm>
        </p:spPr>
        <p:txBody>
          <a:bodyPr/>
          <a:lstStyle/>
          <a:p>
            <a:r>
              <a:rPr lang="en-GB" sz="2400" dirty="0" smtClean="0"/>
              <a:t>A </a:t>
            </a:r>
            <a:r>
              <a:rPr lang="en-GB" sz="2400" dirty="0" smtClean="0">
                <a:solidFill>
                  <a:srgbClr val="FF0000"/>
                </a:solidFill>
              </a:rPr>
              <a:t>mutation</a:t>
            </a:r>
            <a:r>
              <a:rPr lang="en-GB" sz="2400" dirty="0" smtClean="0"/>
              <a:t> in a gene that controls the cell cycle</a:t>
            </a:r>
          </a:p>
          <a:p>
            <a:r>
              <a:rPr lang="en-GB" sz="2400" dirty="0"/>
              <a:t>T</a:t>
            </a:r>
            <a:r>
              <a:rPr lang="en-GB" sz="2400" dirty="0" smtClean="0"/>
              <a:t>he Cell cycle is highly controlled</a:t>
            </a:r>
          </a:p>
          <a:p>
            <a:r>
              <a:rPr lang="en-GB" sz="2400" dirty="0" smtClean="0"/>
              <a:t>Growth disorder of cells</a:t>
            </a:r>
          </a:p>
          <a:p>
            <a:r>
              <a:rPr lang="en-GB" sz="2400" dirty="0"/>
              <a:t>Cancer is a group of diseases (200</a:t>
            </a:r>
            <a:r>
              <a:rPr lang="en-GB" sz="2400" dirty="0" smtClean="0"/>
              <a:t>)</a:t>
            </a:r>
          </a:p>
          <a:p>
            <a:r>
              <a:rPr lang="en-GB" sz="2400" dirty="0" smtClean="0"/>
              <a:t>Causes damage to the genes that regulate mitosis and the cell cycle causing </a:t>
            </a:r>
            <a:r>
              <a:rPr lang="en-GB" sz="2400" dirty="0" smtClean="0">
                <a:solidFill>
                  <a:srgbClr val="FF0000"/>
                </a:solidFill>
              </a:rPr>
              <a:t>uncontrolled growth </a:t>
            </a:r>
          </a:p>
          <a:p>
            <a:r>
              <a:rPr lang="en-GB" sz="2400" dirty="0" smtClean="0"/>
              <a:t>Leads to development of a tumour which constantly expands</a:t>
            </a:r>
          </a:p>
          <a:p>
            <a:r>
              <a:rPr lang="en-GB" sz="2400" dirty="0" smtClean="0"/>
              <a:t>Can occur in any organ but most common in lungs, prostate gland, breast, ovaries, stomach, oesophagus and pancreas.</a:t>
            </a:r>
            <a:endParaRPr lang="en-GB" sz="2400" dirty="0"/>
          </a:p>
        </p:txBody>
      </p:sp>
      <p:pic>
        <p:nvPicPr>
          <p:cNvPr id="4" name="Picture 3"/>
          <p:cNvPicPr>
            <a:picLocks noChangeAspect="1"/>
          </p:cNvPicPr>
          <p:nvPr/>
        </p:nvPicPr>
        <p:blipFill>
          <a:blip r:embed="rId2"/>
          <a:stretch>
            <a:fillRect/>
          </a:stretch>
        </p:blipFill>
        <p:spPr>
          <a:xfrm>
            <a:off x="7142206" y="531533"/>
            <a:ext cx="1835622" cy="1618543"/>
          </a:xfrm>
          <a:prstGeom prst="rect">
            <a:avLst/>
          </a:prstGeom>
        </p:spPr>
      </p:pic>
    </p:spTree>
    <p:extLst>
      <p:ext uri="{BB962C8B-B14F-4D97-AF65-F5344CB8AC3E}">
        <p14:creationId xmlns:p14="http://schemas.microsoft.com/office/powerpoint/2010/main" val="5368101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09575"/>
            <a:ext cx="7781924" cy="1219200"/>
          </a:xfrm>
        </p:spPr>
        <p:txBody>
          <a:bodyPr/>
          <a:lstStyle/>
          <a:p>
            <a:r>
              <a:rPr lang="en-GB" sz="3600" dirty="0" smtClean="0"/>
              <a:t>Benign and Malignant Tumours </a:t>
            </a:r>
            <a:r>
              <a:rPr lang="en-GB" sz="2400" dirty="0" smtClean="0"/>
              <a:t>- background knowledge but not part of specification</a:t>
            </a:r>
            <a:endParaRPr lang="en-GB" sz="3600" dirty="0"/>
          </a:p>
        </p:txBody>
      </p:sp>
      <p:sp>
        <p:nvSpPr>
          <p:cNvPr id="3" name="TextBox 2"/>
          <p:cNvSpPr txBox="1"/>
          <p:nvPr/>
        </p:nvSpPr>
        <p:spPr>
          <a:xfrm>
            <a:off x="314325" y="2171700"/>
            <a:ext cx="8543926" cy="3970318"/>
          </a:xfrm>
          <a:prstGeom prst="rect">
            <a:avLst/>
          </a:prstGeom>
          <a:noFill/>
        </p:spPr>
        <p:txBody>
          <a:bodyPr wrap="square" rtlCol="0">
            <a:spAutoFit/>
          </a:bodyPr>
          <a:lstStyle/>
          <a:p>
            <a:r>
              <a:rPr lang="en-GB" b="1" dirty="0" smtClean="0"/>
              <a:t>Tumour</a:t>
            </a:r>
            <a:r>
              <a:rPr lang="en-GB" dirty="0" smtClean="0"/>
              <a:t> – A mass of abnormal cells that have developed by uncontrolled cell division</a:t>
            </a:r>
          </a:p>
          <a:p>
            <a:endParaRPr lang="en-GB" dirty="0"/>
          </a:p>
          <a:p>
            <a:r>
              <a:rPr lang="en-GB" b="1" dirty="0" smtClean="0"/>
              <a:t>Benign Tumours</a:t>
            </a:r>
            <a:r>
              <a:rPr lang="en-GB" dirty="0" smtClean="0"/>
              <a:t> – tumours that do not spread from their point of origin but they may still be painful because they compress surrounding tissues and displace them. Benign tumours are usually encased in a fibrous capsule and do not invade the tissue in which they originate. Do not cause cancer and do not metastasise</a:t>
            </a:r>
          </a:p>
          <a:p>
            <a:endParaRPr lang="en-GB" dirty="0"/>
          </a:p>
          <a:p>
            <a:r>
              <a:rPr lang="en-GB" b="1" dirty="0" smtClean="0"/>
              <a:t>Malignant Tumours </a:t>
            </a:r>
            <a:r>
              <a:rPr lang="en-GB" dirty="0" smtClean="0"/>
              <a:t>– divide in a more uncontrolled way than benign tumours and can be carried by the blood stream or lymphatic system to invade other tissues, causing secondary cancers. This process is called metastasis. </a:t>
            </a:r>
          </a:p>
          <a:p>
            <a:endParaRPr lang="en-GB" dirty="0"/>
          </a:p>
          <a:p>
            <a:r>
              <a:rPr lang="en-GB" b="1" dirty="0" smtClean="0"/>
              <a:t>Both tumours may damage the organ concerned, may cause blockages and exert pressure on other organs</a:t>
            </a:r>
            <a:endParaRPr lang="en-GB" b="1" dirty="0"/>
          </a:p>
        </p:txBody>
      </p:sp>
    </p:spTree>
    <p:extLst>
      <p:ext uri="{BB962C8B-B14F-4D97-AF65-F5344CB8AC3E}">
        <p14:creationId xmlns:p14="http://schemas.microsoft.com/office/powerpoint/2010/main" val="41743105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381000"/>
            <a:ext cx="2790825" cy="1996281"/>
          </a:xfrm>
        </p:spPr>
        <p:txBody>
          <a:bodyPr/>
          <a:lstStyle/>
          <a:p>
            <a:r>
              <a:rPr lang="en-GB" sz="3200" dirty="0" smtClean="0"/>
              <a:t>Cancer and Cell Division</a:t>
            </a:r>
            <a:br>
              <a:rPr lang="en-GB" sz="3200" dirty="0" smtClean="0"/>
            </a:br>
            <a:r>
              <a:rPr lang="en-GB" sz="2400" dirty="0" smtClean="0"/>
              <a:t>- Development of a Malignant Tumour</a:t>
            </a:r>
            <a:endParaRPr lang="en-GB" sz="2400" dirty="0"/>
          </a:p>
        </p:txBody>
      </p:sp>
      <p:grpSp>
        <p:nvGrpSpPr>
          <p:cNvPr id="9" name="Group 8"/>
          <p:cNvGrpSpPr/>
          <p:nvPr/>
        </p:nvGrpSpPr>
        <p:grpSpPr>
          <a:xfrm>
            <a:off x="381000" y="677863"/>
            <a:ext cx="8315325" cy="5959475"/>
            <a:chOff x="381000" y="677863"/>
            <a:chExt cx="8315325" cy="5959475"/>
          </a:xfrm>
        </p:grpSpPr>
        <p:pic>
          <p:nvPicPr>
            <p:cNvPr id="1026" name="Picture 2" descr="C:\Documents and Settings\Kay\My Documents\My PaperPort Documents\Formation of a secondary tumour - metastasis.jpg"/>
            <p:cNvPicPr>
              <a:picLocks noChangeAspect="1" noChangeArrowheads="1"/>
            </p:cNvPicPr>
            <p:nvPr/>
          </p:nvPicPr>
          <p:blipFill>
            <a:blip r:embed="rId2" cstate="print"/>
            <a:srcRect/>
            <a:stretch>
              <a:fillRect/>
            </a:stretch>
          </p:blipFill>
          <p:spPr bwMode="auto">
            <a:xfrm>
              <a:off x="3006725" y="677863"/>
              <a:ext cx="2289175" cy="5959475"/>
            </a:xfrm>
            <a:prstGeom prst="rect">
              <a:avLst/>
            </a:prstGeom>
            <a:noFill/>
          </p:spPr>
        </p:pic>
        <p:grpSp>
          <p:nvGrpSpPr>
            <p:cNvPr id="6" name="Group 5"/>
            <p:cNvGrpSpPr/>
            <p:nvPr/>
          </p:nvGrpSpPr>
          <p:grpSpPr>
            <a:xfrm>
              <a:off x="381000" y="1476375"/>
              <a:ext cx="8315325" cy="4931924"/>
              <a:chOff x="381000" y="1476375"/>
              <a:chExt cx="8315325" cy="4931924"/>
            </a:xfrm>
          </p:grpSpPr>
          <p:sp>
            <p:nvSpPr>
              <p:cNvPr id="4" name="TextBox 3"/>
              <p:cNvSpPr txBox="1"/>
              <p:nvPr/>
            </p:nvSpPr>
            <p:spPr>
              <a:xfrm>
                <a:off x="4371975" y="1476375"/>
                <a:ext cx="3009900" cy="584775"/>
              </a:xfrm>
              <a:prstGeom prst="rect">
                <a:avLst/>
              </a:prstGeom>
              <a:solidFill>
                <a:schemeClr val="accent2">
                  <a:lumMod val="20000"/>
                  <a:lumOff val="80000"/>
                </a:schemeClr>
              </a:solidFill>
            </p:spPr>
            <p:txBody>
              <a:bodyPr wrap="square" rtlCol="0">
                <a:spAutoFit/>
              </a:bodyPr>
              <a:lstStyle/>
              <a:p>
                <a:r>
                  <a:rPr lang="en-GB" sz="1600" b="1" dirty="0" smtClean="0"/>
                  <a:t>1</a:t>
                </a:r>
                <a:r>
                  <a:rPr lang="en-GB" sz="1600" dirty="0" smtClean="0"/>
                  <a:t> Mechanisms controlling cell division breaks down</a:t>
                </a:r>
                <a:endParaRPr lang="en-GB" sz="1600" dirty="0"/>
              </a:p>
            </p:txBody>
          </p:sp>
          <p:sp>
            <p:nvSpPr>
              <p:cNvPr id="5" name="TextBox 4"/>
              <p:cNvSpPr txBox="1"/>
              <p:nvPr/>
            </p:nvSpPr>
            <p:spPr>
              <a:xfrm>
                <a:off x="4391025" y="3385125"/>
                <a:ext cx="3429000" cy="584775"/>
              </a:xfrm>
              <a:prstGeom prst="rect">
                <a:avLst/>
              </a:prstGeom>
              <a:solidFill>
                <a:schemeClr val="accent2">
                  <a:lumMod val="20000"/>
                  <a:lumOff val="80000"/>
                </a:schemeClr>
              </a:solidFill>
            </p:spPr>
            <p:txBody>
              <a:bodyPr wrap="square" rtlCol="0">
                <a:spAutoFit/>
              </a:bodyPr>
              <a:lstStyle/>
              <a:p>
                <a:r>
                  <a:rPr lang="en-GB" sz="1600" b="1" dirty="0" smtClean="0"/>
                  <a:t>2 </a:t>
                </a:r>
                <a:r>
                  <a:rPr lang="en-GB" sz="1600" dirty="0" smtClean="0"/>
                  <a:t>Primary tumour formed by repeated division of affected cell</a:t>
                </a:r>
                <a:endParaRPr lang="en-GB" sz="1600" dirty="0"/>
              </a:p>
            </p:txBody>
          </p:sp>
          <p:sp>
            <p:nvSpPr>
              <p:cNvPr id="3" name="TextBox 2"/>
              <p:cNvSpPr txBox="1"/>
              <p:nvPr/>
            </p:nvSpPr>
            <p:spPr>
              <a:xfrm>
                <a:off x="4476750" y="2961590"/>
                <a:ext cx="4219575" cy="338554"/>
              </a:xfrm>
              <a:prstGeom prst="rect">
                <a:avLst/>
              </a:prstGeom>
              <a:solidFill>
                <a:schemeClr val="accent2">
                  <a:lumMod val="20000"/>
                  <a:lumOff val="80000"/>
                </a:schemeClr>
              </a:solidFill>
            </p:spPr>
            <p:txBody>
              <a:bodyPr wrap="square" rtlCol="0">
                <a:spAutoFit/>
              </a:bodyPr>
              <a:lstStyle/>
              <a:p>
                <a:r>
                  <a:rPr lang="en-GB" sz="1600" b="1" dirty="0" smtClean="0"/>
                  <a:t>3 </a:t>
                </a:r>
                <a:r>
                  <a:rPr lang="en-GB" sz="1600" dirty="0" smtClean="0"/>
                  <a:t>Cancerous cell escapes to blood or lymph.</a:t>
                </a:r>
                <a:endParaRPr lang="en-GB" sz="1600" dirty="0"/>
              </a:p>
            </p:txBody>
          </p:sp>
          <p:sp>
            <p:nvSpPr>
              <p:cNvPr id="7" name="TextBox 6"/>
              <p:cNvSpPr txBox="1"/>
              <p:nvPr/>
            </p:nvSpPr>
            <p:spPr>
              <a:xfrm>
                <a:off x="609600" y="5823524"/>
                <a:ext cx="3429000" cy="584775"/>
              </a:xfrm>
              <a:prstGeom prst="rect">
                <a:avLst/>
              </a:prstGeom>
              <a:solidFill>
                <a:schemeClr val="accent2">
                  <a:lumMod val="20000"/>
                  <a:lumOff val="80000"/>
                </a:schemeClr>
              </a:solidFill>
            </p:spPr>
            <p:txBody>
              <a:bodyPr wrap="square" rtlCol="0">
                <a:spAutoFit/>
              </a:bodyPr>
              <a:lstStyle/>
              <a:p>
                <a:r>
                  <a:rPr lang="en-GB" sz="1600" b="1" dirty="0" smtClean="0"/>
                  <a:t>5</a:t>
                </a:r>
                <a:r>
                  <a:rPr lang="en-GB" sz="1600" dirty="0" smtClean="0"/>
                  <a:t> Secondary tumour (metastasis) formed anywhere in the body</a:t>
                </a:r>
                <a:endParaRPr lang="en-GB" sz="1600" dirty="0"/>
              </a:p>
            </p:txBody>
          </p:sp>
          <p:sp>
            <p:nvSpPr>
              <p:cNvPr id="8" name="TextBox 7"/>
              <p:cNvSpPr txBox="1"/>
              <p:nvPr/>
            </p:nvSpPr>
            <p:spPr>
              <a:xfrm>
                <a:off x="381000" y="4623375"/>
                <a:ext cx="3429000" cy="584775"/>
              </a:xfrm>
              <a:prstGeom prst="rect">
                <a:avLst/>
              </a:prstGeom>
              <a:solidFill>
                <a:schemeClr val="accent2">
                  <a:lumMod val="20000"/>
                  <a:lumOff val="80000"/>
                </a:schemeClr>
              </a:solidFill>
            </p:spPr>
            <p:txBody>
              <a:bodyPr wrap="square" rtlCol="0">
                <a:spAutoFit/>
              </a:bodyPr>
              <a:lstStyle/>
              <a:p>
                <a:r>
                  <a:rPr lang="en-GB" sz="1600" b="1" dirty="0" smtClean="0"/>
                  <a:t>4</a:t>
                </a:r>
                <a:r>
                  <a:rPr lang="en-GB" sz="1600" dirty="0" smtClean="0"/>
                  <a:t> Cancerous cell carried to different tissue</a:t>
                </a:r>
                <a:endParaRPr lang="en-GB" sz="1600" dirty="0"/>
              </a:p>
            </p:txBody>
          </p:sp>
        </p:grpSp>
      </p:grpSp>
    </p:spTree>
    <p:extLst>
      <p:ext uri="{BB962C8B-B14F-4D97-AF65-F5344CB8AC3E}">
        <p14:creationId xmlns:p14="http://schemas.microsoft.com/office/powerpoint/2010/main" val="17605914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Genes control cell cycle</a:t>
            </a:r>
            <a:endParaRPr lang="en-GB" dirty="0"/>
          </a:p>
        </p:txBody>
      </p:sp>
      <p:sp>
        <p:nvSpPr>
          <p:cNvPr id="3" name="Content Placeholder 2"/>
          <p:cNvSpPr>
            <a:spLocks noGrp="1"/>
          </p:cNvSpPr>
          <p:nvPr>
            <p:ph idx="1"/>
          </p:nvPr>
        </p:nvSpPr>
        <p:spPr>
          <a:xfrm>
            <a:off x="228600" y="1676400"/>
            <a:ext cx="8816546" cy="5029200"/>
          </a:xfrm>
        </p:spPr>
        <p:txBody>
          <a:bodyPr/>
          <a:lstStyle/>
          <a:p>
            <a:r>
              <a:rPr lang="en-GB" sz="2400" dirty="0"/>
              <a:t> More than one hundred genes are specifically involved in cell cycle </a:t>
            </a:r>
            <a:r>
              <a:rPr lang="en-GB" sz="2400" dirty="0" smtClean="0"/>
              <a:t>control</a:t>
            </a:r>
            <a:endParaRPr lang="en-GB" sz="2400" dirty="0"/>
          </a:p>
          <a:p>
            <a:r>
              <a:rPr lang="en-GB" sz="2400" dirty="0" smtClean="0"/>
              <a:t>If there is a mutation (change in the sequence of DNA) in a gene that controls cell division, cells can grow out of control</a:t>
            </a:r>
          </a:p>
          <a:p>
            <a:r>
              <a:rPr lang="en-GB" sz="2400" dirty="0" smtClean="0"/>
              <a:t>Two families of genes that are involved in the control of the cell cycle</a:t>
            </a:r>
          </a:p>
          <a:p>
            <a:pPr lvl="1"/>
            <a:r>
              <a:rPr lang="en-GB" sz="2000" dirty="0" smtClean="0"/>
              <a:t>Proto-oncogenes- stimulate cell division</a:t>
            </a:r>
          </a:p>
          <a:p>
            <a:pPr lvl="1"/>
            <a:r>
              <a:rPr lang="en-GB" sz="2000" dirty="0" smtClean="0"/>
              <a:t>Tumour suppressor factors-stop cell division</a:t>
            </a:r>
          </a:p>
          <a:p>
            <a:pPr lvl="1"/>
            <a:endParaRPr lang="en-GB" sz="2000" dirty="0" smtClean="0"/>
          </a:p>
          <a:p>
            <a:r>
              <a:rPr lang="en-GB" sz="2400" dirty="0">
                <a:hlinkClick r:id="rId2"/>
              </a:rPr>
              <a:t>http://www.yourgenome.org/video/role-of-cancer-genes</a:t>
            </a:r>
            <a:endParaRPr lang="en-GB" sz="2400" dirty="0"/>
          </a:p>
          <a:p>
            <a:r>
              <a:rPr lang="en-GB" sz="2400" dirty="0" smtClean="0">
                <a:hlinkClick r:id="rId3"/>
              </a:rPr>
              <a:t>https</a:t>
            </a:r>
            <a:r>
              <a:rPr lang="en-GB" sz="2400" dirty="0">
                <a:hlinkClick r:id="rId3"/>
              </a:rPr>
              <a:t>://</a:t>
            </a:r>
            <a:r>
              <a:rPr lang="en-GB" sz="2400" dirty="0" smtClean="0">
                <a:hlinkClick r:id="rId3"/>
              </a:rPr>
              <a:t>www.youtube.com/watch?v=eoWRZbtqB_s</a:t>
            </a:r>
            <a:endParaRPr lang="en-GB" sz="2400" dirty="0" smtClean="0"/>
          </a:p>
          <a:p>
            <a:endParaRPr lang="en-GB" sz="2400" dirty="0" smtClean="0"/>
          </a:p>
        </p:txBody>
      </p:sp>
      <p:pic>
        <p:nvPicPr>
          <p:cNvPr id="5" name="Picture 4"/>
          <p:cNvPicPr>
            <a:picLocks noChangeAspect="1"/>
          </p:cNvPicPr>
          <p:nvPr/>
        </p:nvPicPr>
        <p:blipFill>
          <a:blip r:embed="rId4"/>
          <a:stretch>
            <a:fillRect/>
          </a:stretch>
        </p:blipFill>
        <p:spPr>
          <a:xfrm>
            <a:off x="6798919" y="152400"/>
            <a:ext cx="2246227" cy="1140941"/>
          </a:xfrm>
          <a:prstGeom prst="rect">
            <a:avLst/>
          </a:prstGeom>
        </p:spPr>
      </p:pic>
    </p:spTree>
    <p:extLst>
      <p:ext uri="{BB962C8B-B14F-4D97-AF65-F5344CB8AC3E}">
        <p14:creationId xmlns:p14="http://schemas.microsoft.com/office/powerpoint/2010/main" val="20111570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proto oncogenes</a:t>
            </a:r>
            <a:endParaRPr lang="en-GB" dirty="0"/>
          </a:p>
        </p:txBody>
      </p:sp>
      <p:sp>
        <p:nvSpPr>
          <p:cNvPr id="3" name="Content Placeholder 2"/>
          <p:cNvSpPr>
            <a:spLocks noGrp="1"/>
          </p:cNvSpPr>
          <p:nvPr>
            <p:ph idx="1"/>
          </p:nvPr>
        </p:nvSpPr>
        <p:spPr>
          <a:xfrm>
            <a:off x="228600" y="1050325"/>
            <a:ext cx="8686800" cy="5029200"/>
          </a:xfrm>
        </p:spPr>
        <p:txBody>
          <a:bodyPr/>
          <a:lstStyle/>
          <a:p>
            <a:r>
              <a:rPr lang="en-GB" dirty="0" smtClean="0"/>
              <a:t>A </a:t>
            </a:r>
            <a:r>
              <a:rPr lang="en-GB" dirty="0" smtClean="0">
                <a:solidFill>
                  <a:srgbClr val="FF0000"/>
                </a:solidFill>
              </a:rPr>
              <a:t>proto-oncogene</a:t>
            </a:r>
            <a:r>
              <a:rPr lang="en-GB" dirty="0" smtClean="0"/>
              <a:t> is a  gene that encodes a protein that is involved in regulation of </a:t>
            </a:r>
            <a:r>
              <a:rPr lang="en-GB" dirty="0" smtClean="0">
                <a:solidFill>
                  <a:srgbClr val="FF0000"/>
                </a:solidFill>
              </a:rPr>
              <a:t>cell growth</a:t>
            </a:r>
            <a:r>
              <a:rPr lang="en-GB" dirty="0" smtClean="0"/>
              <a:t> or proliferation </a:t>
            </a:r>
          </a:p>
          <a:p>
            <a:r>
              <a:rPr lang="en-GB" dirty="0"/>
              <a:t>C</a:t>
            </a:r>
            <a:r>
              <a:rPr lang="en-GB" dirty="0" smtClean="0"/>
              <a:t>an be </a:t>
            </a:r>
            <a:r>
              <a:rPr lang="en-GB" dirty="0" smtClean="0">
                <a:solidFill>
                  <a:srgbClr val="FF0000"/>
                </a:solidFill>
              </a:rPr>
              <a:t>mutated</a:t>
            </a:r>
            <a:r>
              <a:rPr lang="en-GB" dirty="0" smtClean="0"/>
              <a:t> into a cancer promoting </a:t>
            </a:r>
            <a:r>
              <a:rPr lang="en-GB" dirty="0" smtClean="0">
                <a:solidFill>
                  <a:srgbClr val="FF0000"/>
                </a:solidFill>
              </a:rPr>
              <a:t>oncogene</a:t>
            </a:r>
            <a:r>
              <a:rPr lang="en-GB" dirty="0"/>
              <a:t> </a:t>
            </a:r>
            <a:r>
              <a:rPr lang="en-GB" dirty="0" smtClean="0"/>
              <a:t>where the gene is stuck in a state of constant activity</a:t>
            </a:r>
          </a:p>
          <a:p>
            <a:r>
              <a:rPr lang="en-GB" dirty="0" smtClean="0"/>
              <a:t>Uncontrolled growth leading to tumour development</a:t>
            </a:r>
          </a:p>
          <a:p>
            <a:endParaRPr lang="en-GB" dirty="0" smtClean="0"/>
          </a:p>
        </p:txBody>
      </p:sp>
      <p:pic>
        <p:nvPicPr>
          <p:cNvPr id="4" name="Picture 3"/>
          <p:cNvPicPr>
            <a:picLocks noChangeAspect="1"/>
          </p:cNvPicPr>
          <p:nvPr/>
        </p:nvPicPr>
        <p:blipFill>
          <a:blip r:embed="rId2"/>
          <a:stretch>
            <a:fillRect/>
          </a:stretch>
        </p:blipFill>
        <p:spPr>
          <a:xfrm>
            <a:off x="3286253" y="4966387"/>
            <a:ext cx="5191125" cy="1714500"/>
          </a:xfrm>
          <a:prstGeom prst="rect">
            <a:avLst/>
          </a:prstGeom>
        </p:spPr>
      </p:pic>
    </p:spTree>
    <p:extLst>
      <p:ext uri="{BB962C8B-B14F-4D97-AF65-F5344CB8AC3E}">
        <p14:creationId xmlns:p14="http://schemas.microsoft.com/office/powerpoint/2010/main" val="14077803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tumour suppressor genes</a:t>
            </a:r>
            <a:endParaRPr lang="en-GB" dirty="0"/>
          </a:p>
        </p:txBody>
      </p:sp>
      <p:sp>
        <p:nvSpPr>
          <p:cNvPr id="3" name="Content Placeholder 2"/>
          <p:cNvSpPr>
            <a:spLocks noGrp="1"/>
          </p:cNvSpPr>
          <p:nvPr>
            <p:ph idx="1"/>
          </p:nvPr>
        </p:nvSpPr>
        <p:spPr>
          <a:xfrm>
            <a:off x="228600" y="1297460"/>
            <a:ext cx="8686800" cy="5029200"/>
          </a:xfrm>
        </p:spPr>
        <p:txBody>
          <a:bodyPr/>
          <a:lstStyle/>
          <a:p>
            <a:r>
              <a:rPr lang="en-GB" sz="2400" dirty="0" smtClean="0"/>
              <a:t>Tumour suppressor genes encode proteins that </a:t>
            </a:r>
            <a:r>
              <a:rPr lang="en-GB" sz="2400" b="1" dirty="0" smtClean="0">
                <a:solidFill>
                  <a:srgbClr val="FF0000"/>
                </a:solidFill>
              </a:rPr>
              <a:t>inhibit cell proliferation.</a:t>
            </a:r>
          </a:p>
          <a:p>
            <a:r>
              <a:rPr lang="en-GB" sz="2400" dirty="0" smtClean="0"/>
              <a:t> Loss of these genes can contribute to the development of cancer</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356" y="2712790"/>
            <a:ext cx="6903061" cy="3980454"/>
          </a:xfrm>
          <a:prstGeom prst="rect">
            <a:avLst/>
          </a:prstGeom>
        </p:spPr>
      </p:pic>
    </p:spTree>
    <p:extLst>
      <p:ext uri="{BB962C8B-B14F-4D97-AF65-F5344CB8AC3E}">
        <p14:creationId xmlns:p14="http://schemas.microsoft.com/office/powerpoint/2010/main" val="12352149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Treatments</a:t>
            </a:r>
            <a:endParaRPr lang="en-GB" dirty="0"/>
          </a:p>
        </p:txBody>
      </p:sp>
      <p:sp>
        <p:nvSpPr>
          <p:cNvPr id="3" name="Content Placeholder 2"/>
          <p:cNvSpPr>
            <a:spLocks noGrp="1"/>
          </p:cNvSpPr>
          <p:nvPr>
            <p:ph idx="1"/>
          </p:nvPr>
        </p:nvSpPr>
        <p:spPr/>
        <p:txBody>
          <a:bodyPr/>
          <a:lstStyle/>
          <a:p>
            <a:r>
              <a:rPr lang="en-GB" sz="2400" dirty="0"/>
              <a:t>Treatments for cancer are designed to </a:t>
            </a:r>
            <a:r>
              <a:rPr lang="en-GB" sz="2400" b="1" dirty="0"/>
              <a:t>control the rate of cell division in tumour cells by disrupting the cell cycle</a:t>
            </a:r>
          </a:p>
          <a:p>
            <a:r>
              <a:rPr lang="en-GB" sz="2400" dirty="0"/>
              <a:t>Treatments will kill normal body cells which are dividing </a:t>
            </a:r>
            <a:endParaRPr lang="en-GB" sz="2400" dirty="0" smtClean="0"/>
          </a:p>
          <a:p>
            <a:r>
              <a:rPr lang="en-GB" sz="2400" dirty="0"/>
              <a:t>T</a:t>
            </a:r>
            <a:r>
              <a:rPr lang="en-GB" sz="2400" dirty="0" smtClean="0"/>
              <a:t>reatments </a:t>
            </a:r>
            <a:r>
              <a:rPr lang="en-GB" sz="2400" dirty="0"/>
              <a:t>more effective against cancerous cells as they are dividing more frequently (faster rate of division)</a:t>
            </a:r>
          </a:p>
          <a:p>
            <a:endParaRPr lang="en-GB" sz="2400" dirty="0"/>
          </a:p>
          <a:p>
            <a:r>
              <a:rPr lang="en-GB" sz="2400" dirty="0"/>
              <a:t>Why does hair fall out following cancer treatments?</a:t>
            </a:r>
          </a:p>
          <a:p>
            <a:pPr lvl="1"/>
            <a:r>
              <a:rPr lang="en-GB" sz="2000" dirty="0" err="1">
                <a:solidFill>
                  <a:srgbClr val="FF0000"/>
                </a:solidFill>
              </a:rPr>
              <a:t>Ans</a:t>
            </a:r>
            <a:r>
              <a:rPr lang="en-GB" sz="2000" dirty="0">
                <a:solidFill>
                  <a:srgbClr val="FF0000"/>
                </a:solidFill>
              </a:rPr>
              <a:t>: Hair cells are rapidly dividing like cells that line gut and are often affected by cancer treatments</a:t>
            </a:r>
          </a:p>
          <a:p>
            <a:endParaRPr lang="en-GB" dirty="0"/>
          </a:p>
        </p:txBody>
      </p:sp>
    </p:spTree>
    <p:extLst>
      <p:ext uri="{BB962C8B-B14F-4D97-AF65-F5344CB8AC3E}">
        <p14:creationId xmlns:p14="http://schemas.microsoft.com/office/powerpoint/2010/main" val="508384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Treatments for cancer</a:t>
            </a:r>
            <a:endParaRPr lang="en-GB" dirty="0"/>
          </a:p>
        </p:txBody>
      </p:sp>
      <p:sp>
        <p:nvSpPr>
          <p:cNvPr id="4" name="Content Placeholder 3"/>
          <p:cNvSpPr>
            <a:spLocks noGrp="1"/>
          </p:cNvSpPr>
          <p:nvPr>
            <p:ph idx="1"/>
          </p:nvPr>
        </p:nvSpPr>
        <p:spPr/>
        <p:txBody>
          <a:bodyPr/>
          <a:lstStyle/>
          <a:p>
            <a:r>
              <a:rPr lang="en-GB" dirty="0" smtClean="0"/>
              <a:t>Three approaches to cancer treatment</a:t>
            </a:r>
          </a:p>
          <a:p>
            <a:pPr lvl="1"/>
            <a:r>
              <a:rPr lang="en-GB" b="1" dirty="0" smtClean="0"/>
              <a:t>Surgery</a:t>
            </a:r>
            <a:r>
              <a:rPr lang="en-GB" dirty="0" smtClean="0"/>
              <a:t>-removal of the tumour</a:t>
            </a:r>
          </a:p>
          <a:p>
            <a:pPr lvl="1"/>
            <a:r>
              <a:rPr lang="en-GB" b="1" dirty="0" smtClean="0"/>
              <a:t>Radiotherapy</a:t>
            </a:r>
            <a:r>
              <a:rPr lang="en-GB" dirty="0" smtClean="0"/>
              <a:t>-radiation damages the DNA and causes cells to kill them selves</a:t>
            </a:r>
          </a:p>
          <a:p>
            <a:pPr lvl="1"/>
            <a:r>
              <a:rPr lang="en-GB" b="1" dirty="0" smtClean="0"/>
              <a:t>Chemotherapy</a:t>
            </a:r>
            <a:r>
              <a:rPr lang="en-GB" dirty="0" smtClean="0"/>
              <a:t>- drugs are used to kill cancerous cells preventing them from dividing or damaging them so they kill themselves.</a:t>
            </a:r>
            <a:endParaRPr lang="en-GB" dirty="0"/>
          </a:p>
        </p:txBody>
      </p:sp>
    </p:spTree>
    <p:extLst>
      <p:ext uri="{BB962C8B-B14F-4D97-AF65-F5344CB8AC3E}">
        <p14:creationId xmlns:p14="http://schemas.microsoft.com/office/powerpoint/2010/main" val="6770870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Drugs that control the</a:t>
            </a:r>
            <a:br>
              <a:rPr lang="en-GB" dirty="0" smtClean="0"/>
            </a:br>
            <a:r>
              <a:rPr lang="en-GB" dirty="0" smtClean="0"/>
              <a:t> cell cycle</a:t>
            </a:r>
            <a:endParaRPr lang="en-GB" dirty="0"/>
          </a:p>
        </p:txBody>
      </p:sp>
      <p:sp>
        <p:nvSpPr>
          <p:cNvPr id="3" name="Content Placeholder 2"/>
          <p:cNvSpPr>
            <a:spLocks noGrp="1"/>
          </p:cNvSpPr>
          <p:nvPr>
            <p:ph idx="1"/>
          </p:nvPr>
        </p:nvSpPr>
        <p:spPr/>
        <p:txBody>
          <a:bodyPr/>
          <a:lstStyle/>
          <a:p>
            <a:r>
              <a:rPr lang="en-GB" dirty="0" smtClean="0"/>
              <a:t>Two types of drugs:-</a:t>
            </a:r>
          </a:p>
          <a:p>
            <a:r>
              <a:rPr lang="en-GB" dirty="0" smtClean="0"/>
              <a:t>1. Prevent the DNA from replicating</a:t>
            </a:r>
          </a:p>
          <a:p>
            <a:pPr lvl="1"/>
            <a:r>
              <a:rPr lang="en-GB" dirty="0" smtClean="0"/>
              <a:t>Some drugs target G1 region in interphase</a:t>
            </a:r>
          </a:p>
          <a:p>
            <a:pPr marL="800100" lvl="2" indent="0">
              <a:buNone/>
            </a:pPr>
            <a:r>
              <a:rPr lang="en-GB" dirty="0" smtClean="0"/>
              <a:t>Prevent the synthesis of enzymes needed for DNA replication and therefore cell is unable to enter S phase</a:t>
            </a:r>
          </a:p>
          <a:p>
            <a:pPr lvl="1"/>
            <a:r>
              <a:rPr lang="en-GB" dirty="0" smtClean="0"/>
              <a:t>Some drugs target the S phase</a:t>
            </a:r>
          </a:p>
          <a:p>
            <a:pPr lvl="2"/>
            <a:r>
              <a:rPr lang="en-GB" dirty="0" smtClean="0"/>
              <a:t>Includes radiation as DNA becomes so damaged cell will kill itself (checkpoints)</a:t>
            </a:r>
          </a:p>
          <a:p>
            <a:r>
              <a:rPr lang="en-GB" dirty="0" smtClean="0"/>
              <a:t>2.Inhibit the metaphase stage of mitosis by interfering with spindle formation</a:t>
            </a:r>
            <a:endParaRPr lang="en-GB" dirty="0"/>
          </a:p>
        </p:txBody>
      </p:sp>
      <p:pic>
        <p:nvPicPr>
          <p:cNvPr id="4" name="Picture 3"/>
          <p:cNvPicPr>
            <a:picLocks noChangeAspect="1"/>
          </p:cNvPicPr>
          <p:nvPr/>
        </p:nvPicPr>
        <p:blipFill>
          <a:blip r:embed="rId2"/>
          <a:stretch>
            <a:fillRect/>
          </a:stretch>
        </p:blipFill>
        <p:spPr>
          <a:xfrm>
            <a:off x="6458593" y="152400"/>
            <a:ext cx="2619375" cy="1743075"/>
          </a:xfrm>
          <a:prstGeom prst="rect">
            <a:avLst/>
          </a:prstGeom>
        </p:spPr>
      </p:pic>
    </p:spTree>
    <p:extLst>
      <p:ext uri="{BB962C8B-B14F-4D97-AF65-F5344CB8AC3E}">
        <p14:creationId xmlns:p14="http://schemas.microsoft.com/office/powerpoint/2010/main" val="20444317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of cancer using chemotherapy</a:t>
            </a:r>
            <a:endParaRPr lang="en-GB" dirty="0"/>
          </a:p>
        </p:txBody>
      </p:sp>
      <p:sp>
        <p:nvSpPr>
          <p:cNvPr id="64" name="TextBox 63"/>
          <p:cNvSpPr txBox="1"/>
          <p:nvPr/>
        </p:nvSpPr>
        <p:spPr>
          <a:xfrm>
            <a:off x="6356073" y="1458098"/>
            <a:ext cx="2743200" cy="5016758"/>
          </a:xfrm>
          <a:prstGeom prst="rect">
            <a:avLst/>
          </a:prstGeom>
          <a:noFill/>
        </p:spPr>
        <p:txBody>
          <a:bodyPr wrap="square" rtlCol="0">
            <a:spAutoFit/>
          </a:bodyPr>
          <a:lstStyle/>
          <a:p>
            <a:r>
              <a:rPr lang="en-GB" dirty="0" smtClean="0"/>
              <a:t>Suggest why:-</a:t>
            </a:r>
          </a:p>
          <a:p>
            <a:r>
              <a:rPr lang="en-GB" dirty="0" smtClean="0"/>
              <a:t> </a:t>
            </a:r>
          </a:p>
          <a:p>
            <a:pPr marL="342900" indent="-342900">
              <a:buAutoNum type="arabicPeriod"/>
            </a:pPr>
            <a:r>
              <a:rPr lang="en-GB" dirty="0" smtClean="0"/>
              <a:t>the drug was not given more frequently?</a:t>
            </a:r>
          </a:p>
          <a:p>
            <a:r>
              <a:rPr lang="en-GB" sz="1600" dirty="0" smtClean="0">
                <a:solidFill>
                  <a:srgbClr val="FF0000"/>
                </a:solidFill>
              </a:rPr>
              <a:t>If frequency increased the healthy body cells would not have time to recover and numbers would decline and could kill the patient</a:t>
            </a:r>
          </a:p>
          <a:p>
            <a:endParaRPr lang="en-GB" dirty="0" smtClean="0"/>
          </a:p>
          <a:p>
            <a:r>
              <a:rPr lang="en-GB" dirty="0" smtClean="0"/>
              <a:t>2. The dose of the drug was not increased?</a:t>
            </a:r>
          </a:p>
          <a:p>
            <a:r>
              <a:rPr lang="en-GB" sz="1600" dirty="0" smtClean="0">
                <a:solidFill>
                  <a:srgbClr val="FF0000"/>
                </a:solidFill>
              </a:rPr>
              <a:t>The increased dose would kill even more healthy cells and again numbers would decline rapidly after a few treatments-could kill patients</a:t>
            </a:r>
            <a:endParaRPr lang="en-GB" sz="1600" dirty="0">
              <a:solidFill>
                <a:srgbClr val="FF0000"/>
              </a:solidFill>
            </a:endParaRPr>
          </a:p>
        </p:txBody>
      </p:sp>
      <p:grpSp>
        <p:nvGrpSpPr>
          <p:cNvPr id="74" name="Group 73"/>
          <p:cNvGrpSpPr/>
          <p:nvPr/>
        </p:nvGrpSpPr>
        <p:grpSpPr>
          <a:xfrm>
            <a:off x="772467" y="1889253"/>
            <a:ext cx="5970143" cy="4295993"/>
            <a:chOff x="772467" y="1889253"/>
            <a:chExt cx="5970143" cy="4295993"/>
          </a:xfrm>
        </p:grpSpPr>
        <p:cxnSp>
          <p:nvCxnSpPr>
            <p:cNvPr id="5" name="Straight Connector 4"/>
            <p:cNvCxnSpPr/>
            <p:nvPr/>
          </p:nvCxnSpPr>
          <p:spPr bwMode="auto">
            <a:xfrm>
              <a:off x="1869989" y="2183027"/>
              <a:ext cx="0" cy="3319849"/>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7" name="Straight Connector 6"/>
            <p:cNvCxnSpPr/>
            <p:nvPr/>
          </p:nvCxnSpPr>
          <p:spPr bwMode="auto">
            <a:xfrm flipV="1">
              <a:off x="1869989" y="5502876"/>
              <a:ext cx="3616411" cy="823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Box 7"/>
            <p:cNvSpPr txBox="1"/>
            <p:nvPr/>
          </p:nvSpPr>
          <p:spPr>
            <a:xfrm rot="16200000">
              <a:off x="82379" y="3138617"/>
              <a:ext cx="2026508" cy="646331"/>
            </a:xfrm>
            <a:prstGeom prst="rect">
              <a:avLst/>
            </a:prstGeom>
            <a:noFill/>
          </p:spPr>
          <p:txBody>
            <a:bodyPr wrap="square" rtlCol="0">
              <a:spAutoFit/>
            </a:bodyPr>
            <a:lstStyle/>
            <a:p>
              <a:r>
                <a:rPr lang="en-GB" dirty="0" smtClean="0"/>
                <a:t>Number of cells/million</a:t>
              </a:r>
              <a:endParaRPr lang="en-GB" dirty="0"/>
            </a:p>
          </p:txBody>
        </p:sp>
        <p:sp>
          <p:nvSpPr>
            <p:cNvPr id="9" name="TextBox 8"/>
            <p:cNvSpPr txBox="1"/>
            <p:nvPr/>
          </p:nvSpPr>
          <p:spPr>
            <a:xfrm>
              <a:off x="2735132" y="5815914"/>
              <a:ext cx="2026508" cy="369332"/>
            </a:xfrm>
            <a:prstGeom prst="rect">
              <a:avLst/>
            </a:prstGeom>
            <a:noFill/>
          </p:spPr>
          <p:txBody>
            <a:bodyPr wrap="square" rtlCol="0">
              <a:spAutoFit/>
            </a:bodyPr>
            <a:lstStyle/>
            <a:p>
              <a:r>
                <a:rPr lang="en-GB" dirty="0" smtClean="0"/>
                <a:t>Time/weeks</a:t>
              </a:r>
              <a:endParaRPr lang="en-GB" dirty="0"/>
            </a:p>
          </p:txBody>
        </p:sp>
        <p:cxnSp>
          <p:nvCxnSpPr>
            <p:cNvPr id="11" name="Straight Arrow Connector 10"/>
            <p:cNvCxnSpPr/>
            <p:nvPr/>
          </p:nvCxnSpPr>
          <p:spPr bwMode="auto">
            <a:xfrm flipV="1">
              <a:off x="1869989" y="2183027"/>
              <a:ext cx="0" cy="3319849"/>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3" name="Straight Arrow Connector 12"/>
            <p:cNvCxnSpPr/>
            <p:nvPr/>
          </p:nvCxnSpPr>
          <p:spPr bwMode="auto">
            <a:xfrm>
              <a:off x="1869989" y="5502876"/>
              <a:ext cx="3616411" cy="0"/>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5" name="Straight Connector 14"/>
            <p:cNvCxnSpPr/>
            <p:nvPr/>
          </p:nvCxnSpPr>
          <p:spPr bwMode="auto">
            <a:xfrm>
              <a:off x="1869989" y="2448528"/>
              <a:ext cx="518984" cy="158801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2388973" y="4044778"/>
              <a:ext cx="140043"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 name="Straight Connector 18"/>
            <p:cNvCxnSpPr/>
            <p:nvPr/>
          </p:nvCxnSpPr>
          <p:spPr bwMode="auto">
            <a:xfrm flipV="1">
              <a:off x="2553730" y="3039762"/>
              <a:ext cx="321275" cy="996779"/>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2883243" y="3031524"/>
              <a:ext cx="255288" cy="1231558"/>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8" name="Straight Connector 27"/>
            <p:cNvCxnSpPr/>
            <p:nvPr/>
          </p:nvCxnSpPr>
          <p:spPr bwMode="auto">
            <a:xfrm>
              <a:off x="3124074" y="4275438"/>
              <a:ext cx="13811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9" name="Straight Connector 28"/>
            <p:cNvCxnSpPr/>
            <p:nvPr/>
          </p:nvCxnSpPr>
          <p:spPr bwMode="auto">
            <a:xfrm flipV="1">
              <a:off x="3270421" y="3291017"/>
              <a:ext cx="321275" cy="996779"/>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0" name="Straight Connector 29"/>
            <p:cNvCxnSpPr/>
            <p:nvPr/>
          </p:nvCxnSpPr>
          <p:spPr bwMode="auto">
            <a:xfrm>
              <a:off x="3599933" y="3291017"/>
              <a:ext cx="255288" cy="1231558"/>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2" name="Straight Connector 31"/>
            <p:cNvCxnSpPr/>
            <p:nvPr/>
          </p:nvCxnSpPr>
          <p:spPr bwMode="auto">
            <a:xfrm>
              <a:off x="3855221" y="4522575"/>
              <a:ext cx="13811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3" name="Straight Connector 32"/>
            <p:cNvCxnSpPr/>
            <p:nvPr/>
          </p:nvCxnSpPr>
          <p:spPr bwMode="auto">
            <a:xfrm flipV="1">
              <a:off x="4009749" y="3789406"/>
              <a:ext cx="229693" cy="753762"/>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5" name="Straight Connector 34"/>
            <p:cNvCxnSpPr/>
            <p:nvPr/>
          </p:nvCxnSpPr>
          <p:spPr bwMode="auto">
            <a:xfrm>
              <a:off x="4254846" y="3792153"/>
              <a:ext cx="261422" cy="751015"/>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4526605" y="4543168"/>
              <a:ext cx="13811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9" name="Straight Connector 38"/>
            <p:cNvCxnSpPr/>
            <p:nvPr/>
          </p:nvCxnSpPr>
          <p:spPr bwMode="auto">
            <a:xfrm flipV="1">
              <a:off x="4676029" y="3789406"/>
              <a:ext cx="229693" cy="753762"/>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1" name="Straight Connector 40"/>
            <p:cNvCxnSpPr/>
            <p:nvPr/>
          </p:nvCxnSpPr>
          <p:spPr bwMode="auto">
            <a:xfrm>
              <a:off x="1869989" y="2448528"/>
              <a:ext cx="403654" cy="1839268"/>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44" name="Straight Connector 43"/>
            <p:cNvCxnSpPr/>
            <p:nvPr/>
          </p:nvCxnSpPr>
          <p:spPr bwMode="auto">
            <a:xfrm>
              <a:off x="2286000" y="4287796"/>
              <a:ext cx="259492" cy="0"/>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46" name="Straight Connector 45"/>
            <p:cNvCxnSpPr/>
            <p:nvPr/>
          </p:nvCxnSpPr>
          <p:spPr bwMode="auto">
            <a:xfrm flipV="1">
              <a:off x="2567119" y="3798329"/>
              <a:ext cx="224513" cy="489467"/>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48" name="Straight Connector 47"/>
            <p:cNvCxnSpPr/>
            <p:nvPr/>
          </p:nvCxnSpPr>
          <p:spPr bwMode="auto">
            <a:xfrm>
              <a:off x="2796654" y="3798329"/>
              <a:ext cx="308723" cy="1280641"/>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50" name="Straight Connector 49"/>
            <p:cNvCxnSpPr/>
            <p:nvPr/>
          </p:nvCxnSpPr>
          <p:spPr bwMode="auto">
            <a:xfrm>
              <a:off x="3063383" y="5074508"/>
              <a:ext cx="259492" cy="0"/>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51" name="Straight Connector 50"/>
            <p:cNvCxnSpPr/>
            <p:nvPr/>
          </p:nvCxnSpPr>
          <p:spPr bwMode="auto">
            <a:xfrm flipV="1">
              <a:off x="3318801" y="4592596"/>
              <a:ext cx="224513" cy="489467"/>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53" name="Straight Connector 52"/>
            <p:cNvCxnSpPr/>
            <p:nvPr/>
          </p:nvCxnSpPr>
          <p:spPr bwMode="auto">
            <a:xfrm>
              <a:off x="3547988" y="4617654"/>
              <a:ext cx="244520" cy="580422"/>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55" name="Straight Connector 54"/>
            <p:cNvCxnSpPr/>
            <p:nvPr/>
          </p:nvCxnSpPr>
          <p:spPr bwMode="auto">
            <a:xfrm>
              <a:off x="3792508" y="5198076"/>
              <a:ext cx="259492" cy="0"/>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56" name="Straight Connector 55"/>
            <p:cNvCxnSpPr/>
            <p:nvPr/>
          </p:nvCxnSpPr>
          <p:spPr bwMode="auto">
            <a:xfrm flipV="1">
              <a:off x="4072007" y="4971535"/>
              <a:ext cx="117426" cy="226542"/>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58" name="Straight Connector 57"/>
            <p:cNvCxnSpPr/>
            <p:nvPr/>
          </p:nvCxnSpPr>
          <p:spPr bwMode="auto">
            <a:xfrm>
              <a:off x="4189433" y="4971535"/>
              <a:ext cx="196124" cy="401768"/>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60" name="Straight Connector 59"/>
            <p:cNvCxnSpPr/>
            <p:nvPr/>
          </p:nvCxnSpPr>
          <p:spPr bwMode="auto">
            <a:xfrm>
              <a:off x="4401904" y="5364123"/>
              <a:ext cx="655035" cy="125454"/>
            </a:xfrm>
            <a:prstGeom prst="line">
              <a:avLst/>
            </a:prstGeom>
            <a:solidFill>
              <a:schemeClr val="accent1"/>
            </a:solidFill>
            <a:ln w="12700" cap="sq" cmpd="sng" algn="ctr">
              <a:solidFill>
                <a:srgbClr val="00B0F0"/>
              </a:solidFill>
              <a:prstDash val="solid"/>
              <a:round/>
              <a:headEnd type="none" w="sm" len="sm"/>
              <a:tailEnd type="none" w="sm" len="sm"/>
            </a:ln>
            <a:effectLst/>
          </p:spPr>
        </p:cxnSp>
        <p:sp>
          <p:nvSpPr>
            <p:cNvPr id="62" name="TextBox 61"/>
            <p:cNvSpPr txBox="1"/>
            <p:nvPr/>
          </p:nvSpPr>
          <p:spPr>
            <a:xfrm>
              <a:off x="4716102" y="4250566"/>
              <a:ext cx="2026508" cy="369332"/>
            </a:xfrm>
            <a:prstGeom prst="rect">
              <a:avLst/>
            </a:prstGeom>
            <a:noFill/>
          </p:spPr>
          <p:txBody>
            <a:bodyPr wrap="square" rtlCol="0">
              <a:spAutoFit/>
            </a:bodyPr>
            <a:lstStyle/>
            <a:p>
              <a:r>
                <a:rPr lang="en-GB" dirty="0" smtClean="0"/>
                <a:t>Normal cells</a:t>
              </a:r>
              <a:endParaRPr lang="en-GB" dirty="0"/>
            </a:p>
          </p:txBody>
        </p:sp>
        <p:sp>
          <p:nvSpPr>
            <p:cNvPr id="63" name="TextBox 62"/>
            <p:cNvSpPr txBox="1"/>
            <p:nvPr/>
          </p:nvSpPr>
          <p:spPr>
            <a:xfrm>
              <a:off x="4452578" y="4897397"/>
              <a:ext cx="2026508" cy="369332"/>
            </a:xfrm>
            <a:prstGeom prst="rect">
              <a:avLst/>
            </a:prstGeom>
            <a:noFill/>
          </p:spPr>
          <p:txBody>
            <a:bodyPr wrap="square" rtlCol="0">
              <a:spAutoFit/>
            </a:bodyPr>
            <a:lstStyle/>
            <a:p>
              <a:r>
                <a:rPr lang="en-GB" dirty="0" smtClean="0">
                  <a:solidFill>
                    <a:srgbClr val="00B0F0"/>
                  </a:solidFill>
                </a:rPr>
                <a:t>Cancerous cells</a:t>
              </a:r>
              <a:endParaRPr lang="en-GB" dirty="0">
                <a:solidFill>
                  <a:srgbClr val="00B0F0"/>
                </a:solidFill>
              </a:endParaRPr>
            </a:p>
          </p:txBody>
        </p:sp>
        <p:sp>
          <p:nvSpPr>
            <p:cNvPr id="65" name="TextBox 64"/>
            <p:cNvSpPr txBox="1"/>
            <p:nvPr/>
          </p:nvSpPr>
          <p:spPr>
            <a:xfrm>
              <a:off x="1375719" y="1889253"/>
              <a:ext cx="2026508" cy="369332"/>
            </a:xfrm>
            <a:prstGeom prst="rect">
              <a:avLst/>
            </a:prstGeom>
            <a:noFill/>
          </p:spPr>
          <p:txBody>
            <a:bodyPr wrap="square" rtlCol="0">
              <a:spAutoFit/>
            </a:bodyPr>
            <a:lstStyle/>
            <a:p>
              <a:r>
                <a:rPr lang="en-GB" dirty="0" smtClean="0"/>
                <a:t>1</a:t>
              </a:r>
              <a:r>
                <a:rPr lang="en-GB" baseline="30000" dirty="0" smtClean="0"/>
                <a:t>st</a:t>
              </a:r>
              <a:r>
                <a:rPr lang="en-GB" dirty="0" smtClean="0"/>
                <a:t> Dose</a:t>
              </a:r>
              <a:endParaRPr lang="en-GB" dirty="0"/>
            </a:p>
          </p:txBody>
        </p:sp>
        <p:sp>
          <p:nvSpPr>
            <p:cNvPr id="66" name="TextBox 65"/>
            <p:cNvSpPr txBox="1"/>
            <p:nvPr/>
          </p:nvSpPr>
          <p:spPr>
            <a:xfrm>
              <a:off x="2416731" y="2461740"/>
              <a:ext cx="2026508" cy="369332"/>
            </a:xfrm>
            <a:prstGeom prst="rect">
              <a:avLst/>
            </a:prstGeom>
            <a:noFill/>
          </p:spPr>
          <p:txBody>
            <a:bodyPr wrap="square" rtlCol="0">
              <a:spAutoFit/>
            </a:bodyPr>
            <a:lstStyle/>
            <a:p>
              <a:r>
                <a:rPr lang="en-GB" dirty="0" smtClean="0"/>
                <a:t>2nd Dose</a:t>
              </a:r>
              <a:endParaRPr lang="en-GB" dirty="0"/>
            </a:p>
          </p:txBody>
        </p:sp>
        <p:sp>
          <p:nvSpPr>
            <p:cNvPr id="67" name="TextBox 66"/>
            <p:cNvSpPr txBox="1"/>
            <p:nvPr/>
          </p:nvSpPr>
          <p:spPr>
            <a:xfrm>
              <a:off x="3262184" y="2870204"/>
              <a:ext cx="2026508" cy="369332"/>
            </a:xfrm>
            <a:prstGeom prst="rect">
              <a:avLst/>
            </a:prstGeom>
            <a:noFill/>
          </p:spPr>
          <p:txBody>
            <a:bodyPr wrap="square" rtlCol="0">
              <a:spAutoFit/>
            </a:bodyPr>
            <a:lstStyle/>
            <a:p>
              <a:r>
                <a:rPr lang="en-GB" dirty="0" smtClean="0"/>
                <a:t>3rd Dose</a:t>
              </a:r>
              <a:endParaRPr lang="en-GB" dirty="0"/>
            </a:p>
          </p:txBody>
        </p:sp>
        <p:sp>
          <p:nvSpPr>
            <p:cNvPr id="68" name="TextBox 67"/>
            <p:cNvSpPr txBox="1"/>
            <p:nvPr/>
          </p:nvSpPr>
          <p:spPr>
            <a:xfrm>
              <a:off x="3910955" y="3336322"/>
              <a:ext cx="2026508" cy="369332"/>
            </a:xfrm>
            <a:prstGeom prst="rect">
              <a:avLst/>
            </a:prstGeom>
            <a:noFill/>
          </p:spPr>
          <p:txBody>
            <a:bodyPr wrap="square" rtlCol="0">
              <a:spAutoFit/>
            </a:bodyPr>
            <a:lstStyle/>
            <a:p>
              <a:r>
                <a:rPr lang="en-GB" dirty="0" smtClean="0"/>
                <a:t>4th Dose</a:t>
              </a:r>
              <a:endParaRPr lang="en-GB" dirty="0"/>
            </a:p>
          </p:txBody>
        </p:sp>
        <p:cxnSp>
          <p:nvCxnSpPr>
            <p:cNvPr id="70" name="Straight Arrow Connector 69"/>
            <p:cNvCxnSpPr/>
            <p:nvPr/>
          </p:nvCxnSpPr>
          <p:spPr bwMode="auto">
            <a:xfrm>
              <a:off x="2883243" y="2751438"/>
              <a:ext cx="0" cy="184324"/>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71" name="Straight Arrow Connector 70"/>
            <p:cNvCxnSpPr/>
            <p:nvPr/>
          </p:nvCxnSpPr>
          <p:spPr bwMode="auto">
            <a:xfrm>
              <a:off x="3599933" y="3150372"/>
              <a:ext cx="0" cy="184324"/>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72" name="Straight Arrow Connector 71"/>
            <p:cNvCxnSpPr/>
            <p:nvPr/>
          </p:nvCxnSpPr>
          <p:spPr bwMode="auto">
            <a:xfrm>
              <a:off x="4257418" y="3634607"/>
              <a:ext cx="0" cy="184324"/>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73" name="Straight Arrow Connector 72"/>
            <p:cNvCxnSpPr/>
            <p:nvPr/>
          </p:nvCxnSpPr>
          <p:spPr bwMode="auto">
            <a:xfrm>
              <a:off x="1948248" y="2277416"/>
              <a:ext cx="0" cy="184324"/>
            </a:xfrm>
            <a:prstGeom prst="straightConnector1">
              <a:avLst/>
            </a:prstGeom>
            <a:solidFill>
              <a:schemeClr val="accent1"/>
            </a:solidFill>
            <a:ln w="12700" cap="sq" cmpd="sng" algn="ctr">
              <a:solidFill>
                <a:schemeClr val="tx1"/>
              </a:solidFill>
              <a:prstDash val="solid"/>
              <a:round/>
              <a:headEnd type="none" w="sm" len="sm"/>
              <a:tailEnd type="triangle"/>
            </a:ln>
            <a:effectLst/>
          </p:spPr>
        </p:cxnSp>
      </p:grpSp>
    </p:spTree>
    <p:extLst>
      <p:ext uri="{BB962C8B-B14F-4D97-AF65-F5344CB8AC3E}">
        <p14:creationId xmlns:p14="http://schemas.microsoft.com/office/powerpoint/2010/main" val="34475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5" y="2324100"/>
            <a:ext cx="7648575" cy="1219200"/>
          </a:xfrm>
        </p:spPr>
        <p:txBody>
          <a:bodyPr/>
          <a:lstStyle/>
          <a:p>
            <a:r>
              <a:rPr lang="en-GB" dirty="0" smtClean="0"/>
              <a:t>Structure of Chromosomes</a:t>
            </a:r>
            <a:endParaRPr lang="en-GB" dirty="0"/>
          </a:p>
        </p:txBody>
      </p:sp>
    </p:spTree>
    <p:extLst>
      <p:ext uri="{BB962C8B-B14F-4D97-AF65-F5344CB8AC3E}">
        <p14:creationId xmlns:p14="http://schemas.microsoft.com/office/powerpoint/2010/main" val="25844226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11427"/>
          </a:xfrm>
        </p:spPr>
        <p:txBody>
          <a:bodyPr/>
          <a:lstStyle/>
          <a:p>
            <a:r>
              <a:rPr lang="en-GB" sz="2400" dirty="0" smtClean="0"/>
              <a:t>Exam question – attempt on scrap paper before moving on to the next slide</a:t>
            </a:r>
            <a:endParaRPr lang="en-GB" sz="2400" dirty="0"/>
          </a:p>
        </p:txBody>
      </p:sp>
      <p:pic>
        <p:nvPicPr>
          <p:cNvPr id="4" name="Content Placeholder 3"/>
          <p:cNvPicPr>
            <a:picLocks noGrp="1" noChangeAspect="1"/>
          </p:cNvPicPr>
          <p:nvPr>
            <p:ph idx="1"/>
          </p:nvPr>
        </p:nvPicPr>
        <p:blipFill>
          <a:blip r:embed="rId2"/>
          <a:stretch>
            <a:fillRect/>
          </a:stretch>
        </p:blipFill>
        <p:spPr>
          <a:xfrm>
            <a:off x="1845276" y="897925"/>
            <a:ext cx="5799438" cy="5807676"/>
          </a:xfrm>
          <a:prstGeom prst="rect">
            <a:avLst/>
          </a:prstGeom>
        </p:spPr>
      </p:pic>
    </p:spTree>
    <p:extLst>
      <p:ext uri="{BB962C8B-B14F-4D97-AF65-F5344CB8AC3E}">
        <p14:creationId xmlns:p14="http://schemas.microsoft.com/office/powerpoint/2010/main" val="1571295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pic>
        <p:nvPicPr>
          <p:cNvPr id="4" name="Content Placeholder 3"/>
          <p:cNvPicPr>
            <a:picLocks noGrp="1" noChangeAspect="1"/>
          </p:cNvPicPr>
          <p:nvPr>
            <p:ph idx="1"/>
          </p:nvPr>
        </p:nvPicPr>
        <p:blipFill>
          <a:blip r:embed="rId2"/>
          <a:stretch>
            <a:fillRect/>
          </a:stretch>
        </p:blipFill>
        <p:spPr>
          <a:xfrm>
            <a:off x="1057275" y="2031850"/>
            <a:ext cx="7246466" cy="4192738"/>
          </a:xfrm>
          <a:prstGeom prst="rect">
            <a:avLst/>
          </a:prstGeom>
        </p:spPr>
      </p:pic>
    </p:spTree>
    <p:extLst>
      <p:ext uri="{BB962C8B-B14F-4D97-AF65-F5344CB8AC3E}">
        <p14:creationId xmlns:p14="http://schemas.microsoft.com/office/powerpoint/2010/main" val="6209211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739639" y="2221860"/>
            <a:ext cx="5262563" cy="4385158"/>
            <a:chOff x="1911073" y="1596335"/>
            <a:chExt cx="5262563" cy="4385158"/>
          </a:xfrm>
        </p:grpSpPr>
        <p:grpSp>
          <p:nvGrpSpPr>
            <p:cNvPr id="13" name="Group 12"/>
            <p:cNvGrpSpPr/>
            <p:nvPr/>
          </p:nvGrpSpPr>
          <p:grpSpPr>
            <a:xfrm>
              <a:off x="1911073" y="1596335"/>
              <a:ext cx="5262563" cy="3886201"/>
              <a:chOff x="1003300" y="1841500"/>
              <a:chExt cx="5262563" cy="3886201"/>
            </a:xfrm>
          </p:grpSpPr>
          <p:sp>
            <p:nvSpPr>
              <p:cNvPr id="14" name="Rectangle 33"/>
              <p:cNvSpPr>
                <a:spLocks noChangeArrowheads="1"/>
              </p:cNvSpPr>
              <p:nvPr/>
            </p:nvSpPr>
            <p:spPr bwMode="auto">
              <a:xfrm>
                <a:off x="1565275" y="2976563"/>
                <a:ext cx="69850" cy="168275"/>
              </a:xfrm>
              <a:prstGeom prst="rect">
                <a:avLst/>
              </a:prstGeom>
              <a:noFill/>
              <a:ln w="9525">
                <a:noFill/>
                <a:miter lim="800000"/>
                <a:headEnd/>
                <a:tailEnd/>
              </a:ln>
            </p:spPr>
            <p:txBody>
              <a:bodyPr wrap="none" lIns="0" tIns="0" rIns="0" bIns="0">
                <a:spAutoFit/>
              </a:bodyPr>
              <a:lstStyle/>
              <a:p>
                <a:r>
                  <a:rPr lang="en-US" sz="1100" dirty="0">
                    <a:solidFill>
                      <a:srgbClr val="000000"/>
                    </a:solidFill>
                    <a:latin typeface="Times New Roman" pitchFamily="18" charset="0"/>
                  </a:rPr>
                  <a:t>4</a:t>
                </a:r>
                <a:endParaRPr lang="en-GB" dirty="0"/>
              </a:p>
            </p:txBody>
          </p:sp>
          <p:sp>
            <p:nvSpPr>
              <p:cNvPr id="15" name="Rectangle 34"/>
              <p:cNvSpPr>
                <a:spLocks noChangeArrowheads="1"/>
              </p:cNvSpPr>
              <p:nvPr/>
            </p:nvSpPr>
            <p:spPr bwMode="auto">
              <a:xfrm>
                <a:off x="1565275" y="3636963"/>
                <a:ext cx="69850" cy="168275"/>
              </a:xfrm>
              <a:prstGeom prst="rect">
                <a:avLst/>
              </a:prstGeom>
              <a:noFill/>
              <a:ln w="9525">
                <a:noFill/>
                <a:miter lim="800000"/>
                <a:headEnd/>
                <a:tailEnd/>
              </a:ln>
            </p:spPr>
            <p:txBody>
              <a:bodyPr wrap="none" lIns="0" tIns="0" rIns="0" bIns="0">
                <a:spAutoFit/>
              </a:bodyPr>
              <a:lstStyle/>
              <a:p>
                <a:r>
                  <a:rPr lang="en-US" sz="1100" dirty="0">
                    <a:solidFill>
                      <a:srgbClr val="000000"/>
                    </a:solidFill>
                    <a:latin typeface="Times New Roman" pitchFamily="18" charset="0"/>
                  </a:rPr>
                  <a:t>3</a:t>
                </a:r>
                <a:endParaRPr lang="en-GB" dirty="0"/>
              </a:p>
            </p:txBody>
          </p:sp>
          <p:sp>
            <p:nvSpPr>
              <p:cNvPr id="16" name="Rectangle 35"/>
              <p:cNvSpPr>
                <a:spLocks noChangeArrowheads="1"/>
              </p:cNvSpPr>
              <p:nvPr/>
            </p:nvSpPr>
            <p:spPr bwMode="auto">
              <a:xfrm>
                <a:off x="1565275" y="429895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rPr>
                  <a:t>2</a:t>
                </a:r>
                <a:endParaRPr lang="en-GB"/>
              </a:p>
            </p:txBody>
          </p:sp>
          <p:sp>
            <p:nvSpPr>
              <p:cNvPr id="17" name="Rectangle 36"/>
              <p:cNvSpPr>
                <a:spLocks noChangeArrowheads="1"/>
              </p:cNvSpPr>
              <p:nvPr/>
            </p:nvSpPr>
            <p:spPr bwMode="auto">
              <a:xfrm>
                <a:off x="1565275" y="495935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rPr>
                  <a:t>1</a:t>
                </a:r>
                <a:endParaRPr lang="en-GB"/>
              </a:p>
            </p:txBody>
          </p:sp>
          <p:grpSp>
            <p:nvGrpSpPr>
              <p:cNvPr id="18" name="Group 124"/>
              <p:cNvGrpSpPr/>
              <p:nvPr/>
            </p:nvGrpSpPr>
            <p:grpSpPr>
              <a:xfrm>
                <a:off x="1003300" y="1841500"/>
                <a:ext cx="5262563" cy="3886201"/>
                <a:chOff x="1003300" y="1841500"/>
                <a:chExt cx="5262563" cy="3886201"/>
              </a:xfrm>
            </p:grpSpPr>
            <p:sp>
              <p:nvSpPr>
                <p:cNvPr id="19" name="Freeform 26"/>
                <p:cNvSpPr>
                  <a:spLocks/>
                </p:cNvSpPr>
                <p:nvPr/>
              </p:nvSpPr>
              <p:spPr bwMode="auto">
                <a:xfrm>
                  <a:off x="1690688" y="5673725"/>
                  <a:ext cx="4448175" cy="11113"/>
                </a:xfrm>
                <a:custGeom>
                  <a:avLst/>
                  <a:gdLst/>
                  <a:ahLst/>
                  <a:cxnLst>
                    <a:cxn ang="0">
                      <a:pos x="0" y="10"/>
                    </a:cxn>
                    <a:cxn ang="0">
                      <a:pos x="10" y="19"/>
                    </a:cxn>
                    <a:cxn ang="0">
                      <a:pos x="7004" y="19"/>
                    </a:cxn>
                    <a:cxn ang="0">
                      <a:pos x="7004" y="0"/>
                    </a:cxn>
                    <a:cxn ang="0">
                      <a:pos x="10" y="0"/>
                    </a:cxn>
                    <a:cxn ang="0">
                      <a:pos x="19" y="10"/>
                    </a:cxn>
                    <a:cxn ang="0">
                      <a:pos x="0" y="10"/>
                    </a:cxn>
                    <a:cxn ang="0">
                      <a:pos x="0" y="19"/>
                    </a:cxn>
                    <a:cxn ang="0">
                      <a:pos x="10" y="19"/>
                    </a:cxn>
                    <a:cxn ang="0">
                      <a:pos x="0" y="10"/>
                    </a:cxn>
                  </a:cxnLst>
                  <a:rect l="0" t="0" r="r" b="b"/>
                  <a:pathLst>
                    <a:path w="7004" h="19">
                      <a:moveTo>
                        <a:pt x="0" y="10"/>
                      </a:moveTo>
                      <a:lnTo>
                        <a:pt x="10" y="19"/>
                      </a:lnTo>
                      <a:lnTo>
                        <a:pt x="7004" y="19"/>
                      </a:lnTo>
                      <a:lnTo>
                        <a:pt x="7004" y="0"/>
                      </a:lnTo>
                      <a:lnTo>
                        <a:pt x="10" y="0"/>
                      </a:lnTo>
                      <a:lnTo>
                        <a:pt x="19" y="10"/>
                      </a:lnTo>
                      <a:lnTo>
                        <a:pt x="0" y="10"/>
                      </a:lnTo>
                      <a:lnTo>
                        <a:pt x="0" y="19"/>
                      </a:lnTo>
                      <a:lnTo>
                        <a:pt x="10" y="19"/>
                      </a:lnTo>
                      <a:lnTo>
                        <a:pt x="0" y="10"/>
                      </a:lnTo>
                      <a:close/>
                    </a:path>
                  </a:pathLst>
                </a:custGeom>
                <a:solidFill>
                  <a:srgbClr val="000000"/>
                </a:solidFill>
                <a:ln w="9525">
                  <a:noFill/>
                  <a:round/>
                  <a:headEnd/>
                  <a:tailEnd/>
                </a:ln>
              </p:spPr>
              <p:txBody>
                <a:bodyPr/>
                <a:lstStyle/>
                <a:p>
                  <a:endParaRPr lang="en-GB"/>
                </a:p>
              </p:txBody>
            </p:sp>
            <p:sp>
              <p:nvSpPr>
                <p:cNvPr id="20" name="Freeform 27"/>
                <p:cNvSpPr>
                  <a:spLocks/>
                </p:cNvSpPr>
                <p:nvPr/>
              </p:nvSpPr>
              <p:spPr bwMode="auto">
                <a:xfrm>
                  <a:off x="1690688" y="2657475"/>
                  <a:ext cx="12700" cy="3022600"/>
                </a:xfrm>
                <a:custGeom>
                  <a:avLst/>
                  <a:gdLst/>
                  <a:ahLst/>
                  <a:cxnLst>
                    <a:cxn ang="0">
                      <a:pos x="10" y="0"/>
                    </a:cxn>
                    <a:cxn ang="0">
                      <a:pos x="0" y="0"/>
                    </a:cxn>
                    <a:cxn ang="0">
                      <a:pos x="0" y="4761"/>
                    </a:cxn>
                    <a:cxn ang="0">
                      <a:pos x="19" y="4761"/>
                    </a:cxn>
                    <a:cxn ang="0">
                      <a:pos x="19" y="0"/>
                    </a:cxn>
                    <a:cxn ang="0">
                      <a:pos x="10" y="0"/>
                    </a:cxn>
                  </a:cxnLst>
                  <a:rect l="0" t="0" r="r" b="b"/>
                  <a:pathLst>
                    <a:path w="19" h="4761">
                      <a:moveTo>
                        <a:pt x="10" y="0"/>
                      </a:moveTo>
                      <a:lnTo>
                        <a:pt x="0" y="0"/>
                      </a:lnTo>
                      <a:lnTo>
                        <a:pt x="0" y="4761"/>
                      </a:lnTo>
                      <a:lnTo>
                        <a:pt x="19" y="4761"/>
                      </a:lnTo>
                      <a:lnTo>
                        <a:pt x="19" y="0"/>
                      </a:lnTo>
                      <a:lnTo>
                        <a:pt x="10" y="0"/>
                      </a:lnTo>
                      <a:close/>
                    </a:path>
                  </a:pathLst>
                </a:custGeom>
                <a:solidFill>
                  <a:srgbClr val="000000"/>
                </a:solidFill>
                <a:ln w="9525">
                  <a:noFill/>
                  <a:round/>
                  <a:headEnd/>
                  <a:tailEnd/>
                </a:ln>
              </p:spPr>
              <p:txBody>
                <a:bodyPr/>
                <a:lstStyle/>
                <a:p>
                  <a:endParaRPr lang="en-GB"/>
                </a:p>
              </p:txBody>
            </p:sp>
            <p:grpSp>
              <p:nvGrpSpPr>
                <p:cNvPr id="21" name="Group 155"/>
                <p:cNvGrpSpPr>
                  <a:grpSpLocks/>
                </p:cNvGrpSpPr>
                <p:nvPr/>
              </p:nvGrpSpPr>
              <p:grpSpPr bwMode="auto">
                <a:xfrm>
                  <a:off x="1003300" y="1841500"/>
                  <a:ext cx="5262563" cy="3886201"/>
                  <a:chOff x="624" y="1152"/>
                  <a:chExt cx="3315" cy="2448"/>
                </a:xfrm>
              </p:grpSpPr>
              <p:grpSp>
                <p:nvGrpSpPr>
                  <p:cNvPr id="22" name="Group 154"/>
                  <p:cNvGrpSpPr>
                    <a:grpSpLocks/>
                  </p:cNvGrpSpPr>
                  <p:nvPr/>
                </p:nvGrpSpPr>
                <p:grpSpPr bwMode="auto">
                  <a:xfrm>
                    <a:off x="624" y="1152"/>
                    <a:ext cx="2324" cy="2448"/>
                    <a:chOff x="624" y="1152"/>
                    <a:chExt cx="2324" cy="2448"/>
                  </a:xfrm>
                </p:grpSpPr>
                <p:sp>
                  <p:nvSpPr>
                    <p:cNvPr id="30" name="Freeform 23"/>
                    <p:cNvSpPr>
                      <a:spLocks/>
                    </p:cNvSpPr>
                    <p:nvPr/>
                  </p:nvSpPr>
                  <p:spPr bwMode="auto">
                    <a:xfrm>
                      <a:off x="2602" y="1938"/>
                      <a:ext cx="346" cy="10"/>
                    </a:xfrm>
                    <a:custGeom>
                      <a:avLst/>
                      <a:gdLst/>
                      <a:ahLst/>
                      <a:cxnLst>
                        <a:cxn ang="0">
                          <a:pos x="864" y="15"/>
                        </a:cxn>
                        <a:cxn ang="0">
                          <a:pos x="854" y="0"/>
                        </a:cxn>
                        <a:cxn ang="0">
                          <a:pos x="0" y="0"/>
                        </a:cxn>
                        <a:cxn ang="0">
                          <a:pos x="0" y="24"/>
                        </a:cxn>
                        <a:cxn ang="0">
                          <a:pos x="854" y="24"/>
                        </a:cxn>
                        <a:cxn ang="0">
                          <a:pos x="845" y="15"/>
                        </a:cxn>
                        <a:cxn ang="0">
                          <a:pos x="864" y="15"/>
                        </a:cxn>
                        <a:cxn ang="0">
                          <a:pos x="864" y="0"/>
                        </a:cxn>
                        <a:cxn ang="0">
                          <a:pos x="854" y="0"/>
                        </a:cxn>
                        <a:cxn ang="0">
                          <a:pos x="864" y="15"/>
                        </a:cxn>
                      </a:cxnLst>
                      <a:rect l="0" t="0" r="r" b="b"/>
                      <a:pathLst>
                        <a:path w="864" h="24">
                          <a:moveTo>
                            <a:pt x="864" y="15"/>
                          </a:moveTo>
                          <a:lnTo>
                            <a:pt x="854" y="0"/>
                          </a:lnTo>
                          <a:lnTo>
                            <a:pt x="0" y="0"/>
                          </a:lnTo>
                          <a:lnTo>
                            <a:pt x="0" y="24"/>
                          </a:lnTo>
                          <a:lnTo>
                            <a:pt x="854" y="24"/>
                          </a:lnTo>
                          <a:lnTo>
                            <a:pt x="845" y="15"/>
                          </a:lnTo>
                          <a:lnTo>
                            <a:pt x="864" y="15"/>
                          </a:lnTo>
                          <a:lnTo>
                            <a:pt x="864" y="0"/>
                          </a:lnTo>
                          <a:lnTo>
                            <a:pt x="854" y="0"/>
                          </a:lnTo>
                          <a:lnTo>
                            <a:pt x="864" y="15"/>
                          </a:lnTo>
                          <a:close/>
                        </a:path>
                      </a:pathLst>
                    </a:custGeom>
                    <a:solidFill>
                      <a:srgbClr val="000000"/>
                    </a:solidFill>
                    <a:ln w="9525">
                      <a:noFill/>
                      <a:round/>
                      <a:headEnd/>
                      <a:tailEnd/>
                    </a:ln>
                  </p:spPr>
                  <p:txBody>
                    <a:bodyPr/>
                    <a:lstStyle/>
                    <a:p>
                      <a:endParaRPr lang="en-GB"/>
                    </a:p>
                  </p:txBody>
                </p:sp>
                <p:sp>
                  <p:nvSpPr>
                    <p:cNvPr id="31" name="Text Box 126"/>
                    <p:cNvSpPr txBox="1">
                      <a:spLocks noChangeArrowheads="1"/>
                    </p:cNvSpPr>
                    <p:nvPr/>
                  </p:nvSpPr>
                  <p:spPr bwMode="auto">
                    <a:xfrm rot="16200000">
                      <a:off x="-513" y="2289"/>
                      <a:ext cx="2448" cy="173"/>
                    </a:xfrm>
                    <a:prstGeom prst="rect">
                      <a:avLst/>
                    </a:prstGeom>
                    <a:noFill/>
                    <a:ln w="9525">
                      <a:noFill/>
                      <a:miter lim="800000"/>
                      <a:headEnd/>
                      <a:tailEnd/>
                    </a:ln>
                    <a:effectLst/>
                  </p:spPr>
                  <p:txBody>
                    <a:bodyPr lIns="0" tIns="0" rIns="0" bIns="0">
                      <a:spAutoFit/>
                    </a:bodyPr>
                    <a:lstStyle/>
                    <a:p>
                      <a:pPr>
                        <a:spcBef>
                          <a:spcPct val="50000"/>
                        </a:spcBef>
                      </a:pPr>
                      <a:r>
                        <a:rPr lang="en-GB"/>
                        <a:t>DNA content of Cell / arbitrary units</a:t>
                      </a:r>
                    </a:p>
                  </p:txBody>
                </p:sp>
              </p:grpSp>
              <p:grpSp>
                <p:nvGrpSpPr>
                  <p:cNvPr id="23" name="Group 149"/>
                  <p:cNvGrpSpPr>
                    <a:grpSpLocks/>
                  </p:cNvGrpSpPr>
                  <p:nvPr/>
                </p:nvGrpSpPr>
                <p:grpSpPr bwMode="auto">
                  <a:xfrm>
                    <a:off x="1065" y="1938"/>
                    <a:ext cx="2874" cy="838"/>
                    <a:chOff x="1071" y="1938"/>
                    <a:chExt cx="2874" cy="838"/>
                  </a:xfrm>
                </p:grpSpPr>
                <p:grpSp>
                  <p:nvGrpSpPr>
                    <p:cNvPr id="24" name="Group 148"/>
                    <p:cNvGrpSpPr>
                      <a:grpSpLocks/>
                    </p:cNvGrpSpPr>
                    <p:nvPr/>
                  </p:nvGrpSpPr>
                  <p:grpSpPr bwMode="auto">
                    <a:xfrm>
                      <a:off x="1071" y="1938"/>
                      <a:ext cx="1967" cy="838"/>
                      <a:chOff x="1071" y="1938"/>
                      <a:chExt cx="1967" cy="838"/>
                    </a:xfrm>
                  </p:grpSpPr>
                  <p:sp>
                    <p:nvSpPr>
                      <p:cNvPr id="26" name="Line 142"/>
                      <p:cNvSpPr>
                        <a:spLocks noChangeShapeType="1"/>
                      </p:cNvSpPr>
                      <p:nvPr/>
                    </p:nvSpPr>
                    <p:spPr bwMode="auto">
                      <a:xfrm>
                        <a:off x="1071" y="2751"/>
                        <a:ext cx="1056" cy="0"/>
                      </a:xfrm>
                      <a:prstGeom prst="line">
                        <a:avLst/>
                      </a:prstGeom>
                      <a:noFill/>
                      <a:ln w="19050">
                        <a:solidFill>
                          <a:schemeClr val="hlink"/>
                        </a:solidFill>
                        <a:round/>
                        <a:headEnd/>
                        <a:tailEnd/>
                      </a:ln>
                      <a:effectLst/>
                    </p:spPr>
                    <p:txBody>
                      <a:bodyPr/>
                      <a:lstStyle/>
                      <a:p>
                        <a:endParaRPr lang="en-GB"/>
                      </a:p>
                    </p:txBody>
                  </p:sp>
                  <p:sp>
                    <p:nvSpPr>
                      <p:cNvPr id="27" name="Line 144"/>
                      <p:cNvSpPr>
                        <a:spLocks noChangeShapeType="1"/>
                      </p:cNvSpPr>
                      <p:nvPr/>
                    </p:nvSpPr>
                    <p:spPr bwMode="auto">
                      <a:xfrm flipH="1">
                        <a:off x="2127" y="1938"/>
                        <a:ext cx="477" cy="816"/>
                      </a:xfrm>
                      <a:prstGeom prst="line">
                        <a:avLst/>
                      </a:prstGeom>
                      <a:noFill/>
                      <a:ln w="19050">
                        <a:solidFill>
                          <a:schemeClr val="hlink"/>
                        </a:solidFill>
                        <a:round/>
                        <a:headEnd/>
                        <a:tailEnd/>
                      </a:ln>
                      <a:effectLst/>
                    </p:spPr>
                    <p:txBody>
                      <a:bodyPr/>
                      <a:lstStyle/>
                      <a:p>
                        <a:endParaRPr lang="en-GB"/>
                      </a:p>
                    </p:txBody>
                  </p:sp>
                  <p:sp>
                    <p:nvSpPr>
                      <p:cNvPr id="28" name="Line 145"/>
                      <p:cNvSpPr>
                        <a:spLocks noChangeShapeType="1"/>
                      </p:cNvSpPr>
                      <p:nvPr/>
                    </p:nvSpPr>
                    <p:spPr bwMode="auto">
                      <a:xfrm>
                        <a:off x="2598" y="1941"/>
                        <a:ext cx="348" cy="0"/>
                      </a:xfrm>
                      <a:prstGeom prst="line">
                        <a:avLst/>
                      </a:prstGeom>
                      <a:noFill/>
                      <a:ln w="19050">
                        <a:solidFill>
                          <a:schemeClr val="hlink"/>
                        </a:solidFill>
                        <a:round/>
                        <a:headEnd/>
                        <a:tailEnd/>
                      </a:ln>
                      <a:effectLst/>
                    </p:spPr>
                    <p:txBody>
                      <a:bodyPr/>
                      <a:lstStyle/>
                      <a:p>
                        <a:endParaRPr lang="en-GB"/>
                      </a:p>
                    </p:txBody>
                  </p:sp>
                  <p:sp>
                    <p:nvSpPr>
                      <p:cNvPr id="29" name="Line 146"/>
                      <p:cNvSpPr>
                        <a:spLocks noChangeShapeType="1"/>
                      </p:cNvSpPr>
                      <p:nvPr/>
                    </p:nvSpPr>
                    <p:spPr bwMode="auto">
                      <a:xfrm>
                        <a:off x="2940" y="1944"/>
                        <a:ext cx="98" cy="832"/>
                      </a:xfrm>
                      <a:prstGeom prst="line">
                        <a:avLst/>
                      </a:prstGeom>
                      <a:noFill/>
                      <a:ln w="19050">
                        <a:solidFill>
                          <a:schemeClr val="hlink"/>
                        </a:solidFill>
                        <a:round/>
                        <a:headEnd/>
                        <a:tailEnd/>
                      </a:ln>
                      <a:effectLst/>
                    </p:spPr>
                    <p:txBody>
                      <a:bodyPr/>
                      <a:lstStyle/>
                      <a:p>
                        <a:endParaRPr lang="en-GB"/>
                      </a:p>
                    </p:txBody>
                  </p:sp>
                </p:grpSp>
                <p:sp>
                  <p:nvSpPr>
                    <p:cNvPr id="25" name="Line 147"/>
                    <p:cNvSpPr>
                      <a:spLocks noChangeShapeType="1"/>
                    </p:cNvSpPr>
                    <p:nvPr/>
                  </p:nvSpPr>
                  <p:spPr bwMode="auto">
                    <a:xfrm>
                      <a:off x="3027" y="2763"/>
                      <a:ext cx="918" cy="0"/>
                    </a:xfrm>
                    <a:prstGeom prst="line">
                      <a:avLst/>
                    </a:prstGeom>
                    <a:noFill/>
                    <a:ln w="19050">
                      <a:solidFill>
                        <a:schemeClr val="hlink"/>
                      </a:solidFill>
                      <a:round/>
                      <a:headEnd/>
                      <a:tailEnd/>
                    </a:ln>
                    <a:effectLst/>
                  </p:spPr>
                  <p:txBody>
                    <a:bodyPr/>
                    <a:lstStyle/>
                    <a:p>
                      <a:endParaRPr lang="en-GB"/>
                    </a:p>
                  </p:txBody>
                </p:sp>
              </p:grpSp>
            </p:grpSp>
          </p:grpSp>
        </p:grpSp>
        <p:grpSp>
          <p:nvGrpSpPr>
            <p:cNvPr id="34" name="Group 133"/>
            <p:cNvGrpSpPr>
              <a:grpSpLocks/>
            </p:cNvGrpSpPr>
            <p:nvPr/>
          </p:nvGrpSpPr>
          <p:grpSpPr bwMode="auto">
            <a:xfrm>
              <a:off x="3269146" y="5614780"/>
              <a:ext cx="2362200" cy="366713"/>
              <a:chOff x="1728" y="3312"/>
              <a:chExt cx="1488" cy="231"/>
            </a:xfrm>
          </p:grpSpPr>
          <p:sp useBgFill="1">
            <p:nvSpPr>
              <p:cNvPr id="35" name="Text Box 130"/>
              <p:cNvSpPr txBox="1">
                <a:spLocks noChangeArrowheads="1"/>
              </p:cNvSpPr>
              <p:nvPr/>
            </p:nvSpPr>
            <p:spPr bwMode="auto">
              <a:xfrm>
                <a:off x="1728" y="3312"/>
                <a:ext cx="528" cy="231"/>
              </a:xfrm>
              <a:prstGeom prst="rect">
                <a:avLst/>
              </a:prstGeom>
              <a:ln w="9525">
                <a:noFill/>
                <a:miter lim="800000"/>
                <a:headEnd/>
                <a:tailEnd/>
              </a:ln>
              <a:effectLst/>
            </p:spPr>
            <p:txBody>
              <a:bodyPr>
                <a:spAutoFit/>
              </a:bodyPr>
              <a:lstStyle/>
              <a:p>
                <a:pPr>
                  <a:spcBef>
                    <a:spcPct val="50000"/>
                  </a:spcBef>
                </a:pPr>
                <a:r>
                  <a:rPr lang="en-GB" dirty="0"/>
                  <a:t>Time </a:t>
                </a:r>
              </a:p>
            </p:txBody>
          </p:sp>
          <p:sp>
            <p:nvSpPr>
              <p:cNvPr id="36" name="Line 131"/>
              <p:cNvSpPr>
                <a:spLocks noChangeShapeType="1"/>
              </p:cNvSpPr>
              <p:nvPr/>
            </p:nvSpPr>
            <p:spPr bwMode="auto">
              <a:xfrm>
                <a:off x="2208" y="3456"/>
                <a:ext cx="1008" cy="0"/>
              </a:xfrm>
              <a:prstGeom prst="line">
                <a:avLst/>
              </a:prstGeom>
              <a:noFill/>
              <a:ln w="19050">
                <a:solidFill>
                  <a:schemeClr val="tx1"/>
                </a:solidFill>
                <a:round/>
                <a:headEnd/>
                <a:tailEnd type="triangle" w="med" len="med"/>
              </a:ln>
              <a:effectLst/>
            </p:spPr>
            <p:txBody>
              <a:bodyPr/>
              <a:lstStyle/>
              <a:p>
                <a:endParaRPr lang="en-GB"/>
              </a:p>
            </p:txBody>
          </p:sp>
        </p:grpSp>
      </p:grpSp>
      <p:sp>
        <p:nvSpPr>
          <p:cNvPr id="38" name="Title 37"/>
          <p:cNvSpPr>
            <a:spLocks noGrp="1"/>
          </p:cNvSpPr>
          <p:nvPr>
            <p:ph type="title"/>
          </p:nvPr>
        </p:nvSpPr>
        <p:spPr>
          <a:xfrm>
            <a:off x="457200" y="149088"/>
            <a:ext cx="8229600" cy="1023730"/>
          </a:xfrm>
        </p:spPr>
        <p:txBody>
          <a:bodyPr>
            <a:normAutofit fontScale="90000"/>
          </a:bodyPr>
          <a:lstStyle/>
          <a:p>
            <a:r>
              <a:rPr lang="en-GB" sz="3600" b="1" dirty="0" smtClean="0"/>
              <a:t>Question: </a:t>
            </a:r>
            <a:r>
              <a:rPr lang="en-GB" sz="3600" dirty="0" smtClean="0"/>
              <a:t>DNA Content of a Cell Over Time</a:t>
            </a:r>
            <a:endParaRPr lang="en-GB" sz="3600" dirty="0"/>
          </a:p>
        </p:txBody>
      </p:sp>
      <p:sp>
        <p:nvSpPr>
          <p:cNvPr id="39" name="TextBox 38"/>
          <p:cNvSpPr txBox="1"/>
          <p:nvPr/>
        </p:nvSpPr>
        <p:spPr>
          <a:xfrm>
            <a:off x="665922" y="999539"/>
            <a:ext cx="8030817" cy="1200329"/>
          </a:xfrm>
          <a:prstGeom prst="rect">
            <a:avLst/>
          </a:prstGeom>
          <a:noFill/>
        </p:spPr>
        <p:txBody>
          <a:bodyPr wrap="square" rtlCol="0">
            <a:spAutoFit/>
          </a:bodyPr>
          <a:lstStyle/>
          <a:p>
            <a:r>
              <a:rPr lang="en-GB" dirty="0" smtClean="0"/>
              <a:t>Where is replication of the chromosomes occurring?</a:t>
            </a:r>
          </a:p>
          <a:p>
            <a:r>
              <a:rPr lang="en-GB" dirty="0" smtClean="0"/>
              <a:t>Where is mitosis occurring?</a:t>
            </a:r>
          </a:p>
          <a:p>
            <a:r>
              <a:rPr lang="en-GB" dirty="0" smtClean="0"/>
              <a:t>Where is cytokinesis occurring?</a:t>
            </a:r>
          </a:p>
          <a:p>
            <a:r>
              <a:rPr lang="en-GB" dirty="0" smtClean="0"/>
              <a:t>Which parts represent Interphase?</a:t>
            </a:r>
            <a:endParaRPr lang="en-GB" dirty="0"/>
          </a:p>
        </p:txBody>
      </p:sp>
      <p:sp>
        <p:nvSpPr>
          <p:cNvPr id="40" name="TextBox 39"/>
          <p:cNvSpPr txBox="1"/>
          <p:nvPr/>
        </p:nvSpPr>
        <p:spPr>
          <a:xfrm>
            <a:off x="1233577" y="2208362"/>
            <a:ext cx="7582619" cy="369332"/>
          </a:xfrm>
          <a:prstGeom prst="rect">
            <a:avLst/>
          </a:prstGeom>
          <a:noFill/>
        </p:spPr>
        <p:txBody>
          <a:bodyPr wrap="square" rtlCol="0">
            <a:spAutoFit/>
          </a:bodyPr>
          <a:lstStyle/>
          <a:p>
            <a:r>
              <a:rPr lang="en-GB" b="1" dirty="0" smtClean="0"/>
              <a:t>Graph showing the DNA content of a cell over the time of a cell cycle.</a:t>
            </a:r>
            <a:endParaRPr lang="en-GB" b="1" dirty="0"/>
          </a:p>
        </p:txBody>
      </p:sp>
    </p:spTree>
    <p:extLst>
      <p:ext uri="{BB962C8B-B14F-4D97-AF65-F5344CB8AC3E}">
        <p14:creationId xmlns:p14="http://schemas.microsoft.com/office/powerpoint/2010/main" val="4943260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457200" y="149088"/>
            <a:ext cx="8229600" cy="803412"/>
          </a:xfrm>
        </p:spPr>
        <p:txBody>
          <a:bodyPr>
            <a:normAutofit fontScale="90000"/>
          </a:bodyPr>
          <a:lstStyle/>
          <a:p>
            <a:r>
              <a:rPr lang="en-GB" sz="3600" b="1" dirty="0" smtClean="0"/>
              <a:t>Question: </a:t>
            </a:r>
            <a:r>
              <a:rPr lang="en-GB" sz="3600" dirty="0" smtClean="0"/>
              <a:t>DNA Content of a Cell Over Time</a:t>
            </a:r>
            <a:endParaRPr lang="en-GB" sz="3600" dirty="0"/>
          </a:p>
        </p:txBody>
      </p:sp>
      <p:sp>
        <p:nvSpPr>
          <p:cNvPr id="39" name="TextBox 38"/>
          <p:cNvSpPr txBox="1"/>
          <p:nvPr/>
        </p:nvSpPr>
        <p:spPr>
          <a:xfrm>
            <a:off x="665922" y="999539"/>
            <a:ext cx="8030817" cy="1200329"/>
          </a:xfrm>
          <a:prstGeom prst="rect">
            <a:avLst/>
          </a:prstGeom>
          <a:noFill/>
        </p:spPr>
        <p:txBody>
          <a:bodyPr wrap="square" rtlCol="0">
            <a:spAutoFit/>
          </a:bodyPr>
          <a:lstStyle/>
          <a:p>
            <a:r>
              <a:rPr lang="en-GB" dirty="0" smtClean="0">
                <a:solidFill>
                  <a:prstClr val="black"/>
                </a:solidFill>
              </a:rPr>
              <a:t>Where is replication of the chromosomes occurring?</a:t>
            </a:r>
          </a:p>
          <a:p>
            <a:r>
              <a:rPr lang="en-GB" dirty="0" smtClean="0">
                <a:solidFill>
                  <a:prstClr val="black"/>
                </a:solidFill>
              </a:rPr>
              <a:t>Where is mitosis occurring?</a:t>
            </a:r>
          </a:p>
          <a:p>
            <a:r>
              <a:rPr lang="en-GB" dirty="0" smtClean="0">
                <a:solidFill>
                  <a:prstClr val="black"/>
                </a:solidFill>
              </a:rPr>
              <a:t>Where is cytokinesis occurring?</a:t>
            </a:r>
          </a:p>
          <a:p>
            <a:r>
              <a:rPr lang="en-GB" dirty="0" smtClean="0">
                <a:solidFill>
                  <a:prstClr val="black"/>
                </a:solidFill>
              </a:rPr>
              <a:t>Which parts represent Interphase?</a:t>
            </a:r>
            <a:endParaRPr lang="en-GB" dirty="0">
              <a:solidFill>
                <a:prstClr val="black"/>
              </a:solidFill>
            </a:endParaRPr>
          </a:p>
        </p:txBody>
      </p:sp>
      <p:sp>
        <p:nvSpPr>
          <p:cNvPr id="40" name="TextBox 39"/>
          <p:cNvSpPr txBox="1"/>
          <p:nvPr/>
        </p:nvSpPr>
        <p:spPr>
          <a:xfrm>
            <a:off x="395377" y="2208362"/>
            <a:ext cx="7582619" cy="369332"/>
          </a:xfrm>
          <a:prstGeom prst="rect">
            <a:avLst/>
          </a:prstGeom>
          <a:noFill/>
        </p:spPr>
        <p:txBody>
          <a:bodyPr wrap="square" rtlCol="0">
            <a:spAutoFit/>
          </a:bodyPr>
          <a:lstStyle/>
          <a:p>
            <a:r>
              <a:rPr lang="en-GB" b="1" dirty="0" smtClean="0">
                <a:solidFill>
                  <a:prstClr val="black"/>
                </a:solidFill>
              </a:rPr>
              <a:t>Graph showing the DNA content of a cell over the time of a cell cycle.</a:t>
            </a:r>
            <a:endParaRPr lang="en-GB" b="1" dirty="0">
              <a:solidFill>
                <a:prstClr val="black"/>
              </a:solidFill>
            </a:endParaRPr>
          </a:p>
        </p:txBody>
      </p:sp>
      <p:cxnSp>
        <p:nvCxnSpPr>
          <p:cNvPr id="50" name="Straight Arrow Connector 49"/>
          <p:cNvCxnSpPr/>
          <p:nvPr/>
        </p:nvCxnSpPr>
        <p:spPr>
          <a:xfrm flipH="1">
            <a:off x="4158111" y="2998147"/>
            <a:ext cx="57150" cy="4476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692014" y="2250435"/>
            <a:ext cx="5699261" cy="4385158"/>
            <a:chOff x="1854064" y="2202810"/>
            <a:chExt cx="5699261" cy="4385158"/>
          </a:xfrm>
        </p:grpSpPr>
        <p:grpSp>
          <p:nvGrpSpPr>
            <p:cNvPr id="42" name="Group 41"/>
            <p:cNvGrpSpPr/>
            <p:nvPr/>
          </p:nvGrpSpPr>
          <p:grpSpPr>
            <a:xfrm>
              <a:off x="3200400" y="3067050"/>
              <a:ext cx="1381125" cy="971550"/>
              <a:chOff x="3200400" y="3067050"/>
              <a:chExt cx="1381125" cy="971550"/>
            </a:xfrm>
          </p:grpSpPr>
          <p:sp>
            <p:nvSpPr>
              <p:cNvPr id="32" name="TextBox 31"/>
              <p:cNvSpPr txBox="1"/>
              <p:nvPr/>
            </p:nvSpPr>
            <p:spPr>
              <a:xfrm>
                <a:off x="3200400" y="3067050"/>
                <a:ext cx="1343025" cy="646331"/>
              </a:xfrm>
              <a:prstGeom prst="rect">
                <a:avLst/>
              </a:prstGeom>
              <a:noFill/>
            </p:spPr>
            <p:txBody>
              <a:bodyPr wrap="square" rtlCol="0">
                <a:spAutoFit/>
              </a:bodyPr>
              <a:lstStyle/>
              <a:p>
                <a:r>
                  <a:rPr lang="en-GB" dirty="0" smtClean="0"/>
                  <a:t>Replication of DNA</a:t>
                </a:r>
                <a:endParaRPr lang="en-GB" dirty="0"/>
              </a:p>
            </p:txBody>
          </p:sp>
          <p:cxnSp>
            <p:nvCxnSpPr>
              <p:cNvPr id="37" name="Straight Arrow Connector 36"/>
              <p:cNvCxnSpPr/>
              <p:nvPr/>
            </p:nvCxnSpPr>
            <p:spPr>
              <a:xfrm>
                <a:off x="4038600" y="3533775"/>
                <a:ext cx="542925" cy="5048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581651" y="3097128"/>
              <a:ext cx="1971674" cy="760497"/>
              <a:chOff x="5562601" y="2849478"/>
              <a:chExt cx="1971674" cy="760497"/>
            </a:xfrm>
          </p:grpSpPr>
          <p:sp>
            <p:nvSpPr>
              <p:cNvPr id="43" name="TextBox 42"/>
              <p:cNvSpPr txBox="1"/>
              <p:nvPr/>
            </p:nvSpPr>
            <p:spPr>
              <a:xfrm>
                <a:off x="6153150" y="2849478"/>
                <a:ext cx="1381125" cy="369332"/>
              </a:xfrm>
              <a:prstGeom prst="rect">
                <a:avLst/>
              </a:prstGeom>
              <a:noFill/>
            </p:spPr>
            <p:txBody>
              <a:bodyPr wrap="square" rtlCol="0">
                <a:spAutoFit/>
              </a:bodyPr>
              <a:lstStyle/>
              <a:p>
                <a:r>
                  <a:rPr lang="en-GB" dirty="0" smtClean="0"/>
                  <a:t>Cytokinesis</a:t>
                </a:r>
                <a:endParaRPr lang="en-GB" dirty="0"/>
              </a:p>
            </p:txBody>
          </p:sp>
          <p:cxnSp>
            <p:nvCxnSpPr>
              <p:cNvPr id="44" name="Straight Arrow Connector 43"/>
              <p:cNvCxnSpPr/>
              <p:nvPr/>
            </p:nvCxnSpPr>
            <p:spPr>
              <a:xfrm flipH="1">
                <a:off x="5562601" y="3086100"/>
                <a:ext cx="523874" cy="5238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4762500" y="2667000"/>
              <a:ext cx="952500" cy="369332"/>
            </a:xfrm>
            <a:prstGeom prst="rect">
              <a:avLst/>
            </a:prstGeom>
            <a:noFill/>
          </p:spPr>
          <p:txBody>
            <a:bodyPr wrap="square" rtlCol="0">
              <a:spAutoFit/>
            </a:bodyPr>
            <a:lstStyle/>
            <a:p>
              <a:r>
                <a:rPr lang="en-GB" dirty="0" smtClean="0"/>
                <a:t>Mitosis</a:t>
              </a:r>
              <a:endParaRPr lang="en-GB" dirty="0"/>
            </a:p>
          </p:txBody>
        </p:sp>
        <p:sp>
          <p:nvSpPr>
            <p:cNvPr id="56" name="TextBox 55"/>
            <p:cNvSpPr txBox="1"/>
            <p:nvPr/>
          </p:nvSpPr>
          <p:spPr>
            <a:xfrm>
              <a:off x="6029325" y="5172075"/>
              <a:ext cx="1425460" cy="369332"/>
            </a:xfrm>
            <a:prstGeom prst="rect">
              <a:avLst/>
            </a:prstGeom>
            <a:noFill/>
          </p:spPr>
          <p:txBody>
            <a:bodyPr wrap="square" rtlCol="0">
              <a:spAutoFit/>
            </a:bodyPr>
            <a:lstStyle/>
            <a:p>
              <a:r>
                <a:rPr lang="en-GB" dirty="0" smtClean="0"/>
                <a:t>Interphase</a:t>
              </a:r>
              <a:endParaRPr lang="en-GB" dirty="0"/>
            </a:p>
          </p:txBody>
        </p:sp>
        <p:grpSp>
          <p:nvGrpSpPr>
            <p:cNvPr id="2" name="Group 36"/>
            <p:cNvGrpSpPr/>
            <p:nvPr/>
          </p:nvGrpSpPr>
          <p:grpSpPr>
            <a:xfrm>
              <a:off x="1854064" y="2202810"/>
              <a:ext cx="5310188" cy="4385158"/>
              <a:chOff x="1911073" y="1596335"/>
              <a:chExt cx="5310188" cy="4385158"/>
            </a:xfrm>
          </p:grpSpPr>
          <p:grpSp>
            <p:nvGrpSpPr>
              <p:cNvPr id="3" name="Group 12"/>
              <p:cNvGrpSpPr/>
              <p:nvPr/>
            </p:nvGrpSpPr>
            <p:grpSpPr>
              <a:xfrm>
                <a:off x="1911073" y="1596335"/>
                <a:ext cx="5310188" cy="3886201"/>
                <a:chOff x="1003300" y="1841500"/>
                <a:chExt cx="5310188" cy="3886201"/>
              </a:xfrm>
            </p:grpSpPr>
            <p:sp>
              <p:nvSpPr>
                <p:cNvPr id="14" name="Rectangle 33"/>
                <p:cNvSpPr>
                  <a:spLocks noChangeArrowheads="1"/>
                </p:cNvSpPr>
                <p:nvPr/>
              </p:nvSpPr>
              <p:spPr bwMode="auto">
                <a:xfrm>
                  <a:off x="1565275" y="2976563"/>
                  <a:ext cx="69850" cy="168275"/>
                </a:xfrm>
                <a:prstGeom prst="rect">
                  <a:avLst/>
                </a:prstGeom>
                <a:noFill/>
                <a:ln w="9525">
                  <a:noFill/>
                  <a:miter lim="800000"/>
                  <a:headEnd/>
                  <a:tailEnd/>
                </a:ln>
              </p:spPr>
              <p:txBody>
                <a:bodyPr wrap="none" lIns="0" tIns="0" rIns="0" bIns="0">
                  <a:spAutoFit/>
                </a:bodyPr>
                <a:lstStyle/>
                <a:p>
                  <a:r>
                    <a:rPr lang="en-US" sz="1100" dirty="0">
                      <a:solidFill>
                        <a:srgbClr val="000000"/>
                      </a:solidFill>
                      <a:latin typeface="Times New Roman" pitchFamily="18" charset="0"/>
                    </a:rPr>
                    <a:t>4</a:t>
                  </a:r>
                  <a:endParaRPr lang="en-GB" dirty="0">
                    <a:solidFill>
                      <a:prstClr val="black"/>
                    </a:solidFill>
                  </a:endParaRPr>
                </a:p>
              </p:txBody>
            </p:sp>
            <p:sp>
              <p:nvSpPr>
                <p:cNvPr id="15" name="Rectangle 34"/>
                <p:cNvSpPr>
                  <a:spLocks noChangeArrowheads="1"/>
                </p:cNvSpPr>
                <p:nvPr/>
              </p:nvSpPr>
              <p:spPr bwMode="auto">
                <a:xfrm>
                  <a:off x="1565275" y="3636963"/>
                  <a:ext cx="69850" cy="168275"/>
                </a:xfrm>
                <a:prstGeom prst="rect">
                  <a:avLst/>
                </a:prstGeom>
                <a:noFill/>
                <a:ln w="9525">
                  <a:noFill/>
                  <a:miter lim="800000"/>
                  <a:headEnd/>
                  <a:tailEnd/>
                </a:ln>
              </p:spPr>
              <p:txBody>
                <a:bodyPr wrap="none" lIns="0" tIns="0" rIns="0" bIns="0">
                  <a:spAutoFit/>
                </a:bodyPr>
                <a:lstStyle/>
                <a:p>
                  <a:r>
                    <a:rPr lang="en-US" sz="1100" dirty="0">
                      <a:solidFill>
                        <a:srgbClr val="000000"/>
                      </a:solidFill>
                      <a:latin typeface="Times New Roman" pitchFamily="18" charset="0"/>
                    </a:rPr>
                    <a:t>3</a:t>
                  </a:r>
                  <a:endParaRPr lang="en-GB" dirty="0">
                    <a:solidFill>
                      <a:prstClr val="black"/>
                    </a:solidFill>
                  </a:endParaRPr>
                </a:p>
              </p:txBody>
            </p:sp>
            <p:sp>
              <p:nvSpPr>
                <p:cNvPr id="16" name="Rectangle 35"/>
                <p:cNvSpPr>
                  <a:spLocks noChangeArrowheads="1"/>
                </p:cNvSpPr>
                <p:nvPr/>
              </p:nvSpPr>
              <p:spPr bwMode="auto">
                <a:xfrm>
                  <a:off x="1565275" y="429895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rPr>
                    <a:t>2</a:t>
                  </a:r>
                  <a:endParaRPr lang="en-GB">
                    <a:solidFill>
                      <a:prstClr val="black"/>
                    </a:solidFill>
                  </a:endParaRPr>
                </a:p>
              </p:txBody>
            </p:sp>
            <p:sp>
              <p:nvSpPr>
                <p:cNvPr id="17" name="Rectangle 36"/>
                <p:cNvSpPr>
                  <a:spLocks noChangeArrowheads="1"/>
                </p:cNvSpPr>
                <p:nvPr/>
              </p:nvSpPr>
              <p:spPr bwMode="auto">
                <a:xfrm>
                  <a:off x="1565275" y="495935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rPr>
                    <a:t>1</a:t>
                  </a:r>
                  <a:endParaRPr lang="en-GB">
                    <a:solidFill>
                      <a:prstClr val="black"/>
                    </a:solidFill>
                  </a:endParaRPr>
                </a:p>
              </p:txBody>
            </p:sp>
            <p:grpSp>
              <p:nvGrpSpPr>
                <p:cNvPr id="4" name="Group 124"/>
                <p:cNvGrpSpPr/>
                <p:nvPr/>
              </p:nvGrpSpPr>
              <p:grpSpPr>
                <a:xfrm>
                  <a:off x="1003300" y="1841500"/>
                  <a:ext cx="5310188" cy="3886201"/>
                  <a:chOff x="1003300" y="1841500"/>
                  <a:chExt cx="5310188" cy="3886201"/>
                </a:xfrm>
              </p:grpSpPr>
              <p:sp>
                <p:nvSpPr>
                  <p:cNvPr id="19" name="Freeform 26"/>
                  <p:cNvSpPr>
                    <a:spLocks/>
                  </p:cNvSpPr>
                  <p:nvPr/>
                </p:nvSpPr>
                <p:spPr bwMode="auto">
                  <a:xfrm>
                    <a:off x="1690688" y="5673725"/>
                    <a:ext cx="4448175" cy="11113"/>
                  </a:xfrm>
                  <a:custGeom>
                    <a:avLst/>
                    <a:gdLst/>
                    <a:ahLst/>
                    <a:cxnLst>
                      <a:cxn ang="0">
                        <a:pos x="0" y="10"/>
                      </a:cxn>
                      <a:cxn ang="0">
                        <a:pos x="10" y="19"/>
                      </a:cxn>
                      <a:cxn ang="0">
                        <a:pos x="7004" y="19"/>
                      </a:cxn>
                      <a:cxn ang="0">
                        <a:pos x="7004" y="0"/>
                      </a:cxn>
                      <a:cxn ang="0">
                        <a:pos x="10" y="0"/>
                      </a:cxn>
                      <a:cxn ang="0">
                        <a:pos x="19" y="10"/>
                      </a:cxn>
                      <a:cxn ang="0">
                        <a:pos x="0" y="10"/>
                      </a:cxn>
                      <a:cxn ang="0">
                        <a:pos x="0" y="19"/>
                      </a:cxn>
                      <a:cxn ang="0">
                        <a:pos x="10" y="19"/>
                      </a:cxn>
                      <a:cxn ang="0">
                        <a:pos x="0" y="10"/>
                      </a:cxn>
                    </a:cxnLst>
                    <a:rect l="0" t="0" r="r" b="b"/>
                    <a:pathLst>
                      <a:path w="7004" h="19">
                        <a:moveTo>
                          <a:pt x="0" y="10"/>
                        </a:moveTo>
                        <a:lnTo>
                          <a:pt x="10" y="19"/>
                        </a:lnTo>
                        <a:lnTo>
                          <a:pt x="7004" y="19"/>
                        </a:lnTo>
                        <a:lnTo>
                          <a:pt x="7004" y="0"/>
                        </a:lnTo>
                        <a:lnTo>
                          <a:pt x="10" y="0"/>
                        </a:lnTo>
                        <a:lnTo>
                          <a:pt x="19" y="10"/>
                        </a:lnTo>
                        <a:lnTo>
                          <a:pt x="0" y="10"/>
                        </a:lnTo>
                        <a:lnTo>
                          <a:pt x="0" y="19"/>
                        </a:lnTo>
                        <a:lnTo>
                          <a:pt x="10" y="19"/>
                        </a:lnTo>
                        <a:lnTo>
                          <a:pt x="0" y="10"/>
                        </a:lnTo>
                        <a:close/>
                      </a:path>
                    </a:pathLst>
                  </a:custGeom>
                  <a:solidFill>
                    <a:srgbClr val="000000"/>
                  </a:solidFill>
                  <a:ln w="9525">
                    <a:noFill/>
                    <a:round/>
                    <a:headEnd/>
                    <a:tailEnd/>
                  </a:ln>
                </p:spPr>
                <p:txBody>
                  <a:bodyPr/>
                  <a:lstStyle/>
                  <a:p>
                    <a:endParaRPr lang="en-GB">
                      <a:solidFill>
                        <a:prstClr val="black"/>
                      </a:solidFill>
                    </a:endParaRPr>
                  </a:p>
                </p:txBody>
              </p:sp>
              <p:sp>
                <p:nvSpPr>
                  <p:cNvPr id="20" name="Freeform 27"/>
                  <p:cNvSpPr>
                    <a:spLocks/>
                  </p:cNvSpPr>
                  <p:nvPr/>
                </p:nvSpPr>
                <p:spPr bwMode="auto">
                  <a:xfrm>
                    <a:off x="1690688" y="2657475"/>
                    <a:ext cx="12700" cy="3022600"/>
                  </a:xfrm>
                  <a:custGeom>
                    <a:avLst/>
                    <a:gdLst/>
                    <a:ahLst/>
                    <a:cxnLst>
                      <a:cxn ang="0">
                        <a:pos x="10" y="0"/>
                      </a:cxn>
                      <a:cxn ang="0">
                        <a:pos x="0" y="0"/>
                      </a:cxn>
                      <a:cxn ang="0">
                        <a:pos x="0" y="4761"/>
                      </a:cxn>
                      <a:cxn ang="0">
                        <a:pos x="19" y="4761"/>
                      </a:cxn>
                      <a:cxn ang="0">
                        <a:pos x="19" y="0"/>
                      </a:cxn>
                      <a:cxn ang="0">
                        <a:pos x="10" y="0"/>
                      </a:cxn>
                    </a:cxnLst>
                    <a:rect l="0" t="0" r="r" b="b"/>
                    <a:pathLst>
                      <a:path w="19" h="4761">
                        <a:moveTo>
                          <a:pt x="10" y="0"/>
                        </a:moveTo>
                        <a:lnTo>
                          <a:pt x="0" y="0"/>
                        </a:lnTo>
                        <a:lnTo>
                          <a:pt x="0" y="4761"/>
                        </a:lnTo>
                        <a:lnTo>
                          <a:pt x="19" y="4761"/>
                        </a:lnTo>
                        <a:lnTo>
                          <a:pt x="19" y="0"/>
                        </a:lnTo>
                        <a:lnTo>
                          <a:pt x="10" y="0"/>
                        </a:lnTo>
                        <a:close/>
                      </a:path>
                    </a:pathLst>
                  </a:custGeom>
                  <a:solidFill>
                    <a:srgbClr val="000000"/>
                  </a:solidFill>
                  <a:ln w="9525">
                    <a:noFill/>
                    <a:round/>
                    <a:headEnd/>
                    <a:tailEnd/>
                  </a:ln>
                </p:spPr>
                <p:txBody>
                  <a:bodyPr/>
                  <a:lstStyle/>
                  <a:p>
                    <a:endParaRPr lang="en-GB">
                      <a:solidFill>
                        <a:prstClr val="black"/>
                      </a:solidFill>
                    </a:endParaRPr>
                  </a:p>
                </p:txBody>
              </p:sp>
              <p:grpSp>
                <p:nvGrpSpPr>
                  <p:cNvPr id="5" name="Group 155"/>
                  <p:cNvGrpSpPr>
                    <a:grpSpLocks/>
                  </p:cNvGrpSpPr>
                  <p:nvPr/>
                </p:nvGrpSpPr>
                <p:grpSpPr bwMode="auto">
                  <a:xfrm>
                    <a:off x="1003300" y="1841500"/>
                    <a:ext cx="5310188" cy="3886201"/>
                    <a:chOff x="624" y="1152"/>
                    <a:chExt cx="3345" cy="2448"/>
                  </a:xfrm>
                </p:grpSpPr>
                <p:grpSp>
                  <p:nvGrpSpPr>
                    <p:cNvPr id="6" name="Group 154"/>
                    <p:cNvGrpSpPr>
                      <a:grpSpLocks/>
                    </p:cNvGrpSpPr>
                    <p:nvPr/>
                  </p:nvGrpSpPr>
                  <p:grpSpPr bwMode="auto">
                    <a:xfrm>
                      <a:off x="624" y="1152"/>
                      <a:ext cx="2324" cy="2448"/>
                      <a:chOff x="624" y="1152"/>
                      <a:chExt cx="2324" cy="2448"/>
                    </a:xfrm>
                  </p:grpSpPr>
                  <p:sp>
                    <p:nvSpPr>
                      <p:cNvPr id="30" name="Freeform 23"/>
                      <p:cNvSpPr>
                        <a:spLocks/>
                      </p:cNvSpPr>
                      <p:nvPr/>
                    </p:nvSpPr>
                    <p:spPr bwMode="auto">
                      <a:xfrm>
                        <a:off x="2602" y="1938"/>
                        <a:ext cx="346" cy="10"/>
                      </a:xfrm>
                      <a:custGeom>
                        <a:avLst/>
                        <a:gdLst/>
                        <a:ahLst/>
                        <a:cxnLst>
                          <a:cxn ang="0">
                            <a:pos x="864" y="15"/>
                          </a:cxn>
                          <a:cxn ang="0">
                            <a:pos x="854" y="0"/>
                          </a:cxn>
                          <a:cxn ang="0">
                            <a:pos x="0" y="0"/>
                          </a:cxn>
                          <a:cxn ang="0">
                            <a:pos x="0" y="24"/>
                          </a:cxn>
                          <a:cxn ang="0">
                            <a:pos x="854" y="24"/>
                          </a:cxn>
                          <a:cxn ang="0">
                            <a:pos x="845" y="15"/>
                          </a:cxn>
                          <a:cxn ang="0">
                            <a:pos x="864" y="15"/>
                          </a:cxn>
                          <a:cxn ang="0">
                            <a:pos x="864" y="0"/>
                          </a:cxn>
                          <a:cxn ang="0">
                            <a:pos x="854" y="0"/>
                          </a:cxn>
                          <a:cxn ang="0">
                            <a:pos x="864" y="15"/>
                          </a:cxn>
                        </a:cxnLst>
                        <a:rect l="0" t="0" r="r" b="b"/>
                        <a:pathLst>
                          <a:path w="864" h="24">
                            <a:moveTo>
                              <a:pt x="864" y="15"/>
                            </a:moveTo>
                            <a:lnTo>
                              <a:pt x="854" y="0"/>
                            </a:lnTo>
                            <a:lnTo>
                              <a:pt x="0" y="0"/>
                            </a:lnTo>
                            <a:lnTo>
                              <a:pt x="0" y="24"/>
                            </a:lnTo>
                            <a:lnTo>
                              <a:pt x="854" y="24"/>
                            </a:lnTo>
                            <a:lnTo>
                              <a:pt x="845" y="15"/>
                            </a:lnTo>
                            <a:lnTo>
                              <a:pt x="864" y="15"/>
                            </a:lnTo>
                            <a:lnTo>
                              <a:pt x="864" y="0"/>
                            </a:lnTo>
                            <a:lnTo>
                              <a:pt x="854" y="0"/>
                            </a:lnTo>
                            <a:lnTo>
                              <a:pt x="864" y="15"/>
                            </a:lnTo>
                            <a:close/>
                          </a:path>
                        </a:pathLst>
                      </a:custGeom>
                      <a:solidFill>
                        <a:srgbClr val="000000"/>
                      </a:solidFill>
                      <a:ln w="9525">
                        <a:noFill/>
                        <a:round/>
                        <a:headEnd/>
                        <a:tailEnd/>
                      </a:ln>
                    </p:spPr>
                    <p:txBody>
                      <a:bodyPr/>
                      <a:lstStyle/>
                      <a:p>
                        <a:endParaRPr lang="en-GB">
                          <a:solidFill>
                            <a:prstClr val="black"/>
                          </a:solidFill>
                        </a:endParaRPr>
                      </a:p>
                    </p:txBody>
                  </p:sp>
                  <p:sp>
                    <p:nvSpPr>
                      <p:cNvPr id="31" name="Text Box 126"/>
                      <p:cNvSpPr txBox="1">
                        <a:spLocks noChangeArrowheads="1"/>
                      </p:cNvSpPr>
                      <p:nvPr/>
                    </p:nvSpPr>
                    <p:spPr bwMode="auto">
                      <a:xfrm rot="16200000">
                        <a:off x="-513" y="2289"/>
                        <a:ext cx="2448" cy="173"/>
                      </a:xfrm>
                      <a:prstGeom prst="rect">
                        <a:avLst/>
                      </a:prstGeom>
                      <a:noFill/>
                      <a:ln w="9525">
                        <a:noFill/>
                        <a:miter lim="800000"/>
                        <a:headEnd/>
                        <a:tailEnd/>
                      </a:ln>
                      <a:effectLst/>
                    </p:spPr>
                    <p:txBody>
                      <a:bodyPr lIns="0" tIns="0" rIns="0" bIns="0">
                        <a:spAutoFit/>
                      </a:bodyPr>
                      <a:lstStyle/>
                      <a:p>
                        <a:pPr>
                          <a:spcBef>
                            <a:spcPct val="50000"/>
                          </a:spcBef>
                        </a:pPr>
                        <a:r>
                          <a:rPr lang="en-GB">
                            <a:solidFill>
                              <a:prstClr val="black"/>
                            </a:solidFill>
                          </a:rPr>
                          <a:t>DNA content of Cell / arbitrary units</a:t>
                        </a:r>
                      </a:p>
                    </p:txBody>
                  </p:sp>
                </p:grpSp>
                <p:grpSp>
                  <p:nvGrpSpPr>
                    <p:cNvPr id="7" name="Group 149"/>
                    <p:cNvGrpSpPr>
                      <a:grpSpLocks/>
                    </p:cNvGrpSpPr>
                    <p:nvPr/>
                  </p:nvGrpSpPr>
                  <p:grpSpPr bwMode="auto">
                    <a:xfrm>
                      <a:off x="1065" y="1938"/>
                      <a:ext cx="2904" cy="826"/>
                      <a:chOff x="1071" y="1938"/>
                      <a:chExt cx="2904" cy="826"/>
                    </a:xfrm>
                  </p:grpSpPr>
                  <p:grpSp>
                    <p:nvGrpSpPr>
                      <p:cNvPr id="8" name="Group 148"/>
                      <p:cNvGrpSpPr>
                        <a:grpSpLocks/>
                      </p:cNvGrpSpPr>
                      <p:nvPr/>
                    </p:nvGrpSpPr>
                    <p:grpSpPr bwMode="auto">
                      <a:xfrm>
                        <a:off x="1071" y="1938"/>
                        <a:ext cx="1979" cy="826"/>
                        <a:chOff x="1071" y="1938"/>
                        <a:chExt cx="1979" cy="826"/>
                      </a:xfrm>
                    </p:grpSpPr>
                    <p:sp>
                      <p:nvSpPr>
                        <p:cNvPr id="26" name="Line 142"/>
                        <p:cNvSpPr>
                          <a:spLocks noChangeShapeType="1"/>
                        </p:cNvSpPr>
                        <p:nvPr/>
                      </p:nvSpPr>
                      <p:spPr bwMode="auto">
                        <a:xfrm>
                          <a:off x="1071" y="2751"/>
                          <a:ext cx="1056" cy="0"/>
                        </a:xfrm>
                        <a:prstGeom prst="line">
                          <a:avLst/>
                        </a:prstGeom>
                        <a:noFill/>
                        <a:ln w="19050">
                          <a:solidFill>
                            <a:schemeClr val="hlink"/>
                          </a:solidFill>
                          <a:round/>
                          <a:headEnd/>
                          <a:tailEnd/>
                        </a:ln>
                        <a:effectLst/>
                      </p:spPr>
                      <p:txBody>
                        <a:bodyPr/>
                        <a:lstStyle/>
                        <a:p>
                          <a:endParaRPr lang="en-GB">
                            <a:solidFill>
                              <a:prstClr val="black"/>
                            </a:solidFill>
                          </a:endParaRPr>
                        </a:p>
                      </p:txBody>
                    </p:sp>
                    <p:sp>
                      <p:nvSpPr>
                        <p:cNvPr id="27" name="Line 144"/>
                        <p:cNvSpPr>
                          <a:spLocks noChangeShapeType="1"/>
                        </p:cNvSpPr>
                        <p:nvPr/>
                      </p:nvSpPr>
                      <p:spPr bwMode="auto">
                        <a:xfrm flipH="1">
                          <a:off x="2127" y="1938"/>
                          <a:ext cx="477" cy="816"/>
                        </a:xfrm>
                        <a:prstGeom prst="line">
                          <a:avLst/>
                        </a:prstGeom>
                        <a:noFill/>
                        <a:ln w="19050">
                          <a:solidFill>
                            <a:schemeClr val="hlink"/>
                          </a:solidFill>
                          <a:round/>
                          <a:headEnd/>
                          <a:tailEnd/>
                        </a:ln>
                        <a:effectLst/>
                      </p:spPr>
                      <p:txBody>
                        <a:bodyPr/>
                        <a:lstStyle/>
                        <a:p>
                          <a:endParaRPr lang="en-GB">
                            <a:solidFill>
                              <a:prstClr val="black"/>
                            </a:solidFill>
                          </a:endParaRPr>
                        </a:p>
                      </p:txBody>
                    </p:sp>
                    <p:sp>
                      <p:nvSpPr>
                        <p:cNvPr id="28" name="Line 145"/>
                        <p:cNvSpPr>
                          <a:spLocks noChangeShapeType="1"/>
                        </p:cNvSpPr>
                        <p:nvPr/>
                      </p:nvSpPr>
                      <p:spPr bwMode="auto">
                        <a:xfrm>
                          <a:off x="2598" y="1941"/>
                          <a:ext cx="348" cy="0"/>
                        </a:xfrm>
                        <a:prstGeom prst="line">
                          <a:avLst/>
                        </a:prstGeom>
                        <a:noFill/>
                        <a:ln w="19050">
                          <a:solidFill>
                            <a:schemeClr val="hlink"/>
                          </a:solidFill>
                          <a:round/>
                          <a:headEnd/>
                          <a:tailEnd/>
                        </a:ln>
                        <a:effectLst/>
                      </p:spPr>
                      <p:txBody>
                        <a:bodyPr/>
                        <a:lstStyle/>
                        <a:p>
                          <a:endParaRPr lang="en-GB">
                            <a:solidFill>
                              <a:prstClr val="black"/>
                            </a:solidFill>
                          </a:endParaRPr>
                        </a:p>
                      </p:txBody>
                    </p:sp>
                    <p:sp>
                      <p:nvSpPr>
                        <p:cNvPr id="29" name="Line 146"/>
                        <p:cNvSpPr>
                          <a:spLocks noChangeShapeType="1"/>
                        </p:cNvSpPr>
                        <p:nvPr/>
                      </p:nvSpPr>
                      <p:spPr bwMode="auto">
                        <a:xfrm>
                          <a:off x="2940" y="1944"/>
                          <a:ext cx="110" cy="820"/>
                        </a:xfrm>
                        <a:prstGeom prst="line">
                          <a:avLst/>
                        </a:prstGeom>
                        <a:noFill/>
                        <a:ln w="19050">
                          <a:solidFill>
                            <a:schemeClr val="hlink"/>
                          </a:solidFill>
                          <a:round/>
                          <a:headEnd/>
                          <a:tailEnd/>
                        </a:ln>
                        <a:effectLst/>
                      </p:spPr>
                      <p:txBody>
                        <a:bodyPr/>
                        <a:lstStyle/>
                        <a:p>
                          <a:endParaRPr lang="en-GB">
                            <a:solidFill>
                              <a:prstClr val="black"/>
                            </a:solidFill>
                          </a:endParaRPr>
                        </a:p>
                      </p:txBody>
                    </p:sp>
                  </p:grpSp>
                  <p:sp>
                    <p:nvSpPr>
                      <p:cNvPr id="25" name="Line 147"/>
                      <p:cNvSpPr>
                        <a:spLocks noChangeShapeType="1"/>
                      </p:cNvSpPr>
                      <p:nvPr/>
                    </p:nvSpPr>
                    <p:spPr bwMode="auto">
                      <a:xfrm>
                        <a:off x="3057" y="2751"/>
                        <a:ext cx="918" cy="0"/>
                      </a:xfrm>
                      <a:prstGeom prst="line">
                        <a:avLst/>
                      </a:prstGeom>
                      <a:noFill/>
                      <a:ln w="19050">
                        <a:solidFill>
                          <a:schemeClr val="hlink"/>
                        </a:solidFill>
                        <a:round/>
                        <a:headEnd/>
                        <a:tailEnd/>
                      </a:ln>
                      <a:effectLst/>
                    </p:spPr>
                    <p:txBody>
                      <a:bodyPr/>
                      <a:lstStyle/>
                      <a:p>
                        <a:endParaRPr lang="en-GB">
                          <a:solidFill>
                            <a:prstClr val="black"/>
                          </a:solidFill>
                        </a:endParaRPr>
                      </a:p>
                    </p:txBody>
                  </p:sp>
                </p:grpSp>
              </p:grpSp>
            </p:grpSp>
          </p:grpSp>
          <p:grpSp>
            <p:nvGrpSpPr>
              <p:cNvPr id="9" name="Group 31"/>
              <p:cNvGrpSpPr/>
              <p:nvPr/>
            </p:nvGrpSpPr>
            <p:grpSpPr>
              <a:xfrm>
                <a:off x="3269146" y="4806743"/>
                <a:ext cx="2362200" cy="1174750"/>
                <a:chOff x="2762250" y="4926013"/>
                <a:chExt cx="2362200" cy="1174750"/>
              </a:xfrm>
            </p:grpSpPr>
            <p:sp>
              <p:nvSpPr>
                <p:cNvPr id="33" name="Rectangle 68"/>
                <p:cNvSpPr>
                  <a:spLocks noChangeArrowheads="1"/>
                </p:cNvSpPr>
                <p:nvPr/>
              </p:nvSpPr>
              <p:spPr bwMode="auto">
                <a:xfrm>
                  <a:off x="4124325" y="4926013"/>
                  <a:ext cx="12700" cy="63500"/>
                </a:xfrm>
                <a:prstGeom prst="rect">
                  <a:avLst/>
                </a:prstGeom>
                <a:solidFill>
                  <a:srgbClr val="000000"/>
                </a:solidFill>
                <a:ln w="9525">
                  <a:noFill/>
                  <a:miter lim="800000"/>
                  <a:headEnd/>
                  <a:tailEnd/>
                </a:ln>
              </p:spPr>
              <p:txBody>
                <a:bodyPr/>
                <a:lstStyle/>
                <a:p>
                  <a:endParaRPr lang="en-GB">
                    <a:solidFill>
                      <a:prstClr val="black"/>
                    </a:solidFill>
                  </a:endParaRPr>
                </a:p>
              </p:txBody>
            </p:sp>
            <p:grpSp>
              <p:nvGrpSpPr>
                <p:cNvPr id="10" name="Group 133"/>
                <p:cNvGrpSpPr>
                  <a:grpSpLocks/>
                </p:cNvGrpSpPr>
                <p:nvPr/>
              </p:nvGrpSpPr>
              <p:grpSpPr bwMode="auto">
                <a:xfrm>
                  <a:off x="2762250" y="5734050"/>
                  <a:ext cx="2362200" cy="366713"/>
                  <a:chOff x="1728" y="3312"/>
                  <a:chExt cx="1488" cy="231"/>
                </a:xfrm>
              </p:grpSpPr>
              <p:sp useBgFill="1">
                <p:nvSpPr>
                  <p:cNvPr id="35" name="Text Box 130"/>
                  <p:cNvSpPr txBox="1">
                    <a:spLocks noChangeArrowheads="1"/>
                  </p:cNvSpPr>
                  <p:nvPr/>
                </p:nvSpPr>
                <p:spPr bwMode="auto">
                  <a:xfrm>
                    <a:off x="1728" y="3312"/>
                    <a:ext cx="528" cy="231"/>
                  </a:xfrm>
                  <a:prstGeom prst="rect">
                    <a:avLst/>
                  </a:prstGeom>
                  <a:ln w="9525">
                    <a:noFill/>
                    <a:miter lim="800000"/>
                    <a:headEnd/>
                    <a:tailEnd/>
                  </a:ln>
                  <a:effectLst/>
                </p:spPr>
                <p:txBody>
                  <a:bodyPr>
                    <a:spAutoFit/>
                  </a:bodyPr>
                  <a:lstStyle/>
                  <a:p>
                    <a:pPr>
                      <a:spcBef>
                        <a:spcPct val="50000"/>
                      </a:spcBef>
                    </a:pPr>
                    <a:r>
                      <a:rPr lang="en-GB" dirty="0">
                        <a:solidFill>
                          <a:prstClr val="black"/>
                        </a:solidFill>
                      </a:rPr>
                      <a:t>Time </a:t>
                    </a:r>
                  </a:p>
                </p:txBody>
              </p:sp>
              <p:sp>
                <p:nvSpPr>
                  <p:cNvPr id="36" name="Line 131"/>
                  <p:cNvSpPr>
                    <a:spLocks noChangeShapeType="1"/>
                  </p:cNvSpPr>
                  <p:nvPr/>
                </p:nvSpPr>
                <p:spPr bwMode="auto">
                  <a:xfrm>
                    <a:off x="2208" y="3456"/>
                    <a:ext cx="1008" cy="0"/>
                  </a:xfrm>
                  <a:prstGeom prst="line">
                    <a:avLst/>
                  </a:prstGeom>
                  <a:noFill/>
                  <a:ln w="19050">
                    <a:solidFill>
                      <a:schemeClr val="tx1"/>
                    </a:solidFill>
                    <a:round/>
                    <a:headEnd/>
                    <a:tailEnd type="triangle" w="med" len="med"/>
                  </a:ln>
                  <a:effectLst/>
                </p:spPr>
                <p:txBody>
                  <a:bodyPr/>
                  <a:lstStyle/>
                  <a:p>
                    <a:endParaRPr lang="en-GB">
                      <a:solidFill>
                        <a:prstClr val="black"/>
                      </a:solidFill>
                    </a:endParaRPr>
                  </a:p>
                </p:txBody>
              </p:sp>
            </p:grpSp>
          </p:grpSp>
        </p:grpSp>
        <p:sp>
          <p:nvSpPr>
            <p:cNvPr id="75" name="TextBox 74"/>
            <p:cNvSpPr txBox="1"/>
            <p:nvPr/>
          </p:nvSpPr>
          <p:spPr>
            <a:xfrm>
              <a:off x="2905125" y="5114925"/>
              <a:ext cx="1600824" cy="646331"/>
            </a:xfrm>
            <a:prstGeom prst="rect">
              <a:avLst/>
            </a:prstGeom>
            <a:noFill/>
          </p:spPr>
          <p:txBody>
            <a:bodyPr wrap="square" rtlCol="0">
              <a:spAutoFit/>
            </a:bodyPr>
            <a:lstStyle/>
            <a:p>
              <a:r>
                <a:rPr lang="en-GB" dirty="0" smtClean="0"/>
                <a:t>Interphase G1, S and G2</a:t>
              </a:r>
              <a:endParaRPr lang="en-GB" dirty="0"/>
            </a:p>
          </p:txBody>
        </p:sp>
      </p:grpSp>
    </p:spTree>
    <p:extLst>
      <p:ext uri="{BB962C8B-B14F-4D97-AF65-F5344CB8AC3E}">
        <p14:creationId xmlns:p14="http://schemas.microsoft.com/office/powerpoint/2010/main" val="13139161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p:cNvSpPr>
          <p:nvPr/>
        </p:nvSpPr>
        <p:spPr bwMode="auto">
          <a:xfrm>
            <a:off x="895201" y="6652617"/>
            <a:ext cx="66972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8" bIns="0"/>
          <a:lstStyle>
            <a:lvl1pPr marL="57150"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545"/>
              </a:spcBef>
            </a:pPr>
            <a:r>
              <a:rPr lang="en-US" altLang="en-US" sz="1000">
                <a:solidFill>
                  <a:srgbClr val="5B0091"/>
                </a:solidFill>
                <a:latin typeface="Arial" charset="0"/>
                <a:cs typeface="Arial" charset="0"/>
                <a:sym typeface="Arial" charset="0"/>
              </a:rPr>
              <a:t> of 32</a:t>
            </a:r>
          </a:p>
        </p:txBody>
      </p:sp>
      <p:sp>
        <p:nvSpPr>
          <p:cNvPr id="36866" name="Rectangle 2"/>
          <p:cNvSpPr>
            <a:spLocks/>
          </p:cNvSpPr>
          <p:nvPr/>
        </p:nvSpPr>
        <p:spPr bwMode="auto">
          <a:xfrm>
            <a:off x="6445002" y="6652617"/>
            <a:ext cx="2143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8" bIns="0"/>
          <a:lstStyle>
            <a:lvl1pPr marL="57150"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r"/>
            <a:r>
              <a:rPr lang="en-US" altLang="en-US" sz="1000">
                <a:solidFill>
                  <a:srgbClr val="5B0091"/>
                </a:solidFill>
                <a:latin typeface="Arial" charset="0"/>
                <a:cs typeface="Arial" charset="0"/>
                <a:sym typeface="Arial" charset="0"/>
              </a:rPr>
              <a:t>© Boardworks Ltd 2008</a:t>
            </a:r>
          </a:p>
        </p:txBody>
      </p:sp>
      <p:sp>
        <p:nvSpPr>
          <p:cNvPr id="36867" name="Rectangle 3"/>
          <p:cNvSpPr>
            <a:spLocks noGrp="1" noChangeArrowheads="1"/>
          </p:cNvSpPr>
          <p:nvPr>
            <p:ph type="title"/>
          </p:nvPr>
        </p:nvSpPr>
        <p:spPr>
          <a:ln/>
        </p:spPr>
        <p:txBody>
          <a:bodyPr rIns="116994"/>
          <a:lstStyle/>
          <a:p>
            <a:pPr marL="40182"/>
            <a:r>
              <a:rPr lang="en-US" altLang="en-US"/>
              <a:t>Stages of the cell cycle</a:t>
            </a:r>
          </a:p>
        </p:txBody>
      </p:sp>
      <p:pic>
        <p:nvPicPr>
          <p:cNvPr id="3686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709" y="114970"/>
            <a:ext cx="38620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36869" name="Picture 5">
            <a:hlinkClick r:id="" action="ppaction://hlinkshowjump?jump=nextslide"/>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6369" y="6167066"/>
            <a:ext cx="630659" cy="57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36870"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971" y="150689"/>
            <a:ext cx="443135" cy="3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grpSp>
        <p:nvGrpSpPr>
          <p:cNvPr id="36873" name="Group 9"/>
          <p:cNvGrpSpPr>
            <a:grpSpLocks/>
          </p:cNvGrpSpPr>
          <p:nvPr/>
        </p:nvGrpSpPr>
        <p:grpSpPr bwMode="auto">
          <a:xfrm>
            <a:off x="0" y="1026914"/>
            <a:ext cx="8697516" cy="5304234"/>
            <a:chOff x="0" y="0"/>
            <a:chExt cx="7792" cy="4752"/>
          </a:xfrm>
        </p:grpSpPr>
        <p:sp>
          <p:nvSpPr>
            <p:cNvPr id="36871" name="Rectangle 7"/>
            <p:cNvSpPr>
              <a:spLocks/>
            </p:cNvSpPr>
            <p:nvPr/>
          </p:nvSpPr>
          <p:spPr bwMode="auto">
            <a:xfrm>
              <a:off x="0" y="0"/>
              <a:ext cx="7792" cy="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GB"/>
            </a:p>
          </p:txBody>
        </p:sp>
        <p:pic>
          <p:nvPicPr>
            <p:cNvPr id="36872"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792" cy="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grpSp>
    </p:spTree>
    <p:extLst>
      <p:ext uri="{BB962C8B-B14F-4D97-AF65-F5344CB8AC3E}">
        <p14:creationId xmlns:p14="http://schemas.microsoft.com/office/powerpoint/2010/main" val="906785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bwMode="auto">
          <a:xfrm>
            <a:off x="554038" y="938213"/>
            <a:ext cx="7358062" cy="171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500" smtClean="0">
                <a:latin typeface="Comic Sans MS" pitchFamily="66" charset="0"/>
                <a:ea typeface="Comic Sans MS" pitchFamily="66" charset="0"/>
                <a:cs typeface="Comic Sans MS" pitchFamily="66" charset="0"/>
                <a:sym typeface="Comic Sans MS" pitchFamily="66" charset="0"/>
              </a:rPr>
              <a:t>watch this cancer link</a:t>
            </a:r>
            <a:endParaRPr lang="en-US" altLang="en-US" sz="4500" smtClean="0">
              <a:latin typeface="Comic Sans MS" pitchFamily="66" charset="0"/>
              <a:ea typeface="ヒラギノ明朝 ProN W3"/>
              <a:cs typeface="ヒラギノ明朝 ProN W3"/>
              <a:sym typeface="Comic Sans MS" pitchFamily="66" charset="0"/>
            </a:endParaRPr>
          </a:p>
        </p:txBody>
      </p:sp>
      <p:sp>
        <p:nvSpPr>
          <p:cNvPr id="45059" name="Rectangle 2"/>
          <p:cNvSpPr>
            <a:spLocks noGrp="1" noChangeArrowheads="1"/>
          </p:cNvSpPr>
          <p:nvPr>
            <p:ph type="body" idx="1"/>
          </p:nvPr>
        </p:nvSpPr>
        <p:spPr bwMode="auto">
          <a:xfrm>
            <a:off x="642938" y="2474913"/>
            <a:ext cx="7358062" cy="4017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1" tIns="32146" rIns="64291" bIns="32146" numCol="1" anchor="t" anchorCtr="0" compatLnSpc="1">
            <a:prstTxWarp prst="textNoShape">
              <a:avLst/>
            </a:prstTxWarp>
          </a:bodyPr>
          <a:lstStyle/>
          <a:p>
            <a:pPr marL="280988" indent="0" eaLnBrk="1" hangingPunct="1">
              <a:buFontTx/>
              <a:buNone/>
            </a:pPr>
            <a:r>
              <a:rPr lang="en-US" altLang="en-US" u="sng" dirty="0" smtClean="0">
                <a:solidFill>
                  <a:srgbClr val="0044FE"/>
                </a:solidFill>
                <a:hlinkClick r:id="rId2"/>
              </a:rPr>
              <a:t>http://www.youtube.com/watch?v=IeUANxFVXKc</a:t>
            </a:r>
          </a:p>
        </p:txBody>
      </p:sp>
    </p:spTree>
    <p:extLst>
      <p:ext uri="{BB962C8B-B14F-4D97-AF65-F5344CB8AC3E}">
        <p14:creationId xmlns:p14="http://schemas.microsoft.com/office/powerpoint/2010/main" val="3950533031"/>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division in prokaryotes</a:t>
            </a:r>
            <a:endParaRPr lang="en-GB" dirty="0"/>
          </a:p>
        </p:txBody>
      </p:sp>
      <p:sp>
        <p:nvSpPr>
          <p:cNvPr id="3" name="Content Placeholder 2"/>
          <p:cNvSpPr>
            <a:spLocks noGrp="1"/>
          </p:cNvSpPr>
          <p:nvPr>
            <p:ph idx="1"/>
          </p:nvPr>
        </p:nvSpPr>
        <p:spPr>
          <a:xfrm>
            <a:off x="228600" y="963827"/>
            <a:ext cx="3956222" cy="5029200"/>
          </a:xfrm>
        </p:spPr>
        <p:txBody>
          <a:bodyPr/>
          <a:lstStyle/>
          <a:p>
            <a:r>
              <a:rPr lang="en-GB" sz="2000" dirty="0" smtClean="0"/>
              <a:t>By Binary Fission</a:t>
            </a:r>
          </a:p>
          <a:p>
            <a:r>
              <a:rPr lang="en-GB" sz="2000" dirty="0" smtClean="0"/>
              <a:t>A sexual reproduction in unicellular organisms in which a single cell divides to form two identical daughter cells</a:t>
            </a:r>
          </a:p>
          <a:p>
            <a:r>
              <a:rPr lang="en-GB" sz="2000" dirty="0" smtClean="0"/>
              <a:t>Very similar to mitosis genetic material is replicated before the prokaryote splits Into two.</a:t>
            </a:r>
          </a:p>
          <a:p>
            <a:r>
              <a:rPr lang="en-GB" sz="2000" dirty="0" smtClean="0"/>
              <a:t>Replicated large loop of DNA attaches to cytoplasmic membrane. As cell grows the DNA is separated</a:t>
            </a:r>
          </a:p>
          <a:p>
            <a:r>
              <a:rPr lang="en-GB" sz="2000" b="1" dirty="0" smtClean="0"/>
              <a:t>The main DNA loop is only replicated </a:t>
            </a:r>
            <a:r>
              <a:rPr lang="en-GB" sz="2000" b="1" dirty="0" smtClean="0">
                <a:solidFill>
                  <a:srgbClr val="FF0000"/>
                </a:solidFill>
              </a:rPr>
              <a:t>once</a:t>
            </a:r>
            <a:r>
              <a:rPr lang="en-GB" sz="2000" b="1" dirty="0" smtClean="0"/>
              <a:t>, but plasmids can be replicated </a:t>
            </a:r>
            <a:r>
              <a:rPr lang="en-GB" sz="2000" b="1" dirty="0" smtClean="0">
                <a:solidFill>
                  <a:srgbClr val="FF0000"/>
                </a:solidFill>
              </a:rPr>
              <a:t>numerous times</a:t>
            </a:r>
          </a:p>
          <a:p>
            <a:r>
              <a:rPr lang="en-GB" sz="2000" dirty="0" smtClean="0"/>
              <a:t>Daughter cells can contain variable numbers of plasmids</a:t>
            </a:r>
          </a:p>
          <a:p>
            <a:endParaRPr lang="en-GB" sz="2000" dirty="0" smtClean="0"/>
          </a:p>
          <a:p>
            <a:endParaRPr lang="en-GB" sz="2000" dirty="0"/>
          </a:p>
        </p:txBody>
      </p:sp>
      <p:pic>
        <p:nvPicPr>
          <p:cNvPr id="4" name="Picture 3"/>
          <p:cNvPicPr>
            <a:picLocks noChangeAspect="1"/>
          </p:cNvPicPr>
          <p:nvPr/>
        </p:nvPicPr>
        <p:blipFill>
          <a:blip r:embed="rId2"/>
          <a:stretch>
            <a:fillRect/>
          </a:stretch>
        </p:blipFill>
        <p:spPr>
          <a:xfrm>
            <a:off x="4379612" y="1128584"/>
            <a:ext cx="4535788" cy="5729416"/>
          </a:xfrm>
          <a:prstGeom prst="rect">
            <a:avLst/>
          </a:prstGeom>
        </p:spPr>
      </p:pic>
    </p:spTree>
    <p:extLst>
      <p:ext uri="{BB962C8B-B14F-4D97-AF65-F5344CB8AC3E}">
        <p14:creationId xmlns:p14="http://schemas.microsoft.com/office/powerpoint/2010/main" val="13132024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17839"/>
          </a:xfrm>
        </p:spPr>
        <p:txBody>
          <a:bodyPr/>
          <a:lstStyle/>
          <a:p>
            <a:r>
              <a:rPr lang="en-GB" dirty="0" smtClean="0"/>
              <a:t>Viral replication- Recall</a:t>
            </a:r>
            <a:endParaRPr lang="en-GB" dirty="0"/>
          </a:p>
        </p:txBody>
      </p:sp>
      <p:sp>
        <p:nvSpPr>
          <p:cNvPr id="3" name="Content Placeholder 2"/>
          <p:cNvSpPr>
            <a:spLocks noGrp="1"/>
          </p:cNvSpPr>
          <p:nvPr>
            <p:ph idx="1"/>
          </p:nvPr>
        </p:nvSpPr>
        <p:spPr>
          <a:xfrm>
            <a:off x="1" y="770239"/>
            <a:ext cx="4428738" cy="5515232"/>
          </a:xfrm>
        </p:spPr>
        <p:txBody>
          <a:bodyPr/>
          <a:lstStyle/>
          <a:p>
            <a:pPr lvl="0"/>
            <a:r>
              <a:rPr lang="en-IE" dirty="0"/>
              <a:t> </a:t>
            </a:r>
            <a:r>
              <a:rPr lang="en-IE" sz="2000" b="1" dirty="0" smtClean="0"/>
              <a:t>Attachment</a:t>
            </a:r>
            <a:r>
              <a:rPr lang="en-IE" sz="2000" dirty="0"/>
              <a:t>: The virus attaches to a host cell. In the case of the bacteriophage it will attach to a bacterium.</a:t>
            </a:r>
            <a:endParaRPr lang="en-US" sz="2000" dirty="0"/>
          </a:p>
          <a:p>
            <a:pPr lvl="0"/>
            <a:r>
              <a:rPr lang="en-IE" sz="2000" b="1" dirty="0"/>
              <a:t>Entry</a:t>
            </a:r>
            <a:r>
              <a:rPr lang="en-IE" sz="2000" dirty="0"/>
              <a:t>: The virus forms a hole in the membrane or cell wall of the host. The nucleic acid of the virus enters the host cell.</a:t>
            </a:r>
            <a:endParaRPr lang="en-US" sz="2000" dirty="0"/>
          </a:p>
          <a:p>
            <a:pPr lvl="0"/>
            <a:r>
              <a:rPr lang="en-IE" sz="2000" b="1" dirty="0"/>
              <a:t>Synthesis</a:t>
            </a:r>
            <a:r>
              <a:rPr lang="en-IE" sz="2000" dirty="0"/>
              <a:t>: The virus’ nucleic acid is used to make new viral nucleic acid and proteins for the new viruses being produced. (The host cells’ DNA becomes </a:t>
            </a:r>
            <a:r>
              <a:rPr lang="en-IE" sz="2000" dirty="0" smtClean="0"/>
              <a:t>deactivated</a:t>
            </a:r>
            <a:r>
              <a:rPr lang="en-IE" sz="2000" dirty="0"/>
              <a:t>)</a:t>
            </a:r>
            <a:endParaRPr lang="en-US" sz="2000" dirty="0"/>
          </a:p>
          <a:p>
            <a:pPr lvl="0"/>
            <a:r>
              <a:rPr lang="en-IE" sz="2000" b="1" dirty="0"/>
              <a:t>Assembly</a:t>
            </a:r>
            <a:r>
              <a:rPr lang="en-IE" sz="2000" dirty="0"/>
              <a:t>: New viruses are made inside the host cell.</a:t>
            </a:r>
            <a:endParaRPr lang="en-US" sz="2000" dirty="0"/>
          </a:p>
          <a:p>
            <a:pPr lvl="0"/>
            <a:r>
              <a:rPr lang="en-IE" sz="2000" b="1" dirty="0"/>
              <a:t>Release</a:t>
            </a:r>
            <a:r>
              <a:rPr lang="en-IE" sz="2000" dirty="0"/>
              <a:t>: The host cell bursts to release the new viruses. The bursting is called </a:t>
            </a:r>
            <a:r>
              <a:rPr lang="en-IE" sz="2000" b="1" dirty="0"/>
              <a:t>lysis</a:t>
            </a:r>
            <a:r>
              <a:rPr lang="en-IE" sz="2000" dirty="0"/>
              <a:t>.</a:t>
            </a:r>
            <a:endParaRPr lang="en-US" sz="2000" dirty="0"/>
          </a:p>
          <a:p>
            <a:pPr marL="0" indent="0">
              <a:buNone/>
            </a:pPr>
            <a:r>
              <a:rPr lang="en-IE" sz="2000" b="1" dirty="0"/>
              <a:t> </a:t>
            </a:r>
            <a:endParaRPr lang="en-US" sz="2000" dirty="0"/>
          </a:p>
          <a:p>
            <a:endParaRPr lang="en-GB" dirty="0"/>
          </a:p>
        </p:txBody>
      </p:sp>
      <p:pic>
        <p:nvPicPr>
          <p:cNvPr id="4" name="Picture 3"/>
          <p:cNvPicPr>
            <a:picLocks noChangeAspect="1"/>
          </p:cNvPicPr>
          <p:nvPr/>
        </p:nvPicPr>
        <p:blipFill>
          <a:blip r:embed="rId2"/>
          <a:stretch>
            <a:fillRect/>
          </a:stretch>
        </p:blipFill>
        <p:spPr>
          <a:xfrm>
            <a:off x="4428738" y="2032172"/>
            <a:ext cx="4619625" cy="3238500"/>
          </a:xfrm>
          <a:prstGeom prst="rect">
            <a:avLst/>
          </a:prstGeom>
        </p:spPr>
      </p:pic>
      <p:sp>
        <p:nvSpPr>
          <p:cNvPr id="5" name="Rectangle 4"/>
          <p:cNvSpPr/>
          <p:nvPr/>
        </p:nvSpPr>
        <p:spPr>
          <a:xfrm>
            <a:off x="4188940" y="5717230"/>
            <a:ext cx="4572000" cy="646331"/>
          </a:xfrm>
          <a:prstGeom prst="rect">
            <a:avLst/>
          </a:prstGeom>
        </p:spPr>
        <p:txBody>
          <a:bodyPr>
            <a:spAutoFit/>
          </a:bodyPr>
          <a:lstStyle/>
          <a:p>
            <a:r>
              <a:rPr lang="en-GB" dirty="0">
                <a:hlinkClick r:id="rId3"/>
              </a:rPr>
              <a:t>https://www.youtube.com/watch?v=EICader2NWo</a:t>
            </a:r>
            <a:endParaRPr lang="en-GB" dirty="0"/>
          </a:p>
        </p:txBody>
      </p:sp>
      <p:sp>
        <p:nvSpPr>
          <p:cNvPr id="6" name="TextBox 5"/>
          <p:cNvSpPr txBox="1"/>
          <p:nvPr/>
        </p:nvSpPr>
        <p:spPr>
          <a:xfrm>
            <a:off x="5000367" y="885563"/>
            <a:ext cx="3476368" cy="923330"/>
          </a:xfrm>
          <a:prstGeom prst="rect">
            <a:avLst/>
          </a:prstGeom>
          <a:solidFill>
            <a:srgbClr val="00B0F0"/>
          </a:solidFill>
        </p:spPr>
        <p:txBody>
          <a:bodyPr wrap="square" rtlCol="0">
            <a:spAutoFit/>
          </a:bodyPr>
          <a:lstStyle/>
          <a:p>
            <a:r>
              <a:rPr lang="en-GB" dirty="0" smtClean="0"/>
              <a:t>Being non living viruses do not undergo cell division. Host cell replicates the virus particles</a:t>
            </a:r>
            <a:endParaRPr lang="en-GB" dirty="0"/>
          </a:p>
        </p:txBody>
      </p:sp>
    </p:spTree>
    <p:extLst>
      <p:ext uri="{BB962C8B-B14F-4D97-AF65-F5344CB8AC3E}">
        <p14:creationId xmlns:p14="http://schemas.microsoft.com/office/powerpoint/2010/main" val="27126814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5" y="2324100"/>
            <a:ext cx="8514271" cy="1219200"/>
          </a:xfrm>
        </p:spPr>
        <p:txBody>
          <a:bodyPr/>
          <a:lstStyle/>
          <a:p>
            <a:r>
              <a:rPr lang="en-GB" dirty="0" smtClean="0"/>
              <a:t>Garlic Root Tip Squash Practical</a:t>
            </a:r>
            <a:endParaRPr lang="en-GB" dirty="0"/>
          </a:p>
        </p:txBody>
      </p:sp>
    </p:spTree>
    <p:extLst>
      <p:ext uri="{BB962C8B-B14F-4D97-AF65-F5344CB8AC3E}">
        <p14:creationId xmlns:p14="http://schemas.microsoft.com/office/powerpoint/2010/main" val="124165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1323975"/>
            <a:ext cx="8625696" cy="3009900"/>
          </a:xfrm>
        </p:spPr>
        <p:txBody>
          <a:bodyPr/>
          <a:lstStyle/>
          <a:p>
            <a:r>
              <a:rPr lang="en-GB" sz="2400" u="sng" dirty="0" smtClean="0"/>
              <a:t>Meristems</a:t>
            </a:r>
            <a:r>
              <a:rPr lang="en-GB" sz="2400" b="0" dirty="0" smtClean="0"/>
              <a:t> are regions of plant cells that are actively dividing by mitosis. They are small unspecialised cells forming a tissue called Meristematic tissue.</a:t>
            </a:r>
            <a:br>
              <a:rPr lang="en-GB" sz="2400" b="0" dirty="0" smtClean="0"/>
            </a:br>
            <a:r>
              <a:rPr lang="en-GB" sz="2400" b="0" dirty="0"/>
              <a:t/>
            </a:r>
            <a:br>
              <a:rPr lang="en-GB" sz="2400" b="0" dirty="0"/>
            </a:br>
            <a:r>
              <a:rPr lang="en-GB" sz="2400" b="0" dirty="0" smtClean="0"/>
              <a:t>Meristematic tissue is found in growing regions of root tips, stem tips and in the cambium which is involved in thickening growth (between xylem and phloem tissue). </a:t>
            </a:r>
            <a:endParaRPr lang="en-GB" sz="2400" b="0" dirty="0"/>
          </a:p>
        </p:txBody>
      </p:sp>
      <p:sp>
        <p:nvSpPr>
          <p:cNvPr id="3" name="TextBox 2"/>
          <p:cNvSpPr txBox="1"/>
          <p:nvPr/>
        </p:nvSpPr>
        <p:spPr>
          <a:xfrm>
            <a:off x="161925" y="342900"/>
            <a:ext cx="8801100" cy="584775"/>
          </a:xfrm>
          <a:prstGeom prst="rect">
            <a:avLst/>
          </a:prstGeom>
          <a:noFill/>
        </p:spPr>
        <p:txBody>
          <a:bodyPr wrap="square" rtlCol="0">
            <a:spAutoFit/>
          </a:bodyPr>
          <a:lstStyle/>
          <a:p>
            <a:r>
              <a:rPr lang="en-GB" sz="3200" b="1" dirty="0" smtClean="0"/>
              <a:t>What are Meristems and Meristematic Cells?</a:t>
            </a:r>
            <a:endParaRPr lang="en-GB" sz="3200" b="1" dirty="0"/>
          </a:p>
        </p:txBody>
      </p:sp>
    </p:spTree>
    <p:extLst>
      <p:ext uri="{BB962C8B-B14F-4D97-AF65-F5344CB8AC3E}">
        <p14:creationId xmlns:p14="http://schemas.microsoft.com/office/powerpoint/2010/main" val="3085369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274638" y="0"/>
            <a:ext cx="8638703" cy="171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400" dirty="0" smtClean="0">
                <a:latin typeface="Comic Sans MS" pitchFamily="66" charset="0"/>
                <a:ea typeface="Comic Sans MS" pitchFamily="66" charset="0"/>
                <a:cs typeface="Comic Sans MS" pitchFamily="66" charset="0"/>
                <a:sym typeface="Comic Sans MS" pitchFamily="66" charset="0"/>
              </a:rPr>
              <a:t>Chromosomes only occur in Eukaryotic cells</a:t>
            </a:r>
            <a:endParaRPr lang="en-US" altLang="en-US" sz="3400" dirty="0" smtClean="0">
              <a:latin typeface="Comic Sans MS" pitchFamily="66" charset="0"/>
              <a:ea typeface="ヒラギノ明朝 ProN W3"/>
              <a:cs typeface="ヒラギノ明朝 ProN W3"/>
              <a:sym typeface="Comic Sans MS" pitchFamily="66" charset="0"/>
            </a:endParaRPr>
          </a:p>
        </p:txBody>
      </p:sp>
      <p:sp>
        <p:nvSpPr>
          <p:cNvPr id="19459" name="Rectangle 2"/>
          <p:cNvSpPr>
            <a:spLocks noGrp="1" noChangeArrowheads="1"/>
          </p:cNvSpPr>
          <p:nvPr>
            <p:ph type="body" idx="1"/>
          </p:nvPr>
        </p:nvSpPr>
        <p:spPr bwMode="auto">
          <a:xfrm>
            <a:off x="3525794" y="1099022"/>
            <a:ext cx="5469924" cy="471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1" tIns="32146" rIns="64291" bIns="32146" numCol="1" anchor="t" anchorCtr="0" compatLnSpc="1">
            <a:prstTxWarp prst="textNoShape">
              <a:avLst/>
            </a:prstTxWarp>
          </a:bodyPr>
          <a:lstStyle/>
          <a:p>
            <a:pPr marL="623888">
              <a:buFont typeface="Comic Sans MS" pitchFamily="66" charset="0"/>
              <a:buChar char="•"/>
            </a:pPr>
            <a:r>
              <a:rPr lang="en-US" altLang="en-US" sz="2400" dirty="0" smtClean="0">
                <a:ea typeface="Comic Sans MS" pitchFamily="66" charset="0"/>
                <a:cs typeface="Comic Sans MS" pitchFamily="66" charset="0"/>
                <a:sym typeface="Comic Sans MS" pitchFamily="66" charset="0"/>
              </a:rPr>
              <a:t>Composed of long strands of </a:t>
            </a:r>
            <a:r>
              <a:rPr lang="en-US" altLang="en-US" sz="2400" dirty="0" smtClean="0">
                <a:solidFill>
                  <a:srgbClr val="FF2712"/>
                </a:solidFill>
                <a:ea typeface="Comic Sans MS" pitchFamily="66" charset="0"/>
                <a:cs typeface="Comic Sans MS" pitchFamily="66" charset="0"/>
                <a:sym typeface="Comic Sans MS" pitchFamily="66" charset="0"/>
              </a:rPr>
              <a:t>DNA </a:t>
            </a:r>
            <a:r>
              <a:rPr lang="en-US" altLang="en-US" sz="2400" dirty="0" smtClean="0">
                <a:ea typeface="Comic Sans MS" pitchFamily="66" charset="0"/>
                <a:cs typeface="Comic Sans MS" pitchFamily="66" charset="0"/>
                <a:sym typeface="Comic Sans MS" pitchFamily="66" charset="0"/>
              </a:rPr>
              <a:t>tightly </a:t>
            </a:r>
            <a:r>
              <a:rPr lang="en-US" altLang="en-US" sz="2400" dirty="0" smtClean="0">
                <a:solidFill>
                  <a:srgbClr val="D90B00"/>
                </a:solidFill>
                <a:ea typeface="Comic Sans MS" pitchFamily="66" charset="0"/>
                <a:cs typeface="Comic Sans MS" pitchFamily="66" charset="0"/>
                <a:sym typeface="Comic Sans MS" pitchFamily="66" charset="0"/>
              </a:rPr>
              <a:t>coiled</a:t>
            </a:r>
            <a:r>
              <a:rPr lang="en-US" altLang="en-US" sz="2400" dirty="0" smtClean="0">
                <a:ea typeface="Comic Sans MS" pitchFamily="66" charset="0"/>
                <a:cs typeface="Comic Sans MS" pitchFamily="66" charset="0"/>
                <a:sym typeface="Comic Sans MS" pitchFamily="66" charset="0"/>
              </a:rPr>
              <a:t> many times around </a:t>
            </a:r>
            <a:r>
              <a:rPr lang="en-US" altLang="en-US" sz="2400" dirty="0" smtClean="0">
                <a:solidFill>
                  <a:srgbClr val="D90B00"/>
                </a:solidFill>
                <a:ea typeface="Comic Sans MS" pitchFamily="66" charset="0"/>
                <a:cs typeface="Comic Sans MS" pitchFamily="66" charset="0"/>
                <a:sym typeface="Comic Sans MS" pitchFamily="66" charset="0"/>
              </a:rPr>
              <a:t>proteins</a:t>
            </a:r>
            <a:r>
              <a:rPr lang="en-US" altLang="en-US" sz="2400" dirty="0" smtClean="0">
                <a:ea typeface="Comic Sans MS" pitchFamily="66" charset="0"/>
                <a:cs typeface="Comic Sans MS" pitchFamily="66" charset="0"/>
                <a:sym typeface="Comic Sans MS" pitchFamily="66" charset="0"/>
              </a:rPr>
              <a:t> called </a:t>
            </a:r>
            <a:r>
              <a:rPr lang="en-US" altLang="en-US" sz="2400" dirty="0" smtClean="0">
                <a:solidFill>
                  <a:srgbClr val="D90B00"/>
                </a:solidFill>
                <a:ea typeface="Comic Sans MS" pitchFamily="66" charset="0"/>
                <a:cs typeface="Comic Sans MS" pitchFamily="66" charset="0"/>
                <a:sym typeface="Comic Sans MS" pitchFamily="66" charset="0"/>
              </a:rPr>
              <a:t>histones</a:t>
            </a:r>
            <a:r>
              <a:rPr lang="en-US" altLang="en-US" sz="2400" dirty="0" smtClean="0">
                <a:ea typeface="Comic Sans MS" pitchFamily="66" charset="0"/>
                <a:cs typeface="Comic Sans MS" pitchFamily="66" charset="0"/>
                <a:sym typeface="Comic Sans MS" pitchFamily="66" charset="0"/>
              </a:rPr>
              <a:t> that support its structure and a small amount of </a:t>
            </a:r>
            <a:r>
              <a:rPr lang="en-US" altLang="en-US" sz="2400" dirty="0" smtClean="0">
                <a:solidFill>
                  <a:srgbClr val="D90B00"/>
                </a:solidFill>
                <a:ea typeface="Comic Sans MS" pitchFamily="66" charset="0"/>
                <a:cs typeface="Comic Sans MS" pitchFamily="66" charset="0"/>
                <a:sym typeface="Comic Sans MS" pitchFamily="66" charset="0"/>
              </a:rPr>
              <a:t>RNA</a:t>
            </a:r>
            <a:endParaRPr lang="en-US" altLang="en-US" sz="2400" dirty="0" smtClean="0">
              <a:ea typeface="ヒラギノ明朝 ProN W3"/>
              <a:cs typeface="ヒラギノ明朝 ProN W3"/>
              <a:sym typeface="Comic Sans MS" pitchFamily="66" charset="0"/>
            </a:endParaRPr>
          </a:p>
          <a:p>
            <a:pPr marL="623888">
              <a:spcBef>
                <a:spcPts val="1450"/>
              </a:spcBef>
              <a:buFont typeface="Comic Sans MS" pitchFamily="66" charset="0"/>
              <a:buChar char="•"/>
            </a:pPr>
            <a:r>
              <a:rPr lang="en-US" altLang="en-US" sz="2400" dirty="0" smtClean="0">
                <a:ea typeface="Comic Sans MS" pitchFamily="66" charset="0"/>
                <a:cs typeface="Comic Sans MS" pitchFamily="66" charset="0"/>
                <a:sym typeface="Comic Sans MS" pitchFamily="66" charset="0"/>
              </a:rPr>
              <a:t>The DNA is in the form of a </a:t>
            </a:r>
            <a:r>
              <a:rPr lang="en-US" altLang="en-US" sz="2400" dirty="0" smtClean="0">
                <a:solidFill>
                  <a:srgbClr val="D90B00"/>
                </a:solidFill>
                <a:ea typeface="Comic Sans MS" pitchFamily="66" charset="0"/>
                <a:cs typeface="Comic Sans MS" pitchFamily="66" charset="0"/>
                <a:sym typeface="Comic Sans MS" pitchFamily="66" charset="0"/>
              </a:rPr>
              <a:t>double helix</a:t>
            </a:r>
            <a:r>
              <a:rPr lang="en-US" altLang="en-US" sz="2400" dirty="0" smtClean="0">
                <a:ea typeface="Comic Sans MS" pitchFamily="66" charset="0"/>
                <a:cs typeface="Comic Sans MS" pitchFamily="66" charset="0"/>
                <a:sym typeface="Comic Sans MS" pitchFamily="66" charset="0"/>
              </a:rPr>
              <a:t> running up the center of the chromosome</a:t>
            </a:r>
          </a:p>
          <a:p>
            <a:pPr marL="623888">
              <a:spcBef>
                <a:spcPts val="1450"/>
              </a:spcBef>
              <a:buFont typeface="Comic Sans MS" pitchFamily="66" charset="0"/>
              <a:buChar char="•"/>
            </a:pPr>
            <a:r>
              <a:rPr lang="en-US" altLang="en-US" sz="2400" dirty="0" smtClean="0">
                <a:ea typeface="ヒラギノ明朝 ProN W3"/>
                <a:cs typeface="ヒラギノ明朝 ProN W3"/>
                <a:sym typeface="Comic Sans MS" pitchFamily="66" charset="0"/>
              </a:rPr>
              <a:t>Before division (in interphase) the DNA is partly uncoiled and appears as thin tangled threads. Individual chromosomes can not be seen. Described as </a:t>
            </a:r>
            <a:r>
              <a:rPr lang="en-US" altLang="en-US" sz="2400" dirty="0" smtClean="0">
                <a:solidFill>
                  <a:srgbClr val="FF0000"/>
                </a:solidFill>
                <a:ea typeface="ヒラギノ明朝 ProN W3"/>
                <a:cs typeface="ヒラギノ明朝 ProN W3"/>
                <a:sym typeface="Comic Sans MS" pitchFamily="66" charset="0"/>
              </a:rPr>
              <a:t>chromatin</a:t>
            </a:r>
          </a:p>
        </p:txBody>
      </p:sp>
      <p:pic>
        <p:nvPicPr>
          <p:cNvPr id="1946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42" y="1238164"/>
            <a:ext cx="2366962"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46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3962314"/>
            <a:ext cx="339248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55207692"/>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0025" y="190500"/>
            <a:ext cx="8686800" cy="781050"/>
          </a:xfrm>
        </p:spPr>
        <p:txBody>
          <a:bodyPr/>
          <a:lstStyle/>
          <a:p>
            <a:pPr algn="l"/>
            <a:r>
              <a:rPr lang="en-GB" sz="3200" b="1" u="sng" dirty="0" smtClean="0"/>
              <a:t>Example of a Root tip Squash</a:t>
            </a:r>
            <a:endParaRPr lang="en-GB" sz="3200" b="1" u="sng" dirty="0"/>
          </a:p>
        </p:txBody>
      </p:sp>
      <p:grpSp>
        <p:nvGrpSpPr>
          <p:cNvPr id="24" name="Group 23"/>
          <p:cNvGrpSpPr/>
          <p:nvPr/>
        </p:nvGrpSpPr>
        <p:grpSpPr>
          <a:xfrm>
            <a:off x="285751" y="1114424"/>
            <a:ext cx="8648700" cy="5608083"/>
            <a:chOff x="285751" y="1114424"/>
            <a:chExt cx="8648700" cy="5608083"/>
          </a:xfrm>
        </p:grpSpPr>
        <p:pic>
          <p:nvPicPr>
            <p:cNvPr id="25604" name="Picture 4" descr="whole"/>
            <p:cNvPicPr>
              <a:picLocks noChangeAspect="1" noChangeArrowheads="1"/>
            </p:cNvPicPr>
            <p:nvPr/>
          </p:nvPicPr>
          <p:blipFill>
            <a:blip r:embed="rId2" cstate="print"/>
            <a:srcRect/>
            <a:stretch>
              <a:fillRect/>
            </a:stretch>
          </p:blipFill>
          <p:spPr bwMode="auto">
            <a:xfrm>
              <a:off x="333374" y="1114424"/>
              <a:ext cx="6971491" cy="5173561"/>
            </a:xfrm>
            <a:prstGeom prst="rect">
              <a:avLst/>
            </a:prstGeom>
            <a:noFill/>
          </p:spPr>
        </p:pic>
        <p:sp>
          <p:nvSpPr>
            <p:cNvPr id="4" name="TextBox 3"/>
            <p:cNvSpPr txBox="1"/>
            <p:nvPr/>
          </p:nvSpPr>
          <p:spPr>
            <a:xfrm>
              <a:off x="2000251" y="6324600"/>
              <a:ext cx="1333500" cy="369332"/>
            </a:xfrm>
            <a:prstGeom prst="rect">
              <a:avLst/>
            </a:prstGeom>
            <a:noFill/>
          </p:spPr>
          <p:txBody>
            <a:bodyPr wrap="square" rtlCol="0">
              <a:spAutoFit/>
            </a:bodyPr>
            <a:lstStyle/>
            <a:p>
              <a:r>
                <a:rPr lang="en-GB" dirty="0" smtClean="0"/>
                <a:t>Anaphase</a:t>
              </a:r>
              <a:endParaRPr lang="en-GB" dirty="0"/>
            </a:p>
          </p:txBody>
        </p:sp>
        <p:sp>
          <p:nvSpPr>
            <p:cNvPr id="5" name="TextBox 4"/>
            <p:cNvSpPr txBox="1"/>
            <p:nvPr/>
          </p:nvSpPr>
          <p:spPr>
            <a:xfrm>
              <a:off x="7543801" y="4486275"/>
              <a:ext cx="1333500" cy="369332"/>
            </a:xfrm>
            <a:prstGeom prst="rect">
              <a:avLst/>
            </a:prstGeom>
            <a:noFill/>
          </p:spPr>
          <p:txBody>
            <a:bodyPr wrap="square" rtlCol="0">
              <a:spAutoFit/>
            </a:bodyPr>
            <a:lstStyle/>
            <a:p>
              <a:r>
                <a:rPr lang="en-GB" dirty="0" smtClean="0"/>
                <a:t>Metaphase</a:t>
              </a:r>
              <a:endParaRPr lang="en-GB" dirty="0"/>
            </a:p>
          </p:txBody>
        </p:sp>
        <p:sp>
          <p:nvSpPr>
            <p:cNvPr id="6" name="TextBox 5"/>
            <p:cNvSpPr txBox="1"/>
            <p:nvPr/>
          </p:nvSpPr>
          <p:spPr>
            <a:xfrm>
              <a:off x="7572376" y="1295400"/>
              <a:ext cx="1333500" cy="369332"/>
            </a:xfrm>
            <a:prstGeom prst="rect">
              <a:avLst/>
            </a:prstGeom>
            <a:noFill/>
          </p:spPr>
          <p:txBody>
            <a:bodyPr wrap="square" rtlCol="0">
              <a:spAutoFit/>
            </a:bodyPr>
            <a:lstStyle/>
            <a:p>
              <a:r>
                <a:rPr lang="en-GB" dirty="0" smtClean="0"/>
                <a:t>Interphase</a:t>
              </a:r>
              <a:endParaRPr lang="en-GB" dirty="0"/>
            </a:p>
          </p:txBody>
        </p:sp>
        <p:sp>
          <p:nvSpPr>
            <p:cNvPr id="7" name="TextBox 6"/>
            <p:cNvSpPr txBox="1"/>
            <p:nvPr/>
          </p:nvSpPr>
          <p:spPr>
            <a:xfrm>
              <a:off x="7600951" y="2676525"/>
              <a:ext cx="1333500" cy="369332"/>
            </a:xfrm>
            <a:prstGeom prst="rect">
              <a:avLst/>
            </a:prstGeom>
            <a:noFill/>
          </p:spPr>
          <p:txBody>
            <a:bodyPr wrap="square" rtlCol="0">
              <a:spAutoFit/>
            </a:bodyPr>
            <a:lstStyle/>
            <a:p>
              <a:r>
                <a:rPr lang="en-GB" dirty="0" smtClean="0"/>
                <a:t>Prophase</a:t>
              </a:r>
              <a:endParaRPr lang="en-GB" dirty="0"/>
            </a:p>
          </p:txBody>
        </p:sp>
        <p:sp>
          <p:nvSpPr>
            <p:cNvPr id="8" name="TextBox 7"/>
            <p:cNvSpPr txBox="1"/>
            <p:nvPr/>
          </p:nvSpPr>
          <p:spPr>
            <a:xfrm>
              <a:off x="285751" y="6353175"/>
              <a:ext cx="1333500" cy="369332"/>
            </a:xfrm>
            <a:prstGeom prst="rect">
              <a:avLst/>
            </a:prstGeom>
            <a:noFill/>
          </p:spPr>
          <p:txBody>
            <a:bodyPr wrap="square" rtlCol="0">
              <a:spAutoFit/>
            </a:bodyPr>
            <a:lstStyle/>
            <a:p>
              <a:r>
                <a:rPr lang="en-GB" dirty="0" smtClean="0"/>
                <a:t>Telophase</a:t>
              </a:r>
              <a:endParaRPr lang="en-GB" dirty="0"/>
            </a:p>
          </p:txBody>
        </p:sp>
        <p:cxnSp>
          <p:nvCxnSpPr>
            <p:cNvPr id="10" name="Straight Arrow Connector 9"/>
            <p:cNvCxnSpPr/>
            <p:nvPr/>
          </p:nvCxnSpPr>
          <p:spPr>
            <a:xfrm flipH="1">
              <a:off x="4991100" y="1476375"/>
              <a:ext cx="2486025" cy="285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1"/>
            </p:cNvCxnSpPr>
            <p:nvPr/>
          </p:nvCxnSpPr>
          <p:spPr>
            <a:xfrm flipH="1" flipV="1">
              <a:off x="4391025" y="2667000"/>
              <a:ext cx="3209926" cy="1941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1"/>
            </p:cNvCxnSpPr>
            <p:nvPr/>
          </p:nvCxnSpPr>
          <p:spPr>
            <a:xfrm flipH="1" flipV="1">
              <a:off x="3695700" y="3781425"/>
              <a:ext cx="3848101" cy="8895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162175" y="3362326"/>
              <a:ext cx="1247775" cy="29908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362075" y="2257425"/>
              <a:ext cx="1466850" cy="41433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046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01" y="65956"/>
            <a:ext cx="8807749" cy="848444"/>
          </a:xfrm>
        </p:spPr>
        <p:txBody>
          <a:bodyPr/>
          <a:lstStyle/>
          <a:p>
            <a:r>
              <a:rPr lang="en-GB" sz="2800" dirty="0" smtClean="0"/>
              <a:t>Practical: </a:t>
            </a:r>
            <a:r>
              <a:rPr lang="en-GB" sz="2800" b="0" dirty="0" smtClean="0"/>
              <a:t>Root Tip Squash to Observe Mitosis in Meristematic Cells </a:t>
            </a:r>
            <a:r>
              <a:rPr lang="en-GB" sz="1800" b="0" dirty="0" smtClean="0"/>
              <a:t>(Meristematic cells are actively dividing cells in plants)</a:t>
            </a:r>
            <a:r>
              <a:rPr lang="en-GB" sz="1600" b="0" dirty="0" smtClean="0"/>
              <a:t> </a:t>
            </a:r>
            <a:endParaRPr lang="en-GB" sz="1600" b="0" dirty="0"/>
          </a:p>
        </p:txBody>
      </p:sp>
      <p:sp>
        <p:nvSpPr>
          <p:cNvPr id="3073" name="Rectangle 1"/>
          <p:cNvSpPr>
            <a:spLocks noChangeArrowheads="1"/>
          </p:cNvSpPr>
          <p:nvPr/>
        </p:nvSpPr>
        <p:spPr bwMode="auto">
          <a:xfrm>
            <a:off x="113581" y="1001424"/>
            <a:ext cx="7582619"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ts val="1200"/>
              </a:spcAft>
              <a:buFont typeface="+mj-lt"/>
              <a:buAutoNum type="arabicPeriod"/>
              <a:tabLst>
                <a:tab pos="228600" algn="l"/>
              </a:tabLst>
            </a:pPr>
            <a:r>
              <a:rPr lang="en-GB" dirty="0"/>
              <a:t>Place a garlic clove in the bottle, so that the roots are submerged in </a:t>
            </a:r>
            <a:r>
              <a:rPr lang="en-GB" dirty="0" smtClean="0"/>
              <a:t>the 55°C </a:t>
            </a:r>
            <a:r>
              <a:rPr lang="en-GB" dirty="0"/>
              <a:t>hydrochloric acid. (The hydrochloric acid breaks down the calcium pectate between the roots allowing the stain to penetrate.) Leave the roots in the acid for 5 minutes. </a:t>
            </a:r>
            <a:r>
              <a:rPr kumimoji="0" lang="en-GB" b="0" i="0" u="none" strike="noStrike" cap="none" normalizeH="0" baseline="0" dirty="0" smtClean="0">
                <a:ln>
                  <a:noFill/>
                </a:ln>
                <a:solidFill>
                  <a:schemeClr val="tx1"/>
                </a:solidFill>
                <a:effectLst/>
                <a:ea typeface="Times New Roman" pitchFamily="18" charset="0"/>
              </a:rPr>
              <a:t>–</a:t>
            </a:r>
            <a:r>
              <a:rPr lang="en-GB" dirty="0">
                <a:solidFill>
                  <a:srgbClr val="800080"/>
                </a:solidFill>
                <a:ea typeface="Times New Roman" pitchFamily="18" charset="0"/>
              </a:rPr>
              <a:t> this is to </a:t>
            </a:r>
            <a:r>
              <a:rPr lang="en-GB" b="1" dirty="0">
                <a:solidFill>
                  <a:srgbClr val="800080"/>
                </a:solidFill>
                <a:ea typeface="Times New Roman" pitchFamily="18" charset="0"/>
              </a:rPr>
              <a:t>soften the cell walls</a:t>
            </a:r>
            <a:r>
              <a:rPr lang="en-GB" dirty="0">
                <a:solidFill>
                  <a:srgbClr val="800080"/>
                </a:solidFill>
                <a:ea typeface="Times New Roman" pitchFamily="18" charset="0"/>
              </a:rPr>
              <a:t> to let the stain into the cells</a:t>
            </a:r>
            <a:r>
              <a:rPr lang="en-GB" dirty="0" smtClean="0">
                <a:solidFill>
                  <a:srgbClr val="800080"/>
                </a:solidFill>
                <a:ea typeface="Times New Roman" pitchFamily="18" charset="0"/>
              </a:rPr>
              <a:t>.</a:t>
            </a:r>
          </a:p>
          <a:p>
            <a:pPr marL="342900" indent="-342900" fontAlgn="base">
              <a:spcBef>
                <a:spcPct val="0"/>
              </a:spcBef>
              <a:spcAft>
                <a:spcPts val="1200"/>
              </a:spcAft>
              <a:buFont typeface="+mj-lt"/>
              <a:buAutoNum type="arabicPeriod"/>
              <a:tabLst>
                <a:tab pos="228600" algn="l"/>
              </a:tabLst>
            </a:pPr>
            <a:r>
              <a:rPr lang="en-GB" dirty="0"/>
              <a:t>Use a pair of sharp scissors on the garlic clove to cut off the root tips (5-10 mm at the pointed end</a:t>
            </a:r>
            <a:r>
              <a:rPr lang="en-GB" dirty="0" smtClean="0"/>
              <a:t>) -</a:t>
            </a:r>
            <a:r>
              <a:rPr lang="en-GB" b="1" dirty="0">
                <a:solidFill>
                  <a:srgbClr val="800080"/>
                </a:solidFill>
                <a:ea typeface="Times New Roman" pitchFamily="18" charset="0"/>
              </a:rPr>
              <a:t>mitosis</a:t>
            </a:r>
            <a:r>
              <a:rPr lang="en-GB" dirty="0">
                <a:solidFill>
                  <a:srgbClr val="800080"/>
                </a:solidFill>
                <a:ea typeface="Times New Roman" pitchFamily="18" charset="0"/>
              </a:rPr>
              <a:t> is taking place near the tip!</a:t>
            </a:r>
            <a:endParaRPr lang="en-GB" dirty="0"/>
          </a:p>
          <a:p>
            <a:pPr marL="342900" lvl="0" indent="-342900" fontAlgn="base">
              <a:spcBef>
                <a:spcPct val="0"/>
              </a:spcBef>
              <a:spcAft>
                <a:spcPts val="1200"/>
              </a:spcAft>
              <a:buFont typeface="+mj-lt"/>
              <a:buAutoNum type="arabicPeriod"/>
              <a:tabLst>
                <a:tab pos="228600" algn="l"/>
              </a:tabLst>
            </a:pPr>
            <a:r>
              <a:rPr lang="en-GB" dirty="0" smtClean="0"/>
              <a:t> Place the tips in </a:t>
            </a:r>
            <a:r>
              <a:rPr lang="en-GB" dirty="0"/>
              <a:t>the vial of acetic </a:t>
            </a:r>
            <a:r>
              <a:rPr lang="en-GB" dirty="0" err="1"/>
              <a:t>orcein</a:t>
            </a:r>
            <a:r>
              <a:rPr lang="en-GB" dirty="0"/>
              <a:t> </a:t>
            </a:r>
            <a:r>
              <a:rPr lang="en-GB" dirty="0" smtClean="0"/>
              <a:t>-</a:t>
            </a:r>
            <a:r>
              <a:rPr kumimoji="0" lang="en-GB" b="0" i="0" u="none" strike="noStrike" cap="none" normalizeH="0" baseline="0" dirty="0" smtClean="0">
                <a:ln>
                  <a:noFill/>
                </a:ln>
                <a:solidFill>
                  <a:schemeClr val="tx1"/>
                </a:solidFill>
                <a:effectLst/>
                <a:ea typeface="Times New Roman" pitchFamily="18" charset="0"/>
              </a:rPr>
              <a:t> </a:t>
            </a:r>
            <a:r>
              <a:rPr kumimoji="0" lang="en-GB" b="0" i="0" u="none" strike="noStrike" cap="none" normalizeH="0" baseline="0" dirty="0" smtClean="0">
                <a:ln>
                  <a:noFill/>
                </a:ln>
                <a:solidFill>
                  <a:srgbClr val="800080"/>
                </a:solidFill>
                <a:effectLst/>
                <a:ea typeface="Times New Roman" pitchFamily="18" charset="0"/>
              </a:rPr>
              <a:t>this is a red dye to stain the DNA and make the chromatids visible</a:t>
            </a:r>
            <a:endParaRPr kumimoji="0" lang="en-GB"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ts val="1200"/>
              </a:spcAft>
              <a:buClrTx/>
              <a:buSzTx/>
              <a:buFont typeface="+mj-lt"/>
              <a:buAutoNum type="arabicPeriod"/>
              <a:tabLst>
                <a:tab pos="228600" algn="l"/>
              </a:tabLst>
            </a:pPr>
            <a:r>
              <a:rPr kumimoji="0" lang="en-GB" b="0" i="0" u="none" strike="noStrike" cap="none" normalizeH="0" baseline="0" dirty="0" smtClean="0">
                <a:ln>
                  <a:noFill/>
                </a:ln>
                <a:solidFill>
                  <a:schemeClr val="tx1"/>
                </a:solidFill>
                <a:effectLst/>
                <a:ea typeface="Times New Roman" pitchFamily="18" charset="0"/>
              </a:rPr>
              <a:t>Using forceps remove a root tip and place it on a microscope slide. Place on a coverslip.</a:t>
            </a:r>
            <a:endParaRPr kumimoji="0" lang="en-GB"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ts val="1200"/>
              </a:spcAft>
              <a:buClrTx/>
              <a:buSzTx/>
              <a:buFont typeface="+mj-lt"/>
              <a:buAutoNum type="arabicPeriod"/>
              <a:tabLst>
                <a:tab pos="228600" algn="l"/>
              </a:tabLst>
            </a:pPr>
            <a:r>
              <a:rPr kumimoji="0" lang="en-GB" b="0" i="0" u="none" strike="noStrike" cap="none" normalizeH="0" baseline="0" dirty="0" smtClean="0">
                <a:ln>
                  <a:noFill/>
                </a:ln>
                <a:solidFill>
                  <a:schemeClr val="tx1"/>
                </a:solidFill>
                <a:effectLst/>
                <a:ea typeface="Times New Roman" pitchFamily="18" charset="0"/>
              </a:rPr>
              <a:t>Place paper towels over coverslip, then using your thumb, gently squash the root tip – </a:t>
            </a:r>
            <a:r>
              <a:rPr kumimoji="0" lang="en-GB" b="0" i="0" u="none" strike="noStrike" cap="none" normalizeH="0" baseline="0" dirty="0" smtClean="0">
                <a:ln>
                  <a:noFill/>
                </a:ln>
                <a:solidFill>
                  <a:srgbClr val="800080"/>
                </a:solidFill>
                <a:effectLst/>
                <a:ea typeface="Times New Roman" pitchFamily="18" charset="0"/>
              </a:rPr>
              <a:t>this is to form a layer </a:t>
            </a:r>
            <a:r>
              <a:rPr kumimoji="0" lang="en-GB" b="1" i="0" u="none" strike="noStrike" cap="none" normalizeH="0" baseline="0" dirty="0" smtClean="0">
                <a:ln>
                  <a:noFill/>
                </a:ln>
                <a:solidFill>
                  <a:srgbClr val="800080"/>
                </a:solidFill>
                <a:effectLst/>
                <a:ea typeface="Times New Roman" pitchFamily="18" charset="0"/>
              </a:rPr>
              <a:t>one cell thick</a:t>
            </a:r>
            <a:r>
              <a:rPr kumimoji="0" lang="en-GB" b="0" i="0" u="none" strike="noStrike" cap="none" normalizeH="0" baseline="0" dirty="0" smtClean="0">
                <a:ln>
                  <a:noFill/>
                </a:ln>
                <a:solidFill>
                  <a:srgbClr val="800080"/>
                </a:solidFill>
                <a:effectLst/>
                <a:ea typeface="Times New Roman" pitchFamily="18" charset="0"/>
              </a:rPr>
              <a:t> making it easier to see dividing cells.</a:t>
            </a:r>
            <a:endParaRPr kumimoji="0" lang="en-GB"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buClrTx/>
              <a:buSzTx/>
              <a:tabLst>
                <a:tab pos="228600" algn="l"/>
              </a:tabLst>
            </a:pPr>
            <a:r>
              <a:rPr kumimoji="0" lang="en-GB" b="0" i="0" u="none" strike="noStrike" cap="none" normalizeH="0" baseline="0" dirty="0" smtClean="0">
                <a:ln>
                  <a:noFill/>
                </a:ln>
                <a:solidFill>
                  <a:srgbClr val="000000"/>
                </a:solidFill>
                <a:effectLst/>
                <a:ea typeface="Times New Roman" pitchFamily="18" charset="0"/>
                <a:cs typeface="Arial" pitchFamily="34" charset="0"/>
              </a:rPr>
              <a:t>		</a:t>
            </a:r>
            <a:endParaRPr kumimoji="0" lang="en-GB" b="0" i="0" u="none" strike="noStrike" cap="none" normalizeH="0" baseline="0" dirty="0" smtClean="0">
              <a:ln>
                <a:noFill/>
              </a:ln>
              <a:solidFill>
                <a:schemeClr val="tx1"/>
              </a:solidFill>
              <a:effectLst/>
            </a:endParaRPr>
          </a:p>
        </p:txBody>
      </p:sp>
      <p:grpSp>
        <p:nvGrpSpPr>
          <p:cNvPr id="19" name="Group 18"/>
          <p:cNvGrpSpPr/>
          <p:nvPr/>
        </p:nvGrpSpPr>
        <p:grpSpPr>
          <a:xfrm>
            <a:off x="7677149" y="2924175"/>
            <a:ext cx="1285875" cy="1409700"/>
            <a:chOff x="7686674" y="2790825"/>
            <a:chExt cx="1285875" cy="1409700"/>
          </a:xfrm>
        </p:grpSpPr>
        <p:sp>
          <p:nvSpPr>
            <p:cNvPr id="16" name="Rounded Rectangle 15"/>
            <p:cNvSpPr/>
            <p:nvPr/>
          </p:nvSpPr>
          <p:spPr bwMode="auto">
            <a:xfrm>
              <a:off x="7686674" y="2790825"/>
              <a:ext cx="1285875" cy="1409700"/>
            </a:xfrm>
            <a:prstGeom prst="roundRect">
              <a:avLst/>
            </a:prstGeom>
            <a:noFill/>
            <a:ln w="254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nvGrpSpPr>
            <p:cNvPr id="17" name="Group 16"/>
            <p:cNvGrpSpPr/>
            <p:nvPr/>
          </p:nvGrpSpPr>
          <p:grpSpPr>
            <a:xfrm>
              <a:off x="7753350" y="2905125"/>
              <a:ext cx="1093797" cy="1127126"/>
              <a:chOff x="7753350" y="2905125"/>
              <a:chExt cx="1093797" cy="1127126"/>
            </a:xfrm>
          </p:grpSpPr>
          <p:pic>
            <p:nvPicPr>
              <p:cNvPr id="3077" name="Picture 5" descr="C:\Documents and Settings\Kay\My Documents\My PaperPort Documents\school\Cell Cycle\Copy 4 of Onion mitosis.jpg"/>
              <p:cNvPicPr>
                <a:picLocks noChangeAspect="1" noChangeArrowheads="1"/>
              </p:cNvPicPr>
              <p:nvPr/>
            </p:nvPicPr>
            <p:blipFill>
              <a:blip r:embed="rId2" cstate="print"/>
              <a:srcRect l="15385" t="16250" r="12238"/>
              <a:stretch>
                <a:fillRect/>
              </a:stretch>
            </p:blipFill>
            <p:spPr bwMode="auto">
              <a:xfrm>
                <a:off x="7753350" y="2905125"/>
                <a:ext cx="657225" cy="638175"/>
              </a:xfrm>
              <a:prstGeom prst="rect">
                <a:avLst/>
              </a:prstGeom>
              <a:noFill/>
            </p:spPr>
          </p:pic>
          <p:pic>
            <p:nvPicPr>
              <p:cNvPr id="3078" name="Picture 6" descr="C:\Documents and Settings\Kay\My Documents\My PaperPort Documents\school\Cell Cycle\Copy 6 of Onion mitosis.jpg"/>
              <p:cNvPicPr>
                <a:picLocks noChangeAspect="1" noChangeArrowheads="1"/>
              </p:cNvPicPr>
              <p:nvPr/>
            </p:nvPicPr>
            <p:blipFill>
              <a:blip r:embed="rId3" cstate="print"/>
              <a:srcRect l="11111" t="20283" r="12500"/>
              <a:stretch>
                <a:fillRect/>
              </a:stretch>
            </p:blipFill>
            <p:spPr bwMode="auto">
              <a:xfrm>
                <a:off x="8258175" y="3429001"/>
                <a:ext cx="588972" cy="603250"/>
              </a:xfrm>
              <a:prstGeom prst="rect">
                <a:avLst/>
              </a:prstGeom>
              <a:noFill/>
            </p:spPr>
          </p:pic>
        </p:grpSp>
      </p:grpSp>
      <p:grpSp>
        <p:nvGrpSpPr>
          <p:cNvPr id="15" name="Group 14"/>
          <p:cNvGrpSpPr/>
          <p:nvPr/>
        </p:nvGrpSpPr>
        <p:grpSpPr>
          <a:xfrm>
            <a:off x="7705725" y="4400550"/>
            <a:ext cx="1257300" cy="2343150"/>
            <a:chOff x="7753350" y="4124325"/>
            <a:chExt cx="1257300" cy="2343150"/>
          </a:xfrm>
        </p:grpSpPr>
        <p:sp>
          <p:nvSpPr>
            <p:cNvPr id="13" name="Rounded Rectangle 12"/>
            <p:cNvSpPr/>
            <p:nvPr/>
          </p:nvSpPr>
          <p:spPr bwMode="auto">
            <a:xfrm>
              <a:off x="7753350" y="4124325"/>
              <a:ext cx="1257300" cy="2343150"/>
            </a:xfrm>
            <a:prstGeom prst="roundRect">
              <a:avLst/>
            </a:prstGeom>
            <a:noFill/>
            <a:ln w="254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nvGrpSpPr>
            <p:cNvPr id="14" name="Group 13"/>
            <p:cNvGrpSpPr/>
            <p:nvPr/>
          </p:nvGrpSpPr>
          <p:grpSpPr>
            <a:xfrm>
              <a:off x="7848600" y="4276725"/>
              <a:ext cx="1095375" cy="2019300"/>
              <a:chOff x="7848600" y="4276725"/>
              <a:chExt cx="1095375" cy="2019300"/>
            </a:xfrm>
          </p:grpSpPr>
          <p:pic>
            <p:nvPicPr>
              <p:cNvPr id="3079" name="Picture 7" descr="C:\Documents and Settings\Kay\My Documents\My PaperPort Documents\school\Cell Cycle\Copy 7 of Onion mitosis.jpg"/>
              <p:cNvPicPr>
                <a:picLocks noChangeAspect="1" noChangeArrowheads="1"/>
              </p:cNvPicPr>
              <p:nvPr/>
            </p:nvPicPr>
            <p:blipFill>
              <a:blip r:embed="rId4" cstate="print"/>
              <a:srcRect l="7343" t="14634" r="7127"/>
              <a:stretch>
                <a:fillRect/>
              </a:stretch>
            </p:blipFill>
            <p:spPr bwMode="auto">
              <a:xfrm>
                <a:off x="7848600" y="4276725"/>
                <a:ext cx="628650" cy="666750"/>
              </a:xfrm>
              <a:prstGeom prst="rect">
                <a:avLst/>
              </a:prstGeom>
              <a:noFill/>
            </p:spPr>
          </p:pic>
          <p:pic>
            <p:nvPicPr>
              <p:cNvPr id="3080" name="Picture 8" descr="C:\Documents and Settings\Kay\My Documents\My PaperPort Documents\school\Cell Cycle\Copy 8 of Onion mitosis.jpg"/>
              <p:cNvPicPr>
                <a:picLocks noChangeAspect="1" noChangeArrowheads="1"/>
              </p:cNvPicPr>
              <p:nvPr/>
            </p:nvPicPr>
            <p:blipFill>
              <a:blip r:embed="rId5" cstate="print"/>
              <a:srcRect l="5390" t="16794" r="7621"/>
              <a:stretch>
                <a:fillRect/>
              </a:stretch>
            </p:blipFill>
            <p:spPr bwMode="auto">
              <a:xfrm>
                <a:off x="8201025" y="4933950"/>
                <a:ext cx="742950" cy="692150"/>
              </a:xfrm>
              <a:prstGeom prst="rect">
                <a:avLst/>
              </a:prstGeom>
              <a:noFill/>
            </p:spPr>
          </p:pic>
          <p:pic>
            <p:nvPicPr>
              <p:cNvPr id="3081" name="Picture 9" descr="C:\Documents and Settings\Kay\My Documents\My PaperPort Documents\school\Cell Cycle\Copy 9 of Onion mitosis.jpg"/>
              <p:cNvPicPr>
                <a:picLocks noChangeAspect="1" noChangeArrowheads="1"/>
              </p:cNvPicPr>
              <p:nvPr/>
            </p:nvPicPr>
            <p:blipFill>
              <a:blip r:embed="rId6" cstate="print"/>
              <a:srcRect t="19759" b="12289"/>
              <a:stretch>
                <a:fillRect/>
              </a:stretch>
            </p:blipFill>
            <p:spPr bwMode="auto">
              <a:xfrm>
                <a:off x="7880350" y="5724525"/>
                <a:ext cx="1011272" cy="571500"/>
              </a:xfrm>
              <a:prstGeom prst="rect">
                <a:avLst/>
              </a:prstGeom>
              <a:noFill/>
            </p:spPr>
          </p:pic>
        </p:grpSp>
      </p:grpSp>
      <p:grpSp>
        <p:nvGrpSpPr>
          <p:cNvPr id="25" name="Group 24"/>
          <p:cNvGrpSpPr/>
          <p:nvPr/>
        </p:nvGrpSpPr>
        <p:grpSpPr>
          <a:xfrm>
            <a:off x="7677151" y="990600"/>
            <a:ext cx="1257300" cy="1142999"/>
            <a:chOff x="7677150" y="847725"/>
            <a:chExt cx="1285875" cy="1142999"/>
          </a:xfrm>
        </p:grpSpPr>
        <p:grpSp>
          <p:nvGrpSpPr>
            <p:cNvPr id="23" name="Group 22"/>
            <p:cNvGrpSpPr/>
            <p:nvPr/>
          </p:nvGrpSpPr>
          <p:grpSpPr>
            <a:xfrm>
              <a:off x="7753350" y="887639"/>
              <a:ext cx="1123951" cy="1103085"/>
              <a:chOff x="7800975" y="916214"/>
              <a:chExt cx="1123951" cy="1103085"/>
            </a:xfrm>
          </p:grpSpPr>
          <p:pic>
            <p:nvPicPr>
              <p:cNvPr id="3074" name="Picture 2" descr="C:\Documents and Settings\Kay\My Documents\My PaperPort Documents\school\Cell Cycle\Copy of Onion mitosis.jpg"/>
              <p:cNvPicPr>
                <a:picLocks noChangeAspect="1" noChangeArrowheads="1"/>
              </p:cNvPicPr>
              <p:nvPr/>
            </p:nvPicPr>
            <p:blipFill>
              <a:blip r:embed="rId7" cstate="print"/>
              <a:srcRect l="8974" t="20396" r="10256"/>
              <a:stretch>
                <a:fillRect/>
              </a:stretch>
            </p:blipFill>
            <p:spPr bwMode="auto">
              <a:xfrm>
                <a:off x="8353426" y="916214"/>
                <a:ext cx="571500" cy="607786"/>
              </a:xfrm>
              <a:prstGeom prst="rect">
                <a:avLst/>
              </a:prstGeom>
              <a:noFill/>
            </p:spPr>
          </p:pic>
          <p:pic>
            <p:nvPicPr>
              <p:cNvPr id="3075" name="Picture 3" descr="C:\Documents and Settings\Kay\My Documents\My PaperPort Documents\school\Cell Cycle\Copy 2 of Onion mitosis.jpg"/>
              <p:cNvPicPr>
                <a:picLocks noChangeAspect="1" noChangeArrowheads="1"/>
              </p:cNvPicPr>
              <p:nvPr/>
            </p:nvPicPr>
            <p:blipFill>
              <a:blip r:embed="rId8" cstate="print"/>
              <a:srcRect l="5405" t="18605" r="8107"/>
              <a:stretch>
                <a:fillRect/>
              </a:stretch>
            </p:blipFill>
            <p:spPr bwMode="auto">
              <a:xfrm>
                <a:off x="7800975" y="1362074"/>
                <a:ext cx="600892" cy="657225"/>
              </a:xfrm>
              <a:prstGeom prst="rect">
                <a:avLst/>
              </a:prstGeom>
              <a:noFill/>
            </p:spPr>
          </p:pic>
        </p:grpSp>
        <p:sp>
          <p:nvSpPr>
            <p:cNvPr id="20" name="Rounded Rectangle 19"/>
            <p:cNvSpPr/>
            <p:nvPr/>
          </p:nvSpPr>
          <p:spPr bwMode="auto">
            <a:xfrm>
              <a:off x="7677150" y="847725"/>
              <a:ext cx="1285875" cy="1123950"/>
            </a:xfrm>
            <a:prstGeom prst="roundRect">
              <a:avLst/>
            </a:prstGeom>
            <a:noFill/>
            <a:ln w="254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grpSp>
        <p:nvGrpSpPr>
          <p:cNvPr id="26" name="Group 25"/>
          <p:cNvGrpSpPr/>
          <p:nvPr/>
        </p:nvGrpSpPr>
        <p:grpSpPr>
          <a:xfrm>
            <a:off x="7715250" y="2200275"/>
            <a:ext cx="1238249" cy="647700"/>
            <a:chOff x="7715251" y="2066925"/>
            <a:chExt cx="1200150" cy="647700"/>
          </a:xfrm>
        </p:grpSpPr>
        <p:pic>
          <p:nvPicPr>
            <p:cNvPr id="3076" name="Picture 4" descr="C:\Documents and Settings\Kay\My Documents\My PaperPort Documents\school\Cell Cycle\Copy 3 of Onion mitosis.jpg"/>
            <p:cNvPicPr>
              <a:picLocks noChangeAspect="1" noChangeArrowheads="1"/>
            </p:cNvPicPr>
            <p:nvPr/>
          </p:nvPicPr>
          <p:blipFill>
            <a:blip r:embed="rId9" cstate="print"/>
            <a:srcRect l="4508" t="14504" r="5738"/>
            <a:stretch>
              <a:fillRect/>
            </a:stretch>
          </p:blipFill>
          <p:spPr bwMode="auto">
            <a:xfrm>
              <a:off x="8029574" y="2066925"/>
              <a:ext cx="601563" cy="615298"/>
            </a:xfrm>
            <a:prstGeom prst="rect">
              <a:avLst/>
            </a:prstGeom>
            <a:noFill/>
          </p:spPr>
        </p:pic>
        <p:sp>
          <p:nvSpPr>
            <p:cNvPr id="24" name="Rounded Rectangle 23"/>
            <p:cNvSpPr/>
            <p:nvPr/>
          </p:nvSpPr>
          <p:spPr bwMode="auto">
            <a:xfrm>
              <a:off x="7715251" y="2066925"/>
              <a:ext cx="1200150" cy="647700"/>
            </a:xfrm>
            <a:prstGeom prst="roundRect">
              <a:avLst/>
            </a:prstGeom>
            <a:noFill/>
            <a:ln w="254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sp>
        <p:nvSpPr>
          <p:cNvPr id="27" name="Rounded Rectangle 26"/>
          <p:cNvSpPr/>
          <p:nvPr/>
        </p:nvSpPr>
        <p:spPr bwMode="auto">
          <a:xfrm>
            <a:off x="219075" y="5691187"/>
            <a:ext cx="7305675" cy="1038225"/>
          </a:xfrm>
          <a:prstGeom prst="roundRect">
            <a:avLst/>
          </a:prstGeom>
          <a:solidFill>
            <a:schemeClr val="accent2">
              <a:lumMod val="20000"/>
              <a:lumOff val="80000"/>
            </a:schemeClr>
          </a:solidFill>
          <a:ln w="254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342900" lvl="0" indent="-342900" eaLnBrk="0" fontAlgn="base" hangingPunct="0">
              <a:spcBef>
                <a:spcPct val="0"/>
              </a:spcBef>
              <a:tabLst>
                <a:tab pos="228600" algn="l"/>
              </a:tabLst>
            </a:pPr>
            <a:r>
              <a:rPr lang="en-GB" dirty="0" smtClean="0">
                <a:solidFill>
                  <a:srgbClr val="000000"/>
                </a:solidFill>
                <a:ea typeface="Times New Roman" pitchFamily="18" charset="0"/>
                <a:cs typeface="Arial" pitchFamily="34" charset="0"/>
              </a:rPr>
              <a:t>Calculate the mitotic index:</a:t>
            </a:r>
            <a:endParaRPr lang="en-GB" dirty="0" smtClean="0"/>
          </a:p>
          <a:p>
            <a:pPr marL="342900" lvl="0" indent="-342900" eaLnBrk="0" fontAlgn="base" hangingPunct="0">
              <a:spcBef>
                <a:spcPct val="0"/>
              </a:spcBef>
              <a:tabLst>
                <a:tab pos="228600" algn="l"/>
              </a:tabLst>
            </a:pPr>
            <a:r>
              <a:rPr lang="en-GB" b="1" dirty="0" smtClean="0">
                <a:solidFill>
                  <a:srgbClr val="FF00FF"/>
                </a:solidFill>
                <a:ea typeface="Times New Roman" pitchFamily="18" charset="0"/>
                <a:cs typeface="Arial" pitchFamily="34" charset="0"/>
              </a:rPr>
              <a:t>Mitotic index = number of cells containing visible chromosomes </a:t>
            </a:r>
          </a:p>
          <a:p>
            <a:pPr marL="342900" lvl="0" indent="-342900" eaLnBrk="0" fontAlgn="base" hangingPunct="0">
              <a:spcBef>
                <a:spcPct val="0"/>
              </a:spcBef>
              <a:tabLst>
                <a:tab pos="228600" algn="l"/>
              </a:tabLst>
            </a:pPr>
            <a:r>
              <a:rPr lang="en-GB" b="1" dirty="0" smtClean="0">
                <a:solidFill>
                  <a:srgbClr val="FF00FF"/>
                </a:solidFill>
                <a:ea typeface="Times New Roman" pitchFamily="18" charset="0"/>
                <a:cs typeface="Arial" pitchFamily="34" charset="0"/>
              </a:rPr>
              <a:t>divided by the total number of c</a:t>
            </a:r>
            <a:r>
              <a:rPr lang="en-GB" b="1" i="1" dirty="0" smtClean="0">
                <a:solidFill>
                  <a:srgbClr val="FF00FF"/>
                </a:solidFill>
                <a:ea typeface="Times New Roman" pitchFamily="18" charset="0"/>
                <a:cs typeface="Arial" pitchFamily="34" charset="0"/>
              </a:rPr>
              <a:t>e</a:t>
            </a:r>
            <a:r>
              <a:rPr lang="en-GB" b="1" dirty="0" smtClean="0">
                <a:solidFill>
                  <a:srgbClr val="FF00FF"/>
                </a:solidFill>
                <a:ea typeface="Times New Roman" pitchFamily="18" charset="0"/>
                <a:cs typeface="Arial" pitchFamily="34" charset="0"/>
              </a:rPr>
              <a:t>lls in field of view</a:t>
            </a:r>
            <a:endParaRPr lang="en-GB" dirty="0" smtClean="0"/>
          </a:p>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616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b="1">
                <a:solidFill>
                  <a:schemeClr val="tx1"/>
                </a:solidFill>
                <a:latin typeface="+mj-lt"/>
                <a:ea typeface="+mj-ea"/>
                <a:cs typeface="+mj-cs"/>
              </a:defRPr>
            </a:lvl1pPr>
            <a:lvl2pPr algn="l" rtl="0" eaLnBrk="1" fontAlgn="base" hangingPunct="1">
              <a:spcBef>
                <a:spcPct val="0"/>
              </a:spcBef>
              <a:spcAft>
                <a:spcPct val="0"/>
              </a:spcAft>
              <a:defRPr kumimoji="1" sz="4400" b="1">
                <a:solidFill>
                  <a:schemeClr val="tx1"/>
                </a:solidFill>
                <a:latin typeface="Arial" charset="0"/>
              </a:defRPr>
            </a:lvl2pPr>
            <a:lvl3pPr algn="l" rtl="0" eaLnBrk="1" fontAlgn="base" hangingPunct="1">
              <a:spcBef>
                <a:spcPct val="0"/>
              </a:spcBef>
              <a:spcAft>
                <a:spcPct val="0"/>
              </a:spcAft>
              <a:defRPr kumimoji="1" sz="4400" b="1">
                <a:solidFill>
                  <a:schemeClr val="tx1"/>
                </a:solidFill>
                <a:latin typeface="Arial" charset="0"/>
              </a:defRPr>
            </a:lvl3pPr>
            <a:lvl4pPr algn="l" rtl="0" eaLnBrk="1" fontAlgn="base" hangingPunct="1">
              <a:spcBef>
                <a:spcPct val="0"/>
              </a:spcBef>
              <a:spcAft>
                <a:spcPct val="0"/>
              </a:spcAft>
              <a:defRPr kumimoji="1" sz="4400" b="1">
                <a:solidFill>
                  <a:schemeClr val="tx1"/>
                </a:solidFill>
                <a:latin typeface="Arial" charset="0"/>
              </a:defRPr>
            </a:lvl4pPr>
            <a:lvl5pPr algn="l" rtl="0" eaLnBrk="1" fontAlgn="base" hangingPunct="1">
              <a:spcBef>
                <a:spcPct val="0"/>
              </a:spcBef>
              <a:spcAft>
                <a:spcPct val="0"/>
              </a:spcAft>
              <a:defRPr kumimoji="1" sz="4400" b="1">
                <a:solidFill>
                  <a:schemeClr val="tx1"/>
                </a:solidFill>
                <a:latin typeface="Arial" charset="0"/>
              </a:defRPr>
            </a:lvl5pPr>
            <a:lvl6pPr marL="457200" algn="l" rtl="0" eaLnBrk="1" fontAlgn="base" hangingPunct="1">
              <a:spcBef>
                <a:spcPct val="0"/>
              </a:spcBef>
              <a:spcAft>
                <a:spcPct val="0"/>
              </a:spcAft>
              <a:defRPr kumimoji="1" sz="4400" b="1">
                <a:solidFill>
                  <a:schemeClr val="tx1"/>
                </a:solidFill>
                <a:latin typeface="Arial" charset="0"/>
              </a:defRPr>
            </a:lvl6pPr>
            <a:lvl7pPr marL="914400" algn="l" rtl="0" eaLnBrk="1" fontAlgn="base" hangingPunct="1">
              <a:spcBef>
                <a:spcPct val="0"/>
              </a:spcBef>
              <a:spcAft>
                <a:spcPct val="0"/>
              </a:spcAft>
              <a:defRPr kumimoji="1" sz="4400" b="1">
                <a:solidFill>
                  <a:schemeClr val="tx1"/>
                </a:solidFill>
                <a:latin typeface="Arial" charset="0"/>
              </a:defRPr>
            </a:lvl7pPr>
            <a:lvl8pPr marL="1371600" algn="l" rtl="0" eaLnBrk="1" fontAlgn="base" hangingPunct="1">
              <a:spcBef>
                <a:spcPct val="0"/>
              </a:spcBef>
              <a:spcAft>
                <a:spcPct val="0"/>
              </a:spcAft>
              <a:defRPr kumimoji="1" sz="4400" b="1">
                <a:solidFill>
                  <a:schemeClr val="tx1"/>
                </a:solidFill>
                <a:latin typeface="Arial" charset="0"/>
              </a:defRPr>
            </a:lvl8pPr>
            <a:lvl9pPr marL="1828800" algn="l" rtl="0" eaLnBrk="1" fontAlgn="base" hangingPunct="1">
              <a:spcBef>
                <a:spcPct val="0"/>
              </a:spcBef>
              <a:spcAft>
                <a:spcPct val="0"/>
              </a:spcAft>
              <a:defRPr kumimoji="1" sz="4400" b="1">
                <a:solidFill>
                  <a:schemeClr val="tx1"/>
                </a:solidFill>
                <a:latin typeface="Arial" charset="0"/>
              </a:defRPr>
            </a:lvl9pPr>
          </a:lstStyle>
          <a:p>
            <a:r>
              <a:rPr lang="en-GB" sz="3200" kern="0" smtClean="0"/>
              <a:t> </a:t>
            </a:r>
            <a:r>
              <a:rPr lang="en-GB" sz="3200" b="0" kern="0" smtClean="0"/>
              <a:t>Understanding the Cell Cycle and the Importance of Replicating DNA</a:t>
            </a:r>
            <a:endParaRPr lang="en-GB" sz="3200" b="0" kern="0" dirty="0"/>
          </a:p>
        </p:txBody>
      </p:sp>
      <p:sp>
        <p:nvSpPr>
          <p:cNvPr id="6"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A5047"/>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A5047"/>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A5047"/>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9pPr>
          </a:lstStyle>
          <a:p>
            <a:r>
              <a:rPr lang="en-GB" sz="2400" kern="0" smtClean="0"/>
              <a:t>At the end of this section you will be able to:</a:t>
            </a:r>
          </a:p>
          <a:p>
            <a:r>
              <a:rPr lang="en-GB" sz="2400" kern="0" smtClean="0"/>
              <a:t> Explain what is meant by the cell cycle.</a:t>
            </a:r>
          </a:p>
          <a:p>
            <a:r>
              <a:rPr lang="en-GB" sz="2400" kern="0" smtClean="0"/>
              <a:t>Explain when in the cycle DNA is replicated (copied) so there is a genetic copy for new cells.</a:t>
            </a:r>
          </a:p>
          <a:p>
            <a:r>
              <a:rPr lang="en-GB" sz="2400" kern="0" smtClean="0"/>
              <a:t>Explain what is meant by Mitosis and Interphase.</a:t>
            </a:r>
          </a:p>
          <a:p>
            <a:r>
              <a:rPr lang="en-GB" sz="2400" kern="0" smtClean="0"/>
              <a:t>Describe and draw the structure of a chromosome</a:t>
            </a:r>
          </a:p>
          <a:p>
            <a:r>
              <a:rPr lang="en-GB" sz="2400" kern="0" smtClean="0"/>
              <a:t>Understand the terms: homologous pairs, diploid, haploid, centromere, chromatids and sister chromatids.</a:t>
            </a:r>
          </a:p>
          <a:p>
            <a:r>
              <a:rPr lang="en-GB" sz="2400" kern="0" smtClean="0"/>
              <a:t>State the 4 stages of mitosis.  </a:t>
            </a:r>
          </a:p>
          <a:p>
            <a:endParaRPr lang="en-GB" sz="2400" kern="0" dirty="0"/>
          </a:p>
        </p:txBody>
      </p:sp>
    </p:spTree>
    <p:extLst>
      <p:ext uri="{BB962C8B-B14F-4D97-AF65-F5344CB8AC3E}">
        <p14:creationId xmlns:p14="http://schemas.microsoft.com/office/powerpoint/2010/main" val="38097225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274638"/>
            <a:ext cx="8229600" cy="1143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400" b="0" i="0" u="none" strike="noStrike" kern="0" cap="none" spc="0" normalizeH="0" baseline="0" noProof="0" dirty="0" smtClean="0">
                <a:ln>
                  <a:noFill/>
                </a:ln>
                <a:solidFill>
                  <a:srgbClr val="000000"/>
                </a:solidFill>
                <a:effectLst/>
                <a:uLnTx/>
                <a:uFillTx/>
                <a:latin typeface="Arial"/>
                <a:ea typeface="+mj-ea"/>
                <a:cs typeface="+mj-cs"/>
              </a:rPr>
              <a:t>Mitosis videos</a:t>
            </a:r>
          </a:p>
        </p:txBody>
      </p:sp>
      <p:sp>
        <p:nvSpPr>
          <p:cNvPr id="5" name="Content Placeholder 2"/>
          <p:cNvSpPr txBox="1">
            <a:spLocks/>
          </p:cNvSpPr>
          <p:nvPr/>
        </p:nvSpPr>
        <p:spPr bwMode="auto">
          <a:xfrm>
            <a:off x="457200" y="1161535"/>
            <a:ext cx="8453137" cy="48987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dirty="0" smtClean="0">
                <a:ln>
                  <a:noFill/>
                </a:ln>
                <a:solidFill>
                  <a:srgbClr val="000000"/>
                </a:solidFill>
                <a:effectLst/>
                <a:uLnTx/>
                <a:uFillTx/>
                <a:latin typeface="Arial"/>
                <a:hlinkClick r:id="rId2"/>
              </a:rPr>
              <a:t>http://www.youtube.com/watch?v=L0k-enzoeOM</a:t>
            </a:r>
            <a:r>
              <a:rPr kumimoji="0" lang="en-GB" altLang="en-US" sz="2000" b="0" i="0" u="none" strike="noStrike" kern="0" cap="none" spc="0" normalizeH="0" baseline="0" noProof="0" dirty="0" smtClean="0">
                <a:ln>
                  <a:noFill/>
                </a:ln>
                <a:solidFill>
                  <a:srgbClr val="000000"/>
                </a:solidFill>
                <a:effectLst/>
                <a:uLnTx/>
                <a:uFillTx/>
                <a:latin typeface="Arial"/>
              </a:rPr>
              <a:t> crash course biology</a:t>
            </a:r>
          </a:p>
          <a:p>
            <a:pPr marL="0" marR="0" lvl="0" indent="0" algn="l" defTabSz="914400" rtl="0" eaLnBrk="1" fontAlgn="base" latinLnBrk="0" hangingPunct="1">
              <a:lnSpc>
                <a:spcPct val="100000"/>
              </a:lnSpc>
              <a:spcBef>
                <a:spcPct val="20000"/>
              </a:spcBef>
              <a:spcAft>
                <a:spcPct val="0"/>
              </a:spcAft>
              <a:buClrTx/>
              <a:buSzTx/>
              <a:buNone/>
              <a:tabLst/>
              <a:defRPr/>
            </a:pPr>
            <a:endParaRPr lang="en-GB" altLang="en-US" sz="1600" kern="0" dirty="0">
              <a:solidFill>
                <a:srgbClr val="000000"/>
              </a:solidFill>
              <a:latin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altLang="en-US" sz="32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7" name="Content Placeholder 2"/>
          <p:cNvSpPr txBox="1">
            <a:spLocks/>
          </p:cNvSpPr>
          <p:nvPr/>
        </p:nvSpPr>
        <p:spPr>
          <a:xfrm>
            <a:off x="185351" y="1900881"/>
            <a:ext cx="872498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hlinkClick r:id="rId3"/>
              </a:rPr>
              <a:t>http://highered.mcgraw-hill.com/sites/0072495855/student_view0/chapter2/animation__mitosis_and_cytokinesis.html</a:t>
            </a: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about 2 minutes long. Clear but includes two features beyond specification including lengthening of unattached microtubules (spindle fibres) and use of term kinetochores rather than centromere.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hlinkClick r:id="rId4"/>
              </a:rPr>
              <a:t>http://www.cellsalive.com/mitosis.htm</a:t>
            </a: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very quick visual. Clear no words.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hlinkClick r:id="rId5"/>
              </a:rPr>
              <a:t>http://www.johnkyrk.com/mitosis.html</a:t>
            </a: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clear visual animation. No words.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lvl="0">
              <a:defRPr/>
            </a:pPr>
            <a:r>
              <a:rPr lang="en-GB" sz="2000" dirty="0">
                <a:solidFill>
                  <a:sysClr val="windowText" lastClr="000000"/>
                </a:solidFill>
                <a:latin typeface="Arial" panose="020B0604020202020204" pitchFamily="34" charset="0"/>
                <a:cs typeface="Arial" panose="020B0604020202020204" pitchFamily="34" charset="0"/>
                <a:hlinkClick r:id="rId6"/>
              </a:rPr>
              <a:t>https://www.youtube.com/watch?v=pOsAbTi9tHw/</a:t>
            </a: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mitosis rap</a:t>
            </a: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8180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52400"/>
            <a:ext cx="8229600" cy="673100"/>
          </a:xfrm>
        </p:spPr>
        <p:txBody>
          <a:bodyPr/>
          <a:lstStyle/>
          <a:p>
            <a:r>
              <a:rPr lang="en-GB" sz="3200" b="1" u="sng" dirty="0"/>
              <a:t>Stages of Mitosis</a:t>
            </a:r>
          </a:p>
        </p:txBody>
      </p:sp>
      <p:graphicFrame>
        <p:nvGraphicFramePr>
          <p:cNvPr id="53290" name="Group 42"/>
          <p:cNvGraphicFramePr>
            <a:graphicFrameLocks noGrp="1"/>
          </p:cNvGraphicFramePr>
          <p:nvPr>
            <p:ph idx="1"/>
            <p:extLst>
              <p:ext uri="{D42A27DB-BD31-4B8C-83A1-F6EECF244321}">
                <p14:modId xmlns:p14="http://schemas.microsoft.com/office/powerpoint/2010/main" val="1534279966"/>
              </p:ext>
            </p:extLst>
          </p:nvPr>
        </p:nvGraphicFramePr>
        <p:xfrm>
          <a:off x="152400" y="775252"/>
          <a:ext cx="8839200" cy="5993717"/>
        </p:xfrm>
        <a:graphic>
          <a:graphicData uri="http://schemas.openxmlformats.org/drawingml/2006/table">
            <a:tbl>
              <a:tblPr/>
              <a:tblGrid>
                <a:gridCol w="1466594">
                  <a:extLst>
                    <a:ext uri="{9D8B030D-6E8A-4147-A177-3AD203B41FA5}">
                      <a16:colId xmlns:a16="http://schemas.microsoft.com/office/drawing/2014/main" val="20000"/>
                    </a:ext>
                  </a:extLst>
                </a:gridCol>
                <a:gridCol w="7372606">
                  <a:extLst>
                    <a:ext uri="{9D8B030D-6E8A-4147-A177-3AD203B41FA5}">
                      <a16:colId xmlns:a16="http://schemas.microsoft.com/office/drawing/2014/main" val="20001"/>
                    </a:ext>
                  </a:extLst>
                </a:gridCol>
              </a:tblGrid>
              <a:tr h="20491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Prophase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Chromosomes coil </a:t>
                      </a:r>
                      <a:r>
                        <a:rPr kumimoji="0" lang="en-GB" sz="1800" b="0" i="0" u="none" strike="noStrike" cap="none" normalizeH="0" baseline="0" dirty="0" smtClean="0">
                          <a:ln>
                            <a:noFill/>
                          </a:ln>
                          <a:solidFill>
                            <a:srgbClr val="FF0000"/>
                          </a:solidFill>
                          <a:effectLst/>
                          <a:latin typeface="Arial" charset="0"/>
                        </a:rPr>
                        <a:t>(condensation)</a:t>
                      </a:r>
                      <a:r>
                        <a:rPr kumimoji="0" lang="en-GB" sz="1800" b="0" i="0" u="none" strike="noStrike" cap="none" normalizeH="0" baseline="0" dirty="0" smtClean="0">
                          <a:ln>
                            <a:noFill/>
                          </a:ln>
                          <a:solidFill>
                            <a:schemeClr val="tx1"/>
                          </a:solidFill>
                          <a:effectLst/>
                          <a:latin typeface="Arial" charset="0"/>
                        </a:rPr>
                        <a:t> and become shorter and fatter</a:t>
                      </a:r>
                    </a:p>
                    <a:p>
                      <a:pPr marL="266700" marR="0" lvl="0" indent="-26670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Nucleolus disappears (actually just disperses so seems to  disappear)</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Nuclear envelope disintegrates (dissociates into vesicles)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Spindle fibres (protein fibres) form</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Centrioles divide and move to opposite ends of cell.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59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Metaphase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Chromosomes (consisting of </a:t>
                      </a:r>
                      <a:r>
                        <a:rPr kumimoji="0" lang="en-GB" sz="1800" b="0" i="0" u="none" strike="noStrike" cap="none" normalizeH="0" baseline="0" dirty="0" smtClean="0">
                          <a:ln>
                            <a:noFill/>
                          </a:ln>
                          <a:solidFill>
                            <a:srgbClr val="FF0000"/>
                          </a:solidFill>
                          <a:effectLst/>
                          <a:latin typeface="Arial" charset="0"/>
                        </a:rPr>
                        <a:t>sister Chromatids</a:t>
                      </a:r>
                      <a:r>
                        <a:rPr kumimoji="0" lang="en-GB" sz="1800" b="0" i="0" u="none" strike="noStrike" cap="none" normalizeH="0" baseline="0" dirty="0" smtClean="0">
                          <a:ln>
                            <a:noFill/>
                          </a:ln>
                          <a:solidFill>
                            <a:schemeClr val="tx1"/>
                          </a:solidFill>
                          <a:effectLst/>
                          <a:latin typeface="Arial" charset="0"/>
                        </a:rPr>
                        <a:t>) line up on the </a:t>
                      </a:r>
                      <a:r>
                        <a:rPr kumimoji="0" lang="en-GB" sz="1800" b="0" i="0" u="none" strike="noStrike" cap="none" normalizeH="0" baseline="0" dirty="0" smtClean="0">
                          <a:ln>
                            <a:noFill/>
                          </a:ln>
                          <a:solidFill>
                            <a:srgbClr val="FF0000"/>
                          </a:solidFill>
                          <a:effectLst/>
                          <a:latin typeface="Arial" charset="0"/>
                        </a:rPr>
                        <a:t>EQUATOR</a:t>
                      </a:r>
                      <a:r>
                        <a:rPr kumimoji="0" lang="en-GB" sz="1800" b="0" i="0" u="none" strike="noStrike" cap="none" normalizeH="0" baseline="0" dirty="0" smtClean="0">
                          <a:ln>
                            <a:noFill/>
                          </a:ln>
                          <a:solidFill>
                            <a:schemeClr val="tx1"/>
                          </a:solidFill>
                          <a:effectLst/>
                          <a:latin typeface="Arial" charset="0"/>
                        </a:rPr>
                        <a:t> (centre of cell at middle of spindle)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Spindle fibres attach to </a:t>
                      </a:r>
                      <a:r>
                        <a:rPr kumimoji="0" lang="en-GB" sz="1800" b="0" i="0" u="none" strike="noStrike" cap="none" normalizeH="0" baseline="0" dirty="0" smtClean="0">
                          <a:ln>
                            <a:noFill/>
                          </a:ln>
                          <a:solidFill>
                            <a:srgbClr val="FF0000"/>
                          </a:solidFill>
                          <a:effectLst/>
                          <a:latin typeface="Arial" charset="0"/>
                        </a:rPr>
                        <a:t>centromeres</a:t>
                      </a:r>
                      <a:r>
                        <a:rPr kumimoji="0" lang="en-GB" sz="1800" b="0" i="0" u="none" strike="noStrike" cap="none" normalizeH="0" baseline="0" dirty="0" smtClean="0">
                          <a:ln>
                            <a:noFill/>
                          </a:ln>
                          <a:solidFill>
                            <a:schemeClr val="tx1"/>
                          </a:solidFill>
                          <a:effectLst/>
                          <a:latin typeface="Arial" charset="0"/>
                        </a:rPr>
                        <a:t> holding the pairs of sister chromatids together.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73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Anaphase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Centromeres split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Spindle fibres </a:t>
                      </a:r>
                      <a:r>
                        <a:rPr kumimoji="0" lang="en-GB" sz="1800" b="1" i="0" u="none" strike="noStrike" cap="none" normalizeH="0" baseline="0" dirty="0" smtClean="0">
                          <a:ln>
                            <a:noFill/>
                          </a:ln>
                          <a:solidFill>
                            <a:schemeClr val="tx1"/>
                          </a:solidFill>
                          <a:effectLst/>
                          <a:latin typeface="Arial" charset="0"/>
                        </a:rPr>
                        <a:t>contract</a:t>
                      </a:r>
                      <a:r>
                        <a:rPr kumimoji="0" lang="en-GB" sz="1800" b="0" i="0" u="none" strike="noStrike" cap="none" normalizeH="0" baseline="0" dirty="0" smtClean="0">
                          <a:ln>
                            <a:noFill/>
                          </a:ln>
                          <a:solidFill>
                            <a:schemeClr val="tx1"/>
                          </a:solidFill>
                          <a:effectLst/>
                          <a:latin typeface="Arial" charset="0"/>
                        </a:rPr>
                        <a:t> and shorten and </a:t>
                      </a:r>
                      <a:r>
                        <a:rPr kumimoji="0" lang="en-GB" sz="1800" b="1" i="0" u="none" strike="noStrike" cap="none" normalizeH="0" baseline="0" dirty="0" smtClean="0">
                          <a:ln>
                            <a:noFill/>
                          </a:ln>
                          <a:solidFill>
                            <a:schemeClr val="tx1"/>
                          </a:solidFill>
                          <a:effectLst/>
                          <a:latin typeface="Arial" charset="0"/>
                        </a:rPr>
                        <a:t>pull </a:t>
                      </a:r>
                      <a:r>
                        <a:rPr kumimoji="0" lang="en-GB" sz="1800" b="0" i="0" u="none" strike="noStrike" cap="none" normalizeH="0" baseline="0" dirty="0" smtClean="0">
                          <a:ln>
                            <a:noFill/>
                          </a:ln>
                          <a:solidFill>
                            <a:schemeClr val="tx1"/>
                          </a:solidFill>
                          <a:effectLst/>
                          <a:latin typeface="Arial" charset="0"/>
                        </a:rPr>
                        <a:t>sister chromatids apart and towards poles (opposite ends of the spindle. (The separated chromatids can now be regarded as chromosomes)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854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Telophase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Movement to poles is completed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Chromosomes become long and thin again by uncoiling</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Nuclear envelope forms around each group of chromosomes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Nucleoli reappear.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1865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711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sng" strike="noStrike" kern="1200" cap="none" spc="0" normalizeH="0" baseline="0" noProof="0" smtClean="0">
                <a:ln>
                  <a:noFill/>
                </a:ln>
                <a:solidFill>
                  <a:sysClr val="windowText" lastClr="000000"/>
                </a:solidFill>
                <a:effectLst/>
                <a:uLnTx/>
                <a:uFillTx/>
                <a:latin typeface="Calibri"/>
                <a:ea typeface="+mj-ea"/>
                <a:cs typeface="+mj-cs"/>
              </a:rPr>
              <a:t>Chromosomes continued</a:t>
            </a:r>
            <a:endParaRPr kumimoji="0" lang="en-GB" sz="3600" b="1" i="0" u="sng"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5" name="Rectangle 3"/>
          <p:cNvSpPr txBox="1">
            <a:spLocks noChangeArrowheads="1"/>
          </p:cNvSpPr>
          <p:nvPr/>
        </p:nvSpPr>
        <p:spPr>
          <a:xfrm>
            <a:off x="533400" y="1066800"/>
            <a:ext cx="8229600" cy="55292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After </a:t>
            </a:r>
            <a:r>
              <a:rPr kumimoji="0" lang="en-GB" sz="2000" b="1" i="0" u="none" strike="noStrike" kern="1200" cap="none" spc="0" normalizeH="0" baseline="0" noProof="0" dirty="0" smtClean="0">
                <a:ln>
                  <a:noFill/>
                </a:ln>
                <a:solidFill>
                  <a:sysClr val="windowText" lastClr="000000"/>
                </a:solidFill>
                <a:effectLst/>
                <a:uLnTx/>
                <a:uFillTx/>
                <a:latin typeface="Calibri"/>
                <a:ea typeface="+mn-ea"/>
                <a:cs typeface="+mn-cs"/>
              </a:rPr>
              <a:t>replication</a:t>
            </a: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 but </a:t>
            </a:r>
            <a:r>
              <a:rPr kumimoji="0" lang="en-GB" sz="2000" b="1" i="0" u="none" strike="noStrike" kern="1200" cap="none" spc="0" normalizeH="0" baseline="0" noProof="0" dirty="0" smtClean="0">
                <a:ln>
                  <a:noFill/>
                </a:ln>
                <a:solidFill>
                  <a:sysClr val="windowText" lastClr="000000"/>
                </a:solidFill>
                <a:effectLst/>
                <a:uLnTx/>
                <a:uFillTx/>
                <a:latin typeface="Calibri"/>
                <a:ea typeface="+mn-ea"/>
                <a:cs typeface="+mn-cs"/>
              </a:rPr>
              <a:t>before cell division </a:t>
            </a: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the chromosomes can be seen as double structures, attached by the </a:t>
            </a:r>
            <a:r>
              <a:rPr kumimoji="0" lang="en-GB" sz="2000" b="0" i="0" u="none" strike="noStrike" kern="1200" cap="none" spc="0" normalizeH="0" baseline="0" noProof="0" dirty="0" smtClean="0">
                <a:ln>
                  <a:noFill/>
                </a:ln>
                <a:solidFill>
                  <a:srgbClr val="FF0000"/>
                </a:solidFill>
                <a:effectLst/>
                <a:uLnTx/>
                <a:uFillTx/>
                <a:latin typeface="Calibri"/>
                <a:ea typeface="+mn-ea"/>
                <a:cs typeface="+mn-cs"/>
              </a:rPr>
              <a:t>CENTROMERE</a:t>
            </a: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The 2 strands are called </a:t>
            </a:r>
            <a:r>
              <a:rPr kumimoji="0" lang="en-GB" sz="2000" b="0" i="0" u="none" strike="noStrike" kern="1200" cap="none" spc="0" normalizeH="0" baseline="0" noProof="0" dirty="0" smtClean="0">
                <a:ln>
                  <a:noFill/>
                </a:ln>
                <a:solidFill>
                  <a:srgbClr val="FF0000"/>
                </a:solidFill>
                <a:effectLst/>
                <a:uLnTx/>
                <a:uFillTx/>
                <a:latin typeface="Calibri"/>
                <a:ea typeface="+mn-ea"/>
                <a:cs typeface="+mn-cs"/>
              </a:rPr>
              <a:t>Sister Chromatids</a:t>
            </a: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When the individual chromosomes can be seen like this, the thread of DNA and histones is highly folded and compacted </a:t>
            </a:r>
            <a:r>
              <a:rPr kumimoji="0" lang="en-GB" sz="2000" b="0" i="0" u="none" strike="noStrike" kern="1200" cap="none" spc="0" normalizeH="0" baseline="0" noProof="0" dirty="0" err="1" smtClean="0">
                <a:ln>
                  <a:noFill/>
                </a:ln>
                <a:solidFill>
                  <a:sysClr val="windowText" lastClr="000000"/>
                </a:solidFill>
                <a:effectLst/>
                <a:uLnTx/>
                <a:uFillTx/>
                <a:latin typeface="Calibri"/>
                <a:ea typeface="+mn-ea"/>
                <a:cs typeface="+mn-cs"/>
              </a:rPr>
              <a:t>ie</a:t>
            </a: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GB" sz="2000" b="0" i="0" u="none" strike="noStrike" kern="1200" cap="none" spc="0" normalizeH="0" baseline="0" noProof="0" dirty="0" smtClean="0">
                <a:ln>
                  <a:noFill/>
                </a:ln>
                <a:solidFill>
                  <a:srgbClr val="FF0000"/>
                </a:solidFill>
                <a:effectLst/>
                <a:uLnTx/>
                <a:uFillTx/>
                <a:latin typeface="Calibri"/>
                <a:ea typeface="+mn-ea"/>
                <a:cs typeface="+mn-cs"/>
              </a:rPr>
              <a:t>CONDENSED</a:t>
            </a: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 so can be resolved with a light microscope. </a:t>
            </a: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During Interphase the chromosomes become long and thin as they unfold again and cannot be seen individually.</a:t>
            </a: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When not distinguishable as individual chromosomes nuclear genetic material is termed </a:t>
            </a:r>
            <a:r>
              <a:rPr kumimoji="0" lang="en-GB" sz="2000" b="0" i="0" u="none" strike="noStrike" kern="1200" cap="none" spc="0" normalizeH="0" baseline="0" noProof="0" dirty="0" smtClean="0">
                <a:ln>
                  <a:noFill/>
                </a:ln>
                <a:solidFill>
                  <a:srgbClr val="FF0000"/>
                </a:solidFill>
                <a:effectLst/>
                <a:uLnTx/>
                <a:uFillTx/>
                <a:latin typeface="Calibri"/>
                <a:ea typeface="+mn-ea"/>
                <a:cs typeface="+mn-cs"/>
              </a:rPr>
              <a:t>CHROMATIN </a:t>
            </a: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Chromosomes can differ in length from 0.25</a:t>
            </a:r>
            <a:r>
              <a:rPr kumimoji="0" lang="en-GB" sz="2000" b="0" i="0" u="none" strike="noStrike" kern="1200" cap="none" spc="0" normalizeH="0" baseline="0" noProof="0" dirty="0" smtClean="0">
                <a:ln>
                  <a:noFill/>
                </a:ln>
                <a:solidFill>
                  <a:sysClr val="windowText" lastClr="000000"/>
                </a:solidFill>
                <a:effectLst/>
                <a:uLnTx/>
                <a:uFillTx/>
                <a:latin typeface="Symbol" pitchFamily="18" charset="2"/>
                <a:ea typeface="+mn-ea"/>
                <a:cs typeface="+mn-cs"/>
              </a:rPr>
              <a:t>m</a:t>
            </a: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m to 50</a:t>
            </a:r>
            <a:r>
              <a:rPr kumimoji="0" lang="en-GB" sz="2000" b="0" i="0" u="none" strike="noStrike" kern="1200" cap="none" spc="0" normalizeH="0" baseline="0" noProof="0" dirty="0" smtClean="0">
                <a:ln>
                  <a:noFill/>
                </a:ln>
                <a:solidFill>
                  <a:sysClr val="windowText" lastClr="000000"/>
                </a:solidFill>
                <a:effectLst/>
                <a:uLnTx/>
                <a:uFillTx/>
                <a:latin typeface="Symbol" pitchFamily="18" charset="2"/>
                <a:ea typeface="+mn-ea"/>
                <a:cs typeface="+mn-cs"/>
              </a:rPr>
              <a:t>m</a:t>
            </a: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m</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nvGrpSpPr>
          <p:cNvPr id="6" name="Group 4"/>
          <p:cNvGrpSpPr>
            <a:grpSpLocks/>
          </p:cNvGrpSpPr>
          <p:nvPr/>
        </p:nvGrpSpPr>
        <p:grpSpPr bwMode="auto">
          <a:xfrm>
            <a:off x="1468438" y="1930400"/>
            <a:ext cx="6799262" cy="1584325"/>
            <a:chOff x="925" y="1432"/>
            <a:chExt cx="4283" cy="998"/>
          </a:xfrm>
        </p:grpSpPr>
        <p:grpSp>
          <p:nvGrpSpPr>
            <p:cNvPr id="7" name="Group 5"/>
            <p:cNvGrpSpPr>
              <a:grpSpLocks/>
            </p:cNvGrpSpPr>
            <p:nvPr/>
          </p:nvGrpSpPr>
          <p:grpSpPr bwMode="auto">
            <a:xfrm>
              <a:off x="925" y="1432"/>
              <a:ext cx="4283" cy="998"/>
              <a:chOff x="925" y="1432"/>
              <a:chExt cx="4283" cy="998"/>
            </a:xfrm>
          </p:grpSpPr>
          <p:grpSp>
            <p:nvGrpSpPr>
              <p:cNvPr id="11" name="Group 6"/>
              <p:cNvGrpSpPr>
                <a:grpSpLocks/>
              </p:cNvGrpSpPr>
              <p:nvPr/>
            </p:nvGrpSpPr>
            <p:grpSpPr bwMode="auto">
              <a:xfrm>
                <a:off x="925" y="1432"/>
                <a:ext cx="4283" cy="998"/>
                <a:chOff x="557" y="1456"/>
                <a:chExt cx="4283" cy="998"/>
              </a:xfrm>
            </p:grpSpPr>
            <p:grpSp>
              <p:nvGrpSpPr>
                <p:cNvPr id="13" name="Group 7"/>
                <p:cNvGrpSpPr>
                  <a:grpSpLocks/>
                </p:cNvGrpSpPr>
                <p:nvPr/>
              </p:nvGrpSpPr>
              <p:grpSpPr bwMode="auto">
                <a:xfrm rot="-449134">
                  <a:off x="557" y="1716"/>
                  <a:ext cx="2034" cy="738"/>
                  <a:chOff x="1162" y="8260"/>
                  <a:chExt cx="6710" cy="1915"/>
                </a:xfrm>
              </p:grpSpPr>
              <p:grpSp>
                <p:nvGrpSpPr>
                  <p:cNvPr id="18" name="Group 8"/>
                  <p:cNvGrpSpPr>
                    <a:grpSpLocks/>
                  </p:cNvGrpSpPr>
                  <p:nvPr/>
                </p:nvGrpSpPr>
                <p:grpSpPr bwMode="auto">
                  <a:xfrm>
                    <a:off x="1162" y="8260"/>
                    <a:ext cx="6710" cy="1915"/>
                    <a:chOff x="1165" y="8260"/>
                    <a:chExt cx="6710" cy="1915"/>
                  </a:xfrm>
                </p:grpSpPr>
                <p:sp>
                  <p:nvSpPr>
                    <p:cNvPr id="21" name="Freeform 9" descr="70%"/>
                    <p:cNvSpPr>
                      <a:spLocks/>
                    </p:cNvSpPr>
                    <p:nvPr/>
                  </p:nvSpPr>
                  <p:spPr bwMode="auto">
                    <a:xfrm>
                      <a:off x="1212" y="8260"/>
                      <a:ext cx="6663" cy="1022"/>
                    </a:xfrm>
                    <a:custGeom>
                      <a:avLst/>
                      <a:gdLst/>
                      <a:ahLst/>
                      <a:cxnLst>
                        <a:cxn ang="0">
                          <a:pos x="843" y="230"/>
                        </a:cxn>
                        <a:cxn ang="0">
                          <a:pos x="408" y="170"/>
                        </a:cxn>
                        <a:cxn ang="0">
                          <a:pos x="93" y="5"/>
                        </a:cxn>
                        <a:cxn ang="0">
                          <a:pos x="93" y="200"/>
                        </a:cxn>
                        <a:cxn ang="0">
                          <a:pos x="648" y="410"/>
                        </a:cxn>
                        <a:cxn ang="0">
                          <a:pos x="1773" y="335"/>
                        </a:cxn>
                        <a:cxn ang="0">
                          <a:pos x="2418" y="425"/>
                        </a:cxn>
                        <a:cxn ang="0">
                          <a:pos x="4308" y="905"/>
                        </a:cxn>
                        <a:cxn ang="0">
                          <a:pos x="5913" y="1010"/>
                        </a:cxn>
                        <a:cxn ang="0">
                          <a:pos x="6513" y="980"/>
                        </a:cxn>
                        <a:cxn ang="0">
                          <a:pos x="6513" y="815"/>
                        </a:cxn>
                        <a:cxn ang="0">
                          <a:pos x="5613" y="785"/>
                        </a:cxn>
                        <a:cxn ang="0">
                          <a:pos x="4998" y="755"/>
                        </a:cxn>
                        <a:cxn ang="0">
                          <a:pos x="4383" y="665"/>
                        </a:cxn>
                        <a:cxn ang="0">
                          <a:pos x="3438" y="470"/>
                        </a:cxn>
                        <a:cxn ang="0">
                          <a:pos x="2493" y="200"/>
                        </a:cxn>
                        <a:cxn ang="0">
                          <a:pos x="1833" y="125"/>
                        </a:cxn>
                        <a:cxn ang="0">
                          <a:pos x="1293" y="140"/>
                        </a:cxn>
                        <a:cxn ang="0">
                          <a:pos x="993" y="215"/>
                        </a:cxn>
                        <a:cxn ang="0">
                          <a:pos x="843" y="230"/>
                        </a:cxn>
                      </a:cxnLst>
                      <a:rect l="0" t="0" r="r" b="b"/>
                      <a:pathLst>
                        <a:path w="6663" h="1022">
                          <a:moveTo>
                            <a:pt x="843" y="230"/>
                          </a:moveTo>
                          <a:cubicBezTo>
                            <a:pt x="746" y="223"/>
                            <a:pt x="533" y="207"/>
                            <a:pt x="408" y="170"/>
                          </a:cubicBezTo>
                          <a:cubicBezTo>
                            <a:pt x="283" y="133"/>
                            <a:pt x="145" y="0"/>
                            <a:pt x="93" y="5"/>
                          </a:cubicBezTo>
                          <a:cubicBezTo>
                            <a:pt x="41" y="10"/>
                            <a:pt x="0" y="132"/>
                            <a:pt x="93" y="200"/>
                          </a:cubicBezTo>
                          <a:cubicBezTo>
                            <a:pt x="186" y="268"/>
                            <a:pt x="368" y="388"/>
                            <a:pt x="648" y="410"/>
                          </a:cubicBezTo>
                          <a:cubicBezTo>
                            <a:pt x="928" y="432"/>
                            <a:pt x="1478" y="332"/>
                            <a:pt x="1773" y="335"/>
                          </a:cubicBezTo>
                          <a:cubicBezTo>
                            <a:pt x="2068" y="338"/>
                            <a:pt x="1996" y="330"/>
                            <a:pt x="2418" y="425"/>
                          </a:cubicBezTo>
                          <a:cubicBezTo>
                            <a:pt x="2840" y="520"/>
                            <a:pt x="3726" y="808"/>
                            <a:pt x="4308" y="905"/>
                          </a:cubicBezTo>
                          <a:cubicBezTo>
                            <a:pt x="4890" y="1002"/>
                            <a:pt x="5546" y="998"/>
                            <a:pt x="5913" y="1010"/>
                          </a:cubicBezTo>
                          <a:cubicBezTo>
                            <a:pt x="6280" y="1022"/>
                            <a:pt x="6413" y="1012"/>
                            <a:pt x="6513" y="980"/>
                          </a:cubicBezTo>
                          <a:cubicBezTo>
                            <a:pt x="6613" y="948"/>
                            <a:pt x="6663" y="847"/>
                            <a:pt x="6513" y="815"/>
                          </a:cubicBezTo>
                          <a:cubicBezTo>
                            <a:pt x="6363" y="783"/>
                            <a:pt x="5865" y="795"/>
                            <a:pt x="5613" y="785"/>
                          </a:cubicBezTo>
                          <a:cubicBezTo>
                            <a:pt x="5361" y="775"/>
                            <a:pt x="5203" y="775"/>
                            <a:pt x="4998" y="755"/>
                          </a:cubicBezTo>
                          <a:cubicBezTo>
                            <a:pt x="4793" y="735"/>
                            <a:pt x="4643" y="712"/>
                            <a:pt x="4383" y="665"/>
                          </a:cubicBezTo>
                          <a:cubicBezTo>
                            <a:pt x="4123" y="618"/>
                            <a:pt x="3753" y="547"/>
                            <a:pt x="3438" y="470"/>
                          </a:cubicBezTo>
                          <a:cubicBezTo>
                            <a:pt x="3123" y="393"/>
                            <a:pt x="2760" y="257"/>
                            <a:pt x="2493" y="200"/>
                          </a:cubicBezTo>
                          <a:cubicBezTo>
                            <a:pt x="2226" y="143"/>
                            <a:pt x="2033" y="135"/>
                            <a:pt x="1833" y="125"/>
                          </a:cubicBezTo>
                          <a:cubicBezTo>
                            <a:pt x="1633" y="115"/>
                            <a:pt x="1433" y="125"/>
                            <a:pt x="1293" y="140"/>
                          </a:cubicBezTo>
                          <a:cubicBezTo>
                            <a:pt x="1153" y="155"/>
                            <a:pt x="1078" y="200"/>
                            <a:pt x="993" y="215"/>
                          </a:cubicBezTo>
                          <a:cubicBezTo>
                            <a:pt x="908" y="230"/>
                            <a:pt x="940" y="237"/>
                            <a:pt x="843" y="230"/>
                          </a:cubicBezTo>
                          <a:close/>
                        </a:path>
                      </a:pathLst>
                    </a:custGeom>
                    <a:pattFill prst="pct70">
                      <a:fgClr>
                        <a:srgbClr val="000000"/>
                      </a:fgClr>
                      <a:bgClr>
                        <a:srgbClr val="FFFFFF"/>
                      </a:bgClr>
                    </a:patt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22" name="Freeform 10" descr="70%"/>
                    <p:cNvSpPr>
                      <a:spLocks/>
                    </p:cNvSpPr>
                    <p:nvPr/>
                  </p:nvSpPr>
                  <p:spPr bwMode="auto">
                    <a:xfrm>
                      <a:off x="1165" y="9163"/>
                      <a:ext cx="6660" cy="1012"/>
                    </a:xfrm>
                    <a:custGeom>
                      <a:avLst/>
                      <a:gdLst/>
                      <a:ahLst/>
                      <a:cxnLst>
                        <a:cxn ang="0">
                          <a:pos x="335" y="77"/>
                        </a:cxn>
                        <a:cxn ang="0">
                          <a:pos x="65" y="122"/>
                        </a:cxn>
                        <a:cxn ang="0">
                          <a:pos x="50" y="257"/>
                        </a:cxn>
                        <a:cxn ang="0">
                          <a:pos x="365" y="272"/>
                        </a:cxn>
                        <a:cxn ang="0">
                          <a:pos x="875" y="167"/>
                        </a:cxn>
                        <a:cxn ang="0">
                          <a:pos x="2195" y="362"/>
                        </a:cxn>
                        <a:cxn ang="0">
                          <a:pos x="3815" y="227"/>
                        </a:cxn>
                        <a:cxn ang="0">
                          <a:pos x="4805" y="407"/>
                        </a:cxn>
                        <a:cxn ang="0">
                          <a:pos x="6110" y="887"/>
                        </a:cxn>
                        <a:cxn ang="0">
                          <a:pos x="6605" y="887"/>
                        </a:cxn>
                        <a:cxn ang="0">
                          <a:pos x="6440" y="722"/>
                        </a:cxn>
                        <a:cxn ang="0">
                          <a:pos x="5930" y="587"/>
                        </a:cxn>
                        <a:cxn ang="0">
                          <a:pos x="5330" y="407"/>
                        </a:cxn>
                        <a:cxn ang="0">
                          <a:pos x="4835" y="227"/>
                        </a:cxn>
                        <a:cxn ang="0">
                          <a:pos x="4250" y="92"/>
                        </a:cxn>
                        <a:cxn ang="0">
                          <a:pos x="3650" y="32"/>
                        </a:cxn>
                        <a:cxn ang="0">
                          <a:pos x="3005" y="92"/>
                        </a:cxn>
                        <a:cxn ang="0">
                          <a:pos x="2465" y="152"/>
                        </a:cxn>
                        <a:cxn ang="0">
                          <a:pos x="2165" y="167"/>
                        </a:cxn>
                        <a:cxn ang="0">
                          <a:pos x="1685" y="122"/>
                        </a:cxn>
                        <a:cxn ang="0">
                          <a:pos x="1100" y="32"/>
                        </a:cxn>
                        <a:cxn ang="0">
                          <a:pos x="680" y="2"/>
                        </a:cxn>
                        <a:cxn ang="0">
                          <a:pos x="425" y="47"/>
                        </a:cxn>
                        <a:cxn ang="0">
                          <a:pos x="335" y="77"/>
                        </a:cxn>
                      </a:cxnLst>
                      <a:rect l="0" t="0" r="r" b="b"/>
                      <a:pathLst>
                        <a:path w="6660" h="967">
                          <a:moveTo>
                            <a:pt x="335" y="77"/>
                          </a:moveTo>
                          <a:cubicBezTo>
                            <a:pt x="275" y="89"/>
                            <a:pt x="112" y="92"/>
                            <a:pt x="65" y="122"/>
                          </a:cubicBezTo>
                          <a:cubicBezTo>
                            <a:pt x="18" y="152"/>
                            <a:pt x="0" y="232"/>
                            <a:pt x="50" y="257"/>
                          </a:cubicBezTo>
                          <a:cubicBezTo>
                            <a:pt x="100" y="282"/>
                            <a:pt x="228" y="287"/>
                            <a:pt x="365" y="272"/>
                          </a:cubicBezTo>
                          <a:cubicBezTo>
                            <a:pt x="502" y="257"/>
                            <a:pt x="570" y="152"/>
                            <a:pt x="875" y="167"/>
                          </a:cubicBezTo>
                          <a:cubicBezTo>
                            <a:pt x="1180" y="182"/>
                            <a:pt x="1705" y="352"/>
                            <a:pt x="2195" y="362"/>
                          </a:cubicBezTo>
                          <a:cubicBezTo>
                            <a:pt x="2685" y="372"/>
                            <a:pt x="3380" y="219"/>
                            <a:pt x="3815" y="227"/>
                          </a:cubicBezTo>
                          <a:cubicBezTo>
                            <a:pt x="4250" y="235"/>
                            <a:pt x="4423" y="297"/>
                            <a:pt x="4805" y="407"/>
                          </a:cubicBezTo>
                          <a:cubicBezTo>
                            <a:pt x="5187" y="517"/>
                            <a:pt x="5810" y="807"/>
                            <a:pt x="6110" y="887"/>
                          </a:cubicBezTo>
                          <a:cubicBezTo>
                            <a:pt x="6410" y="967"/>
                            <a:pt x="6550" y="914"/>
                            <a:pt x="6605" y="887"/>
                          </a:cubicBezTo>
                          <a:cubicBezTo>
                            <a:pt x="6660" y="860"/>
                            <a:pt x="6553" y="772"/>
                            <a:pt x="6440" y="722"/>
                          </a:cubicBezTo>
                          <a:cubicBezTo>
                            <a:pt x="6327" y="672"/>
                            <a:pt x="6115" y="640"/>
                            <a:pt x="5930" y="587"/>
                          </a:cubicBezTo>
                          <a:cubicBezTo>
                            <a:pt x="5745" y="534"/>
                            <a:pt x="5512" y="467"/>
                            <a:pt x="5330" y="407"/>
                          </a:cubicBezTo>
                          <a:cubicBezTo>
                            <a:pt x="5148" y="347"/>
                            <a:pt x="5015" y="279"/>
                            <a:pt x="4835" y="227"/>
                          </a:cubicBezTo>
                          <a:cubicBezTo>
                            <a:pt x="4655" y="175"/>
                            <a:pt x="4447" y="124"/>
                            <a:pt x="4250" y="92"/>
                          </a:cubicBezTo>
                          <a:cubicBezTo>
                            <a:pt x="4053" y="60"/>
                            <a:pt x="3857" y="32"/>
                            <a:pt x="3650" y="32"/>
                          </a:cubicBezTo>
                          <a:cubicBezTo>
                            <a:pt x="3443" y="32"/>
                            <a:pt x="3202" y="72"/>
                            <a:pt x="3005" y="92"/>
                          </a:cubicBezTo>
                          <a:cubicBezTo>
                            <a:pt x="2808" y="112"/>
                            <a:pt x="2605" y="140"/>
                            <a:pt x="2465" y="152"/>
                          </a:cubicBezTo>
                          <a:cubicBezTo>
                            <a:pt x="2325" y="164"/>
                            <a:pt x="2295" y="172"/>
                            <a:pt x="2165" y="167"/>
                          </a:cubicBezTo>
                          <a:cubicBezTo>
                            <a:pt x="2035" y="162"/>
                            <a:pt x="1862" y="144"/>
                            <a:pt x="1685" y="122"/>
                          </a:cubicBezTo>
                          <a:cubicBezTo>
                            <a:pt x="1508" y="100"/>
                            <a:pt x="1267" y="52"/>
                            <a:pt x="1100" y="32"/>
                          </a:cubicBezTo>
                          <a:cubicBezTo>
                            <a:pt x="933" y="12"/>
                            <a:pt x="792" y="0"/>
                            <a:pt x="680" y="2"/>
                          </a:cubicBezTo>
                          <a:cubicBezTo>
                            <a:pt x="568" y="4"/>
                            <a:pt x="480" y="32"/>
                            <a:pt x="425" y="47"/>
                          </a:cubicBezTo>
                          <a:cubicBezTo>
                            <a:pt x="370" y="62"/>
                            <a:pt x="395" y="65"/>
                            <a:pt x="335" y="77"/>
                          </a:cubicBezTo>
                          <a:close/>
                        </a:path>
                      </a:pathLst>
                    </a:custGeom>
                    <a:pattFill prst="pct70">
                      <a:fgClr>
                        <a:srgbClr val="000000"/>
                      </a:fgClr>
                      <a:bgClr>
                        <a:srgbClr val="FFFFFF"/>
                      </a:bgClr>
                    </a:patt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23" name="Oval 11"/>
                    <p:cNvSpPr>
                      <a:spLocks noChangeArrowheads="1"/>
                    </p:cNvSpPr>
                    <p:nvPr/>
                  </p:nvSpPr>
                  <p:spPr bwMode="auto">
                    <a:xfrm rot="650057">
                      <a:off x="4879" y="9066"/>
                      <a:ext cx="705" cy="217"/>
                    </a:xfrm>
                    <a:prstGeom prst="ellipse">
                      <a:avLst/>
                    </a:prstGeom>
                    <a:solidFill>
                      <a:srgbClr val="666699"/>
                    </a:solidFill>
                    <a:ln w="9525">
                      <a:solidFill>
                        <a:srgbClr val="66669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19" name="Oval 12"/>
                  <p:cNvSpPr>
                    <a:spLocks noChangeArrowheads="1"/>
                  </p:cNvSpPr>
                  <p:nvPr/>
                </p:nvSpPr>
                <p:spPr bwMode="auto">
                  <a:xfrm rot="870717">
                    <a:off x="5180" y="8480"/>
                    <a:ext cx="360" cy="500"/>
                  </a:xfrm>
                  <a:prstGeom prst="ellipse">
                    <a:avLst/>
                  </a:prstGeom>
                  <a:solidFill>
                    <a:srgbClr val="FFFFC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20" name="Oval 13"/>
                  <p:cNvSpPr>
                    <a:spLocks noChangeArrowheads="1"/>
                  </p:cNvSpPr>
                  <p:nvPr/>
                </p:nvSpPr>
                <p:spPr bwMode="auto">
                  <a:xfrm rot="870717">
                    <a:off x="4920" y="9320"/>
                    <a:ext cx="360" cy="500"/>
                  </a:xfrm>
                  <a:prstGeom prst="ellipse">
                    <a:avLst/>
                  </a:prstGeom>
                  <a:solidFill>
                    <a:srgbClr val="FFFFC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14" name="Text Box 14"/>
                <p:cNvSpPr txBox="1">
                  <a:spLocks noChangeArrowheads="1"/>
                </p:cNvSpPr>
                <p:nvPr/>
              </p:nvSpPr>
              <p:spPr bwMode="auto">
                <a:xfrm>
                  <a:off x="2040" y="1456"/>
                  <a:ext cx="1056" cy="231"/>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0" i="0" u="none" strike="noStrike" kern="0" cap="none" spc="0" normalizeH="0" baseline="0" noProof="0" smtClean="0">
                      <a:ln>
                        <a:noFill/>
                      </a:ln>
                      <a:solidFill>
                        <a:prstClr val="black"/>
                      </a:solidFill>
                      <a:effectLst/>
                      <a:uLnTx/>
                      <a:uFillTx/>
                      <a:latin typeface="Calibri"/>
                    </a:rPr>
                    <a:t>centromere</a:t>
                  </a:r>
                </a:p>
              </p:txBody>
            </p:sp>
            <p:sp>
              <p:nvSpPr>
                <p:cNvPr id="15" name="Text Box 15"/>
                <p:cNvSpPr txBox="1">
                  <a:spLocks noChangeArrowheads="1"/>
                </p:cNvSpPr>
                <p:nvPr/>
              </p:nvSpPr>
              <p:spPr bwMode="auto">
                <a:xfrm>
                  <a:off x="2776" y="1792"/>
                  <a:ext cx="1096" cy="231"/>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0" i="0" u="none" strike="noStrike" kern="0" cap="none" spc="0" normalizeH="0" baseline="0" noProof="0" smtClean="0">
                      <a:ln>
                        <a:noFill/>
                      </a:ln>
                      <a:solidFill>
                        <a:prstClr val="black"/>
                      </a:solidFill>
                      <a:effectLst/>
                      <a:uLnTx/>
                      <a:uFillTx/>
                      <a:latin typeface="Calibri"/>
                    </a:rPr>
                    <a:t>chromatid</a:t>
                  </a:r>
                </a:p>
              </p:txBody>
            </p:sp>
            <p:sp>
              <p:nvSpPr>
                <p:cNvPr id="16" name="Text Box 16"/>
                <p:cNvSpPr txBox="1">
                  <a:spLocks noChangeArrowheads="1"/>
                </p:cNvSpPr>
                <p:nvPr/>
              </p:nvSpPr>
              <p:spPr bwMode="auto">
                <a:xfrm>
                  <a:off x="2816" y="2176"/>
                  <a:ext cx="1096" cy="231"/>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0" i="0" u="none" strike="noStrike" kern="0" cap="none" spc="0" normalizeH="0" baseline="0" noProof="0" smtClean="0">
                      <a:ln>
                        <a:noFill/>
                      </a:ln>
                      <a:solidFill>
                        <a:prstClr val="black"/>
                      </a:solidFill>
                      <a:effectLst/>
                      <a:uLnTx/>
                      <a:uFillTx/>
                      <a:latin typeface="Calibri"/>
                    </a:rPr>
                    <a:t>chromatid</a:t>
                  </a:r>
                </a:p>
              </p:txBody>
            </p:sp>
            <p:sp>
              <p:nvSpPr>
                <p:cNvPr id="17" name="Text Box 17"/>
                <p:cNvSpPr txBox="1">
                  <a:spLocks noChangeArrowheads="1"/>
                </p:cNvSpPr>
                <p:nvPr/>
              </p:nvSpPr>
              <p:spPr bwMode="auto">
                <a:xfrm>
                  <a:off x="3760" y="1968"/>
                  <a:ext cx="1080" cy="231"/>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0" i="0" u="none" strike="noStrike" kern="0" cap="none" spc="0" normalizeH="0" baseline="0" noProof="0" smtClean="0">
                      <a:ln>
                        <a:noFill/>
                      </a:ln>
                      <a:solidFill>
                        <a:prstClr val="black"/>
                      </a:solidFill>
                      <a:effectLst/>
                      <a:uLnTx/>
                      <a:uFillTx/>
                      <a:latin typeface="Calibri"/>
                    </a:rPr>
                    <a:t>Chromosome</a:t>
                  </a:r>
                </a:p>
              </p:txBody>
            </p:sp>
          </p:grpSp>
          <p:sp>
            <p:nvSpPr>
              <p:cNvPr id="12" name="AutoShape 18"/>
              <p:cNvSpPr>
                <a:spLocks/>
              </p:cNvSpPr>
              <p:nvPr/>
            </p:nvSpPr>
            <p:spPr bwMode="auto">
              <a:xfrm>
                <a:off x="3936" y="1752"/>
                <a:ext cx="152" cy="616"/>
              </a:xfrm>
              <a:prstGeom prst="rightBrace">
                <a:avLst>
                  <a:gd name="adj1" fmla="val 33772"/>
                  <a:gd name="adj2" fmla="val 50000"/>
                </a:avLst>
              </a:prstGeom>
              <a:noFill/>
              <a:ln w="9525">
                <a:solidFill>
                  <a:sysClr val="windowText" lastClr="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8" name="Line 19"/>
            <p:cNvSpPr>
              <a:spLocks noChangeShapeType="1"/>
            </p:cNvSpPr>
            <p:nvPr/>
          </p:nvSpPr>
          <p:spPr bwMode="auto">
            <a:xfrm flipH="1">
              <a:off x="2136" y="1584"/>
              <a:ext cx="272" cy="440"/>
            </a:xfrm>
            <a:prstGeom prst="line">
              <a:avLst/>
            </a:prstGeom>
            <a:noFill/>
            <a:ln w="19050">
              <a:solidFill>
                <a:srgbClr val="FF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 name="Line 20"/>
            <p:cNvSpPr>
              <a:spLocks noChangeShapeType="1"/>
            </p:cNvSpPr>
            <p:nvPr/>
          </p:nvSpPr>
          <p:spPr bwMode="auto">
            <a:xfrm flipH="1">
              <a:off x="2864" y="1880"/>
              <a:ext cx="280" cy="32"/>
            </a:xfrm>
            <a:prstGeom prst="line">
              <a:avLst/>
            </a:prstGeom>
            <a:noFill/>
            <a:ln w="19050">
              <a:solidFill>
                <a:srgbClr val="FF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10" name="Line 21"/>
            <p:cNvSpPr>
              <a:spLocks noChangeShapeType="1"/>
            </p:cNvSpPr>
            <p:nvPr/>
          </p:nvSpPr>
          <p:spPr bwMode="auto">
            <a:xfrm flipH="1" flipV="1">
              <a:off x="2848" y="2248"/>
              <a:ext cx="360" cy="24"/>
            </a:xfrm>
            <a:prstGeom prst="line">
              <a:avLst/>
            </a:prstGeom>
            <a:noFill/>
            <a:ln w="19050">
              <a:solidFill>
                <a:srgbClr val="FF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Tree>
    <p:extLst>
      <p:ext uri="{BB962C8B-B14F-4D97-AF65-F5344CB8AC3E}">
        <p14:creationId xmlns:p14="http://schemas.microsoft.com/office/powerpoint/2010/main" val="305584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90500" y="152400"/>
            <a:ext cx="8763000" cy="6397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sng" strike="noStrike" kern="1200" cap="none" spc="0" normalizeH="0" baseline="0" noProof="0" smtClean="0">
                <a:ln>
                  <a:noFill/>
                </a:ln>
                <a:solidFill>
                  <a:sysClr val="windowText" lastClr="000000"/>
                </a:solidFill>
                <a:effectLst/>
                <a:uLnTx/>
                <a:uFillTx/>
                <a:latin typeface="Calibri"/>
                <a:ea typeface="+mj-ea"/>
                <a:cs typeface="+mj-cs"/>
              </a:rPr>
              <a:t>Chromosomes and Chromatids Visually</a:t>
            </a:r>
            <a:endParaRPr kumimoji="0" lang="en-GB" sz="2800" b="1" i="0" u="sng" strike="noStrike" kern="1200" cap="none" spc="0" normalizeH="0" baseline="0" noProof="0" dirty="0">
              <a:ln>
                <a:noFill/>
              </a:ln>
              <a:solidFill>
                <a:sysClr val="windowText" lastClr="000000"/>
              </a:solidFill>
              <a:effectLst/>
              <a:uLnTx/>
              <a:uFillTx/>
              <a:latin typeface="Calibri"/>
              <a:ea typeface="+mj-ea"/>
              <a:cs typeface="+mj-cs"/>
            </a:endParaRPr>
          </a:p>
        </p:txBody>
      </p:sp>
      <p:grpSp>
        <p:nvGrpSpPr>
          <p:cNvPr id="5" name="Group 4"/>
          <p:cNvGrpSpPr/>
          <p:nvPr/>
        </p:nvGrpSpPr>
        <p:grpSpPr>
          <a:xfrm>
            <a:off x="228600" y="1457189"/>
            <a:ext cx="8686800" cy="5286620"/>
            <a:chOff x="228600" y="1457189"/>
            <a:chExt cx="8686800" cy="5286620"/>
          </a:xfrm>
        </p:grpSpPr>
        <p:grpSp>
          <p:nvGrpSpPr>
            <p:cNvPr id="6" name="Group 5"/>
            <p:cNvGrpSpPr/>
            <p:nvPr/>
          </p:nvGrpSpPr>
          <p:grpSpPr>
            <a:xfrm>
              <a:off x="228600" y="1457189"/>
              <a:ext cx="8686800" cy="3657600"/>
              <a:chOff x="228600" y="609600"/>
              <a:chExt cx="8686800" cy="3733800"/>
            </a:xfrm>
          </p:grpSpPr>
          <p:sp>
            <p:nvSpPr>
              <p:cNvPr id="10" name="AutoShape 3"/>
              <p:cNvSpPr>
                <a:spLocks noChangeArrowheads="1"/>
              </p:cNvSpPr>
              <p:nvPr/>
            </p:nvSpPr>
            <p:spPr bwMode="auto">
              <a:xfrm>
                <a:off x="228600" y="609600"/>
                <a:ext cx="8686800" cy="3733800"/>
              </a:xfrm>
              <a:prstGeom prst="roundRect">
                <a:avLst>
                  <a:gd name="adj" fmla="val 16667"/>
                </a:avLst>
              </a:prstGeom>
              <a:noFill/>
              <a:ln w="9525">
                <a:solidFill>
                  <a:srgbClr val="9BBB59">
                    <a:lumMod val="50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11" name="Freeform 5"/>
              <p:cNvSpPr>
                <a:spLocks/>
              </p:cNvSpPr>
              <p:nvPr/>
            </p:nvSpPr>
            <p:spPr bwMode="auto">
              <a:xfrm flipH="1">
                <a:off x="1752600" y="1012825"/>
                <a:ext cx="152400" cy="2416175"/>
              </a:xfrm>
              <a:custGeom>
                <a:avLst/>
                <a:gdLst/>
                <a:ahLst/>
                <a:cxnLst>
                  <a:cxn ang="0">
                    <a:pos x="207" y="45"/>
                  </a:cxn>
                  <a:cxn ang="0">
                    <a:pos x="42" y="195"/>
                  </a:cxn>
                  <a:cxn ang="0">
                    <a:pos x="12" y="1215"/>
                  </a:cxn>
                  <a:cxn ang="0">
                    <a:pos x="12" y="2250"/>
                  </a:cxn>
                  <a:cxn ang="0">
                    <a:pos x="87" y="2550"/>
                  </a:cxn>
                  <a:cxn ang="0">
                    <a:pos x="207" y="2580"/>
                  </a:cxn>
                  <a:cxn ang="0">
                    <a:pos x="312" y="2415"/>
                  </a:cxn>
                  <a:cxn ang="0">
                    <a:pos x="312" y="1845"/>
                  </a:cxn>
                  <a:cxn ang="0">
                    <a:pos x="312" y="1335"/>
                  </a:cxn>
                  <a:cxn ang="0">
                    <a:pos x="312" y="885"/>
                  </a:cxn>
                  <a:cxn ang="0">
                    <a:pos x="312" y="270"/>
                  </a:cxn>
                  <a:cxn ang="0">
                    <a:pos x="282" y="120"/>
                  </a:cxn>
                  <a:cxn ang="0">
                    <a:pos x="207" y="45"/>
                  </a:cxn>
                </a:cxnLst>
                <a:rect l="0" t="0" r="r" b="b"/>
                <a:pathLst>
                  <a:path w="329" h="2605">
                    <a:moveTo>
                      <a:pt x="207" y="45"/>
                    </a:moveTo>
                    <a:cubicBezTo>
                      <a:pt x="167" y="57"/>
                      <a:pt x="75" y="0"/>
                      <a:pt x="42" y="195"/>
                    </a:cubicBezTo>
                    <a:cubicBezTo>
                      <a:pt x="9" y="390"/>
                      <a:pt x="17" y="873"/>
                      <a:pt x="12" y="1215"/>
                    </a:cubicBezTo>
                    <a:cubicBezTo>
                      <a:pt x="7" y="1557"/>
                      <a:pt x="0" y="2028"/>
                      <a:pt x="12" y="2250"/>
                    </a:cubicBezTo>
                    <a:cubicBezTo>
                      <a:pt x="24" y="2472"/>
                      <a:pt x="55" y="2495"/>
                      <a:pt x="87" y="2550"/>
                    </a:cubicBezTo>
                    <a:cubicBezTo>
                      <a:pt x="119" y="2605"/>
                      <a:pt x="169" y="2603"/>
                      <a:pt x="207" y="2580"/>
                    </a:cubicBezTo>
                    <a:cubicBezTo>
                      <a:pt x="245" y="2557"/>
                      <a:pt x="295" y="2537"/>
                      <a:pt x="312" y="2415"/>
                    </a:cubicBezTo>
                    <a:cubicBezTo>
                      <a:pt x="329" y="2293"/>
                      <a:pt x="312" y="2025"/>
                      <a:pt x="312" y="1845"/>
                    </a:cubicBezTo>
                    <a:cubicBezTo>
                      <a:pt x="312" y="1665"/>
                      <a:pt x="312" y="1495"/>
                      <a:pt x="312" y="1335"/>
                    </a:cubicBezTo>
                    <a:cubicBezTo>
                      <a:pt x="312" y="1175"/>
                      <a:pt x="312" y="1062"/>
                      <a:pt x="312" y="885"/>
                    </a:cubicBezTo>
                    <a:cubicBezTo>
                      <a:pt x="312" y="708"/>
                      <a:pt x="317" y="397"/>
                      <a:pt x="312" y="270"/>
                    </a:cubicBezTo>
                    <a:cubicBezTo>
                      <a:pt x="307" y="143"/>
                      <a:pt x="295" y="158"/>
                      <a:pt x="282" y="120"/>
                    </a:cubicBezTo>
                    <a:cubicBezTo>
                      <a:pt x="269" y="82"/>
                      <a:pt x="247" y="33"/>
                      <a:pt x="207" y="45"/>
                    </a:cubicBezTo>
                    <a:close/>
                  </a:path>
                </a:pathLst>
              </a:cu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nvGrpSpPr>
              <p:cNvPr id="12" name="Group 6"/>
              <p:cNvGrpSpPr>
                <a:grpSpLocks/>
              </p:cNvGrpSpPr>
              <p:nvPr/>
            </p:nvGrpSpPr>
            <p:grpSpPr bwMode="auto">
              <a:xfrm>
                <a:off x="3048000" y="1066800"/>
                <a:ext cx="228600" cy="2362200"/>
                <a:chOff x="4515" y="7205"/>
                <a:chExt cx="610" cy="4060"/>
              </a:xfrm>
            </p:grpSpPr>
            <p:grpSp>
              <p:nvGrpSpPr>
                <p:cNvPr id="94" name="Group 7"/>
                <p:cNvGrpSpPr>
                  <a:grpSpLocks/>
                </p:cNvGrpSpPr>
                <p:nvPr/>
              </p:nvGrpSpPr>
              <p:grpSpPr bwMode="auto">
                <a:xfrm>
                  <a:off x="4515" y="7205"/>
                  <a:ext cx="610" cy="4060"/>
                  <a:chOff x="4515" y="7205"/>
                  <a:chExt cx="610" cy="4060"/>
                </a:xfrm>
              </p:grpSpPr>
              <p:sp>
                <p:nvSpPr>
                  <p:cNvPr id="101" name="AutoShape 8"/>
                  <p:cNvSpPr>
                    <a:spLocks noChangeArrowheads="1"/>
                  </p:cNvSpPr>
                  <p:nvPr/>
                </p:nvSpPr>
                <p:spPr bwMode="auto">
                  <a:xfrm>
                    <a:off x="4515" y="7205"/>
                    <a:ext cx="128" cy="4060"/>
                  </a:xfrm>
                  <a:prstGeom prst="roundRect">
                    <a:avLst>
                      <a:gd name="adj" fmla="val 16667"/>
                    </a:avLst>
                  </a:prstGeom>
                  <a:solidFill>
                    <a:srgbClr val="339966">
                      <a:alpha val="42000"/>
                    </a:srgbClr>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102" name="AutoShape 9"/>
                  <p:cNvSpPr>
                    <a:spLocks noChangeArrowheads="1"/>
                  </p:cNvSpPr>
                  <p:nvPr/>
                </p:nvSpPr>
                <p:spPr bwMode="auto">
                  <a:xfrm>
                    <a:off x="4997" y="7205"/>
                    <a:ext cx="128" cy="4060"/>
                  </a:xfrm>
                  <a:prstGeom prst="roundRect">
                    <a:avLst>
                      <a:gd name="adj" fmla="val 16667"/>
                    </a:avLst>
                  </a:prstGeom>
                  <a:solidFill>
                    <a:srgbClr val="339966">
                      <a:alpha val="42000"/>
                    </a:srgbClr>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95" name="Rectangle 10"/>
                <p:cNvSpPr>
                  <a:spLocks noChangeArrowheads="1"/>
                </p:cNvSpPr>
                <p:nvPr/>
              </p:nvSpPr>
              <p:spPr bwMode="auto">
                <a:xfrm>
                  <a:off x="4633" y="7558"/>
                  <a:ext cx="374" cy="84"/>
                </a:xfrm>
                <a:prstGeom prst="rect">
                  <a:avLst/>
                </a:prstGeom>
                <a:solidFill>
                  <a:srgbClr val="339966">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6" name="Rectangle 11"/>
                <p:cNvSpPr>
                  <a:spLocks noChangeArrowheads="1"/>
                </p:cNvSpPr>
                <p:nvPr/>
              </p:nvSpPr>
              <p:spPr bwMode="auto">
                <a:xfrm>
                  <a:off x="4646" y="8805"/>
                  <a:ext cx="345" cy="95"/>
                </a:xfrm>
                <a:prstGeom prst="rect">
                  <a:avLst/>
                </a:prstGeom>
                <a:solidFill>
                  <a:srgbClr val="339966">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7" name="Rectangle 12"/>
                <p:cNvSpPr>
                  <a:spLocks noChangeArrowheads="1"/>
                </p:cNvSpPr>
                <p:nvPr/>
              </p:nvSpPr>
              <p:spPr bwMode="auto">
                <a:xfrm>
                  <a:off x="4646" y="8182"/>
                  <a:ext cx="345" cy="94"/>
                </a:xfrm>
                <a:prstGeom prst="rect">
                  <a:avLst/>
                </a:prstGeom>
                <a:solidFill>
                  <a:srgbClr val="339966">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8" name="Rectangle 13"/>
                <p:cNvSpPr>
                  <a:spLocks noChangeArrowheads="1"/>
                </p:cNvSpPr>
                <p:nvPr/>
              </p:nvSpPr>
              <p:spPr bwMode="auto">
                <a:xfrm>
                  <a:off x="4640" y="9429"/>
                  <a:ext cx="374" cy="114"/>
                </a:xfrm>
                <a:prstGeom prst="rect">
                  <a:avLst/>
                </a:prstGeom>
                <a:solidFill>
                  <a:srgbClr val="339966">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9" name="Rectangle 14"/>
                <p:cNvSpPr>
                  <a:spLocks noChangeArrowheads="1"/>
                </p:cNvSpPr>
                <p:nvPr/>
              </p:nvSpPr>
              <p:spPr bwMode="auto">
                <a:xfrm>
                  <a:off x="4640" y="10029"/>
                  <a:ext cx="384" cy="105"/>
                </a:xfrm>
                <a:prstGeom prst="rect">
                  <a:avLst/>
                </a:prstGeom>
                <a:solidFill>
                  <a:srgbClr val="339966">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100" name="Rectangle 15"/>
                <p:cNvSpPr>
                  <a:spLocks noChangeArrowheads="1"/>
                </p:cNvSpPr>
                <p:nvPr/>
              </p:nvSpPr>
              <p:spPr bwMode="auto">
                <a:xfrm>
                  <a:off x="4633" y="10630"/>
                  <a:ext cx="364" cy="144"/>
                </a:xfrm>
                <a:prstGeom prst="rect">
                  <a:avLst/>
                </a:prstGeom>
                <a:solidFill>
                  <a:srgbClr val="339966">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grpSp>
            <p:nvGrpSpPr>
              <p:cNvPr id="13" name="Group 16"/>
              <p:cNvGrpSpPr>
                <a:grpSpLocks/>
              </p:cNvGrpSpPr>
              <p:nvPr/>
            </p:nvGrpSpPr>
            <p:grpSpPr bwMode="auto">
              <a:xfrm>
                <a:off x="5791200" y="990600"/>
                <a:ext cx="500063" cy="2438400"/>
                <a:chOff x="3817" y="5497"/>
                <a:chExt cx="909" cy="4133"/>
              </a:xfrm>
            </p:grpSpPr>
            <p:sp>
              <p:nvSpPr>
                <p:cNvPr id="89" name="Freeform 17"/>
                <p:cNvSpPr>
                  <a:spLocks/>
                </p:cNvSpPr>
                <p:nvPr/>
              </p:nvSpPr>
              <p:spPr bwMode="auto">
                <a:xfrm rot="20944727" flipH="1">
                  <a:off x="4442" y="7025"/>
                  <a:ext cx="284" cy="2605"/>
                </a:xfrm>
                <a:custGeom>
                  <a:avLst/>
                  <a:gdLst/>
                  <a:ahLst/>
                  <a:cxnLst>
                    <a:cxn ang="0">
                      <a:pos x="207" y="45"/>
                    </a:cxn>
                    <a:cxn ang="0">
                      <a:pos x="42" y="195"/>
                    </a:cxn>
                    <a:cxn ang="0">
                      <a:pos x="12" y="1215"/>
                    </a:cxn>
                    <a:cxn ang="0">
                      <a:pos x="12" y="2250"/>
                    </a:cxn>
                    <a:cxn ang="0">
                      <a:pos x="87" y="2550"/>
                    </a:cxn>
                    <a:cxn ang="0">
                      <a:pos x="207" y="2580"/>
                    </a:cxn>
                    <a:cxn ang="0">
                      <a:pos x="312" y="2415"/>
                    </a:cxn>
                    <a:cxn ang="0">
                      <a:pos x="312" y="1845"/>
                    </a:cxn>
                    <a:cxn ang="0">
                      <a:pos x="312" y="1335"/>
                    </a:cxn>
                    <a:cxn ang="0">
                      <a:pos x="312" y="885"/>
                    </a:cxn>
                    <a:cxn ang="0">
                      <a:pos x="312" y="270"/>
                    </a:cxn>
                    <a:cxn ang="0">
                      <a:pos x="282" y="120"/>
                    </a:cxn>
                    <a:cxn ang="0">
                      <a:pos x="207" y="45"/>
                    </a:cxn>
                  </a:cxnLst>
                  <a:rect l="0" t="0" r="r" b="b"/>
                  <a:pathLst>
                    <a:path w="329" h="2605">
                      <a:moveTo>
                        <a:pt x="207" y="45"/>
                      </a:moveTo>
                      <a:cubicBezTo>
                        <a:pt x="167" y="57"/>
                        <a:pt x="75" y="0"/>
                        <a:pt x="42" y="195"/>
                      </a:cubicBezTo>
                      <a:cubicBezTo>
                        <a:pt x="9" y="390"/>
                        <a:pt x="17" y="873"/>
                        <a:pt x="12" y="1215"/>
                      </a:cubicBezTo>
                      <a:cubicBezTo>
                        <a:pt x="7" y="1557"/>
                        <a:pt x="0" y="2028"/>
                        <a:pt x="12" y="2250"/>
                      </a:cubicBezTo>
                      <a:cubicBezTo>
                        <a:pt x="24" y="2472"/>
                        <a:pt x="55" y="2495"/>
                        <a:pt x="87" y="2550"/>
                      </a:cubicBezTo>
                      <a:cubicBezTo>
                        <a:pt x="119" y="2605"/>
                        <a:pt x="169" y="2603"/>
                        <a:pt x="207" y="2580"/>
                      </a:cubicBezTo>
                      <a:cubicBezTo>
                        <a:pt x="245" y="2557"/>
                        <a:pt x="295" y="2537"/>
                        <a:pt x="312" y="2415"/>
                      </a:cubicBezTo>
                      <a:cubicBezTo>
                        <a:pt x="329" y="2293"/>
                        <a:pt x="312" y="2025"/>
                        <a:pt x="312" y="1845"/>
                      </a:cubicBezTo>
                      <a:cubicBezTo>
                        <a:pt x="312" y="1665"/>
                        <a:pt x="312" y="1495"/>
                        <a:pt x="312" y="1335"/>
                      </a:cubicBezTo>
                      <a:cubicBezTo>
                        <a:pt x="312" y="1175"/>
                        <a:pt x="312" y="1062"/>
                        <a:pt x="312" y="885"/>
                      </a:cubicBezTo>
                      <a:cubicBezTo>
                        <a:pt x="312" y="708"/>
                        <a:pt x="317" y="397"/>
                        <a:pt x="312" y="270"/>
                      </a:cubicBezTo>
                      <a:cubicBezTo>
                        <a:pt x="307" y="143"/>
                        <a:pt x="295" y="158"/>
                        <a:pt x="282" y="120"/>
                      </a:cubicBezTo>
                      <a:cubicBezTo>
                        <a:pt x="269" y="82"/>
                        <a:pt x="247" y="33"/>
                        <a:pt x="207" y="45"/>
                      </a:cubicBezTo>
                      <a:close/>
                    </a:path>
                  </a:pathLst>
                </a:cu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0" name="Freeform 18"/>
                <p:cNvSpPr>
                  <a:spLocks/>
                </p:cNvSpPr>
                <p:nvPr/>
              </p:nvSpPr>
              <p:spPr bwMode="auto">
                <a:xfrm rot="-696589">
                  <a:off x="3990" y="5497"/>
                  <a:ext cx="256" cy="1690"/>
                </a:xfrm>
                <a:custGeom>
                  <a:avLst/>
                  <a:gdLst/>
                  <a:ahLst/>
                  <a:cxnLst>
                    <a:cxn ang="0">
                      <a:pos x="207" y="45"/>
                    </a:cxn>
                    <a:cxn ang="0">
                      <a:pos x="42" y="195"/>
                    </a:cxn>
                    <a:cxn ang="0">
                      <a:pos x="12" y="1215"/>
                    </a:cxn>
                    <a:cxn ang="0">
                      <a:pos x="12" y="2250"/>
                    </a:cxn>
                    <a:cxn ang="0">
                      <a:pos x="87" y="2550"/>
                    </a:cxn>
                    <a:cxn ang="0">
                      <a:pos x="207" y="2580"/>
                    </a:cxn>
                    <a:cxn ang="0">
                      <a:pos x="312" y="2415"/>
                    </a:cxn>
                    <a:cxn ang="0">
                      <a:pos x="312" y="1845"/>
                    </a:cxn>
                    <a:cxn ang="0">
                      <a:pos x="312" y="1335"/>
                    </a:cxn>
                    <a:cxn ang="0">
                      <a:pos x="312" y="885"/>
                    </a:cxn>
                    <a:cxn ang="0">
                      <a:pos x="312" y="270"/>
                    </a:cxn>
                    <a:cxn ang="0">
                      <a:pos x="282" y="120"/>
                    </a:cxn>
                    <a:cxn ang="0">
                      <a:pos x="207" y="45"/>
                    </a:cxn>
                  </a:cxnLst>
                  <a:rect l="0" t="0" r="r" b="b"/>
                  <a:pathLst>
                    <a:path w="329" h="2605">
                      <a:moveTo>
                        <a:pt x="207" y="45"/>
                      </a:moveTo>
                      <a:cubicBezTo>
                        <a:pt x="167" y="57"/>
                        <a:pt x="75" y="0"/>
                        <a:pt x="42" y="195"/>
                      </a:cubicBezTo>
                      <a:cubicBezTo>
                        <a:pt x="9" y="390"/>
                        <a:pt x="17" y="873"/>
                        <a:pt x="12" y="1215"/>
                      </a:cubicBezTo>
                      <a:cubicBezTo>
                        <a:pt x="7" y="1557"/>
                        <a:pt x="0" y="2028"/>
                        <a:pt x="12" y="2250"/>
                      </a:cubicBezTo>
                      <a:cubicBezTo>
                        <a:pt x="24" y="2472"/>
                        <a:pt x="55" y="2495"/>
                        <a:pt x="87" y="2550"/>
                      </a:cubicBezTo>
                      <a:cubicBezTo>
                        <a:pt x="119" y="2605"/>
                        <a:pt x="169" y="2603"/>
                        <a:pt x="207" y="2580"/>
                      </a:cubicBezTo>
                      <a:cubicBezTo>
                        <a:pt x="245" y="2557"/>
                        <a:pt x="295" y="2537"/>
                        <a:pt x="312" y="2415"/>
                      </a:cubicBezTo>
                      <a:cubicBezTo>
                        <a:pt x="329" y="2293"/>
                        <a:pt x="312" y="2025"/>
                        <a:pt x="312" y="1845"/>
                      </a:cubicBezTo>
                      <a:cubicBezTo>
                        <a:pt x="312" y="1665"/>
                        <a:pt x="312" y="1495"/>
                        <a:pt x="312" y="1335"/>
                      </a:cubicBezTo>
                      <a:cubicBezTo>
                        <a:pt x="312" y="1175"/>
                        <a:pt x="312" y="1062"/>
                        <a:pt x="312" y="885"/>
                      </a:cubicBezTo>
                      <a:cubicBezTo>
                        <a:pt x="312" y="708"/>
                        <a:pt x="317" y="397"/>
                        <a:pt x="312" y="270"/>
                      </a:cubicBezTo>
                      <a:cubicBezTo>
                        <a:pt x="307" y="143"/>
                        <a:pt x="295" y="158"/>
                        <a:pt x="282" y="120"/>
                      </a:cubicBezTo>
                      <a:cubicBezTo>
                        <a:pt x="269" y="82"/>
                        <a:pt x="247" y="33"/>
                        <a:pt x="207" y="45"/>
                      </a:cubicBezTo>
                      <a:close/>
                    </a:path>
                  </a:pathLst>
                </a:cu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1" name="Freeform 19"/>
                <p:cNvSpPr>
                  <a:spLocks/>
                </p:cNvSpPr>
                <p:nvPr/>
              </p:nvSpPr>
              <p:spPr bwMode="auto">
                <a:xfrm rot="931729">
                  <a:off x="3817" y="7020"/>
                  <a:ext cx="273" cy="2605"/>
                </a:xfrm>
                <a:custGeom>
                  <a:avLst/>
                  <a:gdLst/>
                  <a:ahLst/>
                  <a:cxnLst>
                    <a:cxn ang="0">
                      <a:pos x="207" y="45"/>
                    </a:cxn>
                    <a:cxn ang="0">
                      <a:pos x="42" y="195"/>
                    </a:cxn>
                    <a:cxn ang="0">
                      <a:pos x="12" y="1215"/>
                    </a:cxn>
                    <a:cxn ang="0">
                      <a:pos x="12" y="2250"/>
                    </a:cxn>
                    <a:cxn ang="0">
                      <a:pos x="87" y="2550"/>
                    </a:cxn>
                    <a:cxn ang="0">
                      <a:pos x="207" y="2580"/>
                    </a:cxn>
                    <a:cxn ang="0">
                      <a:pos x="312" y="2415"/>
                    </a:cxn>
                    <a:cxn ang="0">
                      <a:pos x="312" y="1845"/>
                    </a:cxn>
                    <a:cxn ang="0">
                      <a:pos x="312" y="1335"/>
                    </a:cxn>
                    <a:cxn ang="0">
                      <a:pos x="312" y="885"/>
                    </a:cxn>
                    <a:cxn ang="0">
                      <a:pos x="312" y="270"/>
                    </a:cxn>
                    <a:cxn ang="0">
                      <a:pos x="282" y="120"/>
                    </a:cxn>
                    <a:cxn ang="0">
                      <a:pos x="207" y="45"/>
                    </a:cxn>
                  </a:cxnLst>
                  <a:rect l="0" t="0" r="r" b="b"/>
                  <a:pathLst>
                    <a:path w="329" h="2605">
                      <a:moveTo>
                        <a:pt x="207" y="45"/>
                      </a:moveTo>
                      <a:cubicBezTo>
                        <a:pt x="167" y="57"/>
                        <a:pt x="75" y="0"/>
                        <a:pt x="42" y="195"/>
                      </a:cubicBezTo>
                      <a:cubicBezTo>
                        <a:pt x="9" y="390"/>
                        <a:pt x="17" y="873"/>
                        <a:pt x="12" y="1215"/>
                      </a:cubicBezTo>
                      <a:cubicBezTo>
                        <a:pt x="7" y="1557"/>
                        <a:pt x="0" y="2028"/>
                        <a:pt x="12" y="2250"/>
                      </a:cubicBezTo>
                      <a:cubicBezTo>
                        <a:pt x="24" y="2472"/>
                        <a:pt x="55" y="2495"/>
                        <a:pt x="87" y="2550"/>
                      </a:cubicBezTo>
                      <a:cubicBezTo>
                        <a:pt x="119" y="2605"/>
                        <a:pt x="169" y="2603"/>
                        <a:pt x="207" y="2580"/>
                      </a:cubicBezTo>
                      <a:cubicBezTo>
                        <a:pt x="245" y="2557"/>
                        <a:pt x="295" y="2537"/>
                        <a:pt x="312" y="2415"/>
                      </a:cubicBezTo>
                      <a:cubicBezTo>
                        <a:pt x="329" y="2293"/>
                        <a:pt x="312" y="2025"/>
                        <a:pt x="312" y="1845"/>
                      </a:cubicBezTo>
                      <a:cubicBezTo>
                        <a:pt x="312" y="1665"/>
                        <a:pt x="312" y="1495"/>
                        <a:pt x="312" y="1335"/>
                      </a:cubicBezTo>
                      <a:cubicBezTo>
                        <a:pt x="312" y="1175"/>
                        <a:pt x="312" y="1062"/>
                        <a:pt x="312" y="885"/>
                      </a:cubicBezTo>
                      <a:cubicBezTo>
                        <a:pt x="312" y="708"/>
                        <a:pt x="317" y="397"/>
                        <a:pt x="312" y="270"/>
                      </a:cubicBezTo>
                      <a:cubicBezTo>
                        <a:pt x="307" y="143"/>
                        <a:pt x="295" y="158"/>
                        <a:pt x="282" y="120"/>
                      </a:cubicBezTo>
                      <a:cubicBezTo>
                        <a:pt x="269" y="82"/>
                        <a:pt x="247" y="33"/>
                        <a:pt x="207" y="45"/>
                      </a:cubicBezTo>
                      <a:close/>
                    </a:path>
                  </a:pathLst>
                </a:cu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2" name="Freeform 20"/>
                <p:cNvSpPr>
                  <a:spLocks/>
                </p:cNvSpPr>
                <p:nvPr/>
              </p:nvSpPr>
              <p:spPr bwMode="auto">
                <a:xfrm rot="758731" flipH="1">
                  <a:off x="4392" y="5530"/>
                  <a:ext cx="242" cy="1690"/>
                </a:xfrm>
                <a:custGeom>
                  <a:avLst/>
                  <a:gdLst/>
                  <a:ahLst/>
                  <a:cxnLst>
                    <a:cxn ang="0">
                      <a:pos x="207" y="45"/>
                    </a:cxn>
                    <a:cxn ang="0">
                      <a:pos x="42" y="195"/>
                    </a:cxn>
                    <a:cxn ang="0">
                      <a:pos x="12" y="1215"/>
                    </a:cxn>
                    <a:cxn ang="0">
                      <a:pos x="12" y="2250"/>
                    </a:cxn>
                    <a:cxn ang="0">
                      <a:pos x="87" y="2550"/>
                    </a:cxn>
                    <a:cxn ang="0">
                      <a:pos x="207" y="2580"/>
                    </a:cxn>
                    <a:cxn ang="0">
                      <a:pos x="312" y="2415"/>
                    </a:cxn>
                    <a:cxn ang="0">
                      <a:pos x="312" y="1845"/>
                    </a:cxn>
                    <a:cxn ang="0">
                      <a:pos x="312" y="1335"/>
                    </a:cxn>
                    <a:cxn ang="0">
                      <a:pos x="312" y="885"/>
                    </a:cxn>
                    <a:cxn ang="0">
                      <a:pos x="312" y="270"/>
                    </a:cxn>
                    <a:cxn ang="0">
                      <a:pos x="282" y="120"/>
                    </a:cxn>
                    <a:cxn ang="0">
                      <a:pos x="207" y="45"/>
                    </a:cxn>
                  </a:cxnLst>
                  <a:rect l="0" t="0" r="r" b="b"/>
                  <a:pathLst>
                    <a:path w="329" h="2605">
                      <a:moveTo>
                        <a:pt x="207" y="45"/>
                      </a:moveTo>
                      <a:cubicBezTo>
                        <a:pt x="167" y="57"/>
                        <a:pt x="75" y="0"/>
                        <a:pt x="42" y="195"/>
                      </a:cubicBezTo>
                      <a:cubicBezTo>
                        <a:pt x="9" y="390"/>
                        <a:pt x="17" y="873"/>
                        <a:pt x="12" y="1215"/>
                      </a:cubicBezTo>
                      <a:cubicBezTo>
                        <a:pt x="7" y="1557"/>
                        <a:pt x="0" y="2028"/>
                        <a:pt x="12" y="2250"/>
                      </a:cubicBezTo>
                      <a:cubicBezTo>
                        <a:pt x="24" y="2472"/>
                        <a:pt x="55" y="2495"/>
                        <a:pt x="87" y="2550"/>
                      </a:cubicBezTo>
                      <a:cubicBezTo>
                        <a:pt x="119" y="2605"/>
                        <a:pt x="169" y="2603"/>
                        <a:pt x="207" y="2580"/>
                      </a:cubicBezTo>
                      <a:cubicBezTo>
                        <a:pt x="245" y="2557"/>
                        <a:pt x="295" y="2537"/>
                        <a:pt x="312" y="2415"/>
                      </a:cubicBezTo>
                      <a:cubicBezTo>
                        <a:pt x="329" y="2293"/>
                        <a:pt x="312" y="2025"/>
                        <a:pt x="312" y="1845"/>
                      </a:cubicBezTo>
                      <a:cubicBezTo>
                        <a:pt x="312" y="1665"/>
                        <a:pt x="312" y="1495"/>
                        <a:pt x="312" y="1335"/>
                      </a:cubicBezTo>
                      <a:cubicBezTo>
                        <a:pt x="312" y="1175"/>
                        <a:pt x="312" y="1062"/>
                        <a:pt x="312" y="885"/>
                      </a:cubicBezTo>
                      <a:cubicBezTo>
                        <a:pt x="312" y="708"/>
                        <a:pt x="317" y="397"/>
                        <a:pt x="312" y="270"/>
                      </a:cubicBezTo>
                      <a:cubicBezTo>
                        <a:pt x="307" y="143"/>
                        <a:pt x="295" y="158"/>
                        <a:pt x="282" y="120"/>
                      </a:cubicBezTo>
                      <a:cubicBezTo>
                        <a:pt x="269" y="82"/>
                        <a:pt x="247" y="33"/>
                        <a:pt x="207" y="45"/>
                      </a:cubicBezTo>
                      <a:close/>
                    </a:path>
                  </a:pathLst>
                </a:cu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3" name="Oval 21"/>
                <p:cNvSpPr>
                  <a:spLocks noChangeArrowheads="1"/>
                </p:cNvSpPr>
                <p:nvPr/>
              </p:nvSpPr>
              <p:spPr bwMode="auto">
                <a:xfrm>
                  <a:off x="4140" y="6945"/>
                  <a:ext cx="315" cy="330"/>
                </a:xfrm>
                <a:prstGeom prst="ellipse">
                  <a:avLst/>
                </a:prstGeom>
                <a:solidFill>
                  <a:srgbClr val="FFFFFF"/>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grpSp>
            <p:nvGrpSpPr>
              <p:cNvPr id="14" name="Group 22"/>
              <p:cNvGrpSpPr>
                <a:grpSpLocks/>
              </p:cNvGrpSpPr>
              <p:nvPr/>
            </p:nvGrpSpPr>
            <p:grpSpPr bwMode="auto">
              <a:xfrm>
                <a:off x="8077200" y="1066800"/>
                <a:ext cx="500063" cy="2541588"/>
                <a:chOff x="6875" y="1325"/>
                <a:chExt cx="788" cy="4003"/>
              </a:xfrm>
            </p:grpSpPr>
            <p:grpSp>
              <p:nvGrpSpPr>
                <p:cNvPr id="19" name="Group 23"/>
                <p:cNvGrpSpPr>
                  <a:grpSpLocks/>
                </p:cNvGrpSpPr>
                <p:nvPr/>
              </p:nvGrpSpPr>
              <p:grpSpPr bwMode="auto">
                <a:xfrm>
                  <a:off x="6875" y="1325"/>
                  <a:ext cx="788" cy="4003"/>
                  <a:chOff x="6875" y="1325"/>
                  <a:chExt cx="788" cy="4003"/>
                </a:xfrm>
              </p:grpSpPr>
              <p:grpSp>
                <p:nvGrpSpPr>
                  <p:cNvPr id="21" name="Group 24"/>
                  <p:cNvGrpSpPr>
                    <a:grpSpLocks/>
                  </p:cNvGrpSpPr>
                  <p:nvPr/>
                </p:nvGrpSpPr>
                <p:grpSpPr bwMode="auto">
                  <a:xfrm rot="298120" flipV="1">
                    <a:off x="6875" y="3252"/>
                    <a:ext cx="288" cy="2076"/>
                    <a:chOff x="3170" y="11297"/>
                    <a:chExt cx="475" cy="4045"/>
                  </a:xfrm>
                </p:grpSpPr>
                <p:grpSp>
                  <p:nvGrpSpPr>
                    <p:cNvPr id="73" name="Group 25"/>
                    <p:cNvGrpSpPr>
                      <a:grpSpLocks/>
                    </p:cNvGrpSpPr>
                    <p:nvPr/>
                  </p:nvGrpSpPr>
                  <p:grpSpPr bwMode="auto">
                    <a:xfrm flipH="1">
                      <a:off x="3170" y="11297"/>
                      <a:ext cx="475" cy="4045"/>
                      <a:chOff x="4515" y="7205"/>
                      <a:chExt cx="610" cy="4060"/>
                    </a:xfrm>
                  </p:grpSpPr>
                  <p:grpSp>
                    <p:nvGrpSpPr>
                      <p:cNvPr id="80" name="Group 26"/>
                      <p:cNvGrpSpPr>
                        <a:grpSpLocks/>
                      </p:cNvGrpSpPr>
                      <p:nvPr/>
                    </p:nvGrpSpPr>
                    <p:grpSpPr bwMode="auto">
                      <a:xfrm>
                        <a:off x="4515" y="7205"/>
                        <a:ext cx="610" cy="4060"/>
                        <a:chOff x="4515" y="7205"/>
                        <a:chExt cx="610" cy="4060"/>
                      </a:xfrm>
                    </p:grpSpPr>
                    <p:sp>
                      <p:nvSpPr>
                        <p:cNvPr id="87" name="AutoShape 27"/>
                        <p:cNvSpPr>
                          <a:spLocks noChangeArrowheads="1"/>
                        </p:cNvSpPr>
                        <p:nvPr/>
                      </p:nvSpPr>
                      <p:spPr bwMode="auto">
                        <a:xfrm>
                          <a:off x="4515" y="7205"/>
                          <a:ext cx="128" cy="4060"/>
                        </a:xfrm>
                        <a:prstGeom prst="roundRect">
                          <a:avLst>
                            <a:gd name="adj" fmla="val 16667"/>
                          </a:avLst>
                        </a:prstGeom>
                        <a:solidFill>
                          <a:srgbClr val="FFCC00">
                            <a:alpha val="42000"/>
                          </a:srgbClr>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88" name="AutoShape 28"/>
                        <p:cNvSpPr>
                          <a:spLocks noChangeArrowheads="1"/>
                        </p:cNvSpPr>
                        <p:nvPr/>
                      </p:nvSpPr>
                      <p:spPr bwMode="auto">
                        <a:xfrm>
                          <a:off x="4997" y="7205"/>
                          <a:ext cx="128" cy="4060"/>
                        </a:xfrm>
                        <a:prstGeom prst="roundRect">
                          <a:avLst>
                            <a:gd name="adj" fmla="val 16667"/>
                          </a:avLst>
                        </a:pr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81" name="Rectangle 29"/>
                      <p:cNvSpPr>
                        <a:spLocks noChangeArrowheads="1"/>
                      </p:cNvSpPr>
                      <p:nvPr/>
                    </p:nvSpPr>
                    <p:spPr bwMode="auto">
                      <a:xfrm>
                        <a:off x="4633" y="7558"/>
                        <a:ext cx="374" cy="8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82" name="Rectangle 30"/>
                      <p:cNvSpPr>
                        <a:spLocks noChangeArrowheads="1"/>
                      </p:cNvSpPr>
                      <p:nvPr/>
                    </p:nvSpPr>
                    <p:spPr bwMode="auto">
                      <a:xfrm>
                        <a:off x="4646" y="8805"/>
                        <a:ext cx="345" cy="9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83" name="Rectangle 31"/>
                      <p:cNvSpPr>
                        <a:spLocks noChangeArrowheads="1"/>
                      </p:cNvSpPr>
                      <p:nvPr/>
                    </p:nvSpPr>
                    <p:spPr bwMode="auto">
                      <a:xfrm>
                        <a:off x="4646" y="8182"/>
                        <a:ext cx="345" cy="9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84" name="Rectangle 32"/>
                      <p:cNvSpPr>
                        <a:spLocks noChangeArrowheads="1"/>
                      </p:cNvSpPr>
                      <p:nvPr/>
                    </p:nvSpPr>
                    <p:spPr bwMode="auto">
                      <a:xfrm>
                        <a:off x="4640" y="9429"/>
                        <a:ext cx="374" cy="11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85" name="Rectangle 33"/>
                      <p:cNvSpPr>
                        <a:spLocks noChangeArrowheads="1"/>
                      </p:cNvSpPr>
                      <p:nvPr/>
                    </p:nvSpPr>
                    <p:spPr bwMode="auto">
                      <a:xfrm>
                        <a:off x="4640" y="10029"/>
                        <a:ext cx="384" cy="10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86" name="Rectangle 34"/>
                      <p:cNvSpPr>
                        <a:spLocks noChangeArrowheads="1"/>
                      </p:cNvSpPr>
                      <p:nvPr/>
                    </p:nvSpPr>
                    <p:spPr bwMode="auto">
                      <a:xfrm>
                        <a:off x="4633" y="10630"/>
                        <a:ext cx="364" cy="14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74" name="Rectangle 35"/>
                    <p:cNvSpPr>
                      <a:spLocks noChangeArrowheads="1"/>
                    </p:cNvSpPr>
                    <p:nvPr/>
                  </p:nvSpPr>
                  <p:spPr bwMode="auto">
                    <a:xfrm>
                      <a:off x="3225" y="11648"/>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75" name="Rectangle 36"/>
                    <p:cNvSpPr>
                      <a:spLocks noChangeArrowheads="1"/>
                    </p:cNvSpPr>
                    <p:nvPr/>
                  </p:nvSpPr>
                  <p:spPr bwMode="auto">
                    <a:xfrm>
                      <a:off x="3218" y="12283"/>
                      <a:ext cx="202" cy="71"/>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76" name="Rectangle 37"/>
                    <p:cNvSpPr>
                      <a:spLocks noChangeArrowheads="1"/>
                    </p:cNvSpPr>
                    <p:nvPr/>
                  </p:nvSpPr>
                  <p:spPr bwMode="auto">
                    <a:xfrm>
                      <a:off x="3209" y="12905"/>
                      <a:ext cx="202" cy="8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77" name="Rectangle 38"/>
                    <p:cNvSpPr>
                      <a:spLocks noChangeArrowheads="1"/>
                    </p:cNvSpPr>
                    <p:nvPr/>
                  </p:nvSpPr>
                  <p:spPr bwMode="auto">
                    <a:xfrm>
                      <a:off x="3210" y="13531"/>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78" name="Rectangle 39"/>
                    <p:cNvSpPr>
                      <a:spLocks noChangeArrowheads="1"/>
                    </p:cNvSpPr>
                    <p:nvPr/>
                  </p:nvSpPr>
                  <p:spPr bwMode="auto">
                    <a:xfrm>
                      <a:off x="3188" y="14729"/>
                      <a:ext cx="202" cy="10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79" name="Rectangle 40"/>
                    <p:cNvSpPr>
                      <a:spLocks noChangeArrowheads="1"/>
                    </p:cNvSpPr>
                    <p:nvPr/>
                  </p:nvSpPr>
                  <p:spPr bwMode="auto">
                    <a:xfrm>
                      <a:off x="3232" y="14115"/>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grpSp>
                <p:nvGrpSpPr>
                  <p:cNvPr id="22" name="Group 41"/>
                  <p:cNvGrpSpPr>
                    <a:grpSpLocks/>
                  </p:cNvGrpSpPr>
                  <p:nvPr/>
                </p:nvGrpSpPr>
                <p:grpSpPr bwMode="auto">
                  <a:xfrm rot="-1006989" flipH="1" flipV="1">
                    <a:off x="7348" y="3195"/>
                    <a:ext cx="315" cy="2076"/>
                    <a:chOff x="3170" y="11297"/>
                    <a:chExt cx="475" cy="4045"/>
                  </a:xfrm>
                </p:grpSpPr>
                <p:grpSp>
                  <p:nvGrpSpPr>
                    <p:cNvPr id="57" name="Group 42"/>
                    <p:cNvGrpSpPr>
                      <a:grpSpLocks/>
                    </p:cNvGrpSpPr>
                    <p:nvPr/>
                  </p:nvGrpSpPr>
                  <p:grpSpPr bwMode="auto">
                    <a:xfrm flipH="1">
                      <a:off x="3170" y="11297"/>
                      <a:ext cx="475" cy="4045"/>
                      <a:chOff x="4515" y="7205"/>
                      <a:chExt cx="610" cy="4060"/>
                    </a:xfrm>
                  </p:grpSpPr>
                  <p:grpSp>
                    <p:nvGrpSpPr>
                      <p:cNvPr id="64" name="Group 43"/>
                      <p:cNvGrpSpPr>
                        <a:grpSpLocks/>
                      </p:cNvGrpSpPr>
                      <p:nvPr/>
                    </p:nvGrpSpPr>
                    <p:grpSpPr bwMode="auto">
                      <a:xfrm>
                        <a:off x="4515" y="7205"/>
                        <a:ext cx="610" cy="4060"/>
                        <a:chOff x="4515" y="7205"/>
                        <a:chExt cx="610" cy="4060"/>
                      </a:xfrm>
                    </p:grpSpPr>
                    <p:sp>
                      <p:nvSpPr>
                        <p:cNvPr id="71" name="AutoShape 44"/>
                        <p:cNvSpPr>
                          <a:spLocks noChangeArrowheads="1"/>
                        </p:cNvSpPr>
                        <p:nvPr/>
                      </p:nvSpPr>
                      <p:spPr bwMode="auto">
                        <a:xfrm>
                          <a:off x="4515" y="7205"/>
                          <a:ext cx="128" cy="4060"/>
                        </a:xfrm>
                        <a:prstGeom prst="roundRect">
                          <a:avLst>
                            <a:gd name="adj" fmla="val 16667"/>
                          </a:avLst>
                        </a:prstGeom>
                        <a:solidFill>
                          <a:srgbClr val="FFCC00">
                            <a:alpha val="42000"/>
                          </a:srgbClr>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72" name="AutoShape 45"/>
                        <p:cNvSpPr>
                          <a:spLocks noChangeArrowheads="1"/>
                        </p:cNvSpPr>
                        <p:nvPr/>
                      </p:nvSpPr>
                      <p:spPr bwMode="auto">
                        <a:xfrm>
                          <a:off x="4997" y="7205"/>
                          <a:ext cx="128" cy="4060"/>
                        </a:xfrm>
                        <a:prstGeom prst="roundRect">
                          <a:avLst>
                            <a:gd name="adj" fmla="val 16667"/>
                          </a:avLst>
                        </a:pr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65" name="Rectangle 46"/>
                      <p:cNvSpPr>
                        <a:spLocks noChangeArrowheads="1"/>
                      </p:cNvSpPr>
                      <p:nvPr/>
                    </p:nvSpPr>
                    <p:spPr bwMode="auto">
                      <a:xfrm>
                        <a:off x="4633" y="7558"/>
                        <a:ext cx="374" cy="8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6" name="Rectangle 47"/>
                      <p:cNvSpPr>
                        <a:spLocks noChangeArrowheads="1"/>
                      </p:cNvSpPr>
                      <p:nvPr/>
                    </p:nvSpPr>
                    <p:spPr bwMode="auto">
                      <a:xfrm>
                        <a:off x="4646" y="8805"/>
                        <a:ext cx="345" cy="9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7" name="Rectangle 48"/>
                      <p:cNvSpPr>
                        <a:spLocks noChangeArrowheads="1"/>
                      </p:cNvSpPr>
                      <p:nvPr/>
                    </p:nvSpPr>
                    <p:spPr bwMode="auto">
                      <a:xfrm>
                        <a:off x="4646" y="8182"/>
                        <a:ext cx="345" cy="9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8" name="Rectangle 49"/>
                      <p:cNvSpPr>
                        <a:spLocks noChangeArrowheads="1"/>
                      </p:cNvSpPr>
                      <p:nvPr/>
                    </p:nvSpPr>
                    <p:spPr bwMode="auto">
                      <a:xfrm>
                        <a:off x="4640" y="9429"/>
                        <a:ext cx="374" cy="11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9" name="Rectangle 50"/>
                      <p:cNvSpPr>
                        <a:spLocks noChangeArrowheads="1"/>
                      </p:cNvSpPr>
                      <p:nvPr/>
                    </p:nvSpPr>
                    <p:spPr bwMode="auto">
                      <a:xfrm>
                        <a:off x="4640" y="10029"/>
                        <a:ext cx="384" cy="10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70" name="Rectangle 51"/>
                      <p:cNvSpPr>
                        <a:spLocks noChangeArrowheads="1"/>
                      </p:cNvSpPr>
                      <p:nvPr/>
                    </p:nvSpPr>
                    <p:spPr bwMode="auto">
                      <a:xfrm>
                        <a:off x="4633" y="10630"/>
                        <a:ext cx="364" cy="14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58" name="Rectangle 52"/>
                    <p:cNvSpPr>
                      <a:spLocks noChangeArrowheads="1"/>
                    </p:cNvSpPr>
                    <p:nvPr/>
                  </p:nvSpPr>
                  <p:spPr bwMode="auto">
                    <a:xfrm>
                      <a:off x="3225" y="11648"/>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59" name="Rectangle 53"/>
                    <p:cNvSpPr>
                      <a:spLocks noChangeArrowheads="1"/>
                    </p:cNvSpPr>
                    <p:nvPr/>
                  </p:nvSpPr>
                  <p:spPr bwMode="auto">
                    <a:xfrm>
                      <a:off x="3218" y="12283"/>
                      <a:ext cx="202" cy="71"/>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0" name="Rectangle 54"/>
                    <p:cNvSpPr>
                      <a:spLocks noChangeArrowheads="1"/>
                    </p:cNvSpPr>
                    <p:nvPr/>
                  </p:nvSpPr>
                  <p:spPr bwMode="auto">
                    <a:xfrm>
                      <a:off x="3209" y="12905"/>
                      <a:ext cx="202" cy="8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1" name="Rectangle 55"/>
                    <p:cNvSpPr>
                      <a:spLocks noChangeArrowheads="1"/>
                    </p:cNvSpPr>
                    <p:nvPr/>
                  </p:nvSpPr>
                  <p:spPr bwMode="auto">
                    <a:xfrm>
                      <a:off x="3210" y="13531"/>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2" name="Rectangle 56"/>
                    <p:cNvSpPr>
                      <a:spLocks noChangeArrowheads="1"/>
                    </p:cNvSpPr>
                    <p:nvPr/>
                  </p:nvSpPr>
                  <p:spPr bwMode="auto">
                    <a:xfrm>
                      <a:off x="3188" y="14729"/>
                      <a:ext cx="202" cy="10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3" name="Rectangle 57"/>
                    <p:cNvSpPr>
                      <a:spLocks noChangeArrowheads="1"/>
                    </p:cNvSpPr>
                    <p:nvPr/>
                  </p:nvSpPr>
                  <p:spPr bwMode="auto">
                    <a:xfrm>
                      <a:off x="3232" y="14115"/>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grpSp>
                <p:nvGrpSpPr>
                  <p:cNvPr id="23" name="Group 58"/>
                  <p:cNvGrpSpPr>
                    <a:grpSpLocks/>
                  </p:cNvGrpSpPr>
                  <p:nvPr/>
                </p:nvGrpSpPr>
                <p:grpSpPr bwMode="auto">
                  <a:xfrm rot="21290961" flipV="1">
                    <a:off x="6875" y="1325"/>
                    <a:ext cx="288" cy="2076"/>
                    <a:chOff x="3170" y="11297"/>
                    <a:chExt cx="475" cy="4045"/>
                  </a:xfrm>
                </p:grpSpPr>
                <p:grpSp>
                  <p:nvGrpSpPr>
                    <p:cNvPr id="41" name="Group 59"/>
                    <p:cNvGrpSpPr>
                      <a:grpSpLocks/>
                    </p:cNvGrpSpPr>
                    <p:nvPr/>
                  </p:nvGrpSpPr>
                  <p:grpSpPr bwMode="auto">
                    <a:xfrm flipH="1">
                      <a:off x="3170" y="11297"/>
                      <a:ext cx="475" cy="4045"/>
                      <a:chOff x="4515" y="7205"/>
                      <a:chExt cx="610" cy="4060"/>
                    </a:xfrm>
                  </p:grpSpPr>
                  <p:grpSp>
                    <p:nvGrpSpPr>
                      <p:cNvPr id="48" name="Group 60"/>
                      <p:cNvGrpSpPr>
                        <a:grpSpLocks/>
                      </p:cNvGrpSpPr>
                      <p:nvPr/>
                    </p:nvGrpSpPr>
                    <p:grpSpPr bwMode="auto">
                      <a:xfrm>
                        <a:off x="4515" y="7205"/>
                        <a:ext cx="610" cy="4060"/>
                        <a:chOff x="4515" y="7205"/>
                        <a:chExt cx="610" cy="4060"/>
                      </a:xfrm>
                    </p:grpSpPr>
                    <p:sp>
                      <p:nvSpPr>
                        <p:cNvPr id="55" name="AutoShape 61"/>
                        <p:cNvSpPr>
                          <a:spLocks noChangeArrowheads="1"/>
                        </p:cNvSpPr>
                        <p:nvPr/>
                      </p:nvSpPr>
                      <p:spPr bwMode="auto">
                        <a:xfrm>
                          <a:off x="4515" y="7205"/>
                          <a:ext cx="128" cy="4060"/>
                        </a:xfrm>
                        <a:prstGeom prst="roundRect">
                          <a:avLst>
                            <a:gd name="adj" fmla="val 16667"/>
                          </a:avLst>
                        </a:prstGeom>
                        <a:solidFill>
                          <a:srgbClr val="FFCC00">
                            <a:alpha val="42000"/>
                          </a:srgbClr>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56" name="AutoShape 62"/>
                        <p:cNvSpPr>
                          <a:spLocks noChangeArrowheads="1"/>
                        </p:cNvSpPr>
                        <p:nvPr/>
                      </p:nvSpPr>
                      <p:spPr bwMode="auto">
                        <a:xfrm>
                          <a:off x="4997" y="7205"/>
                          <a:ext cx="128" cy="4060"/>
                        </a:xfrm>
                        <a:prstGeom prst="roundRect">
                          <a:avLst>
                            <a:gd name="adj" fmla="val 16667"/>
                          </a:avLst>
                        </a:pr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49" name="Rectangle 63"/>
                      <p:cNvSpPr>
                        <a:spLocks noChangeArrowheads="1"/>
                      </p:cNvSpPr>
                      <p:nvPr/>
                    </p:nvSpPr>
                    <p:spPr bwMode="auto">
                      <a:xfrm>
                        <a:off x="4633" y="7558"/>
                        <a:ext cx="374" cy="8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50" name="Rectangle 64"/>
                      <p:cNvSpPr>
                        <a:spLocks noChangeArrowheads="1"/>
                      </p:cNvSpPr>
                      <p:nvPr/>
                    </p:nvSpPr>
                    <p:spPr bwMode="auto">
                      <a:xfrm>
                        <a:off x="4646" y="8805"/>
                        <a:ext cx="345" cy="9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51" name="Rectangle 65"/>
                      <p:cNvSpPr>
                        <a:spLocks noChangeArrowheads="1"/>
                      </p:cNvSpPr>
                      <p:nvPr/>
                    </p:nvSpPr>
                    <p:spPr bwMode="auto">
                      <a:xfrm>
                        <a:off x="4646" y="8182"/>
                        <a:ext cx="345" cy="9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52" name="Rectangle 66"/>
                      <p:cNvSpPr>
                        <a:spLocks noChangeArrowheads="1"/>
                      </p:cNvSpPr>
                      <p:nvPr/>
                    </p:nvSpPr>
                    <p:spPr bwMode="auto">
                      <a:xfrm>
                        <a:off x="4640" y="9429"/>
                        <a:ext cx="374" cy="11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53" name="Rectangle 67"/>
                      <p:cNvSpPr>
                        <a:spLocks noChangeArrowheads="1"/>
                      </p:cNvSpPr>
                      <p:nvPr/>
                    </p:nvSpPr>
                    <p:spPr bwMode="auto">
                      <a:xfrm>
                        <a:off x="4640" y="10029"/>
                        <a:ext cx="384" cy="10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54" name="Rectangle 68"/>
                      <p:cNvSpPr>
                        <a:spLocks noChangeArrowheads="1"/>
                      </p:cNvSpPr>
                      <p:nvPr/>
                    </p:nvSpPr>
                    <p:spPr bwMode="auto">
                      <a:xfrm>
                        <a:off x="4633" y="10630"/>
                        <a:ext cx="364" cy="14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42" name="Rectangle 69"/>
                    <p:cNvSpPr>
                      <a:spLocks noChangeArrowheads="1"/>
                    </p:cNvSpPr>
                    <p:nvPr/>
                  </p:nvSpPr>
                  <p:spPr bwMode="auto">
                    <a:xfrm>
                      <a:off x="3225" y="11648"/>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43" name="Rectangle 70"/>
                    <p:cNvSpPr>
                      <a:spLocks noChangeArrowheads="1"/>
                    </p:cNvSpPr>
                    <p:nvPr/>
                  </p:nvSpPr>
                  <p:spPr bwMode="auto">
                    <a:xfrm>
                      <a:off x="3218" y="12283"/>
                      <a:ext cx="202" cy="71"/>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44" name="Rectangle 71"/>
                    <p:cNvSpPr>
                      <a:spLocks noChangeArrowheads="1"/>
                    </p:cNvSpPr>
                    <p:nvPr/>
                  </p:nvSpPr>
                  <p:spPr bwMode="auto">
                    <a:xfrm>
                      <a:off x="3209" y="12905"/>
                      <a:ext cx="202" cy="8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45" name="Rectangle 72"/>
                    <p:cNvSpPr>
                      <a:spLocks noChangeArrowheads="1"/>
                    </p:cNvSpPr>
                    <p:nvPr/>
                  </p:nvSpPr>
                  <p:spPr bwMode="auto">
                    <a:xfrm>
                      <a:off x="3210" y="13531"/>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46" name="Rectangle 73"/>
                    <p:cNvSpPr>
                      <a:spLocks noChangeArrowheads="1"/>
                    </p:cNvSpPr>
                    <p:nvPr/>
                  </p:nvSpPr>
                  <p:spPr bwMode="auto">
                    <a:xfrm>
                      <a:off x="3188" y="14729"/>
                      <a:ext cx="202" cy="10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47" name="Rectangle 74"/>
                    <p:cNvSpPr>
                      <a:spLocks noChangeArrowheads="1"/>
                    </p:cNvSpPr>
                    <p:nvPr/>
                  </p:nvSpPr>
                  <p:spPr bwMode="auto">
                    <a:xfrm>
                      <a:off x="3232" y="14115"/>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grpSp>
                <p:nvGrpSpPr>
                  <p:cNvPr id="24" name="Group 75"/>
                  <p:cNvGrpSpPr>
                    <a:grpSpLocks/>
                  </p:cNvGrpSpPr>
                  <p:nvPr/>
                </p:nvGrpSpPr>
                <p:grpSpPr bwMode="auto">
                  <a:xfrm rot="641830" flipH="1" flipV="1">
                    <a:off x="7265" y="1348"/>
                    <a:ext cx="278" cy="2076"/>
                    <a:chOff x="3170" y="11297"/>
                    <a:chExt cx="475" cy="4045"/>
                  </a:xfrm>
                </p:grpSpPr>
                <p:grpSp>
                  <p:nvGrpSpPr>
                    <p:cNvPr id="25" name="Group 76"/>
                    <p:cNvGrpSpPr>
                      <a:grpSpLocks/>
                    </p:cNvGrpSpPr>
                    <p:nvPr/>
                  </p:nvGrpSpPr>
                  <p:grpSpPr bwMode="auto">
                    <a:xfrm flipH="1">
                      <a:off x="3170" y="11297"/>
                      <a:ext cx="475" cy="4045"/>
                      <a:chOff x="4515" y="7205"/>
                      <a:chExt cx="610" cy="4060"/>
                    </a:xfrm>
                  </p:grpSpPr>
                  <p:grpSp>
                    <p:nvGrpSpPr>
                      <p:cNvPr id="32" name="Group 77"/>
                      <p:cNvGrpSpPr>
                        <a:grpSpLocks/>
                      </p:cNvGrpSpPr>
                      <p:nvPr/>
                    </p:nvGrpSpPr>
                    <p:grpSpPr bwMode="auto">
                      <a:xfrm>
                        <a:off x="4515" y="7205"/>
                        <a:ext cx="610" cy="4060"/>
                        <a:chOff x="4515" y="7205"/>
                        <a:chExt cx="610" cy="4060"/>
                      </a:xfrm>
                    </p:grpSpPr>
                    <p:sp>
                      <p:nvSpPr>
                        <p:cNvPr id="39" name="AutoShape 78"/>
                        <p:cNvSpPr>
                          <a:spLocks noChangeArrowheads="1"/>
                        </p:cNvSpPr>
                        <p:nvPr/>
                      </p:nvSpPr>
                      <p:spPr bwMode="auto">
                        <a:xfrm>
                          <a:off x="4515" y="7205"/>
                          <a:ext cx="128" cy="4060"/>
                        </a:xfrm>
                        <a:prstGeom prst="roundRect">
                          <a:avLst>
                            <a:gd name="adj" fmla="val 16667"/>
                          </a:avLst>
                        </a:prstGeom>
                        <a:solidFill>
                          <a:srgbClr val="FFCC00">
                            <a:alpha val="42000"/>
                          </a:srgbClr>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40" name="AutoShape 79"/>
                        <p:cNvSpPr>
                          <a:spLocks noChangeArrowheads="1"/>
                        </p:cNvSpPr>
                        <p:nvPr/>
                      </p:nvSpPr>
                      <p:spPr bwMode="auto">
                        <a:xfrm>
                          <a:off x="4997" y="7205"/>
                          <a:ext cx="128" cy="4060"/>
                        </a:xfrm>
                        <a:prstGeom prst="roundRect">
                          <a:avLst>
                            <a:gd name="adj" fmla="val 16667"/>
                          </a:avLst>
                        </a:pr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33" name="Rectangle 80"/>
                      <p:cNvSpPr>
                        <a:spLocks noChangeArrowheads="1"/>
                      </p:cNvSpPr>
                      <p:nvPr/>
                    </p:nvSpPr>
                    <p:spPr bwMode="auto">
                      <a:xfrm>
                        <a:off x="4633" y="7558"/>
                        <a:ext cx="374" cy="8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34" name="Rectangle 81"/>
                      <p:cNvSpPr>
                        <a:spLocks noChangeArrowheads="1"/>
                      </p:cNvSpPr>
                      <p:nvPr/>
                    </p:nvSpPr>
                    <p:spPr bwMode="auto">
                      <a:xfrm>
                        <a:off x="4646" y="8805"/>
                        <a:ext cx="345" cy="9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35" name="Rectangle 82"/>
                      <p:cNvSpPr>
                        <a:spLocks noChangeArrowheads="1"/>
                      </p:cNvSpPr>
                      <p:nvPr/>
                    </p:nvSpPr>
                    <p:spPr bwMode="auto">
                      <a:xfrm>
                        <a:off x="4646" y="8182"/>
                        <a:ext cx="345" cy="9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36" name="Rectangle 83"/>
                      <p:cNvSpPr>
                        <a:spLocks noChangeArrowheads="1"/>
                      </p:cNvSpPr>
                      <p:nvPr/>
                    </p:nvSpPr>
                    <p:spPr bwMode="auto">
                      <a:xfrm>
                        <a:off x="4640" y="9429"/>
                        <a:ext cx="374" cy="11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37" name="Rectangle 84"/>
                      <p:cNvSpPr>
                        <a:spLocks noChangeArrowheads="1"/>
                      </p:cNvSpPr>
                      <p:nvPr/>
                    </p:nvSpPr>
                    <p:spPr bwMode="auto">
                      <a:xfrm>
                        <a:off x="4640" y="10029"/>
                        <a:ext cx="384" cy="10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38" name="Rectangle 85"/>
                      <p:cNvSpPr>
                        <a:spLocks noChangeArrowheads="1"/>
                      </p:cNvSpPr>
                      <p:nvPr/>
                    </p:nvSpPr>
                    <p:spPr bwMode="auto">
                      <a:xfrm>
                        <a:off x="4633" y="10630"/>
                        <a:ext cx="364" cy="14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26" name="Rectangle 86"/>
                    <p:cNvSpPr>
                      <a:spLocks noChangeArrowheads="1"/>
                    </p:cNvSpPr>
                    <p:nvPr/>
                  </p:nvSpPr>
                  <p:spPr bwMode="auto">
                    <a:xfrm>
                      <a:off x="3225" y="11648"/>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27" name="Rectangle 87"/>
                    <p:cNvSpPr>
                      <a:spLocks noChangeArrowheads="1"/>
                    </p:cNvSpPr>
                    <p:nvPr/>
                  </p:nvSpPr>
                  <p:spPr bwMode="auto">
                    <a:xfrm>
                      <a:off x="3218" y="12283"/>
                      <a:ext cx="202" cy="71"/>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28" name="Rectangle 88"/>
                    <p:cNvSpPr>
                      <a:spLocks noChangeArrowheads="1"/>
                    </p:cNvSpPr>
                    <p:nvPr/>
                  </p:nvSpPr>
                  <p:spPr bwMode="auto">
                    <a:xfrm>
                      <a:off x="3209" y="12905"/>
                      <a:ext cx="202" cy="8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29" name="Rectangle 89"/>
                    <p:cNvSpPr>
                      <a:spLocks noChangeArrowheads="1"/>
                    </p:cNvSpPr>
                    <p:nvPr/>
                  </p:nvSpPr>
                  <p:spPr bwMode="auto">
                    <a:xfrm>
                      <a:off x="3210" y="13531"/>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30" name="Rectangle 90"/>
                    <p:cNvSpPr>
                      <a:spLocks noChangeArrowheads="1"/>
                    </p:cNvSpPr>
                    <p:nvPr/>
                  </p:nvSpPr>
                  <p:spPr bwMode="auto">
                    <a:xfrm>
                      <a:off x="3188" y="14729"/>
                      <a:ext cx="202" cy="10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31" name="Rectangle 91"/>
                    <p:cNvSpPr>
                      <a:spLocks noChangeArrowheads="1"/>
                    </p:cNvSpPr>
                    <p:nvPr/>
                  </p:nvSpPr>
                  <p:spPr bwMode="auto">
                    <a:xfrm>
                      <a:off x="3232" y="14115"/>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grpSp>
            <p:sp>
              <p:nvSpPr>
                <p:cNvPr id="20" name="Oval 92"/>
                <p:cNvSpPr>
                  <a:spLocks noChangeArrowheads="1"/>
                </p:cNvSpPr>
                <p:nvPr/>
              </p:nvSpPr>
              <p:spPr bwMode="auto">
                <a:xfrm flipV="1">
                  <a:off x="6938" y="2913"/>
                  <a:ext cx="467" cy="383"/>
                </a:xfrm>
                <a:prstGeom prst="ellipse">
                  <a:avLst/>
                </a:prstGeom>
                <a:solidFill>
                  <a:srgbClr val="FFFFFF"/>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15" name="Text Box 189"/>
              <p:cNvSpPr txBox="1">
                <a:spLocks noChangeArrowheads="1"/>
              </p:cNvSpPr>
              <p:nvPr/>
            </p:nvSpPr>
            <p:spPr bwMode="auto">
              <a:xfrm>
                <a:off x="381000" y="1066800"/>
                <a:ext cx="1219200" cy="977900"/>
              </a:xfrm>
              <a:prstGeom prst="rect">
                <a:avLst/>
              </a:prstGeom>
              <a:noFill/>
              <a:ln w="9525">
                <a:noFill/>
                <a:miter lim="800000"/>
                <a:headEnd/>
                <a:tailEnd/>
              </a:ln>
              <a:effectLst/>
            </p:spPr>
            <p:txBody>
              <a:bodyPr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a:rPr>
                  <a:t>One chromosome before replication</a:t>
                </a:r>
              </a:p>
            </p:txBody>
          </p:sp>
          <p:sp>
            <p:nvSpPr>
              <p:cNvPr id="16" name="Text Box 190"/>
              <p:cNvSpPr txBox="1">
                <a:spLocks noChangeArrowheads="1"/>
              </p:cNvSpPr>
              <p:nvPr/>
            </p:nvSpPr>
            <p:spPr bwMode="auto">
              <a:xfrm>
                <a:off x="2057400" y="998537"/>
                <a:ext cx="1066800" cy="1351011"/>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a:rPr>
                  <a:t>It is one long double helix of DNA</a:t>
                </a:r>
              </a:p>
            </p:txBody>
          </p:sp>
          <p:sp>
            <p:nvSpPr>
              <p:cNvPr id="17" name="Text Box 191"/>
              <p:cNvSpPr txBox="1">
                <a:spLocks noChangeArrowheads="1"/>
              </p:cNvSpPr>
              <p:nvPr/>
            </p:nvSpPr>
            <p:spPr bwMode="auto">
              <a:xfrm>
                <a:off x="4572000" y="990600"/>
                <a:ext cx="1219200" cy="977900"/>
              </a:xfrm>
              <a:prstGeom prst="rect">
                <a:avLst/>
              </a:prstGeom>
              <a:noFill/>
              <a:ln w="9525">
                <a:noFill/>
                <a:miter lim="800000"/>
                <a:headEnd/>
                <a:tailEnd/>
              </a:ln>
              <a:effectLst/>
            </p:spPr>
            <p:txBody>
              <a:bodyPr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a:rPr>
                  <a:t>One chromosome after replication</a:t>
                </a:r>
              </a:p>
            </p:txBody>
          </p:sp>
          <p:sp>
            <p:nvSpPr>
              <p:cNvPr id="18" name="Text Box 192"/>
              <p:cNvSpPr txBox="1">
                <a:spLocks noChangeArrowheads="1"/>
              </p:cNvSpPr>
              <p:nvPr/>
            </p:nvSpPr>
            <p:spPr bwMode="auto">
              <a:xfrm>
                <a:off x="6629400" y="990600"/>
                <a:ext cx="1295400" cy="1955800"/>
              </a:xfrm>
              <a:prstGeom prst="rect">
                <a:avLst/>
              </a:prstGeom>
              <a:noFill/>
              <a:ln w="9525">
                <a:noFill/>
                <a:miter lim="800000"/>
                <a:headEnd/>
                <a:tailEnd/>
              </a:ln>
              <a:effectLst/>
            </p:spPr>
            <p:txBody>
              <a:bodyPr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a:rPr>
                  <a:t>It is two long double helices of DNA joined by the centromere. Each DNA helix is a chromatid</a:t>
                </a:r>
              </a:p>
            </p:txBody>
          </p:sp>
        </p:grpSp>
        <p:grpSp>
          <p:nvGrpSpPr>
            <p:cNvPr id="7" name="Group 6"/>
            <p:cNvGrpSpPr/>
            <p:nvPr/>
          </p:nvGrpSpPr>
          <p:grpSpPr>
            <a:xfrm>
              <a:off x="2685327" y="4315078"/>
              <a:ext cx="6230073" cy="2428731"/>
              <a:chOff x="2685327" y="4315078"/>
              <a:chExt cx="6230073" cy="2428731"/>
            </a:xfrm>
          </p:grpSpPr>
          <p:sp>
            <p:nvSpPr>
              <p:cNvPr id="8" name="TextBox 7"/>
              <p:cNvSpPr txBox="1"/>
              <p:nvPr/>
            </p:nvSpPr>
            <p:spPr>
              <a:xfrm>
                <a:off x="2685327" y="5266481"/>
                <a:ext cx="6230073" cy="1477328"/>
              </a:xfrm>
              <a:prstGeom prst="rect">
                <a:avLst/>
              </a:prstGeom>
              <a:solidFill>
                <a:srgbClr val="FFFFCC"/>
              </a:solidFill>
              <a:ln w="19050">
                <a:solidFill>
                  <a:srgbClr val="9BBB59">
                    <a:lumMod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black"/>
                    </a:solidFill>
                    <a:effectLst/>
                    <a:uLnTx/>
                    <a:uFillTx/>
                    <a:latin typeface="Calibri"/>
                  </a:rPr>
                  <a:t>Note:</a:t>
                </a:r>
                <a:r>
                  <a:rPr kumimoji="0" lang="en-GB" sz="1800" b="0" i="0" u="none" strike="noStrike" kern="0" cap="none" spc="0" normalizeH="0" baseline="0" noProof="0" dirty="0" smtClean="0">
                    <a:ln>
                      <a:noFill/>
                    </a:ln>
                    <a:solidFill>
                      <a:prstClr val="black"/>
                    </a:solidFill>
                    <a:effectLst/>
                    <a:uLnTx/>
                    <a:uFillTx/>
                    <a:latin typeface="Calibri"/>
                  </a:rPr>
                  <a:t> the ‘Ladder’ shows a yellow half and a green half! The chromosomes </a:t>
                </a:r>
                <a:r>
                  <a:rPr kumimoji="0" lang="en-GB" sz="1800" b="1" i="0" u="none" strike="noStrike" kern="0" cap="none" spc="0" normalizeH="0" baseline="0" noProof="0" dirty="0" smtClean="0">
                    <a:ln>
                      <a:noFill/>
                    </a:ln>
                    <a:solidFill>
                      <a:srgbClr val="FF0000"/>
                    </a:solidFill>
                    <a:effectLst/>
                    <a:uLnTx/>
                    <a:uFillTx/>
                    <a:latin typeface="Calibri"/>
                  </a:rPr>
                  <a:t>REPLICATE</a:t>
                </a:r>
                <a:r>
                  <a:rPr kumimoji="0" lang="en-GB" sz="1800" b="0" i="0" u="none" strike="noStrike" kern="0" cap="none" spc="0" normalizeH="0" baseline="0" noProof="0" dirty="0" smtClean="0">
                    <a:ln>
                      <a:noFill/>
                    </a:ln>
                    <a:solidFill>
                      <a:prstClr val="black"/>
                    </a:solidFill>
                    <a:effectLst/>
                    <a:uLnTx/>
                    <a:uFillTx/>
                    <a:latin typeface="Calibri"/>
                  </a:rPr>
                  <a:t> by  </a:t>
                </a:r>
                <a:r>
                  <a:rPr kumimoji="0" lang="en-GB" sz="1800" b="1" i="0" u="none" strike="noStrike" kern="0" cap="none" spc="0" normalizeH="0" baseline="0" noProof="0" dirty="0" smtClean="0">
                    <a:ln>
                      <a:noFill/>
                    </a:ln>
                    <a:solidFill>
                      <a:srgbClr val="FF0000"/>
                    </a:solidFill>
                    <a:effectLst/>
                    <a:uLnTx/>
                    <a:uFillTx/>
                    <a:latin typeface="Calibri"/>
                  </a:rPr>
                  <a:t>SEMI CONSERVATIVE </a:t>
                </a:r>
                <a:r>
                  <a:rPr kumimoji="0" lang="en-GB" sz="1800" b="0" i="0" u="none" strike="noStrike" kern="0" cap="none" spc="0" normalizeH="0" baseline="0" noProof="0" dirty="0" smtClean="0">
                    <a:ln>
                      <a:noFill/>
                    </a:ln>
                    <a:solidFill>
                      <a:prstClr val="black"/>
                    </a:solidFill>
                    <a:effectLst/>
                    <a:uLnTx/>
                    <a:uFillTx/>
                    <a:latin typeface="Calibri"/>
                  </a:rPr>
                  <a:t>replication which means that </a:t>
                </a:r>
                <a:r>
                  <a:rPr kumimoji="0" lang="en-GB" sz="1800" b="0" i="0" u="none" strike="noStrike" kern="0" cap="none" spc="0" normalizeH="0" baseline="0" noProof="0" smtClean="0">
                    <a:ln>
                      <a:noFill/>
                    </a:ln>
                    <a:solidFill>
                      <a:prstClr val="black"/>
                    </a:solidFill>
                    <a:effectLst/>
                    <a:uLnTx/>
                    <a:uFillTx/>
                    <a:latin typeface="Calibri"/>
                  </a:rPr>
                  <a:t>each strand </a:t>
                </a:r>
                <a:r>
                  <a:rPr kumimoji="0" lang="en-GB" sz="1800" b="0" i="0" u="none" strike="noStrike" kern="0" cap="none" spc="0" normalizeH="0" baseline="0" noProof="0" dirty="0" smtClean="0">
                    <a:ln>
                      <a:noFill/>
                    </a:ln>
                    <a:solidFill>
                      <a:prstClr val="black"/>
                    </a:solidFill>
                    <a:effectLst/>
                    <a:uLnTx/>
                    <a:uFillTx/>
                    <a:latin typeface="Calibri"/>
                  </a:rPr>
                  <a:t>of the double helix is copied and the two new chromosomes are made up of one old strand and one new strand. </a:t>
                </a:r>
              </a:p>
            </p:txBody>
          </p:sp>
          <p:cxnSp>
            <p:nvCxnSpPr>
              <p:cNvPr id="9" name="Straight Arrow Connector 8"/>
              <p:cNvCxnSpPr/>
              <p:nvPr/>
            </p:nvCxnSpPr>
            <p:spPr>
              <a:xfrm flipV="1">
                <a:off x="7836061" y="4315078"/>
                <a:ext cx="567282" cy="951403"/>
              </a:xfrm>
              <a:prstGeom prst="straightConnector1">
                <a:avLst/>
              </a:prstGeom>
              <a:noFill/>
              <a:ln w="25400" cap="flat" cmpd="sng" algn="ctr">
                <a:solidFill>
                  <a:srgbClr val="9BBB59">
                    <a:lumMod val="50000"/>
                  </a:srgbClr>
                </a:solidFill>
                <a:prstDash val="solid"/>
                <a:tailEnd type="arrow"/>
              </a:ln>
              <a:effectLst/>
            </p:spPr>
          </p:cxnSp>
        </p:grpSp>
      </p:grpSp>
    </p:spTree>
    <p:extLst>
      <p:ext uri="{BB962C8B-B14F-4D97-AF65-F5344CB8AC3E}">
        <p14:creationId xmlns:p14="http://schemas.microsoft.com/office/powerpoint/2010/main" val="3365636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een and white abstract design template">
  <a:themeElements>
    <a:clrScheme name="Default Design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Green and white abstract design template">
  <a:themeElements>
    <a:clrScheme name="Default Design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and white abstract design template</Template>
  <TotalTime>12019</TotalTime>
  <Words>4399</Words>
  <Application>Microsoft Office PowerPoint</Application>
  <PresentationFormat>On-screen Show (4:3)</PresentationFormat>
  <Paragraphs>518</Paragraphs>
  <Slides>74</Slides>
  <Notes>4</Notes>
  <HiddenSlides>1</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74</vt:i4>
      </vt:variant>
    </vt:vector>
  </HeadingPairs>
  <TitlesOfParts>
    <vt:vector size="87" baseType="lpstr">
      <vt:lpstr>Arial</vt:lpstr>
      <vt:lpstr>Arial Bold</vt:lpstr>
      <vt:lpstr>Calibri</vt:lpstr>
      <vt:lpstr>Comic Sans MS</vt:lpstr>
      <vt:lpstr>Gill Sans</vt:lpstr>
      <vt:lpstr>Symbol</vt:lpstr>
      <vt:lpstr>Times New Roman</vt:lpstr>
      <vt:lpstr>Wingdings</vt:lpstr>
      <vt:lpstr>ヒラギノ明朝 ProN W3</vt:lpstr>
      <vt:lpstr>Office Theme</vt:lpstr>
      <vt:lpstr>Green and white abstract design template</vt:lpstr>
      <vt:lpstr>6_Default Design</vt:lpstr>
      <vt:lpstr>1_Green and white abstract design template</vt:lpstr>
      <vt:lpstr>All cells arise from other cells</vt:lpstr>
      <vt:lpstr>Specification content:</vt:lpstr>
      <vt:lpstr>GCSE Recall</vt:lpstr>
      <vt:lpstr>Mitosis</vt:lpstr>
      <vt:lpstr>Lessons 1 &amp; 2 - Understanding the Cell Cycle and the Importance of Replicating DNA</vt:lpstr>
      <vt:lpstr>Structure of Chromosomes</vt:lpstr>
      <vt:lpstr>Chromosomes only occur in Eukaryotic cells</vt:lpstr>
      <vt:lpstr>PowerPoint Presentation</vt:lpstr>
      <vt:lpstr>PowerPoint Presentation</vt:lpstr>
      <vt:lpstr>PowerPoint Presentation</vt:lpstr>
      <vt:lpstr>PowerPoint Presentation</vt:lpstr>
      <vt:lpstr>Mitosis and meiosis</vt:lpstr>
      <vt:lpstr>Mitosis</vt:lpstr>
      <vt:lpstr>Significance of Mitosis</vt:lpstr>
      <vt:lpstr>Disadvantage and advantages of identical offspring</vt:lpstr>
      <vt:lpstr>The Cell cycle</vt:lpstr>
      <vt:lpstr>The Cell Cycle – General Information</vt:lpstr>
      <vt:lpstr>The cell cycle</vt:lpstr>
      <vt:lpstr>Cell Cycle</vt:lpstr>
      <vt:lpstr>Interphase (Cell growth)</vt:lpstr>
      <vt:lpstr>Processes That take Place During Interphase </vt:lpstr>
      <vt:lpstr>Interphase-sub dived into three separate growth phases</vt:lpstr>
      <vt:lpstr>Mitosis</vt:lpstr>
      <vt:lpstr>Prophase (prominent DNA)</vt:lpstr>
      <vt:lpstr>Metaphase</vt:lpstr>
      <vt:lpstr>Anaphase</vt:lpstr>
      <vt:lpstr>Telophase</vt:lpstr>
      <vt:lpstr>PowerPoint Presentation</vt:lpstr>
      <vt:lpstr>Mnemonic</vt:lpstr>
      <vt:lpstr>Cytokinesis</vt:lpstr>
      <vt:lpstr>Cytokinesis – Division of the Cell into Two</vt:lpstr>
      <vt:lpstr>Cytokinesis – Division of the Cell into Two</vt:lpstr>
      <vt:lpstr>A way to remember!</vt:lpstr>
      <vt:lpstr>PowerPoint Presentation</vt:lpstr>
      <vt:lpstr>Starter Questions; try these on rough paper before moving on to the next slide</vt:lpstr>
      <vt:lpstr>Starter Questions – on rough paper </vt:lpstr>
      <vt:lpstr>PowerPoint Presentation</vt:lpstr>
      <vt:lpstr>PowerPoint Presentation</vt:lpstr>
      <vt:lpstr>Answers to Mitosis Diagrams Matching Activity (continued)</vt:lpstr>
      <vt:lpstr>Exam Question</vt:lpstr>
      <vt:lpstr>Typical Mistakes</vt:lpstr>
      <vt:lpstr>Cell Cycle timing in mammals and plants</vt:lpstr>
      <vt:lpstr>Mammalian skin cycle</vt:lpstr>
      <vt:lpstr>Question:</vt:lpstr>
      <vt:lpstr>Cancer</vt:lpstr>
      <vt:lpstr>Definition Mutation</vt:lpstr>
      <vt:lpstr>Mutation</vt:lpstr>
      <vt:lpstr>Mitotic index</vt:lpstr>
      <vt:lpstr>Virtual Lab-Activity</vt:lpstr>
      <vt:lpstr>What causes cancer?</vt:lpstr>
      <vt:lpstr>Benign and Malignant Tumours - background knowledge but not part of specification</vt:lpstr>
      <vt:lpstr>Cancer and Cell Division - Development of a Malignant Tumour</vt:lpstr>
      <vt:lpstr>Genes control cell cycle</vt:lpstr>
      <vt:lpstr>Role of proto oncogenes</vt:lpstr>
      <vt:lpstr>Role of tumour suppressor genes</vt:lpstr>
      <vt:lpstr>Treatments</vt:lpstr>
      <vt:lpstr>Treatments for cancer</vt:lpstr>
      <vt:lpstr>Drugs that control the  cell cycle</vt:lpstr>
      <vt:lpstr>Treatment of cancer using chemotherapy</vt:lpstr>
      <vt:lpstr>Exam question – attempt on scrap paper before moving on to the next slide</vt:lpstr>
      <vt:lpstr>Answers</vt:lpstr>
      <vt:lpstr>Question: DNA Content of a Cell Over Time</vt:lpstr>
      <vt:lpstr>Question: DNA Content of a Cell Over Time</vt:lpstr>
      <vt:lpstr>Stages of the cell cycle</vt:lpstr>
      <vt:lpstr>watch this cancer link</vt:lpstr>
      <vt:lpstr>Cell division in prokaryotes</vt:lpstr>
      <vt:lpstr>Viral replication- Recall</vt:lpstr>
      <vt:lpstr>Garlic Root Tip Squash Practical</vt:lpstr>
      <vt:lpstr>Meristems are regions of plant cells that are actively dividing by mitosis. They are small unspecialised cells forming a tissue called Meristematic tissue.  Meristematic tissue is found in growing regions of root tips, stem tips and in the cambium which is involved in thickening growth (between xylem and phloem tissue). </vt:lpstr>
      <vt:lpstr>Example of a Root tip Squash</vt:lpstr>
      <vt:lpstr>Practical: Root Tip Squash to Observe Mitosis in Meristematic Cells (Meristematic cells are actively dividing cells in plants) </vt:lpstr>
      <vt:lpstr>PowerPoint Presentation</vt:lpstr>
      <vt:lpstr>PowerPoint Presentation</vt:lpstr>
      <vt:lpstr>Stages of Mitosis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Jaqueline K. Crompton</dc:creator>
  <cp:lastModifiedBy>Alex Chappelow</cp:lastModifiedBy>
  <cp:revision>526</cp:revision>
  <cp:lastPrinted>2013-11-22T11:15:57Z</cp:lastPrinted>
  <dcterms:created xsi:type="dcterms:W3CDTF">2006-08-16T00:00:00Z</dcterms:created>
  <dcterms:modified xsi:type="dcterms:W3CDTF">2021-11-18T09:58:10Z</dcterms:modified>
</cp:coreProperties>
</file>