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84" r:id="rId2"/>
    <p:sldMasterId id="2147483898" r:id="rId3"/>
    <p:sldMasterId id="2147483926" r:id="rId4"/>
    <p:sldMasterId id="2147483940" r:id="rId5"/>
  </p:sldMasterIdLst>
  <p:notesMasterIdLst>
    <p:notesMasterId r:id="rId83"/>
  </p:notesMasterIdLst>
  <p:sldIdLst>
    <p:sldId id="338" r:id="rId6"/>
    <p:sldId id="257" r:id="rId7"/>
    <p:sldId id="259" r:id="rId8"/>
    <p:sldId id="263" r:id="rId9"/>
    <p:sldId id="258" r:id="rId10"/>
    <p:sldId id="330" r:id="rId11"/>
    <p:sldId id="339" r:id="rId12"/>
    <p:sldId id="381" r:id="rId13"/>
    <p:sldId id="326" r:id="rId14"/>
    <p:sldId id="329" r:id="rId15"/>
    <p:sldId id="324" r:id="rId16"/>
    <p:sldId id="325" r:id="rId17"/>
    <p:sldId id="320" r:id="rId18"/>
    <p:sldId id="266" r:id="rId19"/>
    <p:sldId id="262" r:id="rId20"/>
    <p:sldId id="265" r:id="rId21"/>
    <p:sldId id="340" r:id="rId22"/>
    <p:sldId id="273" r:id="rId23"/>
    <p:sldId id="270" r:id="rId24"/>
    <p:sldId id="271" r:id="rId25"/>
    <p:sldId id="341" r:id="rId26"/>
    <p:sldId id="345" r:id="rId27"/>
    <p:sldId id="346" r:id="rId28"/>
    <p:sldId id="276" r:id="rId29"/>
    <p:sldId id="344" r:id="rId30"/>
    <p:sldId id="343" r:id="rId31"/>
    <p:sldId id="342" r:id="rId32"/>
    <p:sldId id="275" r:id="rId33"/>
    <p:sldId id="268" r:id="rId34"/>
    <p:sldId id="267" r:id="rId35"/>
    <p:sldId id="272" r:id="rId36"/>
    <p:sldId id="319" r:id="rId37"/>
    <p:sldId id="274" r:id="rId38"/>
    <p:sldId id="269" r:id="rId39"/>
    <p:sldId id="321" r:id="rId40"/>
    <p:sldId id="358" r:id="rId41"/>
    <p:sldId id="359" r:id="rId42"/>
    <p:sldId id="347" r:id="rId43"/>
    <p:sldId id="348" r:id="rId44"/>
    <p:sldId id="349" r:id="rId45"/>
    <p:sldId id="350" r:id="rId46"/>
    <p:sldId id="351" r:id="rId47"/>
    <p:sldId id="360" r:id="rId48"/>
    <p:sldId id="361" r:id="rId49"/>
    <p:sldId id="362" r:id="rId50"/>
    <p:sldId id="363" r:id="rId51"/>
    <p:sldId id="364" r:id="rId52"/>
    <p:sldId id="365" r:id="rId53"/>
    <p:sldId id="366" r:id="rId54"/>
    <p:sldId id="367" r:id="rId55"/>
    <p:sldId id="377" r:id="rId56"/>
    <p:sldId id="378" r:id="rId57"/>
    <p:sldId id="370" r:id="rId58"/>
    <p:sldId id="371" r:id="rId59"/>
    <p:sldId id="372" r:id="rId60"/>
    <p:sldId id="352" r:id="rId61"/>
    <p:sldId id="353" r:id="rId62"/>
    <p:sldId id="354" r:id="rId63"/>
    <p:sldId id="355" r:id="rId64"/>
    <p:sldId id="356" r:id="rId65"/>
    <p:sldId id="301" r:id="rId66"/>
    <p:sldId id="373" r:id="rId67"/>
    <p:sldId id="374" r:id="rId68"/>
    <p:sldId id="313" r:id="rId69"/>
    <p:sldId id="333" r:id="rId70"/>
    <p:sldId id="334" r:id="rId71"/>
    <p:sldId id="335" r:id="rId72"/>
    <p:sldId id="379" r:id="rId73"/>
    <p:sldId id="380" r:id="rId74"/>
    <p:sldId id="337" r:id="rId75"/>
    <p:sldId id="317" r:id="rId76"/>
    <p:sldId id="314" r:id="rId77"/>
    <p:sldId id="316" r:id="rId78"/>
    <p:sldId id="336" r:id="rId79"/>
    <p:sldId id="303" r:id="rId80"/>
    <p:sldId id="304" r:id="rId81"/>
    <p:sldId id="282"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a:srgbClr val="E2E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94" autoAdjust="0"/>
    <p:restoredTop sz="92743" autoAdjust="0"/>
  </p:normalViewPr>
  <p:slideViewPr>
    <p:cSldViewPr snapToGrid="0">
      <p:cViewPr varScale="1">
        <p:scale>
          <a:sx n="98" d="100"/>
          <a:sy n="98" d="100"/>
        </p:scale>
        <p:origin x="43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Haggar" userId="75ad6f87-11f7-42df-8f90-6c93e9792a25" providerId="ADAL" clId="{C3D2BE5C-BBE2-430E-B26D-FB8480784E05}"/>
    <pc:docChg chg="modSld">
      <pc:chgData name="Deborah Haggar" userId="75ad6f87-11f7-42df-8f90-6c93e9792a25" providerId="ADAL" clId="{C3D2BE5C-BBE2-430E-B26D-FB8480784E05}" dt="2023-11-22T12:43:42.526" v="34" actId="20577"/>
      <pc:docMkLst>
        <pc:docMk/>
      </pc:docMkLst>
      <pc:sldChg chg="modSp mod">
        <pc:chgData name="Deborah Haggar" userId="75ad6f87-11f7-42df-8f90-6c93e9792a25" providerId="ADAL" clId="{C3D2BE5C-BBE2-430E-B26D-FB8480784E05}" dt="2023-11-22T12:43:42.526" v="34" actId="20577"/>
        <pc:sldMkLst>
          <pc:docMk/>
          <pc:sldMk cId="1490771005" sldId="345"/>
        </pc:sldMkLst>
        <pc:spChg chg="mod">
          <ac:chgData name="Deborah Haggar" userId="75ad6f87-11f7-42df-8f90-6c93e9792a25" providerId="ADAL" clId="{C3D2BE5C-BBE2-430E-B26D-FB8480784E05}" dt="2023-11-22T12:43:42.526" v="34" actId="20577"/>
          <ac:spMkLst>
            <pc:docMk/>
            <pc:sldMk cId="1490771005" sldId="34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FD8CB-3480-4818-A692-51A42BD681F7}" type="datetimeFigureOut">
              <a:rPr lang="en-GB" smtClean="0"/>
              <a:t>22/11/2023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037EA-DF85-4E53-9DC5-C29B610354D0}" type="slidenum">
              <a:rPr lang="en-GB" smtClean="0"/>
              <a:t>‹#›</a:t>
            </a:fld>
            <a:endParaRPr lang="en-GB"/>
          </a:p>
        </p:txBody>
      </p:sp>
    </p:spTree>
    <p:extLst>
      <p:ext uri="{BB962C8B-B14F-4D97-AF65-F5344CB8AC3E}">
        <p14:creationId xmlns:p14="http://schemas.microsoft.com/office/powerpoint/2010/main" val="208872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fld id="{FDCD4008-0DC8-4FC6-8240-3C5FAC7FCFE0}" type="slidenum">
              <a:rPr lang="en-GB" sz="1200" smtClean="0">
                <a:solidFill>
                  <a:schemeClr val="tx1"/>
                </a:solidFill>
              </a:rPr>
              <a:pPr eaLnBrk="1" hangingPunct="1"/>
              <a:t>10</a:t>
            </a:fld>
            <a:endParaRPr lang="en-GB" sz="1200">
              <a:solidFill>
                <a:schemeClr val="tx1"/>
              </a:solidFill>
            </a:endParaRPr>
          </a:p>
        </p:txBody>
      </p:sp>
      <p:sp>
        <p:nvSpPr>
          <p:cNvPr id="59395" name="Rectangle 10"/>
          <p:cNvSpPr>
            <a:spLocks noGrp="1" noChangeArrowheads="1"/>
          </p:cNvSpPr>
          <p:nvPr>
            <p:ph type="hdr" sz="quarter"/>
          </p:nvPr>
        </p:nvSpPr>
        <p:spPr>
          <a:noFill/>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r>
              <a:rPr lang="en-GB" sz="1200">
                <a:solidFill>
                  <a:schemeClr val="tx1"/>
                </a:solidFill>
              </a:rPr>
              <a:t>Boardworks AS Biology </a:t>
            </a:r>
          </a:p>
          <a:p>
            <a:r>
              <a:rPr lang="en-GB" sz="1200">
                <a:solidFill>
                  <a:schemeClr val="tx1"/>
                </a:solidFill>
              </a:rPr>
              <a:t>Cell Membranes</a:t>
            </a: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57539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fld id="{FDCD4008-0DC8-4FC6-8240-3C5FAC7FCFE0}" type="slidenum">
              <a:rPr lang="en-GB" sz="1200" smtClean="0">
                <a:solidFill>
                  <a:schemeClr val="tx1"/>
                </a:solidFill>
              </a:rPr>
              <a:pPr eaLnBrk="1" hangingPunct="1"/>
              <a:t>11</a:t>
            </a:fld>
            <a:endParaRPr lang="en-GB" sz="1200">
              <a:solidFill>
                <a:schemeClr val="tx1"/>
              </a:solidFill>
            </a:endParaRPr>
          </a:p>
        </p:txBody>
      </p:sp>
      <p:sp>
        <p:nvSpPr>
          <p:cNvPr id="59395" name="Rectangle 10"/>
          <p:cNvSpPr>
            <a:spLocks noGrp="1" noChangeArrowheads="1"/>
          </p:cNvSpPr>
          <p:nvPr>
            <p:ph type="hdr" sz="quarter"/>
          </p:nvPr>
        </p:nvSpPr>
        <p:spPr>
          <a:noFill/>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r>
              <a:rPr lang="en-GB" sz="1200">
                <a:solidFill>
                  <a:schemeClr val="tx1"/>
                </a:solidFill>
              </a:rPr>
              <a:t>Boardworks AS Biology </a:t>
            </a:r>
          </a:p>
          <a:p>
            <a:r>
              <a:rPr lang="en-GB" sz="1200">
                <a:solidFill>
                  <a:schemeClr val="tx1"/>
                </a:solidFill>
              </a:rPr>
              <a:t>Cell Membranes</a:t>
            </a: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895993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meant by the letters EM? Answer electron micrograph.</a:t>
            </a:r>
          </a:p>
          <a:p>
            <a:r>
              <a:rPr lang="en-GB" dirty="0"/>
              <a:t>What is an electron micrograph? Answer a photograph of an image taken with the electron</a:t>
            </a:r>
            <a:r>
              <a:rPr lang="en-GB" baseline="0" dirty="0"/>
              <a:t> micrograph.</a:t>
            </a:r>
          </a:p>
          <a:p>
            <a:r>
              <a:rPr lang="en-GB" baseline="0" dirty="0"/>
              <a:t>Is this taken with a transmission or scanning electron microscope? Answer Transmission</a:t>
            </a:r>
            <a:endParaRPr lang="en-GB" dirty="0"/>
          </a:p>
        </p:txBody>
      </p:sp>
      <p:sp>
        <p:nvSpPr>
          <p:cNvPr id="4" name="Slide Number Placeholder 3"/>
          <p:cNvSpPr>
            <a:spLocks noGrp="1"/>
          </p:cNvSpPr>
          <p:nvPr>
            <p:ph type="sldNum" sz="quarter" idx="10"/>
          </p:nvPr>
        </p:nvSpPr>
        <p:spPr/>
        <p:txBody>
          <a:bodyPr/>
          <a:lstStyle/>
          <a:p>
            <a:fld id="{B72037EA-DF85-4E53-9DC5-C29B610354D0}" type="slidenum">
              <a:rPr lang="en-GB" smtClean="0"/>
              <a:t>13</a:t>
            </a:fld>
            <a:endParaRPr lang="en-GB"/>
          </a:p>
        </p:txBody>
      </p:sp>
    </p:spTree>
    <p:extLst>
      <p:ext uri="{BB962C8B-B14F-4D97-AF65-F5344CB8AC3E}">
        <p14:creationId xmlns:p14="http://schemas.microsoft.com/office/powerpoint/2010/main" val="425744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to this will appear one by one</a:t>
            </a:r>
            <a:r>
              <a:rPr lang="en-GB" baseline="0" dirty="0"/>
              <a:t> with each click if viewed as a slide show.</a:t>
            </a:r>
            <a:endParaRPr lang="en-GB" dirty="0"/>
          </a:p>
        </p:txBody>
      </p:sp>
      <p:sp>
        <p:nvSpPr>
          <p:cNvPr id="4" name="Slide Number Placeholder 3"/>
          <p:cNvSpPr>
            <a:spLocks noGrp="1"/>
          </p:cNvSpPr>
          <p:nvPr>
            <p:ph type="sldNum" sz="quarter" idx="10"/>
          </p:nvPr>
        </p:nvSpPr>
        <p:spPr/>
        <p:txBody>
          <a:bodyPr/>
          <a:lstStyle/>
          <a:p>
            <a:fld id="{B72037EA-DF85-4E53-9DC5-C29B610354D0}" type="slidenum">
              <a:rPr lang="en-GB" smtClean="0"/>
              <a:t>47</a:t>
            </a:fld>
            <a:endParaRPr lang="en-GB"/>
          </a:p>
        </p:txBody>
      </p:sp>
    </p:spTree>
    <p:extLst>
      <p:ext uri="{BB962C8B-B14F-4D97-AF65-F5344CB8AC3E}">
        <p14:creationId xmlns:p14="http://schemas.microsoft.com/office/powerpoint/2010/main" val="302607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will appear one by one if viewed as a slide show with</a:t>
            </a:r>
            <a:r>
              <a:rPr lang="en-GB" baseline="0" dirty="0"/>
              <a:t> each mouse click</a:t>
            </a:r>
            <a:endParaRPr lang="en-GB" dirty="0"/>
          </a:p>
        </p:txBody>
      </p:sp>
      <p:sp>
        <p:nvSpPr>
          <p:cNvPr id="4" name="Slide Number Placeholder 3"/>
          <p:cNvSpPr>
            <a:spLocks noGrp="1"/>
          </p:cNvSpPr>
          <p:nvPr>
            <p:ph type="sldNum" sz="quarter" idx="10"/>
          </p:nvPr>
        </p:nvSpPr>
        <p:spPr/>
        <p:txBody>
          <a:bodyPr/>
          <a:lstStyle/>
          <a:p>
            <a:fld id="{B72037EA-DF85-4E53-9DC5-C29B610354D0}" type="slidenum">
              <a:rPr lang="en-GB" smtClean="0"/>
              <a:t>48</a:t>
            </a:fld>
            <a:endParaRPr lang="en-GB"/>
          </a:p>
        </p:txBody>
      </p:sp>
    </p:spTree>
    <p:extLst>
      <p:ext uri="{BB962C8B-B14F-4D97-AF65-F5344CB8AC3E}">
        <p14:creationId xmlns:p14="http://schemas.microsoft.com/office/powerpoint/2010/main" val="1823264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037EA-DF85-4E53-9DC5-C29B610354D0}" type="slidenum">
              <a:rPr lang="en-GB" smtClean="0"/>
              <a:t>64</a:t>
            </a:fld>
            <a:endParaRPr lang="en-GB"/>
          </a:p>
        </p:txBody>
      </p:sp>
    </p:spTree>
    <p:extLst>
      <p:ext uri="{BB962C8B-B14F-4D97-AF65-F5344CB8AC3E}">
        <p14:creationId xmlns:p14="http://schemas.microsoft.com/office/powerpoint/2010/main" val="959209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211E8E9-C56F-4ED3-9F24-17E5DD5663BA}"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F1704-FA4B-443E-B39B-D9A949084A3E}"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40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1E8E9-C56F-4ED3-9F24-17E5DD5663BA}"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F1704-FA4B-443E-B39B-D9A949084A3E}" type="slidenum">
              <a:rPr lang="en-GB" smtClean="0"/>
              <a:t>‹#›</a:t>
            </a:fld>
            <a:endParaRPr lang="en-GB"/>
          </a:p>
        </p:txBody>
      </p:sp>
    </p:spTree>
    <p:extLst>
      <p:ext uri="{BB962C8B-B14F-4D97-AF65-F5344CB8AC3E}">
        <p14:creationId xmlns:p14="http://schemas.microsoft.com/office/powerpoint/2010/main" val="366711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1E8E9-C56F-4ED3-9F24-17E5DD5663BA}"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F1704-FA4B-443E-B39B-D9A949084A3E}"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027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7335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DA34BA-1A0F-4E2E-875C-96C4BA182B8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74799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5135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5274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4020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2700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976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109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p:txBody>
          <a:bodyPr/>
          <a:lstStyle>
            <a:lvl1pPr marL="91440" indent="-9144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211E8E9-C56F-4ED3-9F24-17E5DD5663BA}"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F1704-FA4B-443E-B39B-D9A949084A3E}" type="slidenum">
              <a:rPr lang="en-GB" smtClean="0"/>
              <a:t>‹#›</a:t>
            </a:fld>
            <a:endParaRPr lang="en-GB"/>
          </a:p>
        </p:txBody>
      </p:sp>
      <p:sp>
        <p:nvSpPr>
          <p:cNvPr id="8" name="Content Placeholder 7"/>
          <p:cNvSpPr>
            <a:spLocks noGrp="1"/>
          </p:cNvSpPr>
          <p:nvPr>
            <p:ph sz="quarter" idx="13"/>
          </p:nvPr>
        </p:nvSpPr>
        <p:spPr>
          <a:xfrm>
            <a:off x="7502743" y="2542697"/>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27855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035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2693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977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5622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501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D20420-3140-483B-A79F-46F6E93BCC9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69255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DA34BA-1A0F-4E2E-875C-96C4BA182B8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85647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5680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0727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136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1E8E9-C56F-4ED3-9F24-17E5DD5663BA}"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F1704-FA4B-443E-B39B-D9A949084A3E}"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145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3232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7432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8240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48060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6786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9447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8487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9272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D20420-3140-483B-A79F-46F6E93BCC9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41136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DA34BA-1A0F-4E2E-875C-96C4BA182B8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256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11E8E9-C56F-4ED3-9F24-17E5DD5663BA}"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9F1704-FA4B-443E-B39B-D9A949084A3E}" type="slidenum">
              <a:rPr lang="en-GB" smtClean="0"/>
              <a:t>‹#›</a:t>
            </a:fld>
            <a:endParaRPr lang="en-GB"/>
          </a:p>
        </p:txBody>
      </p:sp>
    </p:spTree>
    <p:extLst>
      <p:ext uri="{BB962C8B-B14F-4D97-AF65-F5344CB8AC3E}">
        <p14:creationId xmlns:p14="http://schemas.microsoft.com/office/powerpoint/2010/main" val="1342839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1750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608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1190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8027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5577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13170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36052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86008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17675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286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11E8E9-C56F-4ED3-9F24-17E5DD5663BA}" type="datetimeFigureOut">
              <a:rPr lang="en-GB" smtClean="0"/>
              <a:t>22/11/2023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9F1704-FA4B-443E-B39B-D9A949084A3E}" type="slidenum">
              <a:rPr lang="en-GB" smtClean="0"/>
              <a:t>‹#›</a:t>
            </a:fld>
            <a:endParaRPr lang="en-GB"/>
          </a:p>
        </p:txBody>
      </p:sp>
    </p:spTree>
    <p:extLst>
      <p:ext uri="{BB962C8B-B14F-4D97-AF65-F5344CB8AC3E}">
        <p14:creationId xmlns:p14="http://schemas.microsoft.com/office/powerpoint/2010/main" val="36537788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36719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D20420-3140-483B-A79F-46F6E93BCC9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171520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DA34BA-1A0F-4E2E-875C-96C4BA182B8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020160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07125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81386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43065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42591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10209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3731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858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11E8E9-C56F-4ED3-9F24-17E5DD5663BA}"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9F1704-FA4B-443E-B39B-D9A949084A3E}" type="slidenum">
              <a:rPr lang="en-GB" smtClean="0"/>
              <a:t>‹#›</a:t>
            </a:fld>
            <a:endParaRPr lang="en-GB"/>
          </a:p>
        </p:txBody>
      </p:sp>
    </p:spTree>
    <p:extLst>
      <p:ext uri="{BB962C8B-B14F-4D97-AF65-F5344CB8AC3E}">
        <p14:creationId xmlns:p14="http://schemas.microsoft.com/office/powerpoint/2010/main" val="25167405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91229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5270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8954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0162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D20420-3140-483B-A79F-46F6E93BCC9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995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DA34BA-1A0F-4E2E-875C-96C4BA182B8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114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1E8E9-C56F-4ED3-9F24-17E5DD5663BA}" type="datetimeFigureOut">
              <a:rPr lang="en-GB" smtClean="0"/>
              <a:t>22/11/2023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9F1704-FA4B-443E-B39B-D9A949084A3E}" type="slidenum">
              <a:rPr lang="en-GB" smtClean="0"/>
              <a:t>‹#›</a:t>
            </a:fld>
            <a:endParaRPr lang="en-GB"/>
          </a:p>
        </p:txBody>
      </p:sp>
    </p:spTree>
    <p:extLst>
      <p:ext uri="{BB962C8B-B14F-4D97-AF65-F5344CB8AC3E}">
        <p14:creationId xmlns:p14="http://schemas.microsoft.com/office/powerpoint/2010/main" val="89938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11E8E9-C56F-4ED3-9F24-17E5DD5663BA}"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9F1704-FA4B-443E-B39B-D9A949084A3E}" type="slidenum">
              <a:rPr lang="en-GB" smtClean="0"/>
              <a:t>‹#›</a:t>
            </a:fld>
            <a:endParaRPr lang="en-GB"/>
          </a:p>
        </p:txBody>
      </p:sp>
    </p:spTree>
    <p:extLst>
      <p:ext uri="{BB962C8B-B14F-4D97-AF65-F5344CB8AC3E}">
        <p14:creationId xmlns:p14="http://schemas.microsoft.com/office/powerpoint/2010/main" val="289805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11E8E9-C56F-4ED3-9F24-17E5DD5663BA}"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9F1704-FA4B-443E-B39B-D9A949084A3E}"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7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EC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211E8E9-C56F-4ED3-9F24-17E5DD5663BA}" type="datetimeFigureOut">
              <a:rPr lang="en-GB" smtClean="0"/>
              <a:t>22/11/2023</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39F1704-FA4B-443E-B39B-D9A949084A3E}"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304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954" r:id="rId13"/>
  </p:sldLayoutIdLst>
  <p:txStyles>
    <p:titleStyle>
      <a:lvl1pPr algn="l" defTabSz="914400" rtl="0" eaLnBrk="1" latinLnBrk="0" hangingPunct="1">
        <a:lnSpc>
          <a:spcPct val="80000"/>
        </a:lnSpc>
        <a:spcBef>
          <a:spcPct val="0"/>
        </a:spcBef>
        <a:buNone/>
        <a:defRPr sz="5000" kern="1200" cap="none"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2186091"/>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9149213"/>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6596382"/>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60B4C-E64F-4168-8A7F-B4413F817C3E}" type="datetimeFigureOut">
              <a:rPr lang="en-US" smtClean="0">
                <a:solidFill>
                  <a:prstClr val="black">
                    <a:tint val="75000"/>
                  </a:prstClr>
                </a:solidFill>
              </a:rPr>
              <a:pPr/>
              <a:t>11/22/2023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F12D8-ED2C-46B8-903A-775E18E29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981976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uk/url?sa=i&amp;rct=j&amp;q=&amp;esrc=s&amp;source=images&amp;cd=&amp;cad=rja&amp;uact=8&amp;ved=0ahUKEwi_6azFzpjQAhVBOhQKHaycBcIQjRwIBw&amp;url=http://slideplayer.com/slide/9661909/&amp;psig=AFQjCNH5s3oB4jUdybJipBMuhX2on1saXQ&amp;ust=1478675738063807"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http://evaluations.nelsonthornes.com/NT3/RootRepository/ContentPackages/370/AQA_AS_BIOLOGY_Evaluation/product/bio_as_ch03_pg53_fig1.jpg" TargetMode="Externa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hyperlink" Target="http://estream.godalming.ac.uk/View.aspx?ID=7535~4u~vD7eUKN3"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dPKvHrD1eS4&amp;list=PLE6EDE9CF5D37DA47"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hyperlink" Target="http://highered.mcgraw-hill.com/sites/0072495855/student_view0/chapter2/animation__how_osmosis_works.html"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0.emf"/><Relationship Id="rId2" Type="http://schemas.openxmlformats.org/officeDocument/2006/relationships/oleObject" Target="../embeddings/oleObject1.bin"/><Relationship Id="rId1" Type="http://schemas.openxmlformats.org/officeDocument/2006/relationships/slideLayout" Target="../slideLayouts/slideLayout4.xml"/><Relationship Id="rId6" Type="http://schemas.openxmlformats.org/officeDocument/2006/relationships/oleObject" Target="../embeddings/oleObject3.bin"/><Relationship Id="rId5" Type="http://schemas.openxmlformats.org/officeDocument/2006/relationships/image" Target="../media/image19.emf"/><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3.emf"/><Relationship Id="rId12" Type="http://schemas.openxmlformats.org/officeDocument/2006/relationships/oleObject" Target="../embeddings/oleObject9.bin"/><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25.emf"/><Relationship Id="rId5" Type="http://schemas.openxmlformats.org/officeDocument/2006/relationships/image" Target="../media/image22.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4.emf"/></Relationships>
</file>

<file path=ppt/slides/_rels/slide56.xml.rels><?xml version="1.0" encoding="UTF-8" standalone="yes"?>
<Relationships xmlns="http://schemas.openxmlformats.org/package/2006/relationships"><Relationship Id="rId2" Type="http://schemas.openxmlformats.org/officeDocument/2006/relationships/hyperlink" Target="http://highered.mheducation.com/sites/9834092339/student_view0/chapter5/how_facilitated_diffusion_works.html" TargetMode="Externa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9.emf"/></Relationships>
</file>

<file path=ppt/slides/_rels/slide6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y31DlJ6uGgE"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5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3" Type="http://schemas.openxmlformats.org/officeDocument/2006/relationships/hyperlink" Target="https://www.youtube.com/watch?v=5KOkt9dyN1w" TargetMode="External"/><Relationship Id="rId2" Type="http://schemas.openxmlformats.org/officeDocument/2006/relationships/hyperlink" Target="http://highered.mcgraw-hill.com/sites/0072495855/student_view0/chapter2/animation__how_osmosis_works.html"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4960137"/>
            <a:ext cx="7772400"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none" spc="100" baseline="0">
                <a:solidFill>
                  <a:schemeClr val="tx1">
                    <a:lumMod val="95000"/>
                    <a:lumOff val="5000"/>
                  </a:schemeClr>
                </a:solidFill>
                <a:latin typeface="+mj-lt"/>
                <a:ea typeface="+mj-ea"/>
                <a:cs typeface="+mj-cs"/>
              </a:defRPr>
            </a:lvl1pPr>
          </a:lstStyle>
          <a:p>
            <a:r>
              <a:rPr lang="en-GB" dirty="0">
                <a:latin typeface="Arial" panose="020B0604020202020204" pitchFamily="34" charset="0"/>
                <a:cs typeface="Arial" panose="020B0604020202020204" pitchFamily="34" charset="0"/>
              </a:rPr>
              <a:t>3.2.3 Transport Across Cell Membranes</a:t>
            </a:r>
          </a:p>
        </p:txBody>
      </p:sp>
      <p:pic>
        <p:nvPicPr>
          <p:cNvPr id="6" name="Picture 5" descr="C:\Users\Kaykays PC\Documents\My PaperPort Documents\School\Membranes\16 August 2015.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677854"/>
            <a:ext cx="6462584" cy="3758222"/>
          </a:xfrm>
          <a:prstGeom prst="rect">
            <a:avLst/>
          </a:prstGeom>
          <a:noFill/>
          <a:ln>
            <a:noFill/>
          </a:ln>
        </p:spPr>
      </p:pic>
    </p:spTree>
    <p:extLst>
      <p:ext uri="{BB962C8B-B14F-4D97-AF65-F5344CB8AC3E}">
        <p14:creationId xmlns:p14="http://schemas.microsoft.com/office/powerpoint/2010/main" val="876074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7456" name="Picture 16" descr="animal cell 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6432" y="284284"/>
            <a:ext cx="2426494" cy="166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title"/>
          </p:nvPr>
        </p:nvSpPr>
        <p:spPr>
          <a:xfrm>
            <a:off x="894539" y="139874"/>
            <a:ext cx="9095599" cy="1143000"/>
          </a:xfrm>
          <a:noFill/>
        </p:spPr>
        <p:txBody>
          <a:bodyPr/>
          <a:lstStyle/>
          <a:p>
            <a:pPr eaLnBrk="1" hangingPunct="1"/>
            <a:r>
              <a:rPr lang="en-GB" dirty="0"/>
              <a:t>What are membranes?</a:t>
            </a:r>
            <a:r>
              <a:rPr lang="en-GB" sz="2400" dirty="0"/>
              <a:t> Booklet p3 </a:t>
            </a:r>
            <a:endParaRPr lang="en-GB" dirty="0"/>
          </a:p>
        </p:txBody>
      </p:sp>
      <p:sp>
        <p:nvSpPr>
          <p:cNvPr id="957445" name="Text Box 5"/>
          <p:cNvSpPr txBox="1">
            <a:spLocks noChangeArrowheads="1"/>
          </p:cNvSpPr>
          <p:nvPr/>
        </p:nvSpPr>
        <p:spPr bwMode="auto">
          <a:xfrm>
            <a:off x="893325" y="1773534"/>
            <a:ext cx="981277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1950" indent="-361950"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marL="0" indent="0" eaLnBrk="1" hangingPunct="1">
              <a:spcAft>
                <a:spcPts val="1200"/>
              </a:spcAft>
              <a:buClr>
                <a:srgbClr val="10BC45"/>
              </a:buClr>
            </a:pPr>
            <a:r>
              <a:rPr lang="en-US" altLang="en-US" sz="2800" b="1" dirty="0">
                <a:solidFill>
                  <a:srgbClr val="FF2712"/>
                </a:solidFill>
              </a:rPr>
              <a:t>Functions of Outer cell membranes</a:t>
            </a:r>
            <a:r>
              <a:rPr lang="en-US" altLang="en-US" sz="2800" b="1" dirty="0"/>
              <a:t> </a:t>
            </a:r>
            <a:r>
              <a:rPr lang="en-US" altLang="en-US" sz="2800" dirty="0"/>
              <a:t>(also known as the cell surface membrane or plasma membrane)</a:t>
            </a:r>
          </a:p>
          <a:p>
            <a:pPr eaLnBrk="1" hangingPunct="1">
              <a:spcAft>
                <a:spcPts val="1200"/>
              </a:spcAft>
              <a:buClr>
                <a:schemeClr val="accent2">
                  <a:lumMod val="75000"/>
                </a:schemeClr>
              </a:buClr>
              <a:buFont typeface="Wingdings" pitchFamily="2" charset="2"/>
              <a:buChar char="l"/>
            </a:pPr>
            <a:r>
              <a:rPr lang="en-US" altLang="en-US" b="1" dirty="0"/>
              <a:t>define the boundary </a:t>
            </a:r>
            <a:r>
              <a:rPr lang="en-US" altLang="en-US" dirty="0"/>
              <a:t>of the cell</a:t>
            </a:r>
          </a:p>
          <a:p>
            <a:pPr eaLnBrk="1" hangingPunct="1">
              <a:spcAft>
                <a:spcPts val="1200"/>
              </a:spcAft>
              <a:buClr>
                <a:schemeClr val="accent2">
                  <a:lumMod val="75000"/>
                </a:schemeClr>
              </a:buClr>
              <a:buFont typeface="Wingdings" pitchFamily="2" charset="2"/>
              <a:buChar char="l"/>
            </a:pPr>
            <a:r>
              <a:rPr lang="en-US" altLang="en-US" b="1" dirty="0"/>
              <a:t>controlling which substances pass into (nutrients &amp; oxygen) and out of the cell (secretion).</a:t>
            </a:r>
          </a:p>
          <a:p>
            <a:pPr eaLnBrk="1" hangingPunct="1">
              <a:spcAft>
                <a:spcPts val="1200"/>
              </a:spcAft>
              <a:buClr>
                <a:schemeClr val="accent2">
                  <a:lumMod val="75000"/>
                </a:schemeClr>
              </a:buClr>
              <a:buFont typeface="Wingdings" pitchFamily="2" charset="2"/>
              <a:buChar char="l"/>
            </a:pPr>
            <a:r>
              <a:rPr lang="en-US" altLang="en-US" dirty="0"/>
              <a:t>play a role in </a:t>
            </a:r>
            <a:r>
              <a:rPr lang="en-US" altLang="en-US" b="1" dirty="0"/>
              <a:t>cell recognition </a:t>
            </a:r>
            <a:r>
              <a:rPr lang="en-US" altLang="en-US" dirty="0"/>
              <a:t>(immune system),</a:t>
            </a:r>
          </a:p>
          <a:p>
            <a:pPr eaLnBrk="1" hangingPunct="1">
              <a:spcAft>
                <a:spcPts val="1200"/>
              </a:spcAft>
              <a:buClr>
                <a:schemeClr val="accent2">
                  <a:lumMod val="75000"/>
                </a:schemeClr>
              </a:buClr>
              <a:buFont typeface="Wingdings" pitchFamily="2" charset="2"/>
              <a:buChar char="l"/>
            </a:pPr>
            <a:r>
              <a:rPr lang="en-US" altLang="en-US" dirty="0"/>
              <a:t>provide </a:t>
            </a:r>
            <a:r>
              <a:rPr lang="en-US" altLang="en-US" b="1" dirty="0"/>
              <a:t>receptor sites </a:t>
            </a:r>
            <a:r>
              <a:rPr lang="en-US" altLang="en-US" dirty="0"/>
              <a:t>for hormones, neurotransmitters and enzymes.</a:t>
            </a:r>
            <a:endParaRPr lang="en-GB" dirty="0"/>
          </a:p>
          <a:p>
            <a:pPr eaLnBrk="1" hangingPunct="1">
              <a:spcAft>
                <a:spcPts val="1200"/>
              </a:spcAft>
              <a:buClr>
                <a:schemeClr val="accent2">
                  <a:lumMod val="75000"/>
                </a:schemeClr>
              </a:buClr>
              <a:buFont typeface="Wingdings" pitchFamily="2" charset="2"/>
              <a:buChar char="l"/>
            </a:pPr>
            <a:r>
              <a:rPr lang="en-GB" dirty="0"/>
              <a:t>allowing a cell to change shape (be </a:t>
            </a:r>
            <a:r>
              <a:rPr lang="en-GB" b="1" dirty="0"/>
              <a:t>flexible</a:t>
            </a:r>
            <a:r>
              <a:rPr lang="en-GB" dirty="0"/>
              <a:t>)</a:t>
            </a:r>
          </a:p>
          <a:p>
            <a:pPr eaLnBrk="1" hangingPunct="1">
              <a:spcAft>
                <a:spcPts val="1200"/>
              </a:spcAft>
              <a:buClr>
                <a:schemeClr val="accent2">
                  <a:lumMod val="75000"/>
                </a:schemeClr>
              </a:buClr>
              <a:buFont typeface="Wingdings" pitchFamily="2" charset="2"/>
              <a:buChar char="l"/>
            </a:pPr>
            <a:r>
              <a:rPr lang="en-GB" dirty="0"/>
              <a:t>Help cells </a:t>
            </a:r>
            <a:r>
              <a:rPr lang="en-GB" b="1" dirty="0"/>
              <a:t>stick together</a:t>
            </a:r>
            <a:r>
              <a:rPr lang="en-GB" dirty="0"/>
              <a:t>.</a:t>
            </a:r>
          </a:p>
        </p:txBody>
      </p:sp>
      <p:sp>
        <p:nvSpPr>
          <p:cNvPr id="21512" name="Text Box 13"/>
          <p:cNvSpPr txBox="1">
            <a:spLocks noChangeArrowheads="1"/>
          </p:cNvSpPr>
          <p:nvPr/>
        </p:nvSpPr>
        <p:spPr bwMode="auto">
          <a:xfrm>
            <a:off x="876706" y="883529"/>
            <a:ext cx="84768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b="1" dirty="0">
                <a:solidFill>
                  <a:schemeClr val="tx1"/>
                </a:solidFill>
              </a:rPr>
              <a:t>Membranes</a:t>
            </a:r>
            <a:r>
              <a:rPr lang="en-GB" dirty="0">
                <a:solidFill>
                  <a:schemeClr val="tx1"/>
                </a:solidFill>
              </a:rPr>
              <a:t> cover the surface of every cell, and also surround most organelles within cells. </a:t>
            </a:r>
          </a:p>
        </p:txBody>
      </p:sp>
    </p:spTree>
    <p:extLst>
      <p:ext uri="{BB962C8B-B14F-4D97-AF65-F5344CB8AC3E}">
        <p14:creationId xmlns:p14="http://schemas.microsoft.com/office/powerpoint/2010/main" val="2423917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957456"/>
                                        </p:tgtEl>
                                        <p:attrNameLst>
                                          <p:attrName>style.visibility</p:attrName>
                                        </p:attrNameLst>
                                      </p:cBhvr>
                                      <p:to>
                                        <p:strVal val="visible"/>
                                      </p:to>
                                    </p:set>
                                    <p:animEffect transition="in" filter="circle(out)">
                                      <p:cBhvr>
                                        <p:cTn id="7" dur="500"/>
                                        <p:tgtEl>
                                          <p:spTgt spid="957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7445"/>
                                        </p:tgtEl>
                                        <p:attrNameLst>
                                          <p:attrName>style.visibility</p:attrName>
                                        </p:attrNameLst>
                                      </p:cBhvr>
                                      <p:to>
                                        <p:strVal val="visible"/>
                                      </p:to>
                                    </p:set>
                                    <p:animEffect transition="in" filter="dissolve">
                                      <p:cBhvr>
                                        <p:cTn id="12" dur="500"/>
                                        <p:tgtEl>
                                          <p:spTgt spid="957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7456" name="Picture 16" descr="animal cell 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394" y="1095160"/>
            <a:ext cx="3178626" cy="217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title"/>
          </p:nvPr>
        </p:nvSpPr>
        <p:spPr>
          <a:xfrm>
            <a:off x="827087" y="316998"/>
            <a:ext cx="9270223" cy="947597"/>
          </a:xfrm>
          <a:noFill/>
        </p:spPr>
        <p:txBody>
          <a:bodyPr>
            <a:normAutofit/>
          </a:bodyPr>
          <a:lstStyle/>
          <a:p>
            <a:r>
              <a:rPr lang="en-US" altLang="en-US" dirty="0">
                <a:solidFill>
                  <a:srgbClr val="FF2712"/>
                </a:solidFill>
              </a:rPr>
              <a:t>Membranes around organelles</a:t>
            </a:r>
            <a:endParaRPr lang="en-GB" dirty="0"/>
          </a:p>
        </p:txBody>
      </p:sp>
      <p:sp>
        <p:nvSpPr>
          <p:cNvPr id="957449" name="Text Box 9"/>
          <p:cNvSpPr txBox="1">
            <a:spLocks noChangeArrowheads="1"/>
          </p:cNvSpPr>
          <p:nvPr/>
        </p:nvSpPr>
        <p:spPr bwMode="auto">
          <a:xfrm>
            <a:off x="850495" y="2644958"/>
            <a:ext cx="8293505"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1950" indent="-361950"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marL="0" indent="0" eaLnBrk="1" hangingPunct="1">
              <a:spcAft>
                <a:spcPts val="1200"/>
              </a:spcAft>
              <a:buClr>
                <a:srgbClr val="10BC45"/>
              </a:buClr>
            </a:pPr>
            <a:r>
              <a:rPr lang="en-GB" sz="2800" b="1" dirty="0"/>
              <a:t>Internal membrane Functions</a:t>
            </a:r>
          </a:p>
          <a:p>
            <a:pPr eaLnBrk="1" hangingPunct="1">
              <a:spcAft>
                <a:spcPts val="1200"/>
              </a:spcAft>
              <a:buClr>
                <a:srgbClr val="10BC45"/>
              </a:buClr>
              <a:buFont typeface="Wingdings" pitchFamily="2" charset="2"/>
              <a:buChar char="l"/>
            </a:pPr>
            <a:r>
              <a:rPr lang="en-US" altLang="en-US" sz="2800" b="1" dirty="0"/>
              <a:t>Compartmentalisation: </a:t>
            </a:r>
            <a:r>
              <a:rPr lang="en-GB" sz="2800" dirty="0"/>
              <a:t>isolating organelles from the rest of the cytoplasm, allowing cellular processes to occur separately. </a:t>
            </a:r>
          </a:p>
          <a:p>
            <a:pPr eaLnBrk="1" hangingPunct="1">
              <a:spcAft>
                <a:spcPts val="1200"/>
              </a:spcAft>
              <a:buClr>
                <a:srgbClr val="10BC45"/>
              </a:buClr>
              <a:buFont typeface="Wingdings" pitchFamily="2" charset="2"/>
              <a:buChar char="l"/>
            </a:pPr>
            <a:r>
              <a:rPr lang="en-GB" sz="2800" dirty="0"/>
              <a:t>a site for biochemical reactions</a:t>
            </a:r>
          </a:p>
          <a:p>
            <a:pPr eaLnBrk="1" hangingPunct="1">
              <a:spcAft>
                <a:spcPts val="1200"/>
              </a:spcAft>
              <a:buClr>
                <a:srgbClr val="10BC45"/>
              </a:buClr>
              <a:buFont typeface="Wingdings" pitchFamily="2" charset="2"/>
              <a:buChar char="l"/>
            </a:pPr>
            <a:r>
              <a:rPr lang="en-US" altLang="en-US" sz="2800" dirty="0"/>
              <a:t>control which substances pass into and out of organelles</a:t>
            </a:r>
          </a:p>
        </p:txBody>
      </p:sp>
    </p:spTree>
    <p:extLst>
      <p:ext uri="{BB962C8B-B14F-4D97-AF65-F5344CB8AC3E}">
        <p14:creationId xmlns:p14="http://schemas.microsoft.com/office/powerpoint/2010/main" val="4216849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957456"/>
                                        </p:tgtEl>
                                        <p:attrNameLst>
                                          <p:attrName>style.visibility</p:attrName>
                                        </p:attrNameLst>
                                      </p:cBhvr>
                                      <p:to>
                                        <p:strVal val="visible"/>
                                      </p:to>
                                    </p:set>
                                    <p:animEffect transition="in" filter="circle(out)">
                                      <p:cBhvr>
                                        <p:cTn id="7" dur="500"/>
                                        <p:tgtEl>
                                          <p:spTgt spid="957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7449"/>
                                        </p:tgtEl>
                                        <p:attrNameLst>
                                          <p:attrName>style.visibility</p:attrName>
                                        </p:attrNameLst>
                                      </p:cBhvr>
                                      <p:to>
                                        <p:strVal val="visible"/>
                                      </p:to>
                                    </p:set>
                                    <p:animEffect transition="in" filter="dissolve">
                                      <p:cBhvr>
                                        <p:cTn id="12" dur="500"/>
                                        <p:tgtEl>
                                          <p:spTgt spid="957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
          <p:cNvSpPr>
            <a:spLocks noGrp="1" noChangeArrowheads="1"/>
          </p:cNvSpPr>
          <p:nvPr>
            <p:ph type="title"/>
          </p:nvPr>
        </p:nvSpPr>
        <p:spPr>
          <a:xfrm>
            <a:off x="1944813" y="88182"/>
            <a:ext cx="8505527" cy="1147465"/>
          </a:xfrm>
        </p:spPr>
        <p:txBody>
          <a:bodyPr vert="horz" lIns="91440" tIns="45720" rIns="116994" bIns="45720" rtlCol="0" anchor="ctr">
            <a:normAutofit/>
          </a:bodyPr>
          <a:lstStyle/>
          <a:p>
            <a:pPr marL="40182"/>
            <a:r>
              <a:rPr lang="en-US" altLang="en-US" sz="2800" b="1"/>
              <a:t>Membranes allow cellular compartments to have different conditions</a:t>
            </a:r>
          </a:p>
        </p:txBody>
      </p:sp>
      <p:sp>
        <p:nvSpPr>
          <p:cNvPr id="124931" name="Rectangle 2"/>
          <p:cNvSpPr>
            <a:spLocks/>
          </p:cNvSpPr>
          <p:nvPr/>
        </p:nvSpPr>
        <p:spPr bwMode="auto">
          <a:xfrm>
            <a:off x="1525117" y="1125141"/>
            <a:ext cx="5579938" cy="5715000"/>
          </a:xfrm>
          <a:prstGeom prst="rect">
            <a:avLst/>
          </a:prstGeom>
          <a:solidFill>
            <a:schemeClr val="accent1"/>
          </a:solidFill>
          <a:ln>
            <a:noFill/>
          </a:ln>
          <a:extLst>
            <a:ext uri="{91240B29-F687-4F45-9708-019B960494DF}">
              <a14:hiddenLine xmlns:a14="http://schemas.microsoft.com/office/drawing/2010/main" w="76200">
                <a:solidFill>
                  <a:schemeClr val="tx1"/>
                </a:solidFill>
                <a:miter lim="800000"/>
                <a:headEnd/>
                <a:tailEnd/>
              </a14:hiddenLine>
            </a:ext>
          </a:extLst>
        </p:spPr>
        <p:txBody>
          <a:bodyPr lIns="0" tIns="0" rIns="0" bIns="0"/>
          <a:lstStyle>
            <a:lvl1pPr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1pPr>
            <a:lvl2pPr marL="742950" indent="-28575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2pPr>
            <a:lvl3pPr marL="1143000"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3pPr>
            <a:lvl4pPr marL="1600200"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4pPr>
            <a:lvl5pPr marL="2057400"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5pPr>
            <a:lvl6pPr marL="2514600"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6pPr>
            <a:lvl7pPr marL="2971800"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7pPr>
            <a:lvl8pPr marL="3429000"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8pPr>
            <a:lvl9pPr marL="3886200"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9pPr>
          </a:lstStyle>
          <a:p>
            <a:pPr algn="ctr" eaLnBrk="1" hangingPunct="1">
              <a:spcBef>
                <a:spcPct val="0"/>
              </a:spcBef>
              <a:buSzTx/>
              <a:buFontTx/>
              <a:buNone/>
            </a:pPr>
            <a:endParaRPr lang="en-GB" altLang="en-US" sz="3000">
              <a:solidFill>
                <a:srgbClr val="000000"/>
              </a:solidFill>
            </a:endParaRPr>
          </a:p>
        </p:txBody>
      </p:sp>
      <p:sp>
        <p:nvSpPr>
          <p:cNvPr id="124932" name="Oval 3"/>
          <p:cNvSpPr>
            <a:spLocks/>
          </p:cNvSpPr>
          <p:nvPr/>
        </p:nvSpPr>
        <p:spPr bwMode="auto">
          <a:xfrm>
            <a:off x="2726160" y="2407669"/>
            <a:ext cx="3024932" cy="3167807"/>
          </a:xfrm>
          <a:prstGeom prst="ellipse">
            <a:avLst/>
          </a:prstGeom>
          <a:solidFill>
            <a:srgbClr val="FFFF00"/>
          </a:solidFill>
          <a:ln w="38100">
            <a:solidFill>
              <a:schemeClr val="tx1"/>
            </a:solidFill>
            <a:round/>
            <a:headEnd/>
            <a:tailEnd/>
          </a:ln>
        </p:spPr>
        <p:txBody>
          <a:bodyPr lIns="0" tIns="0" rIns="0" bIns="0"/>
          <a:lstStyle>
            <a:lvl1pPr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1pPr>
            <a:lvl2pPr marL="742950" indent="-28575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2pPr>
            <a:lvl3pPr marL="1143000"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3pPr>
            <a:lvl4pPr marL="1600200"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4pPr>
            <a:lvl5pPr marL="2057400"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5pPr>
            <a:lvl6pPr marL="2514600"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6pPr>
            <a:lvl7pPr marL="2971800"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7pPr>
            <a:lvl8pPr marL="3429000"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8pPr>
            <a:lvl9pPr marL="3886200"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9pPr>
          </a:lstStyle>
          <a:p>
            <a:pPr algn="ctr" eaLnBrk="1" hangingPunct="1">
              <a:spcBef>
                <a:spcPct val="0"/>
              </a:spcBef>
              <a:buSzTx/>
              <a:buFontTx/>
              <a:buNone/>
            </a:pPr>
            <a:endParaRPr lang="en-GB" altLang="en-US" sz="3000">
              <a:solidFill>
                <a:srgbClr val="000000"/>
              </a:solidFill>
            </a:endParaRPr>
          </a:p>
        </p:txBody>
      </p:sp>
      <p:sp>
        <p:nvSpPr>
          <p:cNvPr id="124933" name="Line 4"/>
          <p:cNvSpPr>
            <a:spLocks noChangeShapeType="1"/>
          </p:cNvSpPr>
          <p:nvPr/>
        </p:nvSpPr>
        <p:spPr bwMode="auto">
          <a:xfrm>
            <a:off x="7103939" y="1125142"/>
            <a:ext cx="1116" cy="573285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4934" name="Line 5"/>
          <p:cNvSpPr>
            <a:spLocks noChangeShapeType="1"/>
          </p:cNvSpPr>
          <p:nvPr/>
        </p:nvSpPr>
        <p:spPr bwMode="auto">
          <a:xfrm flipH="1">
            <a:off x="5015508" y="1989089"/>
            <a:ext cx="2519288" cy="6518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124935" name="Rectangle 6"/>
          <p:cNvSpPr>
            <a:spLocks/>
          </p:cNvSpPr>
          <p:nvPr/>
        </p:nvSpPr>
        <p:spPr bwMode="auto">
          <a:xfrm>
            <a:off x="7533680" y="1340571"/>
            <a:ext cx="3152180" cy="145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8" bIns="0"/>
          <a:lstStyle>
            <a:lvl1pPr marL="5715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1pPr>
            <a:lvl2pPr marL="731838" indent="-28575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2pPr>
            <a:lvl3pPr marL="1131888"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3pPr>
            <a:lvl4pPr marL="1589088"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4pPr>
            <a:lvl5pPr marL="2046288"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5pPr>
            <a:lvl6pPr marL="25034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6pPr>
            <a:lvl7pPr marL="29606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7pPr>
            <a:lvl8pPr marL="34178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8pPr>
            <a:lvl9pPr marL="38750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9pPr>
          </a:lstStyle>
          <a:p>
            <a:pPr eaLnBrk="1" hangingPunct="1">
              <a:spcBef>
                <a:spcPct val="0"/>
              </a:spcBef>
              <a:buSzTx/>
              <a:buFontTx/>
              <a:buNone/>
            </a:pPr>
            <a:r>
              <a:rPr lang="en-US" altLang="en-US" sz="2400">
                <a:latin typeface="Arial" charset="0"/>
                <a:cs typeface="Arial" charset="0"/>
                <a:sym typeface="Arial" charset="0"/>
              </a:rPr>
              <a:t>pH 4.8</a:t>
            </a:r>
          </a:p>
          <a:p>
            <a:pPr eaLnBrk="1" hangingPunct="1">
              <a:spcBef>
                <a:spcPct val="0"/>
              </a:spcBef>
              <a:buSzTx/>
              <a:buFontTx/>
              <a:buNone/>
            </a:pPr>
            <a:r>
              <a:rPr lang="en-US" altLang="en-US" sz="2400">
                <a:latin typeface="Arial" charset="0"/>
                <a:cs typeface="Arial" charset="0"/>
                <a:sym typeface="Arial" charset="0"/>
              </a:rPr>
              <a:t>Contains digestive enzymes, optimum pH 4.5 - 4.8</a:t>
            </a:r>
          </a:p>
        </p:txBody>
      </p:sp>
      <p:sp>
        <p:nvSpPr>
          <p:cNvPr id="124936" name="Rectangle 7"/>
          <p:cNvSpPr>
            <a:spLocks/>
          </p:cNvSpPr>
          <p:nvPr/>
        </p:nvSpPr>
        <p:spPr bwMode="auto">
          <a:xfrm>
            <a:off x="7560470" y="4979417"/>
            <a:ext cx="1006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8" bIns="0">
            <a:spAutoFit/>
          </a:bodyPr>
          <a:lstStyle>
            <a:lvl1pPr marL="5715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1pPr>
            <a:lvl2pPr marL="731838" indent="-28575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2pPr>
            <a:lvl3pPr marL="1131888"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3pPr>
            <a:lvl4pPr marL="1589088"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4pPr>
            <a:lvl5pPr marL="2046288"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5pPr>
            <a:lvl6pPr marL="25034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6pPr>
            <a:lvl7pPr marL="29606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7pPr>
            <a:lvl8pPr marL="34178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8pPr>
            <a:lvl9pPr marL="38750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9pPr>
          </a:lstStyle>
          <a:p>
            <a:pPr eaLnBrk="1" hangingPunct="1">
              <a:spcBef>
                <a:spcPct val="0"/>
              </a:spcBef>
              <a:buSzTx/>
              <a:buFontTx/>
              <a:buNone/>
            </a:pPr>
            <a:r>
              <a:rPr lang="en-US" altLang="en-US" sz="2400">
                <a:latin typeface="Arial" charset="0"/>
                <a:cs typeface="Arial" charset="0"/>
                <a:sym typeface="Arial" charset="0"/>
              </a:rPr>
              <a:t>pH 7.2</a:t>
            </a:r>
          </a:p>
        </p:txBody>
      </p:sp>
      <p:sp>
        <p:nvSpPr>
          <p:cNvPr id="124937" name="Rectangle 8"/>
          <p:cNvSpPr>
            <a:spLocks/>
          </p:cNvSpPr>
          <p:nvPr/>
        </p:nvSpPr>
        <p:spPr bwMode="auto">
          <a:xfrm>
            <a:off x="3393654" y="3214687"/>
            <a:ext cx="1519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8" bIns="0">
            <a:spAutoFit/>
          </a:bodyPr>
          <a:lstStyle>
            <a:lvl1pPr marL="5715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1pPr>
            <a:lvl2pPr marL="731838" indent="-28575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2pPr>
            <a:lvl3pPr marL="1131888"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3pPr>
            <a:lvl4pPr marL="1589088"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4pPr>
            <a:lvl5pPr marL="2046288"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5pPr>
            <a:lvl6pPr marL="25034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6pPr>
            <a:lvl7pPr marL="29606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7pPr>
            <a:lvl8pPr marL="34178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8pPr>
            <a:lvl9pPr marL="38750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9pPr>
          </a:lstStyle>
          <a:p>
            <a:pPr eaLnBrk="1" hangingPunct="1">
              <a:spcBef>
                <a:spcPct val="0"/>
              </a:spcBef>
              <a:buSzTx/>
              <a:buFontTx/>
              <a:buNone/>
            </a:pPr>
            <a:r>
              <a:rPr lang="en-US" altLang="en-US" sz="2400">
                <a:latin typeface="Arial Bold" charset="0"/>
                <a:cs typeface="Arial Bold" charset="0"/>
                <a:sym typeface="Arial Bold" charset="0"/>
              </a:rPr>
              <a:t>lysosome</a:t>
            </a:r>
          </a:p>
        </p:txBody>
      </p:sp>
      <p:sp>
        <p:nvSpPr>
          <p:cNvPr id="124938" name="Rectangle 9"/>
          <p:cNvSpPr>
            <a:spLocks/>
          </p:cNvSpPr>
          <p:nvPr/>
        </p:nvSpPr>
        <p:spPr bwMode="auto">
          <a:xfrm>
            <a:off x="3647034" y="5656957"/>
            <a:ext cx="1175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8" bIns="0">
            <a:spAutoFit/>
          </a:bodyPr>
          <a:lstStyle>
            <a:lvl1pPr marL="5715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1pPr>
            <a:lvl2pPr marL="731838" indent="-28575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2pPr>
            <a:lvl3pPr marL="1131888"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3pPr>
            <a:lvl4pPr marL="1589088"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4pPr>
            <a:lvl5pPr marL="2046288"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5pPr>
            <a:lvl6pPr marL="25034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6pPr>
            <a:lvl7pPr marL="29606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7pPr>
            <a:lvl8pPr marL="34178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8pPr>
            <a:lvl9pPr marL="38750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9pPr>
          </a:lstStyle>
          <a:p>
            <a:pPr eaLnBrk="1" hangingPunct="1">
              <a:spcBef>
                <a:spcPct val="0"/>
              </a:spcBef>
              <a:buSzTx/>
              <a:buFontTx/>
              <a:buNone/>
            </a:pPr>
            <a:r>
              <a:rPr lang="en-US" altLang="en-US" sz="2400">
                <a:latin typeface="Arial Bold" charset="0"/>
                <a:cs typeface="Arial Bold" charset="0"/>
                <a:sym typeface="Arial Bold" charset="0"/>
              </a:rPr>
              <a:t>cytosol</a:t>
            </a:r>
          </a:p>
        </p:txBody>
      </p:sp>
      <p:sp>
        <p:nvSpPr>
          <p:cNvPr id="124939" name="Line 10"/>
          <p:cNvSpPr>
            <a:spLocks noChangeShapeType="1"/>
          </p:cNvSpPr>
          <p:nvPr/>
        </p:nvSpPr>
        <p:spPr bwMode="auto">
          <a:xfrm rot="10800000">
            <a:off x="5735464" y="3780608"/>
            <a:ext cx="1884164" cy="7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124940" name="Rectangle 11"/>
          <p:cNvSpPr>
            <a:spLocks/>
          </p:cNvSpPr>
          <p:nvPr/>
        </p:nvSpPr>
        <p:spPr bwMode="auto">
          <a:xfrm>
            <a:off x="7604002" y="3429001"/>
            <a:ext cx="2702346" cy="75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8" bIns="0">
            <a:spAutoFit/>
          </a:bodyPr>
          <a:lstStyle>
            <a:lvl1pPr marL="5715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1pPr>
            <a:lvl2pPr marL="731838" indent="-28575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2pPr>
            <a:lvl3pPr marL="1131888"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3pPr>
            <a:lvl4pPr marL="1589088"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4pPr>
            <a:lvl5pPr marL="2046288" indent="-228600" algn="l" eaLnBrk="0" hangingPunct="0">
              <a:spcBef>
                <a:spcPts val="2400"/>
              </a:spcBef>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5pPr>
            <a:lvl6pPr marL="25034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6pPr>
            <a:lvl7pPr marL="29606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7pPr>
            <a:lvl8pPr marL="34178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8pPr>
            <a:lvl9pPr marL="3875088" indent="-228600" eaLnBrk="0" fontAlgn="base" hangingPunct="0">
              <a:spcBef>
                <a:spcPts val="2400"/>
              </a:spcBef>
              <a:spcAft>
                <a:spcPct val="0"/>
              </a:spcAft>
              <a:buSzPct val="171000"/>
              <a:buFont typeface="Gill Sans" charset="0"/>
              <a:buChar char="•"/>
              <a:defRPr sz="4300">
                <a:solidFill>
                  <a:schemeClr val="tx1"/>
                </a:solidFill>
                <a:latin typeface="Gill Sans" charset="0"/>
                <a:ea typeface="ヒラギノ角ゴ ProN W3" charset="0"/>
                <a:cs typeface="ヒラギノ角ゴ ProN W3" charset="0"/>
                <a:sym typeface="Gill Sans" charset="0"/>
              </a:defRPr>
            </a:lvl9pPr>
          </a:lstStyle>
          <a:p>
            <a:pPr eaLnBrk="1" hangingPunct="1">
              <a:spcBef>
                <a:spcPct val="0"/>
              </a:spcBef>
              <a:buSzTx/>
              <a:buFontTx/>
              <a:buNone/>
            </a:pPr>
            <a:r>
              <a:rPr lang="en-US" altLang="en-US" sz="2400">
                <a:latin typeface="Arial" charset="0"/>
                <a:cs typeface="Arial" charset="0"/>
                <a:sym typeface="Arial" charset="0"/>
              </a:rPr>
              <a:t>Membrane acts as </a:t>
            </a:r>
          </a:p>
          <a:p>
            <a:pPr eaLnBrk="1" hangingPunct="1">
              <a:spcBef>
                <a:spcPct val="0"/>
              </a:spcBef>
              <a:buSzTx/>
              <a:buFontTx/>
              <a:buNone/>
            </a:pPr>
            <a:r>
              <a:rPr lang="en-US" altLang="en-US" sz="2400">
                <a:latin typeface="Arial" charset="0"/>
                <a:cs typeface="Arial" charset="0"/>
                <a:sym typeface="Arial" charset="0"/>
              </a:rPr>
              <a:t>a barrier</a:t>
            </a:r>
          </a:p>
        </p:txBody>
      </p:sp>
      <p:sp>
        <p:nvSpPr>
          <p:cNvPr id="124941" name="Line 12"/>
          <p:cNvSpPr>
            <a:spLocks noChangeShapeType="1"/>
          </p:cNvSpPr>
          <p:nvPr/>
        </p:nvSpPr>
        <p:spPr bwMode="auto">
          <a:xfrm flipH="1">
            <a:off x="5006578" y="5228333"/>
            <a:ext cx="2519288" cy="6518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Tree>
    <p:extLst>
      <p:ext uri="{BB962C8B-B14F-4D97-AF65-F5344CB8AC3E}">
        <p14:creationId xmlns:p14="http://schemas.microsoft.com/office/powerpoint/2010/main" val="3547981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a:xfrm>
            <a:off x="1123274" y="5454195"/>
            <a:ext cx="3945431" cy="762000"/>
          </a:xfrm>
        </p:spPr>
        <p:txBody>
          <a:bodyPr>
            <a:normAutofit/>
          </a:bodyPr>
          <a:lstStyle/>
          <a:p>
            <a:r>
              <a:rPr lang="en-GB" sz="1800" dirty="0"/>
              <a:t>EM of a Cell Surface Membrane </a:t>
            </a:r>
          </a:p>
        </p:txBody>
      </p:sp>
      <p:sp>
        <p:nvSpPr>
          <p:cNvPr id="4" name="Cloud Callout 3"/>
          <p:cNvSpPr/>
          <p:nvPr/>
        </p:nvSpPr>
        <p:spPr>
          <a:xfrm>
            <a:off x="5356852" y="1968579"/>
            <a:ext cx="6144034" cy="1805601"/>
          </a:xfrm>
          <a:prstGeom prst="cloudCallout">
            <a:avLst>
              <a:gd name="adj1" fmla="val -61048"/>
              <a:gd name="adj2" fmla="val 277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cell membrane is also known as a</a:t>
            </a:r>
            <a:r>
              <a:rPr lang="en-GB" sz="2400" dirty="0"/>
              <a:t> </a:t>
            </a:r>
            <a:r>
              <a:rPr lang="en-GB" sz="2400" dirty="0">
                <a:solidFill>
                  <a:srgbClr val="FF0000"/>
                </a:solidFill>
              </a:rPr>
              <a:t>plasma membrane</a:t>
            </a:r>
          </a:p>
        </p:txBody>
      </p:sp>
      <p:sp>
        <p:nvSpPr>
          <p:cNvPr id="5" name="Cloud Callout 4"/>
          <p:cNvSpPr/>
          <p:nvPr/>
        </p:nvSpPr>
        <p:spPr>
          <a:xfrm>
            <a:off x="5640982" y="4053308"/>
            <a:ext cx="6172200" cy="1868056"/>
          </a:xfrm>
          <a:prstGeom prst="cloudCallout">
            <a:avLst>
              <a:gd name="adj1" fmla="val -66072"/>
              <a:gd name="adj2" fmla="val -342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structure of the membrane is known as the </a:t>
            </a:r>
            <a:r>
              <a:rPr lang="en-GB" sz="2400" dirty="0">
                <a:solidFill>
                  <a:srgbClr val="FF0000"/>
                </a:solidFill>
              </a:rPr>
              <a:t>Fluid Mosaic Model </a:t>
            </a:r>
            <a:r>
              <a:rPr lang="en-GB" sz="2400" dirty="0">
                <a:solidFill>
                  <a:schemeClr val="tx1"/>
                </a:solidFill>
              </a:rPr>
              <a:t>of Membrane structure</a:t>
            </a:r>
          </a:p>
        </p:txBody>
      </p:sp>
      <p:sp>
        <p:nvSpPr>
          <p:cNvPr id="2" name="TextBox 1"/>
          <p:cNvSpPr txBox="1"/>
          <p:nvPr/>
        </p:nvSpPr>
        <p:spPr>
          <a:xfrm>
            <a:off x="789140" y="125260"/>
            <a:ext cx="9995770" cy="646331"/>
          </a:xfrm>
          <a:prstGeom prst="rect">
            <a:avLst/>
          </a:prstGeom>
          <a:noFill/>
        </p:spPr>
        <p:txBody>
          <a:bodyPr wrap="square" rtlCol="0">
            <a:spAutoFit/>
          </a:bodyPr>
          <a:lstStyle/>
          <a:p>
            <a:r>
              <a:rPr lang="en-GB" sz="3600" b="1" dirty="0"/>
              <a:t>What Does a membrane Look like?</a:t>
            </a:r>
          </a:p>
        </p:txBody>
      </p:sp>
      <p:sp>
        <p:nvSpPr>
          <p:cNvPr id="3" name="TextBox 2"/>
          <p:cNvSpPr txBox="1"/>
          <p:nvPr/>
        </p:nvSpPr>
        <p:spPr>
          <a:xfrm>
            <a:off x="5311036" y="1039660"/>
            <a:ext cx="5298509" cy="830997"/>
          </a:xfrm>
          <a:prstGeom prst="rect">
            <a:avLst/>
          </a:prstGeom>
          <a:noFill/>
        </p:spPr>
        <p:txBody>
          <a:bodyPr wrap="square" rtlCol="0">
            <a:spAutoFit/>
          </a:bodyPr>
          <a:lstStyle/>
          <a:p>
            <a:r>
              <a:rPr lang="en-GB" sz="2400" dirty="0"/>
              <a:t>In an EM it looks like 2 black lines with  a lighter space between them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585" y="1437909"/>
            <a:ext cx="3710355" cy="4013322"/>
          </a:xfrm>
          <a:prstGeom prst="rect">
            <a:avLst/>
          </a:prstGeom>
          <a:ln w="25400">
            <a:solidFill>
              <a:schemeClr val="accent1">
                <a:lumMod val="75000"/>
              </a:schemeClr>
            </a:solidFill>
          </a:ln>
        </p:spPr>
      </p:pic>
    </p:spTree>
    <p:extLst>
      <p:ext uri="{BB962C8B-B14F-4D97-AF65-F5344CB8AC3E}">
        <p14:creationId xmlns:p14="http://schemas.microsoft.com/office/powerpoint/2010/main" val="3864731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Appearance of the Cell Membrane</a:t>
            </a:r>
          </a:p>
        </p:txBody>
      </p:sp>
      <p:sp>
        <p:nvSpPr>
          <p:cNvPr id="3" name="Rectangle 3"/>
          <p:cNvSpPr txBox="1">
            <a:spLocks noChangeArrowheads="1"/>
          </p:cNvSpPr>
          <p:nvPr/>
        </p:nvSpPr>
        <p:spPr>
          <a:xfrm>
            <a:off x="879474" y="2057400"/>
            <a:ext cx="9449089" cy="406876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Tx/>
              <a:buNone/>
            </a:pPr>
            <a:r>
              <a:rPr lang="en-GB" dirty="0"/>
              <a:t>	</a:t>
            </a:r>
            <a:r>
              <a:rPr lang="en-GB" sz="2800" dirty="0"/>
              <a:t>Seen using a </a:t>
            </a:r>
            <a:r>
              <a:rPr lang="en-GB" sz="2800" b="1" dirty="0">
                <a:solidFill>
                  <a:srgbClr val="FF0000"/>
                </a:solidFill>
              </a:rPr>
              <a:t>light microscope</a:t>
            </a:r>
            <a:r>
              <a:rPr lang="en-GB" sz="2800" dirty="0"/>
              <a:t>, the cell membrane appears as a thin line, but  with an </a:t>
            </a:r>
            <a:r>
              <a:rPr lang="en-GB" sz="2800" b="1" dirty="0">
                <a:solidFill>
                  <a:srgbClr val="FF0000"/>
                </a:solidFill>
              </a:rPr>
              <a:t>electron microscope</a:t>
            </a:r>
            <a:r>
              <a:rPr lang="en-GB" sz="2800" dirty="0"/>
              <a:t>, it appears as a double line. </a:t>
            </a:r>
          </a:p>
          <a:p>
            <a:pPr>
              <a:buFontTx/>
              <a:buNone/>
            </a:pPr>
            <a:endParaRPr lang="en-GB" sz="2800" dirty="0"/>
          </a:p>
          <a:p>
            <a:pPr>
              <a:buFontTx/>
              <a:buNone/>
            </a:pPr>
            <a:endParaRPr lang="en-GB" sz="2800" dirty="0"/>
          </a:p>
          <a:p>
            <a:pPr>
              <a:buFontTx/>
              <a:buNone/>
            </a:pPr>
            <a:endParaRPr lang="en-GB" sz="2800" dirty="0"/>
          </a:p>
          <a:p>
            <a:r>
              <a:rPr lang="en-GB" sz="2800" dirty="0"/>
              <a:t>Using the next few slides interpret what the dark lines and space in between represent.</a:t>
            </a:r>
          </a:p>
        </p:txBody>
      </p:sp>
      <p:grpSp>
        <p:nvGrpSpPr>
          <p:cNvPr id="4" name="Group 3"/>
          <p:cNvGrpSpPr/>
          <p:nvPr/>
        </p:nvGrpSpPr>
        <p:grpSpPr>
          <a:xfrm>
            <a:off x="1692275" y="4084177"/>
            <a:ext cx="7891425" cy="523220"/>
            <a:chOff x="1692275" y="4267814"/>
            <a:chExt cx="6355092" cy="356618"/>
          </a:xfrm>
        </p:grpSpPr>
        <p:grpSp>
          <p:nvGrpSpPr>
            <p:cNvPr id="5" name="Group 4"/>
            <p:cNvGrpSpPr/>
            <p:nvPr/>
          </p:nvGrpSpPr>
          <p:grpSpPr>
            <a:xfrm>
              <a:off x="1692275" y="4365625"/>
              <a:ext cx="4751388" cy="215900"/>
              <a:chOff x="1692275" y="4365625"/>
              <a:chExt cx="4751388" cy="215900"/>
            </a:xfrm>
          </p:grpSpPr>
          <p:sp>
            <p:nvSpPr>
              <p:cNvPr id="7" name="Line 4"/>
              <p:cNvSpPr>
                <a:spLocks noChangeShapeType="1"/>
              </p:cNvSpPr>
              <p:nvPr/>
            </p:nvSpPr>
            <p:spPr bwMode="auto">
              <a:xfrm>
                <a:off x="1692275" y="4365625"/>
                <a:ext cx="4751388" cy="0"/>
              </a:xfrm>
              <a:prstGeom prst="line">
                <a:avLst/>
              </a:prstGeom>
              <a:noFill/>
              <a:ln w="22225">
                <a:solidFill>
                  <a:schemeClr val="tx1"/>
                </a:solidFill>
                <a:round/>
                <a:headEnd/>
                <a:tailEnd/>
              </a:ln>
              <a:effectLst/>
            </p:spPr>
            <p:txBody>
              <a:bodyPr/>
              <a:lstStyle/>
              <a:p>
                <a:endParaRPr lang="en-GB"/>
              </a:p>
            </p:txBody>
          </p:sp>
          <p:sp>
            <p:nvSpPr>
              <p:cNvPr id="8" name="Line 5"/>
              <p:cNvSpPr>
                <a:spLocks noChangeShapeType="1"/>
              </p:cNvSpPr>
              <p:nvPr/>
            </p:nvSpPr>
            <p:spPr bwMode="auto">
              <a:xfrm>
                <a:off x="1692275" y="4581525"/>
                <a:ext cx="4751388" cy="0"/>
              </a:xfrm>
              <a:prstGeom prst="line">
                <a:avLst/>
              </a:prstGeom>
              <a:noFill/>
              <a:ln w="22225">
                <a:solidFill>
                  <a:schemeClr val="tx1"/>
                </a:solidFill>
                <a:round/>
                <a:headEnd/>
                <a:tailEnd/>
              </a:ln>
              <a:effectLst/>
            </p:spPr>
            <p:txBody>
              <a:bodyPr/>
              <a:lstStyle/>
              <a:p>
                <a:endParaRPr lang="en-GB"/>
              </a:p>
            </p:txBody>
          </p:sp>
        </p:grpSp>
        <p:sp>
          <p:nvSpPr>
            <p:cNvPr id="6" name="Text Box 6"/>
            <p:cNvSpPr txBox="1">
              <a:spLocks noChangeArrowheads="1"/>
            </p:cNvSpPr>
            <p:nvPr/>
          </p:nvSpPr>
          <p:spPr bwMode="auto">
            <a:xfrm>
              <a:off x="6536067" y="4267814"/>
              <a:ext cx="1511300" cy="356618"/>
            </a:xfrm>
            <a:prstGeom prst="rect">
              <a:avLst/>
            </a:prstGeom>
            <a:noFill/>
            <a:ln w="9525">
              <a:noFill/>
              <a:miter lim="800000"/>
              <a:headEnd/>
              <a:tailEnd/>
            </a:ln>
            <a:effectLst/>
          </p:spPr>
          <p:txBody>
            <a:bodyPr>
              <a:spAutoFit/>
            </a:bodyPr>
            <a:lstStyle/>
            <a:p>
              <a:pPr>
                <a:spcBef>
                  <a:spcPct val="50000"/>
                </a:spcBef>
              </a:pPr>
              <a:r>
                <a:rPr lang="en-GB" sz="2800" dirty="0"/>
                <a:t>}</a:t>
              </a:r>
              <a:r>
                <a:rPr lang="en-GB" dirty="0"/>
                <a:t>  </a:t>
              </a:r>
              <a:r>
                <a:rPr lang="en-GB" sz="2800" dirty="0"/>
                <a:t>7 – 8 nm</a:t>
              </a:r>
            </a:p>
          </p:txBody>
        </p:sp>
      </p:grpSp>
    </p:spTree>
    <p:extLst>
      <p:ext uri="{BB962C8B-B14F-4D97-AF65-F5344CB8AC3E}">
        <p14:creationId xmlns:p14="http://schemas.microsoft.com/office/powerpoint/2010/main" val="2778455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Here are 2 membranes next to each other</a:t>
            </a:r>
          </a:p>
        </p:txBody>
      </p:sp>
      <p:pic>
        <p:nvPicPr>
          <p:cNvPr id="5" name="Content Placeholder 4" descr="adjacent cell membranes"/>
          <p:cNvPicPr>
            <a:picLocks noGrp="1" noChangeAspect="1" noChangeArrowheads="1"/>
          </p:cNvPicPr>
          <p:nvPr>
            <p:ph idx="1"/>
          </p:nvPr>
        </p:nvPicPr>
        <p:blipFill>
          <a:blip r:embed="rId2" cstate="print"/>
          <a:srcRect/>
          <a:stretch>
            <a:fillRect/>
          </a:stretch>
        </p:blipFill>
        <p:spPr bwMode="auto">
          <a:xfrm>
            <a:off x="1008237" y="2784764"/>
            <a:ext cx="8983681" cy="3699163"/>
          </a:xfrm>
          <a:prstGeom prst="rect">
            <a:avLst/>
          </a:prstGeom>
          <a:noFill/>
          <a:ln w="25400">
            <a:solidFill>
              <a:schemeClr val="accent1">
                <a:shade val="50000"/>
              </a:schemeClr>
            </a:solidFill>
          </a:ln>
        </p:spPr>
      </p:pic>
    </p:spTree>
    <p:extLst>
      <p:ext uri="{BB962C8B-B14F-4D97-AF65-F5344CB8AC3E}">
        <p14:creationId xmlns:p14="http://schemas.microsoft.com/office/powerpoint/2010/main" val="2832272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598" y="274638"/>
            <a:ext cx="8654901" cy="1143000"/>
          </a:xfrm>
        </p:spPr>
        <p:txBody>
          <a:bodyPr>
            <a:normAutofit/>
          </a:bodyPr>
          <a:lstStyle/>
          <a:p>
            <a:r>
              <a:rPr lang="en-GB" sz="3200" b="1" dirty="0"/>
              <a:t>Composition of the Plasma Membrane - Fluid Mosaic Model</a:t>
            </a:r>
          </a:p>
        </p:txBody>
      </p:sp>
      <p:sp>
        <p:nvSpPr>
          <p:cNvPr id="7" name="Content Placeholder 6"/>
          <p:cNvSpPr>
            <a:spLocks noGrp="1"/>
          </p:cNvSpPr>
          <p:nvPr>
            <p:ph idx="1"/>
          </p:nvPr>
        </p:nvSpPr>
        <p:spPr>
          <a:xfrm>
            <a:off x="1028700" y="1428751"/>
            <a:ext cx="9925050" cy="4972049"/>
          </a:xfrm>
        </p:spPr>
        <p:txBody>
          <a:bodyPr>
            <a:normAutofit/>
          </a:bodyPr>
          <a:lstStyle/>
          <a:p>
            <a:pPr>
              <a:spcAft>
                <a:spcPts val="1200"/>
              </a:spcAft>
            </a:pPr>
            <a:r>
              <a:rPr lang="en-GB" sz="2800" dirty="0"/>
              <a:t>The main components of all membranes are:</a:t>
            </a:r>
          </a:p>
          <a:p>
            <a:pPr marL="457200" lvl="1" indent="-190500"/>
            <a:r>
              <a:rPr lang="en-GB" sz="2800" dirty="0">
                <a:solidFill>
                  <a:srgbClr val="FF0000"/>
                </a:solidFill>
              </a:rPr>
              <a:t>Phospholipids</a:t>
            </a:r>
          </a:p>
          <a:p>
            <a:pPr marL="457200" lvl="1" indent="-190500">
              <a:spcAft>
                <a:spcPts val="1200"/>
              </a:spcAft>
            </a:pPr>
            <a:r>
              <a:rPr lang="en-GB" sz="2800" dirty="0">
                <a:solidFill>
                  <a:srgbClr val="FF0000"/>
                </a:solidFill>
              </a:rPr>
              <a:t>Proteins</a:t>
            </a:r>
          </a:p>
          <a:p>
            <a:pPr>
              <a:spcBef>
                <a:spcPts val="1800"/>
              </a:spcBef>
              <a:spcAft>
                <a:spcPts val="1200"/>
              </a:spcAft>
            </a:pPr>
            <a:r>
              <a:rPr lang="en-GB" sz="2800" dirty="0"/>
              <a:t>But there are also modified proteins and phospholipids on the outer cell surface membrane surface. These are called:</a:t>
            </a:r>
            <a:r>
              <a:rPr lang="en-GB" sz="2800" dirty="0">
                <a:solidFill>
                  <a:srgbClr val="FF0000"/>
                </a:solidFill>
              </a:rPr>
              <a:t> </a:t>
            </a:r>
          </a:p>
          <a:p>
            <a:pPr lvl="2"/>
            <a:r>
              <a:rPr lang="en-GB" sz="2800" dirty="0">
                <a:solidFill>
                  <a:srgbClr val="FF0000"/>
                </a:solidFill>
              </a:rPr>
              <a:t>Glycoproteins</a:t>
            </a:r>
            <a:r>
              <a:rPr lang="en-GB" sz="2800" dirty="0"/>
              <a:t>   </a:t>
            </a:r>
            <a:r>
              <a:rPr lang="en-GB" sz="2800" dirty="0">
                <a:solidFill>
                  <a:srgbClr val="FF0000"/>
                </a:solidFill>
              </a:rPr>
              <a:t> </a:t>
            </a:r>
          </a:p>
          <a:p>
            <a:pPr lvl="2">
              <a:spcAft>
                <a:spcPts val="1200"/>
              </a:spcAft>
            </a:pPr>
            <a:r>
              <a:rPr lang="en-GB" sz="2800" dirty="0">
                <a:solidFill>
                  <a:srgbClr val="FF0000"/>
                </a:solidFill>
              </a:rPr>
              <a:t>Glycolipids</a:t>
            </a:r>
            <a:r>
              <a:rPr lang="en-GB" sz="2400" dirty="0">
                <a:solidFill>
                  <a:srgbClr val="FF0000"/>
                </a:solidFill>
              </a:rPr>
              <a:t>	</a:t>
            </a:r>
            <a:endParaRPr lang="en-GB" sz="2400" dirty="0"/>
          </a:p>
          <a:p>
            <a:pPr>
              <a:spcBef>
                <a:spcPts val="1800"/>
              </a:spcBef>
              <a:spcAft>
                <a:spcPts val="1200"/>
              </a:spcAft>
            </a:pPr>
            <a:r>
              <a:rPr lang="en-GB" sz="2800" dirty="0"/>
              <a:t>As well as </a:t>
            </a:r>
            <a:r>
              <a:rPr lang="en-GB" sz="2800" dirty="0">
                <a:solidFill>
                  <a:srgbClr val="FF0000"/>
                </a:solidFill>
              </a:rPr>
              <a:t>cholesterol</a:t>
            </a:r>
            <a:r>
              <a:rPr lang="en-GB" sz="2800" dirty="0"/>
              <a:t> amongst the tails of the phospholipids.</a:t>
            </a:r>
          </a:p>
        </p:txBody>
      </p:sp>
      <p:sp>
        <p:nvSpPr>
          <p:cNvPr id="8" name="TextBox 7"/>
          <p:cNvSpPr txBox="1"/>
          <p:nvPr/>
        </p:nvSpPr>
        <p:spPr>
          <a:xfrm>
            <a:off x="3771901" y="4140495"/>
            <a:ext cx="7067549" cy="1169551"/>
          </a:xfrm>
          <a:prstGeom prst="rect">
            <a:avLst/>
          </a:prstGeom>
          <a:solidFill>
            <a:schemeClr val="tx2">
              <a:lumMod val="20000"/>
              <a:lumOff val="80000"/>
            </a:schemeClr>
          </a:solidFill>
          <a:ln w="25400">
            <a:solidFill>
              <a:schemeClr val="accent2"/>
            </a:solidFill>
          </a:ln>
        </p:spPr>
        <p:txBody>
          <a:bodyPr wrap="square" rtlCol="0">
            <a:spAutoFit/>
          </a:bodyPr>
          <a:lstStyle/>
          <a:p>
            <a:pPr>
              <a:spcAft>
                <a:spcPts val="1200"/>
              </a:spcAft>
            </a:pPr>
            <a:r>
              <a:rPr lang="en-GB" sz="2000" dirty="0"/>
              <a:t>What does the prefix </a:t>
            </a:r>
            <a:r>
              <a:rPr lang="en-GB" sz="2000" b="1" dirty="0">
                <a:solidFill>
                  <a:srgbClr val="FF0000"/>
                </a:solidFill>
              </a:rPr>
              <a:t>‘GLYCO’ </a:t>
            </a:r>
            <a:r>
              <a:rPr lang="en-GB" sz="2000" dirty="0"/>
              <a:t>suggest to you?</a:t>
            </a:r>
          </a:p>
          <a:p>
            <a:r>
              <a:rPr lang="en-GB" sz="2000" b="1" dirty="0"/>
              <a:t>Hint:</a:t>
            </a:r>
            <a:r>
              <a:rPr lang="en-GB" sz="2000" dirty="0"/>
              <a:t> Think what type of molecules </a:t>
            </a:r>
            <a:r>
              <a:rPr lang="en-GB" sz="2000" dirty="0">
                <a:solidFill>
                  <a:srgbClr val="FF0000"/>
                </a:solidFill>
              </a:rPr>
              <a:t>Glyco</a:t>
            </a:r>
            <a:r>
              <a:rPr lang="en-GB" sz="2000" dirty="0"/>
              <a:t>gen / </a:t>
            </a:r>
            <a:r>
              <a:rPr lang="en-GB" sz="2000" dirty="0">
                <a:solidFill>
                  <a:srgbClr val="FF0000"/>
                </a:solidFill>
              </a:rPr>
              <a:t>Gl</a:t>
            </a:r>
            <a:r>
              <a:rPr lang="en-GB" sz="2000" dirty="0"/>
              <a:t>ucose / are. Also </a:t>
            </a:r>
            <a:r>
              <a:rPr lang="en-GB" sz="2000" dirty="0">
                <a:solidFill>
                  <a:srgbClr val="FF0000"/>
                </a:solidFill>
              </a:rPr>
              <a:t>Glyco</a:t>
            </a:r>
            <a:r>
              <a:rPr lang="en-GB" sz="2000" dirty="0"/>
              <a:t>sidic bond. carbohydrate</a:t>
            </a:r>
          </a:p>
        </p:txBody>
      </p:sp>
    </p:spTree>
    <p:extLst>
      <p:ext uri="{BB962C8B-B14F-4D97-AF65-F5344CB8AC3E}">
        <p14:creationId xmlns:p14="http://schemas.microsoft.com/office/powerpoint/2010/main" val="1158561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Phospholipids</a:t>
            </a:r>
          </a:p>
        </p:txBody>
      </p:sp>
      <p:sp>
        <p:nvSpPr>
          <p:cNvPr id="4" name="Content Placeholder 3"/>
          <p:cNvSpPr>
            <a:spLocks noGrp="1"/>
          </p:cNvSpPr>
          <p:nvPr>
            <p:ph idx="1"/>
          </p:nvPr>
        </p:nvSpPr>
        <p:spPr/>
        <p:txBody>
          <a:bodyPr>
            <a:normAutofit/>
          </a:bodyPr>
          <a:lstStyle/>
          <a:p>
            <a:pPr marL="457200" indent="-457200">
              <a:buFont typeface="+mj-lt"/>
              <a:buAutoNum type="arabicPeriod"/>
            </a:pPr>
            <a:r>
              <a:rPr lang="en-GB" dirty="0"/>
              <a:t>Allow lipid soluble substances to enter and leave the cell</a:t>
            </a:r>
          </a:p>
          <a:p>
            <a:pPr marL="457200" indent="-457200">
              <a:buFont typeface="+mj-lt"/>
              <a:buAutoNum type="arabicPeriod"/>
            </a:pPr>
            <a:endParaRPr lang="en-GB" dirty="0"/>
          </a:p>
          <a:p>
            <a:pPr marL="457200" indent="-457200">
              <a:buFont typeface="+mj-lt"/>
              <a:buAutoNum type="arabicPeriod"/>
            </a:pPr>
            <a:r>
              <a:rPr lang="en-GB" dirty="0"/>
              <a:t>Prevent water soluble substances entering or leaving the cell</a:t>
            </a:r>
          </a:p>
          <a:p>
            <a:pPr marL="457200" indent="-457200">
              <a:buFont typeface="+mj-lt"/>
              <a:buAutoNum type="arabicPeriod"/>
            </a:pPr>
            <a:endParaRPr lang="en-GB" dirty="0"/>
          </a:p>
          <a:p>
            <a:pPr marL="457200" indent="-457200">
              <a:buFont typeface="+mj-lt"/>
              <a:buAutoNum type="arabicPeriod"/>
            </a:pPr>
            <a:r>
              <a:rPr lang="en-GB" dirty="0"/>
              <a:t>Make the membrane flexible and self sealing.</a:t>
            </a:r>
          </a:p>
          <a:p>
            <a:pPr marL="0" indent="0">
              <a:buNone/>
            </a:pPr>
            <a:endParaRPr lang="en-GB" dirty="0"/>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2843452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170" y="127348"/>
            <a:ext cx="9354855" cy="762000"/>
          </a:xfrm>
        </p:spPr>
        <p:txBody>
          <a:bodyPr>
            <a:normAutofit fontScale="90000"/>
          </a:bodyPr>
          <a:lstStyle/>
          <a:p>
            <a:r>
              <a:rPr lang="en-GB" sz="3600" b="1" dirty="0"/>
              <a:t>Hydrophilic and Hydrophobic </a:t>
            </a:r>
            <a:r>
              <a:rPr lang="en-GB" sz="2200" i="1" dirty="0">
                <a:solidFill>
                  <a:schemeClr val="tx2">
                    <a:lumMod val="50000"/>
                  </a:schemeClr>
                </a:solidFill>
              </a:rPr>
              <a:t>(cross ref to molecules unit)</a:t>
            </a:r>
          </a:p>
        </p:txBody>
      </p:sp>
      <p:sp>
        <p:nvSpPr>
          <p:cNvPr id="3" name="Content Placeholder 2"/>
          <p:cNvSpPr>
            <a:spLocks noGrp="1"/>
          </p:cNvSpPr>
          <p:nvPr>
            <p:ph idx="1"/>
          </p:nvPr>
        </p:nvSpPr>
        <p:spPr>
          <a:xfrm>
            <a:off x="926926" y="990600"/>
            <a:ext cx="9632515" cy="5867400"/>
          </a:xfrm>
        </p:spPr>
        <p:txBody>
          <a:bodyPr>
            <a:normAutofit/>
          </a:bodyPr>
          <a:lstStyle/>
          <a:p>
            <a:pPr marL="0" indent="0">
              <a:spcAft>
                <a:spcPts val="600"/>
              </a:spcAft>
              <a:buNone/>
            </a:pPr>
            <a:r>
              <a:rPr lang="en-GB" sz="2000" b="1" dirty="0">
                <a:solidFill>
                  <a:srgbClr val="FF0000"/>
                </a:solidFill>
              </a:rPr>
              <a:t>Hydrophilic</a:t>
            </a:r>
            <a:r>
              <a:rPr lang="en-GB" sz="2000" dirty="0"/>
              <a:t> means attracted to water. 	 </a:t>
            </a:r>
            <a:r>
              <a:rPr lang="en-GB" sz="2000" b="1" dirty="0">
                <a:solidFill>
                  <a:srgbClr val="FF0000"/>
                </a:solidFill>
              </a:rPr>
              <a:t>Hydrophobic</a:t>
            </a:r>
            <a:r>
              <a:rPr lang="en-GB" sz="2000" dirty="0"/>
              <a:t> means repelled by water.</a:t>
            </a:r>
          </a:p>
          <a:p>
            <a:pPr marL="363538" indent="-363538">
              <a:spcAft>
                <a:spcPts val="600"/>
              </a:spcAft>
              <a:buFont typeface="Wingdings" panose="05000000000000000000" pitchFamily="2" charset="2"/>
              <a:buChar char="§"/>
            </a:pPr>
            <a:r>
              <a:rPr lang="en-GB" sz="2000" dirty="0"/>
              <a:t>The phosphate heads are </a:t>
            </a:r>
            <a:r>
              <a:rPr lang="en-GB" sz="2000" b="1" dirty="0">
                <a:solidFill>
                  <a:srgbClr val="FF0000"/>
                </a:solidFill>
              </a:rPr>
              <a:t>polar</a:t>
            </a:r>
            <a:r>
              <a:rPr lang="en-GB" sz="2000" dirty="0"/>
              <a:t> so have weak charges. This makes them attracted to water molecules. </a:t>
            </a:r>
          </a:p>
          <a:p>
            <a:pPr marL="363538" indent="-363538">
              <a:spcAft>
                <a:spcPts val="600"/>
              </a:spcAft>
              <a:buFont typeface="Wingdings" panose="05000000000000000000" pitchFamily="2" charset="2"/>
              <a:buChar char="§"/>
            </a:pPr>
            <a:r>
              <a:rPr lang="en-GB" sz="2000" b="1" dirty="0"/>
              <a:t>Cytoplasm</a:t>
            </a:r>
            <a:r>
              <a:rPr lang="en-GB" sz="2000" dirty="0"/>
              <a:t> and </a:t>
            </a:r>
            <a:r>
              <a:rPr lang="en-GB" sz="2000" b="1" dirty="0"/>
              <a:t>Intercellular space </a:t>
            </a:r>
            <a:r>
              <a:rPr lang="en-GB" sz="2000" dirty="0"/>
              <a:t>are watery environments so the phospholipids have their polar hydrophilic heads next to these regions. </a:t>
            </a:r>
          </a:p>
        </p:txBody>
      </p:sp>
      <p:sp>
        <p:nvSpPr>
          <p:cNvPr id="15" name="TextBox 14"/>
          <p:cNvSpPr txBox="1"/>
          <p:nvPr/>
        </p:nvSpPr>
        <p:spPr>
          <a:xfrm>
            <a:off x="3843661" y="3133466"/>
            <a:ext cx="3357586" cy="646331"/>
          </a:xfrm>
          <a:prstGeom prst="rect">
            <a:avLst/>
          </a:prstGeom>
          <a:noFill/>
        </p:spPr>
        <p:txBody>
          <a:bodyPr wrap="square" rtlCol="0">
            <a:spAutoFit/>
          </a:bodyPr>
          <a:lstStyle/>
          <a:p>
            <a:r>
              <a:rPr lang="en-GB" dirty="0">
                <a:solidFill>
                  <a:prstClr val="black"/>
                </a:solidFill>
              </a:rPr>
              <a:t>polar ‘head’  of phosphate group is </a:t>
            </a:r>
            <a:r>
              <a:rPr lang="en-GB" dirty="0">
                <a:solidFill>
                  <a:srgbClr val="FF0000"/>
                </a:solidFill>
              </a:rPr>
              <a:t>Hydrophilic</a:t>
            </a:r>
          </a:p>
        </p:txBody>
      </p:sp>
      <p:sp>
        <p:nvSpPr>
          <p:cNvPr id="16" name="TextBox 15"/>
          <p:cNvSpPr txBox="1"/>
          <p:nvPr/>
        </p:nvSpPr>
        <p:spPr>
          <a:xfrm>
            <a:off x="3868713" y="5738698"/>
            <a:ext cx="3357586" cy="646331"/>
          </a:xfrm>
          <a:prstGeom prst="rect">
            <a:avLst/>
          </a:prstGeom>
          <a:noFill/>
        </p:spPr>
        <p:txBody>
          <a:bodyPr wrap="square" rtlCol="0">
            <a:spAutoFit/>
          </a:bodyPr>
          <a:lstStyle/>
          <a:p>
            <a:r>
              <a:rPr lang="en-GB" dirty="0">
                <a:solidFill>
                  <a:prstClr val="black"/>
                </a:solidFill>
              </a:rPr>
              <a:t>Non polar ‘tail’ of fatty acids is </a:t>
            </a:r>
            <a:r>
              <a:rPr lang="en-GB" dirty="0">
                <a:solidFill>
                  <a:srgbClr val="FF0000"/>
                </a:solidFill>
              </a:rPr>
              <a:t>Hydrophobic</a:t>
            </a:r>
          </a:p>
        </p:txBody>
      </p:sp>
      <p:grpSp>
        <p:nvGrpSpPr>
          <p:cNvPr id="4" name="Group 30"/>
          <p:cNvGrpSpPr/>
          <p:nvPr/>
        </p:nvGrpSpPr>
        <p:grpSpPr>
          <a:xfrm>
            <a:off x="1703540" y="3118981"/>
            <a:ext cx="1853976" cy="3370773"/>
            <a:chOff x="1500164" y="3071810"/>
            <a:chExt cx="1571638" cy="3023175"/>
          </a:xfrm>
        </p:grpSpPr>
        <p:grpSp>
          <p:nvGrpSpPr>
            <p:cNvPr id="5" name="Group 28"/>
            <p:cNvGrpSpPr/>
            <p:nvPr/>
          </p:nvGrpSpPr>
          <p:grpSpPr>
            <a:xfrm>
              <a:off x="1500164" y="3643314"/>
              <a:ext cx="1357322" cy="2451671"/>
              <a:chOff x="2357422" y="3857628"/>
              <a:chExt cx="1357322" cy="2451671"/>
            </a:xfrm>
          </p:grpSpPr>
          <p:grpSp>
            <p:nvGrpSpPr>
              <p:cNvPr id="6" name="Group 13"/>
              <p:cNvGrpSpPr/>
              <p:nvPr/>
            </p:nvGrpSpPr>
            <p:grpSpPr>
              <a:xfrm>
                <a:off x="2357422" y="4039849"/>
                <a:ext cx="1357322" cy="2269450"/>
                <a:chOff x="7334999" y="4585223"/>
                <a:chExt cx="1008906" cy="1641557"/>
              </a:xfrm>
            </p:grpSpPr>
            <p:sp>
              <p:nvSpPr>
                <p:cNvPr id="2051" name="Rectangle 3"/>
                <p:cNvSpPr>
                  <a:spLocks noChangeArrowheads="1"/>
                </p:cNvSpPr>
                <p:nvPr/>
              </p:nvSpPr>
              <p:spPr bwMode="auto">
                <a:xfrm>
                  <a:off x="7334999" y="4585223"/>
                  <a:ext cx="1008906" cy="336999"/>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r>
                    <a:rPr lang="en-GB" dirty="0">
                      <a:solidFill>
                        <a:prstClr val="black"/>
                      </a:solidFill>
                    </a:rPr>
                    <a:t>Glycerol</a:t>
                  </a:r>
                </a:p>
              </p:txBody>
            </p:sp>
            <p:sp>
              <p:nvSpPr>
                <p:cNvPr id="2057" name="Rectangle 9"/>
                <p:cNvSpPr>
                  <a:spLocks noChangeArrowheads="1"/>
                </p:cNvSpPr>
                <p:nvPr/>
              </p:nvSpPr>
              <p:spPr bwMode="auto">
                <a:xfrm>
                  <a:off x="7388099" y="5073496"/>
                  <a:ext cx="184838" cy="1153284"/>
                </a:xfrm>
                <a:prstGeom prst="rect">
                  <a:avLst/>
                </a:prstGeom>
                <a:solidFill>
                  <a:srgbClr val="FFFFFF"/>
                </a:solidFill>
                <a:ln w="9525">
                  <a:solidFill>
                    <a:srgbClr val="000000"/>
                  </a:solidFill>
                  <a:miter lim="800000"/>
                  <a:headEnd/>
                  <a:tailEnd/>
                </a:ln>
              </p:spPr>
              <p:txBody>
                <a:bodyPr vert="vert270" wrap="square" lIns="91440" tIns="45720" rIns="91440" bIns="45720" numCol="1" anchor="ctr" anchorCtr="0" compatLnSpc="1">
                  <a:prstTxWarp prst="textNoShape">
                    <a:avLst/>
                  </a:prstTxWarp>
                </a:bodyPr>
                <a:lstStyle/>
                <a:p>
                  <a:r>
                    <a:rPr lang="en-GB" dirty="0">
                      <a:solidFill>
                        <a:prstClr val="black"/>
                      </a:solidFill>
                    </a:rPr>
                    <a:t>Fatty acid</a:t>
                  </a:r>
                </a:p>
              </p:txBody>
            </p:sp>
            <p:sp>
              <p:nvSpPr>
                <p:cNvPr id="2058" name="Rectangle 10"/>
                <p:cNvSpPr>
                  <a:spLocks noChangeArrowheads="1"/>
                </p:cNvSpPr>
                <p:nvPr/>
              </p:nvSpPr>
              <p:spPr bwMode="auto">
                <a:xfrm>
                  <a:off x="7773989" y="5057021"/>
                  <a:ext cx="184838" cy="1153284"/>
                </a:xfrm>
                <a:prstGeom prst="rect">
                  <a:avLst/>
                </a:prstGeom>
                <a:solidFill>
                  <a:srgbClr val="FFFFFF"/>
                </a:solidFill>
                <a:ln w="9525">
                  <a:solidFill>
                    <a:srgbClr val="000000"/>
                  </a:solidFill>
                  <a:miter lim="800000"/>
                  <a:headEnd/>
                  <a:tailEnd/>
                </a:ln>
              </p:spPr>
              <p:txBody>
                <a:bodyPr vert="vert270" wrap="square" lIns="91440" tIns="45720" rIns="91440" bIns="45720" numCol="1" anchor="ctr" anchorCtr="0" compatLnSpc="1">
                  <a:prstTxWarp prst="textNoShape">
                    <a:avLst/>
                  </a:prstTxWarp>
                </a:bodyPr>
                <a:lstStyle/>
                <a:p>
                  <a:r>
                    <a:rPr lang="en-GB" dirty="0">
                      <a:solidFill>
                        <a:prstClr val="black"/>
                      </a:solidFill>
                    </a:rPr>
                    <a:t>Fatty acid</a:t>
                  </a:r>
                </a:p>
              </p:txBody>
            </p:sp>
          </p:grpSp>
          <p:grpSp>
            <p:nvGrpSpPr>
              <p:cNvPr id="7" name="Group 27"/>
              <p:cNvGrpSpPr/>
              <p:nvPr/>
            </p:nvGrpSpPr>
            <p:grpSpPr>
              <a:xfrm>
                <a:off x="2571736" y="3857628"/>
                <a:ext cx="857256" cy="857256"/>
                <a:chOff x="2571736" y="3857628"/>
                <a:chExt cx="857256" cy="857256"/>
              </a:xfrm>
            </p:grpSpPr>
            <p:cxnSp>
              <p:nvCxnSpPr>
                <p:cNvPr id="25" name="Straight Connector 24"/>
                <p:cNvCxnSpPr/>
                <p:nvPr/>
              </p:nvCxnSpPr>
              <p:spPr>
                <a:xfrm rot="5400000">
                  <a:off x="3321835" y="3964785"/>
                  <a:ext cx="21431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964645" y="4607727"/>
                  <a:ext cx="21431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464579" y="4607727"/>
                  <a:ext cx="214314"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30" name="Oval 29"/>
            <p:cNvSpPr/>
            <p:nvPr/>
          </p:nvSpPr>
          <p:spPr>
            <a:xfrm>
              <a:off x="2143108" y="3071810"/>
              <a:ext cx="928694" cy="571504"/>
            </a:xfrm>
            <a:prstGeom prst="ellipse">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400" spc="-100" dirty="0">
                  <a:solidFill>
                    <a:prstClr val="black"/>
                  </a:solidFill>
                </a:rPr>
                <a:t>Phosphate group</a:t>
              </a:r>
            </a:p>
          </p:txBody>
        </p:sp>
      </p:grpSp>
      <p:sp>
        <p:nvSpPr>
          <p:cNvPr id="17" name="Cloud Callout 16"/>
          <p:cNvSpPr/>
          <p:nvPr/>
        </p:nvSpPr>
        <p:spPr>
          <a:xfrm>
            <a:off x="4385602" y="3820438"/>
            <a:ext cx="6499516" cy="1753644"/>
          </a:xfrm>
          <a:prstGeom prst="cloudCallout">
            <a:avLst>
              <a:gd name="adj1" fmla="val 45019"/>
              <a:gd name="adj2" fmla="val -297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1600" b="1" dirty="0">
                <a:solidFill>
                  <a:prstClr val="black"/>
                </a:solidFill>
              </a:rPr>
              <a:t>Note for chemists </a:t>
            </a:r>
            <a:r>
              <a:rPr lang="en-GB" sz="1600" dirty="0">
                <a:solidFill>
                  <a:prstClr val="black"/>
                </a:solidFill>
              </a:rPr>
              <a:t>– a molecule like this which has a part that will mix with water and a part that will not is said to be AMPHIPATHIC</a:t>
            </a:r>
          </a:p>
        </p:txBody>
      </p:sp>
    </p:spTree>
    <p:extLst>
      <p:ext uri="{BB962C8B-B14F-4D97-AF65-F5344CB8AC3E}">
        <p14:creationId xmlns:p14="http://schemas.microsoft.com/office/powerpoint/2010/main" val="3011085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p:cNvSpPr>
            <a:spLocks noGrp="1"/>
          </p:cNvSpPr>
          <p:nvPr>
            <p:ph type="title"/>
          </p:nvPr>
        </p:nvSpPr>
        <p:spPr>
          <a:xfrm>
            <a:off x="1743076" y="274639"/>
            <a:ext cx="8715375" cy="877887"/>
          </a:xfrm>
        </p:spPr>
        <p:txBody>
          <a:bodyPr>
            <a:normAutofit/>
          </a:bodyPr>
          <a:lstStyle/>
          <a:p>
            <a:pPr algn="l"/>
            <a:r>
              <a:rPr lang="en-GB" sz="3100" b="1" dirty="0"/>
              <a:t>Why Does the Membrane form a Bilayer?</a:t>
            </a:r>
            <a:r>
              <a:rPr lang="en-GB" sz="3600" b="1" dirty="0"/>
              <a:t> </a:t>
            </a:r>
            <a:r>
              <a:rPr lang="en-GB" sz="2200" dirty="0"/>
              <a:t>(</a:t>
            </a:r>
            <a:r>
              <a:rPr lang="en-GB" sz="2200" b="1" dirty="0">
                <a:solidFill>
                  <a:schemeClr val="tx1"/>
                </a:solidFill>
              </a:rPr>
              <a:t>bimolecular layer</a:t>
            </a:r>
            <a:r>
              <a:rPr lang="en-GB" sz="2200" dirty="0"/>
              <a:t>)</a:t>
            </a:r>
          </a:p>
        </p:txBody>
      </p:sp>
      <p:grpSp>
        <p:nvGrpSpPr>
          <p:cNvPr id="4" name="Group 3"/>
          <p:cNvGrpSpPr>
            <a:grpSpLocks/>
          </p:cNvGrpSpPr>
          <p:nvPr/>
        </p:nvGrpSpPr>
        <p:grpSpPr bwMode="auto">
          <a:xfrm>
            <a:off x="4144182" y="2237780"/>
            <a:ext cx="3252672" cy="2533650"/>
            <a:chOff x="2853" y="5187"/>
            <a:chExt cx="1562" cy="1460"/>
          </a:xfrm>
        </p:grpSpPr>
        <p:grpSp>
          <p:nvGrpSpPr>
            <p:cNvPr id="5" name="Group 4"/>
            <p:cNvGrpSpPr>
              <a:grpSpLocks/>
            </p:cNvGrpSpPr>
            <p:nvPr/>
          </p:nvGrpSpPr>
          <p:grpSpPr bwMode="auto">
            <a:xfrm rot="10800000">
              <a:off x="2853" y="5187"/>
              <a:ext cx="197" cy="665"/>
              <a:chOff x="2889" y="4095"/>
              <a:chExt cx="362" cy="965"/>
            </a:xfrm>
          </p:grpSpPr>
          <p:sp>
            <p:nvSpPr>
              <p:cNvPr id="50" name="Oval 4"/>
              <p:cNvSpPr>
                <a:spLocks noChangeArrowheads="1"/>
              </p:cNvSpPr>
              <p:nvPr/>
            </p:nvSpPr>
            <p:spPr bwMode="auto">
              <a:xfrm>
                <a:off x="2889" y="4698"/>
                <a:ext cx="362" cy="362"/>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1" name="Line 5"/>
              <p:cNvSpPr>
                <a:spLocks noChangeShapeType="1"/>
              </p:cNvSpPr>
              <p:nvPr/>
            </p:nvSpPr>
            <p:spPr bwMode="auto">
              <a:xfrm>
                <a:off x="301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2" name="Line 6"/>
              <p:cNvSpPr>
                <a:spLocks noChangeShapeType="1"/>
              </p:cNvSpPr>
              <p:nvPr/>
            </p:nvSpPr>
            <p:spPr bwMode="auto">
              <a:xfrm>
                <a:off x="313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 name="Group 7"/>
            <p:cNvGrpSpPr>
              <a:grpSpLocks/>
            </p:cNvGrpSpPr>
            <p:nvPr/>
          </p:nvGrpSpPr>
          <p:grpSpPr bwMode="auto">
            <a:xfrm rot="10800000">
              <a:off x="3138" y="5217"/>
              <a:ext cx="197" cy="665"/>
              <a:chOff x="2889" y="4095"/>
              <a:chExt cx="362" cy="965"/>
            </a:xfrm>
          </p:grpSpPr>
          <p:sp>
            <p:nvSpPr>
              <p:cNvPr id="47" name="Oval 8"/>
              <p:cNvSpPr>
                <a:spLocks noChangeArrowheads="1"/>
              </p:cNvSpPr>
              <p:nvPr/>
            </p:nvSpPr>
            <p:spPr bwMode="auto">
              <a:xfrm>
                <a:off x="2889" y="4698"/>
                <a:ext cx="362" cy="362"/>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8" name="Line 9"/>
              <p:cNvSpPr>
                <a:spLocks noChangeShapeType="1"/>
              </p:cNvSpPr>
              <p:nvPr/>
            </p:nvSpPr>
            <p:spPr bwMode="auto">
              <a:xfrm>
                <a:off x="301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9" name="Line 10"/>
              <p:cNvSpPr>
                <a:spLocks noChangeShapeType="1"/>
              </p:cNvSpPr>
              <p:nvPr/>
            </p:nvSpPr>
            <p:spPr bwMode="auto">
              <a:xfrm>
                <a:off x="313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7" name="Group 11"/>
            <p:cNvGrpSpPr>
              <a:grpSpLocks/>
            </p:cNvGrpSpPr>
            <p:nvPr/>
          </p:nvGrpSpPr>
          <p:grpSpPr bwMode="auto">
            <a:xfrm rot="10800000">
              <a:off x="3408" y="5232"/>
              <a:ext cx="197" cy="665"/>
              <a:chOff x="2889" y="4095"/>
              <a:chExt cx="362" cy="965"/>
            </a:xfrm>
          </p:grpSpPr>
          <p:sp>
            <p:nvSpPr>
              <p:cNvPr id="44" name="Oval 12"/>
              <p:cNvSpPr>
                <a:spLocks noChangeArrowheads="1"/>
              </p:cNvSpPr>
              <p:nvPr/>
            </p:nvSpPr>
            <p:spPr bwMode="auto">
              <a:xfrm>
                <a:off x="2889" y="4698"/>
                <a:ext cx="362" cy="362"/>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5" name="Line 13"/>
              <p:cNvSpPr>
                <a:spLocks noChangeShapeType="1"/>
              </p:cNvSpPr>
              <p:nvPr/>
            </p:nvSpPr>
            <p:spPr bwMode="auto">
              <a:xfrm>
                <a:off x="301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6" name="Line 14"/>
              <p:cNvSpPr>
                <a:spLocks noChangeShapeType="1"/>
              </p:cNvSpPr>
              <p:nvPr/>
            </p:nvSpPr>
            <p:spPr bwMode="auto">
              <a:xfrm>
                <a:off x="313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8" name="Group 15"/>
            <p:cNvGrpSpPr>
              <a:grpSpLocks/>
            </p:cNvGrpSpPr>
            <p:nvPr/>
          </p:nvGrpSpPr>
          <p:grpSpPr bwMode="auto">
            <a:xfrm rot="10800000">
              <a:off x="3678" y="5232"/>
              <a:ext cx="197" cy="665"/>
              <a:chOff x="2889" y="4095"/>
              <a:chExt cx="362" cy="965"/>
            </a:xfrm>
          </p:grpSpPr>
          <p:sp>
            <p:nvSpPr>
              <p:cNvPr id="41" name="Oval 16"/>
              <p:cNvSpPr>
                <a:spLocks noChangeArrowheads="1"/>
              </p:cNvSpPr>
              <p:nvPr/>
            </p:nvSpPr>
            <p:spPr bwMode="auto">
              <a:xfrm>
                <a:off x="2889" y="4698"/>
                <a:ext cx="362" cy="362"/>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2" name="Line 17"/>
              <p:cNvSpPr>
                <a:spLocks noChangeShapeType="1"/>
              </p:cNvSpPr>
              <p:nvPr/>
            </p:nvSpPr>
            <p:spPr bwMode="auto">
              <a:xfrm>
                <a:off x="301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3" name="Line 18"/>
              <p:cNvSpPr>
                <a:spLocks noChangeShapeType="1"/>
              </p:cNvSpPr>
              <p:nvPr/>
            </p:nvSpPr>
            <p:spPr bwMode="auto">
              <a:xfrm>
                <a:off x="313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9" name="Group 19"/>
            <p:cNvGrpSpPr>
              <a:grpSpLocks/>
            </p:cNvGrpSpPr>
            <p:nvPr/>
          </p:nvGrpSpPr>
          <p:grpSpPr bwMode="auto">
            <a:xfrm rot="10800000">
              <a:off x="3948" y="5202"/>
              <a:ext cx="197" cy="665"/>
              <a:chOff x="2889" y="4095"/>
              <a:chExt cx="362" cy="965"/>
            </a:xfrm>
          </p:grpSpPr>
          <p:sp>
            <p:nvSpPr>
              <p:cNvPr id="38" name="Oval 20"/>
              <p:cNvSpPr>
                <a:spLocks noChangeArrowheads="1"/>
              </p:cNvSpPr>
              <p:nvPr/>
            </p:nvSpPr>
            <p:spPr bwMode="auto">
              <a:xfrm>
                <a:off x="2889" y="4698"/>
                <a:ext cx="362" cy="362"/>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9" name="Line 21"/>
              <p:cNvSpPr>
                <a:spLocks noChangeShapeType="1"/>
              </p:cNvSpPr>
              <p:nvPr/>
            </p:nvSpPr>
            <p:spPr bwMode="auto">
              <a:xfrm>
                <a:off x="301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0" name="Line 22"/>
              <p:cNvSpPr>
                <a:spLocks noChangeShapeType="1"/>
              </p:cNvSpPr>
              <p:nvPr/>
            </p:nvSpPr>
            <p:spPr bwMode="auto">
              <a:xfrm>
                <a:off x="313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10" name="Group 23"/>
            <p:cNvGrpSpPr>
              <a:grpSpLocks/>
            </p:cNvGrpSpPr>
            <p:nvPr/>
          </p:nvGrpSpPr>
          <p:grpSpPr bwMode="auto">
            <a:xfrm rot="10800000">
              <a:off x="4218" y="5217"/>
              <a:ext cx="197" cy="665"/>
              <a:chOff x="2889" y="4095"/>
              <a:chExt cx="362" cy="965"/>
            </a:xfrm>
          </p:grpSpPr>
          <p:sp>
            <p:nvSpPr>
              <p:cNvPr id="35" name="Oval 24"/>
              <p:cNvSpPr>
                <a:spLocks noChangeArrowheads="1"/>
              </p:cNvSpPr>
              <p:nvPr/>
            </p:nvSpPr>
            <p:spPr bwMode="auto">
              <a:xfrm>
                <a:off x="2889" y="4698"/>
                <a:ext cx="362" cy="362"/>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6" name="Line 25"/>
              <p:cNvSpPr>
                <a:spLocks noChangeShapeType="1"/>
              </p:cNvSpPr>
              <p:nvPr/>
            </p:nvSpPr>
            <p:spPr bwMode="auto">
              <a:xfrm>
                <a:off x="301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7" name="Line 26"/>
              <p:cNvSpPr>
                <a:spLocks noChangeShapeType="1"/>
              </p:cNvSpPr>
              <p:nvPr/>
            </p:nvSpPr>
            <p:spPr bwMode="auto">
              <a:xfrm>
                <a:off x="313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11" name="Group 27"/>
            <p:cNvGrpSpPr>
              <a:grpSpLocks/>
            </p:cNvGrpSpPr>
            <p:nvPr/>
          </p:nvGrpSpPr>
          <p:grpSpPr bwMode="auto">
            <a:xfrm rot="10800000" flipV="1">
              <a:off x="2898" y="5937"/>
              <a:ext cx="197" cy="665"/>
              <a:chOff x="2889" y="4095"/>
              <a:chExt cx="362" cy="965"/>
            </a:xfrm>
          </p:grpSpPr>
          <p:sp>
            <p:nvSpPr>
              <p:cNvPr id="32" name="Oval 28"/>
              <p:cNvSpPr>
                <a:spLocks noChangeArrowheads="1"/>
              </p:cNvSpPr>
              <p:nvPr/>
            </p:nvSpPr>
            <p:spPr bwMode="auto">
              <a:xfrm>
                <a:off x="2889" y="4698"/>
                <a:ext cx="362" cy="362"/>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3" name="Line 29"/>
              <p:cNvSpPr>
                <a:spLocks noChangeShapeType="1"/>
              </p:cNvSpPr>
              <p:nvPr/>
            </p:nvSpPr>
            <p:spPr bwMode="auto">
              <a:xfrm>
                <a:off x="301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4" name="Line 30"/>
              <p:cNvSpPr>
                <a:spLocks noChangeShapeType="1"/>
              </p:cNvSpPr>
              <p:nvPr/>
            </p:nvSpPr>
            <p:spPr bwMode="auto">
              <a:xfrm>
                <a:off x="313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12" name="Group 31"/>
            <p:cNvGrpSpPr>
              <a:grpSpLocks/>
            </p:cNvGrpSpPr>
            <p:nvPr/>
          </p:nvGrpSpPr>
          <p:grpSpPr bwMode="auto">
            <a:xfrm rot="10800000" flipV="1">
              <a:off x="3138" y="5937"/>
              <a:ext cx="197" cy="665"/>
              <a:chOff x="2889" y="4095"/>
              <a:chExt cx="362" cy="965"/>
            </a:xfrm>
          </p:grpSpPr>
          <p:sp>
            <p:nvSpPr>
              <p:cNvPr id="29" name="Oval 32"/>
              <p:cNvSpPr>
                <a:spLocks noChangeArrowheads="1"/>
              </p:cNvSpPr>
              <p:nvPr/>
            </p:nvSpPr>
            <p:spPr bwMode="auto">
              <a:xfrm>
                <a:off x="2889" y="4698"/>
                <a:ext cx="362" cy="362"/>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Line 33"/>
              <p:cNvSpPr>
                <a:spLocks noChangeShapeType="1"/>
              </p:cNvSpPr>
              <p:nvPr/>
            </p:nvSpPr>
            <p:spPr bwMode="auto">
              <a:xfrm>
                <a:off x="301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Line 34"/>
              <p:cNvSpPr>
                <a:spLocks noChangeShapeType="1"/>
              </p:cNvSpPr>
              <p:nvPr/>
            </p:nvSpPr>
            <p:spPr bwMode="auto">
              <a:xfrm>
                <a:off x="313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13" name="Group 35"/>
            <p:cNvGrpSpPr>
              <a:grpSpLocks/>
            </p:cNvGrpSpPr>
            <p:nvPr/>
          </p:nvGrpSpPr>
          <p:grpSpPr bwMode="auto">
            <a:xfrm rot="10800000" flipV="1">
              <a:off x="3408" y="5967"/>
              <a:ext cx="197" cy="665"/>
              <a:chOff x="2889" y="4095"/>
              <a:chExt cx="362" cy="965"/>
            </a:xfrm>
          </p:grpSpPr>
          <p:sp>
            <p:nvSpPr>
              <p:cNvPr id="26" name="Oval 36"/>
              <p:cNvSpPr>
                <a:spLocks noChangeArrowheads="1"/>
              </p:cNvSpPr>
              <p:nvPr/>
            </p:nvSpPr>
            <p:spPr bwMode="auto">
              <a:xfrm>
                <a:off x="2889" y="4698"/>
                <a:ext cx="362" cy="362"/>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Line 37"/>
              <p:cNvSpPr>
                <a:spLocks noChangeShapeType="1"/>
              </p:cNvSpPr>
              <p:nvPr/>
            </p:nvSpPr>
            <p:spPr bwMode="auto">
              <a:xfrm>
                <a:off x="301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Line 38"/>
              <p:cNvSpPr>
                <a:spLocks noChangeShapeType="1"/>
              </p:cNvSpPr>
              <p:nvPr/>
            </p:nvSpPr>
            <p:spPr bwMode="auto">
              <a:xfrm>
                <a:off x="313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14" name="Group 39"/>
            <p:cNvGrpSpPr>
              <a:grpSpLocks/>
            </p:cNvGrpSpPr>
            <p:nvPr/>
          </p:nvGrpSpPr>
          <p:grpSpPr bwMode="auto">
            <a:xfrm rot="10800000" flipV="1">
              <a:off x="3708" y="5982"/>
              <a:ext cx="197" cy="665"/>
              <a:chOff x="2889" y="4095"/>
              <a:chExt cx="362" cy="965"/>
            </a:xfrm>
          </p:grpSpPr>
          <p:sp>
            <p:nvSpPr>
              <p:cNvPr id="23" name="Oval 40"/>
              <p:cNvSpPr>
                <a:spLocks noChangeArrowheads="1"/>
              </p:cNvSpPr>
              <p:nvPr/>
            </p:nvSpPr>
            <p:spPr bwMode="auto">
              <a:xfrm>
                <a:off x="2889" y="4698"/>
                <a:ext cx="362" cy="362"/>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Line 41"/>
              <p:cNvSpPr>
                <a:spLocks noChangeShapeType="1"/>
              </p:cNvSpPr>
              <p:nvPr/>
            </p:nvSpPr>
            <p:spPr bwMode="auto">
              <a:xfrm>
                <a:off x="301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Line 42"/>
              <p:cNvSpPr>
                <a:spLocks noChangeShapeType="1"/>
              </p:cNvSpPr>
              <p:nvPr/>
            </p:nvSpPr>
            <p:spPr bwMode="auto">
              <a:xfrm>
                <a:off x="313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15" name="Group 43"/>
            <p:cNvGrpSpPr>
              <a:grpSpLocks/>
            </p:cNvGrpSpPr>
            <p:nvPr/>
          </p:nvGrpSpPr>
          <p:grpSpPr bwMode="auto">
            <a:xfrm rot="10800000" flipV="1">
              <a:off x="3933" y="5937"/>
              <a:ext cx="197" cy="665"/>
              <a:chOff x="2889" y="4095"/>
              <a:chExt cx="362" cy="965"/>
            </a:xfrm>
          </p:grpSpPr>
          <p:sp>
            <p:nvSpPr>
              <p:cNvPr id="20" name="Oval 44"/>
              <p:cNvSpPr>
                <a:spLocks noChangeArrowheads="1"/>
              </p:cNvSpPr>
              <p:nvPr/>
            </p:nvSpPr>
            <p:spPr bwMode="auto">
              <a:xfrm>
                <a:off x="2889" y="4698"/>
                <a:ext cx="362" cy="362"/>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Line 45"/>
              <p:cNvSpPr>
                <a:spLocks noChangeShapeType="1"/>
              </p:cNvSpPr>
              <p:nvPr/>
            </p:nvSpPr>
            <p:spPr bwMode="auto">
              <a:xfrm>
                <a:off x="301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Line 46"/>
              <p:cNvSpPr>
                <a:spLocks noChangeShapeType="1"/>
              </p:cNvSpPr>
              <p:nvPr/>
            </p:nvSpPr>
            <p:spPr bwMode="auto">
              <a:xfrm>
                <a:off x="313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16" name="Group 47"/>
            <p:cNvGrpSpPr>
              <a:grpSpLocks/>
            </p:cNvGrpSpPr>
            <p:nvPr/>
          </p:nvGrpSpPr>
          <p:grpSpPr bwMode="auto">
            <a:xfrm rot="10800000" flipV="1">
              <a:off x="4203" y="5982"/>
              <a:ext cx="197" cy="665"/>
              <a:chOff x="2889" y="4095"/>
              <a:chExt cx="362" cy="965"/>
            </a:xfrm>
          </p:grpSpPr>
          <p:sp>
            <p:nvSpPr>
              <p:cNvPr id="17" name="Oval 48"/>
              <p:cNvSpPr>
                <a:spLocks noChangeArrowheads="1"/>
              </p:cNvSpPr>
              <p:nvPr/>
            </p:nvSpPr>
            <p:spPr bwMode="auto">
              <a:xfrm>
                <a:off x="2889" y="4698"/>
                <a:ext cx="362" cy="362"/>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Line 49"/>
              <p:cNvSpPr>
                <a:spLocks noChangeShapeType="1"/>
              </p:cNvSpPr>
              <p:nvPr/>
            </p:nvSpPr>
            <p:spPr bwMode="auto">
              <a:xfrm>
                <a:off x="301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Line 50"/>
              <p:cNvSpPr>
                <a:spLocks noChangeShapeType="1"/>
              </p:cNvSpPr>
              <p:nvPr/>
            </p:nvSpPr>
            <p:spPr bwMode="auto">
              <a:xfrm>
                <a:off x="3135" y="4095"/>
                <a:ext cx="0" cy="63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sp>
        <p:nvSpPr>
          <p:cNvPr id="54" name="TextBox 53"/>
          <p:cNvSpPr txBox="1"/>
          <p:nvPr/>
        </p:nvSpPr>
        <p:spPr>
          <a:xfrm>
            <a:off x="4275636" y="1314450"/>
            <a:ext cx="3158966" cy="923330"/>
          </a:xfrm>
          <a:prstGeom prst="rect">
            <a:avLst/>
          </a:prstGeom>
          <a:noFill/>
        </p:spPr>
        <p:txBody>
          <a:bodyPr wrap="square" rtlCol="0">
            <a:spAutoFit/>
          </a:bodyPr>
          <a:lstStyle/>
          <a:p>
            <a:r>
              <a:rPr lang="en-GB" b="1" dirty="0">
                <a:solidFill>
                  <a:prstClr val="black"/>
                </a:solidFill>
              </a:rPr>
              <a:t>OUTSIDE CELL</a:t>
            </a:r>
            <a:r>
              <a:rPr lang="en-GB" dirty="0">
                <a:solidFill>
                  <a:prstClr val="black"/>
                </a:solidFill>
              </a:rPr>
              <a:t>: </a:t>
            </a:r>
            <a:r>
              <a:rPr lang="en-GB" dirty="0" err="1">
                <a:solidFill>
                  <a:prstClr val="black"/>
                </a:solidFill>
              </a:rPr>
              <a:t>eg</a:t>
            </a:r>
            <a:r>
              <a:rPr lang="en-GB" dirty="0">
                <a:solidFill>
                  <a:prstClr val="black"/>
                </a:solidFill>
              </a:rPr>
              <a:t> Tissue Fluid / Intercellular space – A watery environment</a:t>
            </a:r>
          </a:p>
        </p:txBody>
      </p:sp>
      <p:sp>
        <p:nvSpPr>
          <p:cNvPr id="55" name="TextBox 54"/>
          <p:cNvSpPr txBox="1"/>
          <p:nvPr/>
        </p:nvSpPr>
        <p:spPr>
          <a:xfrm>
            <a:off x="4237888" y="4916270"/>
            <a:ext cx="3158966" cy="646331"/>
          </a:xfrm>
          <a:prstGeom prst="rect">
            <a:avLst/>
          </a:prstGeom>
          <a:noFill/>
        </p:spPr>
        <p:txBody>
          <a:bodyPr wrap="square" rtlCol="0">
            <a:spAutoFit/>
          </a:bodyPr>
          <a:lstStyle/>
          <a:p>
            <a:r>
              <a:rPr lang="en-GB" b="1" dirty="0">
                <a:solidFill>
                  <a:prstClr val="black"/>
                </a:solidFill>
              </a:rPr>
              <a:t>INSIDE CELL</a:t>
            </a:r>
            <a:r>
              <a:rPr lang="en-GB" dirty="0">
                <a:solidFill>
                  <a:prstClr val="black"/>
                </a:solidFill>
              </a:rPr>
              <a:t>: the cytoplasm – A watery environment</a:t>
            </a:r>
          </a:p>
        </p:txBody>
      </p:sp>
      <p:sp>
        <p:nvSpPr>
          <p:cNvPr id="56" name="TextBox 55"/>
          <p:cNvSpPr txBox="1"/>
          <p:nvPr/>
        </p:nvSpPr>
        <p:spPr>
          <a:xfrm>
            <a:off x="8162926" y="2791643"/>
            <a:ext cx="2047875" cy="1200329"/>
          </a:xfrm>
          <a:prstGeom prst="rect">
            <a:avLst/>
          </a:prstGeom>
          <a:noFill/>
        </p:spPr>
        <p:txBody>
          <a:bodyPr wrap="square" rtlCol="0">
            <a:spAutoFit/>
          </a:bodyPr>
          <a:lstStyle/>
          <a:p>
            <a:r>
              <a:rPr lang="en-GB" b="1" dirty="0">
                <a:solidFill>
                  <a:prstClr val="black"/>
                </a:solidFill>
              </a:rPr>
              <a:t>Hydrophilic heads </a:t>
            </a:r>
            <a:r>
              <a:rPr lang="en-GB" dirty="0">
                <a:solidFill>
                  <a:prstClr val="black"/>
                </a:solidFill>
              </a:rPr>
              <a:t>are next to the watery environment</a:t>
            </a:r>
          </a:p>
        </p:txBody>
      </p:sp>
      <p:cxnSp>
        <p:nvCxnSpPr>
          <p:cNvPr id="58" name="Straight Arrow Connector 57"/>
          <p:cNvCxnSpPr>
            <a:endCxn id="35" idx="2"/>
          </p:cNvCxnSpPr>
          <p:nvPr/>
        </p:nvCxnSpPr>
        <p:spPr>
          <a:xfrm flipH="1" flipV="1">
            <a:off x="7396854" y="2506296"/>
            <a:ext cx="766070" cy="605867"/>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7" idx="2"/>
          </p:cNvCxnSpPr>
          <p:nvPr/>
        </p:nvCxnSpPr>
        <p:spPr>
          <a:xfrm flipH="1">
            <a:off x="7365618" y="3391808"/>
            <a:ext cx="797306" cy="1163169"/>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743076" y="2843702"/>
            <a:ext cx="2225453" cy="1477328"/>
          </a:xfrm>
          <a:prstGeom prst="rect">
            <a:avLst/>
          </a:prstGeom>
          <a:noFill/>
        </p:spPr>
        <p:txBody>
          <a:bodyPr wrap="square" rtlCol="0">
            <a:spAutoFit/>
          </a:bodyPr>
          <a:lstStyle/>
          <a:p>
            <a:r>
              <a:rPr lang="en-GB" b="1" dirty="0">
                <a:solidFill>
                  <a:prstClr val="black"/>
                </a:solidFill>
              </a:rPr>
              <a:t>Hydrophobic tails </a:t>
            </a:r>
            <a:r>
              <a:rPr lang="en-GB" dirty="0">
                <a:solidFill>
                  <a:prstClr val="black"/>
                </a:solidFill>
              </a:rPr>
              <a:t>are sandwiched in the centre away from the watery regions</a:t>
            </a:r>
          </a:p>
        </p:txBody>
      </p:sp>
      <p:sp>
        <p:nvSpPr>
          <p:cNvPr id="63" name="TextBox 62"/>
          <p:cNvSpPr txBox="1"/>
          <p:nvPr/>
        </p:nvSpPr>
        <p:spPr>
          <a:xfrm>
            <a:off x="1728590" y="5845350"/>
            <a:ext cx="9369469" cy="461665"/>
          </a:xfrm>
          <a:prstGeom prst="rect">
            <a:avLst/>
          </a:prstGeom>
          <a:noFill/>
        </p:spPr>
        <p:txBody>
          <a:bodyPr wrap="square" rtlCol="0">
            <a:spAutoFit/>
          </a:bodyPr>
          <a:lstStyle/>
          <a:p>
            <a:r>
              <a:rPr lang="en-GB" sz="2400" dirty="0">
                <a:solidFill>
                  <a:prstClr val="black"/>
                </a:solidFill>
              </a:rPr>
              <a:t>So a </a:t>
            </a:r>
            <a:r>
              <a:rPr lang="en-GB" sz="2400" dirty="0">
                <a:solidFill>
                  <a:srgbClr val="FF0000"/>
                </a:solidFill>
              </a:rPr>
              <a:t>single membrane </a:t>
            </a:r>
            <a:r>
              <a:rPr lang="en-GB" sz="2400" dirty="0">
                <a:solidFill>
                  <a:prstClr val="black"/>
                </a:solidFill>
              </a:rPr>
              <a:t>is a </a:t>
            </a:r>
            <a:r>
              <a:rPr lang="en-GB" sz="2400" b="1" dirty="0">
                <a:solidFill>
                  <a:prstClr val="black"/>
                </a:solidFill>
              </a:rPr>
              <a:t>bilayer</a:t>
            </a:r>
            <a:r>
              <a:rPr lang="en-GB" sz="2400" dirty="0">
                <a:solidFill>
                  <a:prstClr val="black"/>
                </a:solidFill>
              </a:rPr>
              <a:t> (double layer) of phospholipids.</a:t>
            </a:r>
          </a:p>
        </p:txBody>
      </p:sp>
    </p:spTree>
    <p:extLst>
      <p:ext uri="{BB962C8B-B14F-4D97-AF65-F5344CB8AC3E}">
        <p14:creationId xmlns:p14="http://schemas.microsoft.com/office/powerpoint/2010/main" val="132672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654" y="409852"/>
            <a:ext cx="9720072" cy="805173"/>
          </a:xfrm>
        </p:spPr>
        <p:txBody>
          <a:bodyPr>
            <a:normAutofit/>
          </a:bodyPr>
          <a:lstStyle/>
          <a:p>
            <a:r>
              <a:rPr lang="en-GB" sz="3600" b="1" dirty="0">
                <a:latin typeface="Arial" panose="020B0604020202020204" pitchFamily="34" charset="0"/>
                <a:cs typeface="Arial" panose="020B0604020202020204" pitchFamily="34" charset="0"/>
              </a:rPr>
              <a:t>Specification section 3.2.3</a:t>
            </a:r>
          </a:p>
        </p:txBody>
      </p:sp>
      <p:sp>
        <p:nvSpPr>
          <p:cNvPr id="3" name="Content Placeholder 2"/>
          <p:cNvSpPr>
            <a:spLocks noGrp="1"/>
          </p:cNvSpPr>
          <p:nvPr>
            <p:ph idx="1"/>
          </p:nvPr>
        </p:nvSpPr>
        <p:spPr>
          <a:xfrm>
            <a:off x="1099284" y="1202500"/>
            <a:ext cx="9798360" cy="5498926"/>
          </a:xfrm>
        </p:spPr>
        <p:txBody>
          <a:bodyPr>
            <a:normAutofit fontScale="92500"/>
          </a:bodyPr>
          <a:lstStyle/>
          <a:p>
            <a:pPr marL="0" indent="0">
              <a:buNone/>
            </a:pPr>
            <a:r>
              <a:rPr lang="en-GB" dirty="0"/>
              <a:t>The basic structure of all cell membranes, including cell surface membranes and the membrane around the cell organelles of </a:t>
            </a:r>
            <a:r>
              <a:rPr lang="en-GB" dirty="0">
                <a:solidFill>
                  <a:srgbClr val="FF0000"/>
                </a:solidFill>
              </a:rPr>
              <a:t>eukaryotes</a:t>
            </a:r>
            <a:r>
              <a:rPr lang="en-GB" dirty="0"/>
              <a:t>, is the same.</a:t>
            </a:r>
          </a:p>
          <a:p>
            <a:pPr marL="0" indent="0">
              <a:buNone/>
            </a:pPr>
            <a:r>
              <a:rPr lang="en-GB" dirty="0"/>
              <a:t>The arrangement and any movement of </a:t>
            </a:r>
            <a:r>
              <a:rPr lang="en-GB" dirty="0">
                <a:solidFill>
                  <a:srgbClr val="FF0000"/>
                </a:solidFill>
              </a:rPr>
              <a:t>phospholipids, proteins, glycoproteins </a:t>
            </a:r>
            <a:r>
              <a:rPr lang="en-GB" dirty="0"/>
              <a:t>and </a:t>
            </a:r>
            <a:r>
              <a:rPr lang="en-GB" dirty="0">
                <a:solidFill>
                  <a:srgbClr val="FF0000"/>
                </a:solidFill>
              </a:rPr>
              <a:t>glycolipids</a:t>
            </a:r>
            <a:r>
              <a:rPr lang="en-GB" dirty="0"/>
              <a:t> in </a:t>
            </a:r>
            <a:r>
              <a:rPr lang="en-GB" dirty="0">
                <a:solidFill>
                  <a:srgbClr val="FF0000"/>
                </a:solidFill>
              </a:rPr>
              <a:t>the fluid mosaic model </a:t>
            </a:r>
            <a:r>
              <a:rPr lang="en-GB" dirty="0"/>
              <a:t>of membrane structure. </a:t>
            </a:r>
            <a:r>
              <a:rPr lang="en-GB" dirty="0">
                <a:solidFill>
                  <a:srgbClr val="FF0000"/>
                </a:solidFill>
              </a:rPr>
              <a:t>Cholesterol </a:t>
            </a:r>
            <a:r>
              <a:rPr lang="en-GB" dirty="0"/>
              <a:t>may also be present in cell membranes where it restricts the movement of other molecules making up the membrane.</a:t>
            </a:r>
          </a:p>
          <a:p>
            <a:pPr marL="0" indent="0">
              <a:buNone/>
            </a:pPr>
            <a:r>
              <a:rPr lang="en-GB" dirty="0"/>
              <a:t>Movement across membranes occurs by: </a:t>
            </a:r>
          </a:p>
          <a:p>
            <a:pPr marL="363538" indent="-363538">
              <a:buFont typeface="Arial" panose="020B0604020202020204" pitchFamily="34" charset="0"/>
              <a:buChar char="•"/>
            </a:pPr>
            <a:r>
              <a:rPr lang="en-GB" dirty="0">
                <a:solidFill>
                  <a:srgbClr val="FF0000"/>
                </a:solidFill>
              </a:rPr>
              <a:t>Simple diffusion </a:t>
            </a:r>
            <a:r>
              <a:rPr lang="en-GB" dirty="0"/>
              <a:t>(involving limitations imposed by the nature of the phospholipid bilayer)</a:t>
            </a:r>
          </a:p>
          <a:p>
            <a:pPr marL="363538" indent="-363538">
              <a:buFont typeface="Arial" panose="020B0604020202020204" pitchFamily="34" charset="0"/>
              <a:buChar char="•"/>
            </a:pPr>
            <a:r>
              <a:rPr lang="en-GB" dirty="0">
                <a:solidFill>
                  <a:srgbClr val="FF0000"/>
                </a:solidFill>
              </a:rPr>
              <a:t>Facilitated diffusion </a:t>
            </a:r>
            <a:r>
              <a:rPr lang="en-GB" dirty="0"/>
              <a:t>(involving the roles of carrier proteins and channel proteins)</a:t>
            </a:r>
          </a:p>
          <a:p>
            <a:pPr marL="363538" indent="-363538">
              <a:buFont typeface="Arial" panose="020B0604020202020204" pitchFamily="34" charset="0"/>
              <a:buChar char="•"/>
            </a:pPr>
            <a:r>
              <a:rPr lang="en-GB" dirty="0">
                <a:solidFill>
                  <a:srgbClr val="FF0000"/>
                </a:solidFill>
              </a:rPr>
              <a:t>Osmosis </a:t>
            </a:r>
            <a:r>
              <a:rPr lang="en-GB" dirty="0"/>
              <a:t>(explained in terms of </a:t>
            </a:r>
            <a:r>
              <a:rPr lang="en-GB" dirty="0">
                <a:solidFill>
                  <a:srgbClr val="FF0000"/>
                </a:solidFill>
              </a:rPr>
              <a:t>water potential</a:t>
            </a:r>
            <a:r>
              <a:rPr lang="en-GB" dirty="0"/>
              <a:t>).</a:t>
            </a:r>
          </a:p>
          <a:p>
            <a:pPr marL="363538" indent="-363538">
              <a:buFont typeface="Arial" panose="020B0604020202020204" pitchFamily="34" charset="0"/>
              <a:buChar char="•"/>
            </a:pPr>
            <a:r>
              <a:rPr lang="en-GB" dirty="0">
                <a:solidFill>
                  <a:srgbClr val="FF0000"/>
                </a:solidFill>
              </a:rPr>
              <a:t>Active transport </a:t>
            </a:r>
            <a:r>
              <a:rPr lang="en-GB" dirty="0"/>
              <a:t>(involving the role of carrier proteins and the importance of the hydrolysis of ATP)</a:t>
            </a:r>
          </a:p>
          <a:p>
            <a:pPr marL="363538" indent="-363538">
              <a:buFont typeface="Arial" panose="020B0604020202020204" pitchFamily="34" charset="0"/>
              <a:buChar char="•"/>
            </a:pPr>
            <a:r>
              <a:rPr lang="en-GB" dirty="0">
                <a:solidFill>
                  <a:srgbClr val="FF0000"/>
                </a:solidFill>
              </a:rPr>
              <a:t>Co-transport</a:t>
            </a:r>
            <a:r>
              <a:rPr lang="en-GB" dirty="0"/>
              <a:t> (illustrated by the absorption of sodium ions and glucose by cells lining the mammalian ileum).</a:t>
            </a:r>
          </a:p>
        </p:txBody>
      </p:sp>
    </p:spTree>
    <p:extLst>
      <p:ext uri="{BB962C8B-B14F-4D97-AF65-F5344CB8AC3E}">
        <p14:creationId xmlns:p14="http://schemas.microsoft.com/office/powerpoint/2010/main" val="2430890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86" y="224534"/>
            <a:ext cx="9171140" cy="1143000"/>
          </a:xfrm>
        </p:spPr>
        <p:txBody>
          <a:bodyPr>
            <a:normAutofit/>
          </a:bodyPr>
          <a:lstStyle/>
          <a:p>
            <a:pPr algn="l"/>
            <a:r>
              <a:rPr lang="en-GB" sz="3600" dirty="0"/>
              <a:t>Single and Double Membranes </a:t>
            </a:r>
            <a:r>
              <a:rPr lang="en-GB" sz="2000" i="1" dirty="0">
                <a:solidFill>
                  <a:schemeClr val="tx2">
                    <a:lumMod val="50000"/>
                  </a:schemeClr>
                </a:solidFill>
              </a:rPr>
              <a:t>(cross ref to cell structure unit)</a:t>
            </a:r>
          </a:p>
        </p:txBody>
      </p:sp>
      <p:sp>
        <p:nvSpPr>
          <p:cNvPr id="151" name="Content Placeholder 150"/>
          <p:cNvSpPr>
            <a:spLocks noGrp="1"/>
          </p:cNvSpPr>
          <p:nvPr>
            <p:ph idx="1"/>
          </p:nvPr>
        </p:nvSpPr>
        <p:spPr>
          <a:xfrm>
            <a:off x="912118" y="1303882"/>
            <a:ext cx="9509537" cy="4897438"/>
          </a:xfrm>
        </p:spPr>
        <p:txBody>
          <a:bodyPr>
            <a:normAutofit/>
          </a:bodyPr>
          <a:lstStyle/>
          <a:p>
            <a:pPr>
              <a:spcAft>
                <a:spcPts val="1200"/>
              </a:spcAft>
            </a:pPr>
            <a:r>
              <a:rPr lang="en-GB" sz="2400" dirty="0"/>
              <a:t>Remember organelles in the cell structure unit. Some have double membranes.</a:t>
            </a:r>
          </a:p>
          <a:p>
            <a:pPr marL="354013" lvl="1" indent="-225425">
              <a:spcAft>
                <a:spcPts val="600"/>
              </a:spcAft>
            </a:pPr>
            <a:r>
              <a:rPr lang="en-GB" sz="2400" b="1" dirty="0"/>
              <a:t>nucleus</a:t>
            </a:r>
            <a:r>
              <a:rPr lang="en-GB" sz="2400" dirty="0"/>
              <a:t>, </a:t>
            </a:r>
          </a:p>
          <a:p>
            <a:pPr marL="354013" lvl="1" indent="-225425">
              <a:spcAft>
                <a:spcPts val="600"/>
              </a:spcAft>
            </a:pPr>
            <a:r>
              <a:rPr lang="en-GB" sz="2400" b="1" dirty="0"/>
              <a:t>mitochondria </a:t>
            </a:r>
            <a:r>
              <a:rPr lang="en-GB" sz="2400" dirty="0"/>
              <a:t> </a:t>
            </a:r>
          </a:p>
          <a:p>
            <a:pPr marL="354013" lvl="1" indent="-225425">
              <a:spcAft>
                <a:spcPts val="600"/>
              </a:spcAft>
            </a:pPr>
            <a:r>
              <a:rPr lang="en-GB" sz="2400" b="1" dirty="0"/>
              <a:t>chloroplasts</a:t>
            </a:r>
            <a:r>
              <a:rPr lang="en-GB" sz="2400" dirty="0"/>
              <a:t> </a:t>
            </a:r>
          </a:p>
        </p:txBody>
      </p:sp>
      <p:grpSp>
        <p:nvGrpSpPr>
          <p:cNvPr id="272" name="Group 271"/>
          <p:cNvGrpSpPr/>
          <p:nvPr/>
        </p:nvGrpSpPr>
        <p:grpSpPr>
          <a:xfrm>
            <a:off x="3461977" y="2116281"/>
            <a:ext cx="6345902" cy="1592237"/>
            <a:chOff x="2889955" y="2291645"/>
            <a:chExt cx="5554134" cy="1592237"/>
          </a:xfrm>
        </p:grpSpPr>
        <p:sp>
          <p:nvSpPr>
            <p:cNvPr id="250" name="TextBox 249"/>
            <p:cNvSpPr txBox="1"/>
            <p:nvPr/>
          </p:nvSpPr>
          <p:spPr>
            <a:xfrm>
              <a:off x="3285066" y="2314222"/>
              <a:ext cx="5159023" cy="1569660"/>
            </a:xfrm>
            <a:prstGeom prst="rect">
              <a:avLst/>
            </a:prstGeom>
            <a:noFill/>
          </p:spPr>
          <p:txBody>
            <a:bodyPr wrap="square" rtlCol="0">
              <a:spAutoFit/>
            </a:bodyPr>
            <a:lstStyle/>
            <a:p>
              <a:r>
                <a:rPr lang="en-GB" sz="2400" dirty="0"/>
                <a:t>3 cell organelles that are surrounded by </a:t>
              </a:r>
              <a:r>
                <a:rPr lang="en-GB" sz="2400" b="1" dirty="0"/>
                <a:t>double</a:t>
              </a:r>
              <a:r>
                <a:rPr lang="en-GB" sz="2400" dirty="0"/>
                <a:t> </a:t>
              </a:r>
              <a:r>
                <a:rPr lang="en-GB" sz="2400" b="1" dirty="0"/>
                <a:t>membranes</a:t>
              </a:r>
              <a:r>
                <a:rPr lang="en-GB" sz="2400" dirty="0"/>
                <a:t>. This means they are surrounded by a </a:t>
              </a:r>
              <a:r>
                <a:rPr lang="en-GB" sz="2400" b="1" dirty="0">
                  <a:solidFill>
                    <a:srgbClr val="FF0000"/>
                  </a:solidFill>
                </a:rPr>
                <a:t>double bilayer</a:t>
              </a:r>
              <a:r>
                <a:rPr lang="en-GB" sz="2400" dirty="0"/>
                <a:t>.</a:t>
              </a:r>
            </a:p>
          </p:txBody>
        </p:sp>
        <p:sp>
          <p:nvSpPr>
            <p:cNvPr id="258" name="Right Brace 257"/>
            <p:cNvSpPr/>
            <p:nvPr/>
          </p:nvSpPr>
          <p:spPr>
            <a:xfrm>
              <a:off x="2889955" y="2291645"/>
              <a:ext cx="361245" cy="1343378"/>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pic>
        <p:nvPicPr>
          <p:cNvPr id="999" name="Picture 998"/>
          <p:cNvPicPr>
            <a:picLocks noChangeAspect="1"/>
          </p:cNvPicPr>
          <p:nvPr/>
        </p:nvPicPr>
        <p:blipFill>
          <a:blip r:embed="rId2"/>
          <a:stretch>
            <a:fillRect/>
          </a:stretch>
        </p:blipFill>
        <p:spPr>
          <a:xfrm>
            <a:off x="893419" y="3713097"/>
            <a:ext cx="9376461" cy="2975106"/>
          </a:xfrm>
          <a:prstGeom prst="rect">
            <a:avLst/>
          </a:prstGeom>
        </p:spPr>
      </p:pic>
    </p:spTree>
    <p:extLst>
      <p:ext uri="{BB962C8B-B14F-4D97-AF65-F5344CB8AC3E}">
        <p14:creationId xmlns:p14="http://schemas.microsoft.com/office/powerpoint/2010/main" val="1773045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47" y="546729"/>
            <a:ext cx="9720072" cy="1499616"/>
          </a:xfrm>
        </p:spPr>
        <p:txBody>
          <a:bodyPr/>
          <a:lstStyle/>
          <a:p>
            <a:r>
              <a:rPr lang="en-GB" dirty="0"/>
              <a:t>Proteins</a:t>
            </a:r>
          </a:p>
        </p:txBody>
      </p:sp>
      <p:pic>
        <p:nvPicPr>
          <p:cNvPr id="5122" name="Picture 2" descr="Image result for functions of extrinsic protei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159" y="240565"/>
            <a:ext cx="7762875" cy="58197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96585" y="1296537"/>
            <a:ext cx="2825087" cy="1009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For cell recognition or adhesion</a:t>
            </a:r>
          </a:p>
        </p:txBody>
      </p:sp>
      <p:sp>
        <p:nvSpPr>
          <p:cNvPr id="6" name="Rectangle 5"/>
          <p:cNvSpPr/>
          <p:nvPr/>
        </p:nvSpPr>
        <p:spPr>
          <a:xfrm>
            <a:off x="7601803" y="4967783"/>
            <a:ext cx="1501254" cy="518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Intrinsic protein</a:t>
            </a:r>
          </a:p>
        </p:txBody>
      </p:sp>
    </p:spTree>
    <p:extLst>
      <p:ext uri="{BB962C8B-B14F-4D97-AF65-F5344CB8AC3E}">
        <p14:creationId xmlns:p14="http://schemas.microsoft.com/office/powerpoint/2010/main" val="3691430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Extrinsic proteins</a:t>
            </a:r>
          </a:p>
        </p:txBody>
      </p:sp>
      <p:sp>
        <p:nvSpPr>
          <p:cNvPr id="3" name="Content Placeholder 2"/>
          <p:cNvSpPr>
            <a:spLocks noGrp="1"/>
          </p:cNvSpPr>
          <p:nvPr>
            <p:ph idx="1"/>
          </p:nvPr>
        </p:nvSpPr>
        <p:spPr/>
        <p:txBody>
          <a:bodyPr/>
          <a:lstStyle/>
          <a:p>
            <a:r>
              <a:rPr lang="en-GB" dirty="0"/>
              <a:t>Occur in the surface of the bilayer.  Do not extend across the membrane</a:t>
            </a:r>
          </a:p>
          <a:p>
            <a:r>
              <a:rPr lang="en-GB" dirty="0"/>
              <a:t>Functions:</a:t>
            </a:r>
          </a:p>
          <a:p>
            <a:r>
              <a:rPr lang="en-GB" dirty="0"/>
              <a:t>1) Provide adhesion between cells</a:t>
            </a:r>
          </a:p>
          <a:p>
            <a:endParaRPr lang="en-GB" dirty="0"/>
          </a:p>
          <a:p>
            <a:r>
              <a:rPr lang="en-GB" dirty="0"/>
              <a:t>2) Act as receptors for molecules (e.g. hormones)</a:t>
            </a:r>
          </a:p>
          <a:p>
            <a:endParaRPr lang="en-GB" dirty="0"/>
          </a:p>
          <a:p>
            <a:r>
              <a:rPr lang="en-GB" dirty="0"/>
              <a:t>3)</a:t>
            </a:r>
            <a:r>
              <a:rPr lang="en-GB"/>
              <a:t>Cell recognition</a:t>
            </a:r>
            <a:endParaRPr lang="en-GB" dirty="0"/>
          </a:p>
        </p:txBody>
      </p:sp>
    </p:spTree>
    <p:extLst>
      <p:ext uri="{BB962C8B-B14F-4D97-AF65-F5344CB8AC3E}">
        <p14:creationId xmlns:p14="http://schemas.microsoft.com/office/powerpoint/2010/main" val="1490771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Intrinsic Proteins</a:t>
            </a:r>
          </a:p>
        </p:txBody>
      </p:sp>
      <p:sp>
        <p:nvSpPr>
          <p:cNvPr id="3" name="Content Placeholder 2"/>
          <p:cNvSpPr>
            <a:spLocks noGrp="1"/>
          </p:cNvSpPr>
          <p:nvPr>
            <p:ph idx="1"/>
          </p:nvPr>
        </p:nvSpPr>
        <p:spPr/>
        <p:txBody>
          <a:bodyPr/>
          <a:lstStyle/>
          <a:p>
            <a:r>
              <a:rPr lang="en-GB" dirty="0"/>
              <a:t>Span the phospholipid bilayer</a:t>
            </a:r>
          </a:p>
          <a:p>
            <a:r>
              <a:rPr lang="en-GB" dirty="0"/>
              <a:t>Functions:</a:t>
            </a:r>
          </a:p>
          <a:p>
            <a:endParaRPr lang="en-GB" dirty="0"/>
          </a:p>
          <a:p>
            <a:r>
              <a:rPr lang="en-GB" dirty="0"/>
              <a:t>1)  Form protein channels – hollow tubes that allow water soluble molecules to diffuse across the membrane</a:t>
            </a:r>
          </a:p>
          <a:p>
            <a:endParaRPr lang="en-GB" dirty="0"/>
          </a:p>
          <a:p>
            <a:r>
              <a:rPr lang="en-GB" dirty="0"/>
              <a:t>2)  Form carrier proteins that bind to smaller molecules and move them across the membrane by changing shape.  Can be active (active transport) or passive (facilitated diffusion).</a:t>
            </a:r>
          </a:p>
        </p:txBody>
      </p:sp>
    </p:spTree>
    <p:extLst>
      <p:ext uri="{BB962C8B-B14F-4D97-AF65-F5344CB8AC3E}">
        <p14:creationId xmlns:p14="http://schemas.microsoft.com/office/powerpoint/2010/main" val="2922308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707" y="228600"/>
            <a:ext cx="9995770" cy="639762"/>
          </a:xfrm>
        </p:spPr>
        <p:txBody>
          <a:bodyPr>
            <a:noAutofit/>
          </a:bodyPr>
          <a:lstStyle/>
          <a:p>
            <a:r>
              <a:rPr lang="en-GB" sz="3200" b="1" dirty="0"/>
              <a:t>Specific Functions of Proteins in  Membrane </a:t>
            </a:r>
          </a:p>
        </p:txBody>
      </p:sp>
      <p:sp>
        <p:nvSpPr>
          <p:cNvPr id="3" name="Content Placeholder 2"/>
          <p:cNvSpPr>
            <a:spLocks noGrp="1"/>
          </p:cNvSpPr>
          <p:nvPr>
            <p:ph idx="1"/>
          </p:nvPr>
        </p:nvSpPr>
        <p:spPr>
          <a:xfrm>
            <a:off x="1340285" y="1140912"/>
            <a:ext cx="9356942" cy="5102696"/>
          </a:xfrm>
        </p:spPr>
        <p:txBody>
          <a:bodyPr>
            <a:normAutofit/>
          </a:bodyPr>
          <a:lstStyle/>
          <a:p>
            <a:pPr marL="457200" indent="-457200">
              <a:spcAft>
                <a:spcPts val="600"/>
              </a:spcAft>
              <a:buFont typeface="+mj-lt"/>
              <a:buAutoNum type="arabicPeriod"/>
            </a:pPr>
            <a:r>
              <a:rPr lang="en-GB" sz="2400" dirty="0">
                <a:solidFill>
                  <a:srgbClr val="FF0000"/>
                </a:solidFill>
              </a:rPr>
              <a:t>Carriers/ channels</a:t>
            </a:r>
            <a:r>
              <a:rPr lang="en-GB" sz="2400" dirty="0"/>
              <a:t> transporting water soluble substances across the membrane.</a:t>
            </a:r>
          </a:p>
          <a:p>
            <a:pPr marL="457200" indent="-457200">
              <a:spcAft>
                <a:spcPts val="600"/>
              </a:spcAft>
              <a:buFont typeface="+mj-lt"/>
              <a:buAutoNum type="arabicPeriod"/>
            </a:pPr>
            <a:r>
              <a:rPr lang="en-GB" sz="2400" dirty="0">
                <a:solidFill>
                  <a:srgbClr val="FF0000"/>
                </a:solidFill>
              </a:rPr>
              <a:t>Active Transport </a:t>
            </a:r>
            <a:r>
              <a:rPr lang="en-GB" sz="2400" dirty="0"/>
              <a:t>across the membrane by forming </a:t>
            </a:r>
            <a:r>
              <a:rPr lang="en-GB" sz="2400" dirty="0">
                <a:solidFill>
                  <a:srgbClr val="FF0000"/>
                </a:solidFill>
              </a:rPr>
              <a:t>ion carriers </a:t>
            </a:r>
            <a:r>
              <a:rPr lang="en-GB" sz="2400" dirty="0"/>
              <a:t>for sodium, potassium etc</a:t>
            </a:r>
          </a:p>
          <a:p>
            <a:pPr marL="457200" indent="-457200">
              <a:spcAft>
                <a:spcPts val="600"/>
              </a:spcAft>
              <a:buFont typeface="+mj-lt"/>
              <a:buAutoNum type="arabicPeriod"/>
            </a:pPr>
            <a:r>
              <a:rPr lang="en-GB" sz="2400" dirty="0">
                <a:solidFill>
                  <a:srgbClr val="FF0000"/>
                </a:solidFill>
              </a:rPr>
              <a:t>Recognition Sites</a:t>
            </a:r>
            <a:r>
              <a:rPr lang="en-GB" sz="2400" dirty="0"/>
              <a:t> by identifying cells</a:t>
            </a:r>
          </a:p>
          <a:p>
            <a:pPr marL="457200" indent="-457200">
              <a:spcAft>
                <a:spcPts val="600"/>
              </a:spcAft>
              <a:buFont typeface="+mj-lt"/>
              <a:buAutoNum type="arabicPeriod"/>
            </a:pPr>
            <a:r>
              <a:rPr lang="en-GB" sz="2400" dirty="0">
                <a:solidFill>
                  <a:srgbClr val="FF0000"/>
                </a:solidFill>
              </a:rPr>
              <a:t>Cell</a:t>
            </a:r>
            <a:r>
              <a:rPr lang="en-GB" sz="2400" dirty="0"/>
              <a:t> </a:t>
            </a:r>
            <a:r>
              <a:rPr lang="en-GB" sz="2400" dirty="0">
                <a:solidFill>
                  <a:srgbClr val="FF0000"/>
                </a:solidFill>
              </a:rPr>
              <a:t>adherence </a:t>
            </a:r>
            <a:r>
              <a:rPr lang="en-GB" sz="2400" dirty="0"/>
              <a:t> (stick) together.</a:t>
            </a:r>
          </a:p>
          <a:p>
            <a:pPr marL="457200" indent="-457200">
              <a:spcAft>
                <a:spcPts val="600"/>
              </a:spcAft>
              <a:buFont typeface="+mj-lt"/>
              <a:buAutoNum type="arabicPeriod"/>
            </a:pPr>
            <a:r>
              <a:rPr lang="en-GB" sz="2400" dirty="0">
                <a:solidFill>
                  <a:srgbClr val="FF0000"/>
                </a:solidFill>
              </a:rPr>
              <a:t>Receptors</a:t>
            </a:r>
            <a:r>
              <a:rPr lang="en-GB" sz="2400" dirty="0"/>
              <a:t> </a:t>
            </a:r>
            <a:r>
              <a:rPr lang="en-GB" sz="2400" dirty="0" err="1"/>
              <a:t>eg</a:t>
            </a:r>
            <a:r>
              <a:rPr lang="en-GB" sz="2400" dirty="0"/>
              <a:t> to receive hormones.</a:t>
            </a:r>
            <a:r>
              <a:rPr lang="en-GB" dirty="0"/>
              <a:t> </a:t>
            </a:r>
            <a:r>
              <a:rPr lang="en-GB" sz="2000" i="1" dirty="0">
                <a:solidFill>
                  <a:schemeClr val="tx2"/>
                </a:solidFill>
              </a:rPr>
              <a:t>(remember molecules unit - proteins have specific shapes because of their </a:t>
            </a:r>
            <a:r>
              <a:rPr lang="en-GB" sz="2000" b="1" i="1" dirty="0">
                <a:solidFill>
                  <a:schemeClr val="tx2"/>
                </a:solidFill>
              </a:rPr>
              <a:t>tertiary structure </a:t>
            </a:r>
            <a:r>
              <a:rPr lang="en-GB" sz="2000" i="1" dirty="0">
                <a:solidFill>
                  <a:schemeClr val="tx2"/>
                </a:solidFill>
              </a:rPr>
              <a:t>so can have regions that are exactly </a:t>
            </a:r>
            <a:r>
              <a:rPr lang="en-GB" sz="2000" b="1" i="1" dirty="0">
                <a:solidFill>
                  <a:schemeClr val="tx2"/>
                </a:solidFill>
              </a:rPr>
              <a:t>complementary </a:t>
            </a:r>
            <a:r>
              <a:rPr lang="en-GB" sz="2000" i="1" dirty="0">
                <a:solidFill>
                  <a:schemeClr val="tx2"/>
                </a:solidFill>
              </a:rPr>
              <a:t>(matching) in shape to a particular molecule such as a hormone)</a:t>
            </a:r>
          </a:p>
          <a:p>
            <a:pPr marL="457200" indent="-457200">
              <a:spcAft>
                <a:spcPts val="600"/>
              </a:spcAft>
              <a:buFont typeface="+mj-lt"/>
              <a:buAutoNum type="arabicPeriod"/>
            </a:pPr>
            <a:r>
              <a:rPr lang="en-GB" sz="2400" dirty="0">
                <a:solidFill>
                  <a:srgbClr val="FF0000"/>
                </a:solidFill>
              </a:rPr>
              <a:t>Structural support</a:t>
            </a:r>
          </a:p>
          <a:p>
            <a:pPr marL="457200" indent="-457200">
              <a:buFont typeface="+mj-lt"/>
              <a:buAutoNum type="arabicPeriod"/>
            </a:pPr>
            <a:endParaRPr lang="en-GB" sz="2000" dirty="0"/>
          </a:p>
        </p:txBody>
      </p:sp>
      <p:sp>
        <p:nvSpPr>
          <p:cNvPr id="5" name="TextBox 4"/>
          <p:cNvSpPr txBox="1"/>
          <p:nvPr/>
        </p:nvSpPr>
        <p:spPr>
          <a:xfrm>
            <a:off x="1377863" y="5795377"/>
            <a:ext cx="9407046" cy="830997"/>
          </a:xfrm>
          <a:prstGeom prst="rect">
            <a:avLst/>
          </a:prstGeom>
          <a:solidFill>
            <a:schemeClr val="tx2">
              <a:lumMod val="20000"/>
              <a:lumOff val="80000"/>
            </a:schemeClr>
          </a:solidFill>
          <a:ln w="28575">
            <a:solidFill>
              <a:schemeClr val="accent1"/>
            </a:solidFill>
          </a:ln>
        </p:spPr>
        <p:txBody>
          <a:bodyPr wrap="square" rtlCol="0">
            <a:spAutoFit/>
          </a:bodyPr>
          <a:lstStyle/>
          <a:p>
            <a:r>
              <a:rPr lang="en-GB" sz="2400" b="1" u="sng" dirty="0">
                <a:solidFill>
                  <a:prstClr val="black"/>
                </a:solidFill>
              </a:rPr>
              <a:t>Note:</a:t>
            </a:r>
            <a:r>
              <a:rPr lang="en-GB" sz="2400" b="1" dirty="0">
                <a:solidFill>
                  <a:prstClr val="black"/>
                </a:solidFill>
              </a:rPr>
              <a:t> </a:t>
            </a:r>
            <a:r>
              <a:rPr lang="en-GB" sz="2400" dirty="0">
                <a:solidFill>
                  <a:prstClr val="black"/>
                </a:solidFill>
              </a:rPr>
              <a:t>Functions of the Cell surface membrane itself will obviously include the functions of the proteins that form part of the membrane.</a:t>
            </a:r>
          </a:p>
        </p:txBody>
      </p:sp>
      <p:cxnSp>
        <p:nvCxnSpPr>
          <p:cNvPr id="6" name="Straight Connector 5"/>
          <p:cNvCxnSpPr/>
          <p:nvPr/>
        </p:nvCxnSpPr>
        <p:spPr>
          <a:xfrm flipV="1">
            <a:off x="845881" y="2699664"/>
            <a:ext cx="10102521" cy="5718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9183" y="1696536"/>
            <a:ext cx="1063964" cy="369332"/>
          </a:xfrm>
          <a:prstGeom prst="rect">
            <a:avLst/>
          </a:prstGeom>
          <a:noFill/>
        </p:spPr>
        <p:txBody>
          <a:bodyPr wrap="square" rtlCol="0">
            <a:spAutoFit/>
          </a:bodyPr>
          <a:lstStyle/>
          <a:p>
            <a:r>
              <a:rPr lang="en-GB" dirty="0"/>
              <a:t>Intrinsic</a:t>
            </a:r>
          </a:p>
        </p:txBody>
      </p:sp>
      <p:cxnSp>
        <p:nvCxnSpPr>
          <p:cNvPr id="11" name="Straight Arrow Connector 10"/>
          <p:cNvCxnSpPr/>
          <p:nvPr/>
        </p:nvCxnSpPr>
        <p:spPr>
          <a:xfrm flipV="1">
            <a:off x="1173147" y="1555845"/>
            <a:ext cx="300811" cy="3253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p:cNvCxnSpPr>
          <p:nvPr/>
        </p:nvCxnSpPr>
        <p:spPr>
          <a:xfrm>
            <a:off x="1173147" y="1881202"/>
            <a:ext cx="150405"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7138" y="3624620"/>
            <a:ext cx="1173147" cy="646331"/>
          </a:xfrm>
          <a:prstGeom prst="rect">
            <a:avLst/>
          </a:prstGeom>
          <a:noFill/>
        </p:spPr>
        <p:txBody>
          <a:bodyPr wrap="square" rtlCol="0">
            <a:spAutoFit/>
          </a:bodyPr>
          <a:lstStyle/>
          <a:p>
            <a:r>
              <a:rPr lang="en-GB" dirty="0"/>
              <a:t>Usually Extrinsic</a:t>
            </a:r>
          </a:p>
        </p:txBody>
      </p:sp>
    </p:spTree>
    <p:extLst>
      <p:ext uri="{BB962C8B-B14F-4D97-AF65-F5344CB8AC3E}">
        <p14:creationId xmlns:p14="http://schemas.microsoft.com/office/powerpoint/2010/main" val="4043079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Cholesterol</a:t>
            </a:r>
          </a:p>
        </p:txBody>
      </p:sp>
      <p:pic>
        <p:nvPicPr>
          <p:cNvPr id="7170" name="Picture 2" descr="Image result for cholesterol stru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10338" y="1831042"/>
            <a:ext cx="4913312" cy="34363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761" y="2232561"/>
            <a:ext cx="5480403" cy="4247317"/>
          </a:xfrm>
          <a:prstGeom prst="rect">
            <a:avLst/>
          </a:prstGeom>
          <a:noFill/>
        </p:spPr>
        <p:txBody>
          <a:bodyPr wrap="square" rtlCol="0">
            <a:spAutoFit/>
          </a:bodyPr>
          <a:lstStyle/>
          <a:p>
            <a:r>
              <a:rPr lang="en-GB" dirty="0"/>
              <a:t>Occurs within the phospholipid bilayer.  Cholesterol is very hydrophobic, so help play a role in preventing water loss from the cell.</a:t>
            </a:r>
          </a:p>
          <a:p>
            <a:endParaRPr lang="en-GB" dirty="0"/>
          </a:p>
          <a:p>
            <a:r>
              <a:rPr lang="en-GB" dirty="0"/>
              <a:t>Cholesterol adds strength to the membrane, by pulling the tails of the phospholipids (the fatty acids) together, limiting their movement.</a:t>
            </a:r>
          </a:p>
          <a:p>
            <a:endParaRPr lang="en-GB" dirty="0"/>
          </a:p>
          <a:p>
            <a:r>
              <a:rPr lang="en-GB" dirty="0"/>
              <a:t>Functions:</a:t>
            </a:r>
          </a:p>
          <a:p>
            <a:pPr marL="342900" indent="-342900">
              <a:buAutoNum type="arabicParenR"/>
            </a:pPr>
            <a:r>
              <a:rPr lang="en-GB" dirty="0"/>
              <a:t>Reduce the lateral movement of the molecules in the membrane</a:t>
            </a:r>
          </a:p>
          <a:p>
            <a:pPr marL="342900" indent="-342900">
              <a:buAutoNum type="arabicParenR"/>
            </a:pPr>
            <a:r>
              <a:rPr lang="en-GB" dirty="0"/>
              <a:t>Makes the membrane less fluid at higher temperatures</a:t>
            </a:r>
          </a:p>
          <a:p>
            <a:pPr marL="342900" indent="-342900">
              <a:buAutoNum type="arabicParenR"/>
            </a:pPr>
            <a:r>
              <a:rPr lang="en-GB" dirty="0"/>
              <a:t>Prevents leakage of water and dissolved ions from the cell</a:t>
            </a:r>
          </a:p>
        </p:txBody>
      </p:sp>
    </p:spTree>
    <p:extLst>
      <p:ext uri="{BB962C8B-B14F-4D97-AF65-F5344CB8AC3E}">
        <p14:creationId xmlns:p14="http://schemas.microsoft.com/office/powerpoint/2010/main" val="2129391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Glyocolipids</a:t>
            </a:r>
            <a:endParaRPr lang="en-GB" dirty="0"/>
          </a:p>
        </p:txBody>
      </p:sp>
      <p:sp>
        <p:nvSpPr>
          <p:cNvPr id="3" name="Content Placeholder 2"/>
          <p:cNvSpPr>
            <a:spLocks noGrp="1"/>
          </p:cNvSpPr>
          <p:nvPr>
            <p:ph idx="1"/>
          </p:nvPr>
        </p:nvSpPr>
        <p:spPr>
          <a:xfrm>
            <a:off x="1024128" y="2286000"/>
            <a:ext cx="4272267" cy="4023360"/>
          </a:xfrm>
        </p:spPr>
        <p:txBody>
          <a:bodyPr/>
          <a:lstStyle/>
          <a:p>
            <a:r>
              <a:rPr lang="en-GB" dirty="0"/>
              <a:t>Carbohydrate bonded to a lipid.  The carbohydrate group extends away from the membrane of the cell</a:t>
            </a:r>
          </a:p>
          <a:p>
            <a:r>
              <a:rPr lang="en-GB" dirty="0"/>
              <a:t>Functions:</a:t>
            </a:r>
          </a:p>
          <a:p>
            <a:r>
              <a:rPr lang="en-GB" dirty="0"/>
              <a:t>1) Acts as a recognition site</a:t>
            </a:r>
          </a:p>
          <a:p>
            <a:r>
              <a:rPr lang="en-GB" dirty="0"/>
              <a:t>2) Helps maintain membrane stability</a:t>
            </a:r>
          </a:p>
          <a:p>
            <a:r>
              <a:rPr lang="en-GB" dirty="0"/>
              <a:t>3) Helps attach cells together to form tissues</a:t>
            </a:r>
          </a:p>
        </p:txBody>
      </p:sp>
      <p:pic>
        <p:nvPicPr>
          <p:cNvPr id="6146" name="Picture 2" descr="Image result for glycolip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513" y="2286000"/>
            <a:ext cx="3333750"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996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Glycoproteins</a:t>
            </a:r>
          </a:p>
        </p:txBody>
      </p:sp>
      <p:pic>
        <p:nvPicPr>
          <p:cNvPr id="5122" name="Picture 2" descr="Image result for glycopro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141" y="2084832"/>
            <a:ext cx="6515288" cy="3826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0016" y="2470068"/>
            <a:ext cx="3788228" cy="3139321"/>
          </a:xfrm>
          <a:prstGeom prst="rect">
            <a:avLst/>
          </a:prstGeom>
          <a:noFill/>
        </p:spPr>
        <p:txBody>
          <a:bodyPr wrap="square" rtlCol="0">
            <a:spAutoFit/>
          </a:bodyPr>
          <a:lstStyle/>
          <a:p>
            <a:r>
              <a:rPr lang="en-GB" dirty="0"/>
              <a:t>Carbohydrates (hence </a:t>
            </a:r>
            <a:r>
              <a:rPr lang="en-GB" i="1" dirty="0"/>
              <a:t>“</a:t>
            </a:r>
            <a:r>
              <a:rPr lang="en-GB" i="1" dirty="0" err="1"/>
              <a:t>glyco</a:t>
            </a:r>
            <a:r>
              <a:rPr lang="en-GB" i="1" dirty="0"/>
              <a:t>”</a:t>
            </a:r>
            <a:r>
              <a:rPr lang="en-GB" dirty="0"/>
              <a:t>) are attached to proteins, and extend away from the surface of the cell membrane.</a:t>
            </a:r>
          </a:p>
          <a:p>
            <a:endParaRPr lang="en-GB" dirty="0"/>
          </a:p>
          <a:p>
            <a:r>
              <a:rPr lang="en-GB" dirty="0"/>
              <a:t>Functions:</a:t>
            </a:r>
          </a:p>
          <a:p>
            <a:pPr marL="342900" indent="-342900">
              <a:buAutoNum type="arabicParenR"/>
            </a:pPr>
            <a:r>
              <a:rPr lang="en-GB" dirty="0"/>
              <a:t>Act as recognition sites</a:t>
            </a:r>
          </a:p>
          <a:p>
            <a:pPr marL="342900" indent="-342900">
              <a:buAutoNum type="arabicParenR"/>
            </a:pPr>
            <a:r>
              <a:rPr lang="en-GB" dirty="0"/>
              <a:t>Help cells attach to each other to form tissues</a:t>
            </a:r>
          </a:p>
          <a:p>
            <a:pPr marL="342900" indent="-342900">
              <a:buAutoNum type="arabicParenR"/>
            </a:pPr>
            <a:r>
              <a:rPr lang="en-GB" dirty="0"/>
              <a:t>Used in cell recognition (LINK – immune system)</a:t>
            </a:r>
          </a:p>
        </p:txBody>
      </p:sp>
    </p:spTree>
    <p:extLst>
      <p:ext uri="{BB962C8B-B14F-4D97-AF65-F5344CB8AC3E}">
        <p14:creationId xmlns:p14="http://schemas.microsoft.com/office/powerpoint/2010/main" val="1138312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244" y="274638"/>
            <a:ext cx="10960274" cy="1143000"/>
          </a:xfrm>
        </p:spPr>
        <p:txBody>
          <a:bodyPr>
            <a:noAutofit/>
          </a:bodyPr>
          <a:lstStyle/>
          <a:p>
            <a:r>
              <a:rPr lang="en-GB" sz="3600" b="1" dirty="0"/>
              <a:t>Functions of Different Membrane Molecules</a:t>
            </a:r>
            <a:br>
              <a:rPr lang="en-GB" sz="3600" b="1" dirty="0"/>
            </a:br>
            <a:r>
              <a:rPr lang="en-GB" sz="2400" dirty="0"/>
              <a:t>(in brief)</a:t>
            </a:r>
          </a:p>
        </p:txBody>
      </p:sp>
      <p:sp>
        <p:nvSpPr>
          <p:cNvPr id="3" name="Content Placeholder 2"/>
          <p:cNvSpPr>
            <a:spLocks noGrp="1"/>
          </p:cNvSpPr>
          <p:nvPr>
            <p:ph idx="1"/>
          </p:nvPr>
        </p:nvSpPr>
        <p:spPr>
          <a:xfrm>
            <a:off x="947928" y="1371600"/>
            <a:ext cx="10024872" cy="5353050"/>
          </a:xfrm>
        </p:spPr>
        <p:txBody>
          <a:bodyPr>
            <a:noAutofit/>
          </a:bodyPr>
          <a:lstStyle/>
          <a:p>
            <a:pPr>
              <a:buNone/>
            </a:pPr>
            <a:r>
              <a:rPr lang="en-GB" sz="2400" b="1" dirty="0"/>
              <a:t>Glycolipids</a:t>
            </a:r>
            <a:r>
              <a:rPr lang="en-GB" sz="2400" dirty="0"/>
              <a:t> – act as cell to cell recognition sites.</a:t>
            </a:r>
          </a:p>
          <a:p>
            <a:pPr>
              <a:buNone/>
            </a:pPr>
            <a:r>
              <a:rPr lang="en-GB" sz="2400" b="1" dirty="0"/>
              <a:t>Glycoproteins</a:t>
            </a:r>
            <a:r>
              <a:rPr lang="en-GB" sz="2400" dirty="0"/>
              <a:t> – act as recognition sites and </a:t>
            </a:r>
            <a:r>
              <a:rPr lang="en-GB" sz="2400" b="1" dirty="0"/>
              <a:t>antigens</a:t>
            </a:r>
          </a:p>
          <a:p>
            <a:pPr>
              <a:buNone/>
            </a:pPr>
            <a:r>
              <a:rPr lang="en-GB" sz="2400" b="1" dirty="0"/>
              <a:t>Proteins </a:t>
            </a:r>
            <a:r>
              <a:rPr lang="en-GB" sz="2400" dirty="0"/>
              <a:t>– different types within the membrane e.g..</a:t>
            </a:r>
          </a:p>
          <a:p>
            <a:pPr marL="533400" indent="-355600">
              <a:lnSpc>
                <a:spcPct val="100000"/>
              </a:lnSpc>
              <a:buFont typeface="+mj-lt"/>
              <a:buAutoNum type="arabicPeriod"/>
            </a:pPr>
            <a:r>
              <a:rPr lang="en-GB" sz="2400" dirty="0">
                <a:solidFill>
                  <a:srgbClr val="FF0000"/>
                </a:solidFill>
              </a:rPr>
              <a:t>Transport proteins </a:t>
            </a:r>
            <a:r>
              <a:rPr lang="en-GB" sz="2400" dirty="0"/>
              <a:t>allow substances across the membrane (carrier and channel proteins and protein pumps)</a:t>
            </a:r>
          </a:p>
          <a:p>
            <a:pPr marL="547688" indent="-369888">
              <a:buFont typeface="+mj-lt"/>
              <a:buAutoNum type="arabicPeriod"/>
            </a:pPr>
            <a:r>
              <a:rPr lang="en-GB" sz="2400" dirty="0">
                <a:solidFill>
                  <a:srgbClr val="FF0000"/>
                </a:solidFill>
              </a:rPr>
              <a:t>Receptor proteins </a:t>
            </a:r>
            <a:r>
              <a:rPr lang="en-GB" sz="2400" dirty="0"/>
              <a:t>to bind with hormones</a:t>
            </a:r>
          </a:p>
          <a:p>
            <a:pPr marL="547688" indent="-369888">
              <a:buFont typeface="+mj-lt"/>
              <a:buAutoNum type="arabicPeriod"/>
            </a:pPr>
            <a:r>
              <a:rPr lang="en-GB" sz="2400" dirty="0">
                <a:solidFill>
                  <a:srgbClr val="FF0000"/>
                </a:solidFill>
              </a:rPr>
              <a:t>Enzyme proteins </a:t>
            </a:r>
            <a:r>
              <a:rPr lang="en-GB" sz="2400" dirty="0"/>
              <a:t>e.g. ATPase		</a:t>
            </a:r>
          </a:p>
          <a:p>
            <a:pPr>
              <a:buNone/>
            </a:pPr>
            <a:r>
              <a:rPr lang="en-GB" sz="2400" b="1" dirty="0"/>
              <a:t>Cholesterol </a:t>
            </a:r>
            <a:r>
              <a:rPr lang="en-GB" sz="2400" dirty="0"/>
              <a:t>– helps regulate membrane stability, rigidity and fluidity. </a:t>
            </a:r>
          </a:p>
          <a:p>
            <a:pPr marL="0" indent="0">
              <a:lnSpc>
                <a:spcPct val="100000"/>
              </a:lnSpc>
              <a:buNone/>
            </a:pPr>
            <a:r>
              <a:rPr lang="en-GB" sz="2400" b="1" dirty="0"/>
              <a:t>Phospholipids</a:t>
            </a:r>
            <a:r>
              <a:rPr lang="en-GB" sz="2400" dirty="0"/>
              <a:t> – act mainly as the membrane boundary and barrier to most molecules but allow transport of small non-polar molecules between themselves via diffusion.</a:t>
            </a:r>
            <a:endParaRPr lang="en-GB" sz="2400" b="1" dirty="0"/>
          </a:p>
          <a:p>
            <a:pPr>
              <a:buNone/>
            </a:pPr>
            <a:endParaRPr lang="en-GB" sz="2400" b="1" dirty="0"/>
          </a:p>
        </p:txBody>
      </p:sp>
    </p:spTree>
    <p:extLst>
      <p:ext uri="{BB962C8B-B14F-4D97-AF65-F5344CB8AC3E}">
        <p14:creationId xmlns:p14="http://schemas.microsoft.com/office/powerpoint/2010/main" val="4248936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8084" y="228600"/>
            <a:ext cx="9407048" cy="792162"/>
          </a:xfrm>
        </p:spPr>
        <p:txBody>
          <a:bodyPr>
            <a:normAutofit fontScale="90000"/>
          </a:bodyPr>
          <a:lstStyle/>
          <a:p>
            <a:r>
              <a:rPr lang="en-GB" sz="3600" b="1" dirty="0"/>
              <a:t>Fluid Mosaic Model of Plasma Membrane 2-D</a:t>
            </a:r>
            <a:endParaRPr lang="en-GB" sz="2200" b="1" dirty="0">
              <a:solidFill>
                <a:srgbClr val="FF0000"/>
              </a:solidFill>
            </a:endParaRPr>
          </a:p>
        </p:txBody>
      </p:sp>
      <p:grpSp>
        <p:nvGrpSpPr>
          <p:cNvPr id="11" name="Group 10"/>
          <p:cNvGrpSpPr/>
          <p:nvPr/>
        </p:nvGrpSpPr>
        <p:grpSpPr>
          <a:xfrm>
            <a:off x="992949" y="951979"/>
            <a:ext cx="9934183" cy="5696129"/>
            <a:chOff x="992949" y="951979"/>
            <a:chExt cx="9934183" cy="5696129"/>
          </a:xfrm>
        </p:grpSpPr>
        <p:grpSp>
          <p:nvGrpSpPr>
            <p:cNvPr id="19" name="Group 18"/>
            <p:cNvGrpSpPr/>
            <p:nvPr/>
          </p:nvGrpSpPr>
          <p:grpSpPr>
            <a:xfrm>
              <a:off x="992949" y="951979"/>
              <a:ext cx="9934183" cy="5696129"/>
              <a:chOff x="228600" y="1219200"/>
              <a:chExt cx="10195609" cy="5696129"/>
            </a:xfrm>
          </p:grpSpPr>
          <p:grpSp>
            <p:nvGrpSpPr>
              <p:cNvPr id="17" name="Group 16"/>
              <p:cNvGrpSpPr/>
              <p:nvPr/>
            </p:nvGrpSpPr>
            <p:grpSpPr>
              <a:xfrm>
                <a:off x="228600" y="1219200"/>
                <a:ext cx="10195609" cy="5696129"/>
                <a:chOff x="228600" y="1219200"/>
                <a:chExt cx="10195609" cy="5696129"/>
              </a:xfrm>
            </p:grpSpPr>
            <p:sp>
              <p:nvSpPr>
                <p:cNvPr id="5" name="TextBox 4"/>
                <p:cNvSpPr txBox="1"/>
                <p:nvPr/>
              </p:nvSpPr>
              <p:spPr>
                <a:xfrm>
                  <a:off x="6324600" y="6019800"/>
                  <a:ext cx="2667000" cy="646331"/>
                </a:xfrm>
                <a:prstGeom prst="rect">
                  <a:avLst/>
                </a:prstGeom>
                <a:noFill/>
              </p:spPr>
              <p:txBody>
                <a:bodyPr wrap="square" rtlCol="0">
                  <a:spAutoFit/>
                </a:bodyPr>
                <a:lstStyle/>
                <a:p>
                  <a:r>
                    <a:rPr lang="en-GB" dirty="0">
                      <a:solidFill>
                        <a:srgbClr val="FF0000"/>
                      </a:solidFill>
                    </a:rPr>
                    <a:t>Intrinsic protein </a:t>
                  </a:r>
                  <a:r>
                    <a:rPr lang="en-GB" dirty="0"/>
                    <a:t>forming a channel protein</a:t>
                  </a:r>
                </a:p>
              </p:txBody>
            </p:sp>
            <p:grpSp>
              <p:nvGrpSpPr>
                <p:cNvPr id="10" name="Group 9"/>
                <p:cNvGrpSpPr/>
                <p:nvPr/>
              </p:nvGrpSpPr>
              <p:grpSpPr>
                <a:xfrm>
                  <a:off x="838200" y="2057400"/>
                  <a:ext cx="8030475" cy="3990975"/>
                  <a:chOff x="838200" y="2057400"/>
                  <a:chExt cx="8030475" cy="3990975"/>
                </a:xfrm>
              </p:grpSpPr>
              <p:grpSp>
                <p:nvGrpSpPr>
                  <p:cNvPr id="9" name="Group 8"/>
                  <p:cNvGrpSpPr/>
                  <p:nvPr/>
                </p:nvGrpSpPr>
                <p:grpSpPr>
                  <a:xfrm>
                    <a:off x="838200" y="2057400"/>
                    <a:ext cx="7867650" cy="3990975"/>
                    <a:chOff x="762000" y="2057400"/>
                    <a:chExt cx="7867650" cy="3990975"/>
                  </a:xfrm>
                </p:grpSpPr>
                <p:pic>
                  <p:nvPicPr>
                    <p:cNvPr id="4098" name="Picture 2" descr="C:\Documents and Settings\Kay\My Documents\My PaperPort Documents\29 October 2011 (2).jpg"/>
                    <p:cNvPicPr>
                      <a:picLocks noChangeAspect="1" noChangeArrowheads="1"/>
                    </p:cNvPicPr>
                    <p:nvPr/>
                  </p:nvPicPr>
                  <p:blipFill>
                    <a:blip r:embed="rId2" cstate="print"/>
                    <a:srcRect/>
                    <a:stretch>
                      <a:fillRect/>
                    </a:stretch>
                  </p:blipFill>
                  <p:spPr bwMode="auto">
                    <a:xfrm>
                      <a:off x="762000" y="2057400"/>
                      <a:ext cx="7867650" cy="3990975"/>
                    </a:xfrm>
                    <a:prstGeom prst="rect">
                      <a:avLst/>
                    </a:prstGeom>
                    <a:noFill/>
                  </p:spPr>
                </p:pic>
                <p:sp>
                  <p:nvSpPr>
                    <p:cNvPr id="8" name="Rectangle 7"/>
                    <p:cNvSpPr/>
                    <p:nvPr/>
                  </p:nvSpPr>
                  <p:spPr>
                    <a:xfrm>
                      <a:off x="7620000" y="41148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p:cNvSpPr txBox="1"/>
                  <p:nvPr/>
                </p:nvSpPr>
                <p:spPr>
                  <a:xfrm>
                    <a:off x="7759544" y="3838184"/>
                    <a:ext cx="1109131" cy="646331"/>
                  </a:xfrm>
                  <a:prstGeom prst="rect">
                    <a:avLst/>
                  </a:prstGeom>
                  <a:noFill/>
                </p:spPr>
                <p:txBody>
                  <a:bodyPr wrap="square" rtlCol="0">
                    <a:spAutoFit/>
                  </a:bodyPr>
                  <a:lstStyle/>
                  <a:p>
                    <a:r>
                      <a:rPr lang="en-GB" b="1" dirty="0">
                        <a:solidFill>
                          <a:srgbClr val="FF0000"/>
                        </a:solidFill>
                      </a:rPr>
                      <a:t>Bilayer</a:t>
                    </a:r>
                    <a:r>
                      <a:rPr lang="en-GB" dirty="0"/>
                      <a:t>   7 – 8 nm</a:t>
                    </a:r>
                  </a:p>
                </p:txBody>
              </p:sp>
            </p:grpSp>
            <p:sp>
              <p:nvSpPr>
                <p:cNvPr id="4" name="TextBox 3"/>
                <p:cNvSpPr txBox="1"/>
                <p:nvPr/>
              </p:nvSpPr>
              <p:spPr>
                <a:xfrm>
                  <a:off x="3962400" y="5638800"/>
                  <a:ext cx="1295400" cy="923330"/>
                </a:xfrm>
                <a:prstGeom prst="rect">
                  <a:avLst/>
                </a:prstGeom>
                <a:noFill/>
              </p:spPr>
              <p:txBody>
                <a:bodyPr wrap="square" rtlCol="0">
                  <a:spAutoFit/>
                </a:bodyPr>
                <a:lstStyle/>
                <a:p>
                  <a:r>
                    <a:rPr lang="en-GB" dirty="0">
                      <a:solidFill>
                        <a:srgbClr val="FF0000"/>
                      </a:solidFill>
                    </a:rPr>
                    <a:t>Peripheral protein (extrinsic)</a:t>
                  </a:r>
                </a:p>
              </p:txBody>
            </p:sp>
            <p:sp>
              <p:nvSpPr>
                <p:cNvPr id="6" name="TextBox 5"/>
                <p:cNvSpPr txBox="1"/>
                <p:nvPr/>
              </p:nvSpPr>
              <p:spPr>
                <a:xfrm>
                  <a:off x="7543800" y="5257800"/>
                  <a:ext cx="2880409" cy="646331"/>
                </a:xfrm>
                <a:prstGeom prst="rect">
                  <a:avLst/>
                </a:prstGeom>
                <a:noFill/>
              </p:spPr>
              <p:txBody>
                <a:bodyPr wrap="square" rtlCol="0">
                  <a:spAutoFit/>
                </a:bodyPr>
                <a:lstStyle/>
                <a:p>
                  <a:r>
                    <a:rPr lang="en-GB" dirty="0">
                      <a:solidFill>
                        <a:srgbClr val="FF0000"/>
                      </a:solidFill>
                    </a:rPr>
                    <a:t>Cholesterol </a:t>
                  </a:r>
                  <a:r>
                    <a:rPr lang="en-GB" dirty="0"/>
                    <a:t>between and around the fatty acid tails</a:t>
                  </a:r>
                </a:p>
              </p:txBody>
            </p:sp>
            <p:sp>
              <p:nvSpPr>
                <p:cNvPr id="12" name="TextBox 11"/>
                <p:cNvSpPr txBox="1"/>
                <p:nvPr/>
              </p:nvSpPr>
              <p:spPr>
                <a:xfrm>
                  <a:off x="228600" y="5715000"/>
                  <a:ext cx="2286000" cy="1200329"/>
                </a:xfrm>
                <a:prstGeom prst="rect">
                  <a:avLst/>
                </a:prstGeom>
                <a:noFill/>
              </p:spPr>
              <p:txBody>
                <a:bodyPr wrap="square" rtlCol="0">
                  <a:spAutoFit/>
                </a:bodyPr>
                <a:lstStyle/>
                <a:p>
                  <a:r>
                    <a:rPr lang="en-GB" dirty="0">
                      <a:solidFill>
                        <a:srgbClr val="FF0000"/>
                      </a:solidFill>
                    </a:rPr>
                    <a:t>Extrinsic Protein </a:t>
                  </a:r>
                  <a:r>
                    <a:rPr lang="en-GB" dirty="0"/>
                    <a:t>embedded in one layer of phospholipids</a:t>
                  </a:r>
                </a:p>
              </p:txBody>
            </p:sp>
            <p:sp>
              <p:nvSpPr>
                <p:cNvPr id="13" name="TextBox 12"/>
                <p:cNvSpPr txBox="1"/>
                <p:nvPr/>
              </p:nvSpPr>
              <p:spPr>
                <a:xfrm>
                  <a:off x="3429000" y="1371600"/>
                  <a:ext cx="2286000" cy="646331"/>
                </a:xfrm>
                <a:prstGeom prst="rect">
                  <a:avLst/>
                </a:prstGeom>
                <a:noFill/>
              </p:spPr>
              <p:txBody>
                <a:bodyPr wrap="square" rtlCol="0">
                  <a:spAutoFit/>
                </a:bodyPr>
                <a:lstStyle/>
                <a:p>
                  <a:r>
                    <a:rPr lang="en-GB" dirty="0">
                      <a:solidFill>
                        <a:srgbClr val="FF0000"/>
                      </a:solidFill>
                    </a:rPr>
                    <a:t>Extrinsic protein </a:t>
                  </a:r>
                  <a:r>
                    <a:rPr lang="en-GB" dirty="0"/>
                    <a:t>with receptor site</a:t>
                  </a:r>
                </a:p>
              </p:txBody>
            </p:sp>
            <p:sp>
              <p:nvSpPr>
                <p:cNvPr id="14" name="TextBox 13"/>
                <p:cNvSpPr txBox="1"/>
                <p:nvPr/>
              </p:nvSpPr>
              <p:spPr>
                <a:xfrm>
                  <a:off x="229671" y="2234852"/>
                  <a:ext cx="2022431" cy="923330"/>
                </a:xfrm>
                <a:prstGeom prst="rect">
                  <a:avLst/>
                </a:prstGeom>
                <a:noFill/>
              </p:spPr>
              <p:txBody>
                <a:bodyPr wrap="square" rtlCol="0">
                  <a:spAutoFit/>
                </a:bodyPr>
                <a:lstStyle/>
                <a:p>
                  <a:r>
                    <a:rPr lang="en-GB" dirty="0">
                      <a:solidFill>
                        <a:srgbClr val="FF0000"/>
                      </a:solidFill>
                    </a:rPr>
                    <a:t>Intrinsic protein </a:t>
                  </a:r>
                  <a:r>
                    <a:rPr lang="en-GB" dirty="0"/>
                    <a:t>forming carrier protein</a:t>
                  </a:r>
                </a:p>
              </p:txBody>
            </p:sp>
            <p:sp>
              <p:nvSpPr>
                <p:cNvPr id="15" name="TextBox 14"/>
                <p:cNvSpPr txBox="1"/>
                <p:nvPr/>
              </p:nvSpPr>
              <p:spPr>
                <a:xfrm>
                  <a:off x="914400" y="1219200"/>
                  <a:ext cx="2286000" cy="923330"/>
                </a:xfrm>
                <a:prstGeom prst="rect">
                  <a:avLst/>
                </a:prstGeom>
                <a:noFill/>
              </p:spPr>
              <p:txBody>
                <a:bodyPr wrap="square" rtlCol="0">
                  <a:spAutoFit/>
                </a:bodyPr>
                <a:lstStyle/>
                <a:p>
                  <a:r>
                    <a:rPr lang="en-GB" dirty="0"/>
                    <a:t>Carbohydrate chain on phospholipid forming </a:t>
                  </a:r>
                  <a:r>
                    <a:rPr lang="en-GB" dirty="0">
                      <a:solidFill>
                        <a:srgbClr val="FF0000"/>
                      </a:solidFill>
                    </a:rPr>
                    <a:t>glycolipid</a:t>
                  </a:r>
                </a:p>
              </p:txBody>
            </p:sp>
            <p:sp>
              <p:nvSpPr>
                <p:cNvPr id="16" name="TextBox 15"/>
                <p:cNvSpPr txBox="1"/>
                <p:nvPr/>
              </p:nvSpPr>
              <p:spPr>
                <a:xfrm>
                  <a:off x="6858000" y="1219200"/>
                  <a:ext cx="2286000" cy="923330"/>
                </a:xfrm>
                <a:prstGeom prst="rect">
                  <a:avLst/>
                </a:prstGeom>
                <a:noFill/>
              </p:spPr>
              <p:txBody>
                <a:bodyPr wrap="square" rtlCol="0">
                  <a:spAutoFit/>
                </a:bodyPr>
                <a:lstStyle/>
                <a:p>
                  <a:r>
                    <a:rPr lang="en-GB" dirty="0"/>
                    <a:t>Carbohydrate chain on protein forming </a:t>
                  </a:r>
                  <a:r>
                    <a:rPr lang="en-GB" dirty="0">
                      <a:solidFill>
                        <a:srgbClr val="FF0000"/>
                      </a:solidFill>
                    </a:rPr>
                    <a:t>glycoprotein</a:t>
                  </a:r>
                </a:p>
              </p:txBody>
            </p:sp>
          </p:grpSp>
          <p:sp>
            <p:nvSpPr>
              <p:cNvPr id="18" name="Rectangle 17"/>
              <p:cNvSpPr/>
              <p:nvPr/>
            </p:nvSpPr>
            <p:spPr>
              <a:xfrm rot="21164413">
                <a:off x="2971989" y="5034475"/>
                <a:ext cx="160809"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p:cNvSpPr txBox="1"/>
            <p:nvPr/>
          </p:nvSpPr>
          <p:spPr>
            <a:xfrm>
              <a:off x="8039100" y="1905000"/>
              <a:ext cx="2609850" cy="1200329"/>
            </a:xfrm>
            <a:prstGeom prst="rect">
              <a:avLst/>
            </a:prstGeom>
            <a:solidFill>
              <a:schemeClr val="tx2">
                <a:lumMod val="20000"/>
                <a:lumOff val="80000"/>
              </a:schemeClr>
            </a:solidFill>
            <a:ln w="25400">
              <a:solidFill>
                <a:schemeClr val="accent2"/>
              </a:solidFill>
            </a:ln>
          </p:spPr>
          <p:txBody>
            <a:bodyPr wrap="square" rtlCol="0">
              <a:spAutoFit/>
            </a:bodyPr>
            <a:lstStyle/>
            <a:p>
              <a:r>
                <a:rPr lang="en-GB" sz="2400" dirty="0"/>
                <a:t>The membrane forms a </a:t>
              </a:r>
              <a:r>
                <a:rPr lang="en-GB" sz="2400" b="1" dirty="0">
                  <a:solidFill>
                    <a:srgbClr val="FF0000"/>
                  </a:solidFill>
                </a:rPr>
                <a:t>bilayer</a:t>
              </a:r>
              <a:r>
                <a:rPr lang="en-GB" sz="2400" dirty="0"/>
                <a:t> of </a:t>
              </a:r>
              <a:r>
                <a:rPr lang="en-GB" sz="2400" b="1" dirty="0">
                  <a:solidFill>
                    <a:srgbClr val="FF0000"/>
                  </a:solidFill>
                </a:rPr>
                <a:t>phospholipids </a:t>
              </a:r>
              <a:endParaRPr lang="en-GB" sz="2400" dirty="0"/>
            </a:p>
          </p:txBody>
        </p:sp>
      </p:grpSp>
    </p:spTree>
    <p:extLst>
      <p:ext uri="{BB962C8B-B14F-4D97-AF65-F5344CB8AC3E}">
        <p14:creationId xmlns:p14="http://schemas.microsoft.com/office/powerpoint/2010/main" val="399958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654" y="409852"/>
            <a:ext cx="9720072" cy="805173"/>
          </a:xfrm>
        </p:spPr>
        <p:txBody>
          <a:bodyPr>
            <a:normAutofit/>
          </a:bodyPr>
          <a:lstStyle/>
          <a:p>
            <a:r>
              <a:rPr lang="en-GB" sz="3600" b="1" dirty="0">
                <a:latin typeface="Arial" panose="020B0604020202020204" pitchFamily="34" charset="0"/>
                <a:cs typeface="Arial" panose="020B0604020202020204" pitchFamily="34" charset="0"/>
              </a:rPr>
              <a:t>Specification section 3.2.3 </a:t>
            </a:r>
            <a:r>
              <a:rPr lang="en-GB" sz="3600" dirty="0">
                <a:latin typeface="Arial" panose="020B0604020202020204" pitchFamily="34" charset="0"/>
                <a:cs typeface="Arial" panose="020B0604020202020204" pitchFamily="34" charset="0"/>
              </a:rPr>
              <a:t>continued:</a:t>
            </a:r>
          </a:p>
        </p:txBody>
      </p:sp>
      <p:sp>
        <p:nvSpPr>
          <p:cNvPr id="3" name="Content Placeholder 2"/>
          <p:cNvSpPr>
            <a:spLocks noGrp="1"/>
          </p:cNvSpPr>
          <p:nvPr>
            <p:ph idx="1"/>
          </p:nvPr>
        </p:nvSpPr>
        <p:spPr>
          <a:xfrm>
            <a:off x="1099284" y="1202500"/>
            <a:ext cx="9798360" cy="5498926"/>
          </a:xfrm>
        </p:spPr>
        <p:txBody>
          <a:bodyPr>
            <a:normAutofit/>
          </a:bodyPr>
          <a:lstStyle/>
          <a:p>
            <a:pPr marL="0" indent="0">
              <a:buNone/>
            </a:pPr>
            <a:r>
              <a:rPr lang="en-GB" sz="2000" dirty="0"/>
              <a:t>Cells may be adapted for rapid transport across their internal or external membranes by an increase in surface area of, or by an increase in the number of </a:t>
            </a:r>
            <a:r>
              <a:rPr lang="en-GB" sz="2000" dirty="0">
                <a:solidFill>
                  <a:srgbClr val="FF0000"/>
                </a:solidFill>
              </a:rPr>
              <a:t>protein channels </a:t>
            </a:r>
            <a:r>
              <a:rPr lang="en-GB" sz="2000" dirty="0"/>
              <a:t>and </a:t>
            </a:r>
            <a:r>
              <a:rPr lang="en-GB" sz="2000" dirty="0">
                <a:solidFill>
                  <a:srgbClr val="FF0000"/>
                </a:solidFill>
              </a:rPr>
              <a:t>carrier molecules </a:t>
            </a:r>
            <a:r>
              <a:rPr lang="en-GB" sz="2000" dirty="0"/>
              <a:t>in, their membranes.</a:t>
            </a:r>
          </a:p>
          <a:p>
            <a:pPr marL="0" indent="0">
              <a:buNone/>
            </a:pPr>
            <a:r>
              <a:rPr lang="en-GB" sz="2000" b="1" dirty="0"/>
              <a:t>Students should be able to</a:t>
            </a:r>
            <a:r>
              <a:rPr lang="en-GB" sz="2000" dirty="0"/>
              <a:t>:</a:t>
            </a:r>
          </a:p>
          <a:p>
            <a:pPr marL="354013" indent="-354013"/>
            <a:r>
              <a:rPr lang="en-GB" sz="2000" dirty="0"/>
              <a:t>Explain the adaptations of specialised cells in relation to the rate of transport across their internal and external membranes.</a:t>
            </a:r>
          </a:p>
          <a:p>
            <a:pPr marL="354013" indent="-354013"/>
            <a:r>
              <a:rPr lang="en-GB" sz="2000" dirty="0"/>
              <a:t>Explain how surface area, number of channel or carrier proteins and differences in gradients of concentration or water potential affect the rate of movement across cell membranes.</a:t>
            </a:r>
          </a:p>
          <a:p>
            <a:pPr marL="0" indent="0">
              <a:buNone/>
            </a:pPr>
            <a:r>
              <a:rPr lang="en-GB" sz="2000" b="1" dirty="0"/>
              <a:t>Required Practical 3</a:t>
            </a:r>
            <a:r>
              <a:rPr lang="en-GB" sz="2000" dirty="0"/>
              <a:t>: production of a dilution series of a solute to produce a calibration curve with which to identify the water potential of plant tissue.</a:t>
            </a:r>
          </a:p>
          <a:p>
            <a:pPr marL="0" indent="0">
              <a:buNone/>
            </a:pPr>
            <a:r>
              <a:rPr lang="en-GB" sz="2000" b="1" dirty="0"/>
              <a:t>Required practical 4</a:t>
            </a:r>
            <a:r>
              <a:rPr lang="en-GB" sz="2000" dirty="0"/>
              <a:t>: Investigation into the effect of a named variable on the permeability of cell surface membranes.</a:t>
            </a:r>
          </a:p>
        </p:txBody>
      </p:sp>
    </p:spTree>
    <p:extLst>
      <p:ext uri="{BB962C8B-B14F-4D97-AF65-F5344CB8AC3E}">
        <p14:creationId xmlns:p14="http://schemas.microsoft.com/office/powerpoint/2010/main" val="2177221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63929" y="148908"/>
            <a:ext cx="9420147" cy="792162"/>
          </a:xfrm>
        </p:spPr>
        <p:txBody>
          <a:bodyPr>
            <a:normAutofit fontScale="90000"/>
          </a:bodyPr>
          <a:lstStyle/>
          <a:p>
            <a:r>
              <a:rPr lang="en-GB" sz="3600" dirty="0"/>
              <a:t>Fluid Mosaic model of Plasma Membrane 3-D</a:t>
            </a:r>
            <a:endParaRPr lang="en-GB" sz="1800" i="1" dirty="0"/>
          </a:p>
        </p:txBody>
      </p:sp>
      <p:sp>
        <p:nvSpPr>
          <p:cNvPr id="27" name="Content Placeholder 53"/>
          <p:cNvSpPr txBox="1">
            <a:spLocks/>
          </p:cNvSpPr>
          <p:nvPr/>
        </p:nvSpPr>
        <p:spPr>
          <a:xfrm>
            <a:off x="1006732" y="905810"/>
            <a:ext cx="8643998" cy="571504"/>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en-GB" sz="1600" dirty="0">
                <a:solidFill>
                  <a:srgbClr val="FF0000"/>
                </a:solidFill>
              </a:rPr>
              <a:t>The fluid mosaic model of membrane structure is based on knowledge of the membrane’s physical and chemical properties.</a:t>
            </a:r>
          </a:p>
          <a:p>
            <a:pPr marL="342900" indent="-342900">
              <a:spcBef>
                <a:spcPct val="20000"/>
              </a:spcBef>
              <a:buFont typeface="Arial" pitchFamily="34" charset="0"/>
              <a:buChar char="•"/>
              <a:defRPr/>
            </a:pPr>
            <a:endParaRPr lang="en-GB" sz="1600" dirty="0"/>
          </a:p>
          <a:p>
            <a:pPr marL="342900" indent="-342900">
              <a:spcBef>
                <a:spcPct val="20000"/>
              </a:spcBef>
              <a:buFont typeface="Arial" pitchFamily="34" charset="0"/>
              <a:buChar char="•"/>
              <a:defRPr/>
            </a:pPr>
            <a:endParaRPr lang="en-GB" sz="1600" dirty="0"/>
          </a:p>
          <a:p>
            <a:pPr marL="342900" indent="-342900">
              <a:spcBef>
                <a:spcPct val="20000"/>
              </a:spcBef>
              <a:buFont typeface="Arial" pitchFamily="34" charset="0"/>
              <a:buChar char="•"/>
              <a:defRPr/>
            </a:pPr>
            <a:endParaRPr lang="en-GB" sz="1600" dirty="0"/>
          </a:p>
        </p:txBody>
      </p:sp>
      <p:grpSp>
        <p:nvGrpSpPr>
          <p:cNvPr id="7" name="Group 6"/>
          <p:cNvGrpSpPr/>
          <p:nvPr/>
        </p:nvGrpSpPr>
        <p:grpSpPr>
          <a:xfrm>
            <a:off x="558800" y="1443992"/>
            <a:ext cx="10067290" cy="5192519"/>
            <a:chOff x="558800" y="1443992"/>
            <a:chExt cx="10067290" cy="5192519"/>
          </a:xfrm>
        </p:grpSpPr>
        <p:grpSp>
          <p:nvGrpSpPr>
            <p:cNvPr id="3" name="Group 2"/>
            <p:cNvGrpSpPr/>
            <p:nvPr/>
          </p:nvGrpSpPr>
          <p:grpSpPr>
            <a:xfrm>
              <a:off x="1002030" y="1443992"/>
              <a:ext cx="9624060" cy="5192519"/>
              <a:chOff x="1184910" y="1432562"/>
              <a:chExt cx="9624060" cy="5192519"/>
            </a:xfrm>
          </p:grpSpPr>
          <p:grpSp>
            <p:nvGrpSpPr>
              <p:cNvPr id="26" name="Group 25"/>
              <p:cNvGrpSpPr/>
              <p:nvPr/>
            </p:nvGrpSpPr>
            <p:grpSpPr>
              <a:xfrm>
                <a:off x="1184910" y="1432562"/>
                <a:ext cx="8763000" cy="5192519"/>
                <a:chOff x="228600" y="990601"/>
                <a:chExt cx="8915400" cy="5261661"/>
              </a:xfrm>
            </p:grpSpPr>
            <p:grpSp>
              <p:nvGrpSpPr>
                <p:cNvPr id="18" name="Group 17"/>
                <p:cNvGrpSpPr/>
                <p:nvPr/>
              </p:nvGrpSpPr>
              <p:grpSpPr>
                <a:xfrm>
                  <a:off x="1219200" y="1295400"/>
                  <a:ext cx="6477000" cy="4271963"/>
                  <a:chOff x="1371600" y="1905000"/>
                  <a:chExt cx="5257800" cy="3814763"/>
                </a:xfrm>
              </p:grpSpPr>
              <p:pic>
                <p:nvPicPr>
                  <p:cNvPr id="1026" name="Picture 2" descr="http://evaluations.nelsonthornes.com/NT3/RootRepository/ContentPackages/370/AQA_AS_BIOLOGY_Evaluation/product/bio_as_ch03_pg53_fig1.jpg"/>
                  <p:cNvPicPr>
                    <a:picLocks noChangeAspect="1" noChangeArrowheads="1"/>
                  </p:cNvPicPr>
                  <p:nvPr/>
                </p:nvPicPr>
                <p:blipFill>
                  <a:blip r:embed="rId2" r:link="rId3" cstate="print"/>
                  <a:srcRect/>
                  <a:stretch>
                    <a:fillRect/>
                  </a:stretch>
                </p:blipFill>
                <p:spPr bwMode="auto">
                  <a:xfrm>
                    <a:off x="1828800" y="1981200"/>
                    <a:ext cx="4759325" cy="3738563"/>
                  </a:xfrm>
                  <a:prstGeom prst="rect">
                    <a:avLst/>
                  </a:prstGeom>
                  <a:noFill/>
                  <a:ln w="19050">
                    <a:solidFill>
                      <a:schemeClr val="accent1">
                        <a:lumMod val="75000"/>
                      </a:schemeClr>
                    </a:solidFill>
                    <a:miter lim="800000"/>
                    <a:headEnd/>
                    <a:tailEnd/>
                  </a:ln>
                </p:spPr>
              </p:pic>
              <p:grpSp>
                <p:nvGrpSpPr>
                  <p:cNvPr id="1027" name="Group 3"/>
                  <p:cNvGrpSpPr>
                    <a:grpSpLocks/>
                  </p:cNvGrpSpPr>
                  <p:nvPr/>
                </p:nvGrpSpPr>
                <p:grpSpPr bwMode="auto">
                  <a:xfrm>
                    <a:off x="1371600" y="1905000"/>
                    <a:ext cx="5257800" cy="3657600"/>
                    <a:chOff x="1080" y="9179"/>
                    <a:chExt cx="8280" cy="5760"/>
                  </a:xfrm>
                </p:grpSpPr>
                <p:sp>
                  <p:nvSpPr>
                    <p:cNvPr id="1028" name="Line 4"/>
                    <p:cNvSpPr>
                      <a:spLocks noChangeShapeType="1"/>
                    </p:cNvSpPr>
                    <p:nvPr/>
                  </p:nvSpPr>
                  <p:spPr bwMode="auto">
                    <a:xfrm>
                      <a:off x="9180" y="10799"/>
                      <a:ext cx="0" cy="126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9" name="Line 5"/>
                    <p:cNvSpPr>
                      <a:spLocks noChangeShapeType="1"/>
                    </p:cNvSpPr>
                    <p:nvPr/>
                  </p:nvSpPr>
                  <p:spPr bwMode="auto">
                    <a:xfrm>
                      <a:off x="9000" y="10799"/>
                      <a:ext cx="1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0" name="Line 6"/>
                    <p:cNvSpPr>
                      <a:spLocks noChangeShapeType="1"/>
                    </p:cNvSpPr>
                    <p:nvPr/>
                  </p:nvSpPr>
                  <p:spPr bwMode="auto">
                    <a:xfrm>
                      <a:off x="9000" y="12059"/>
                      <a:ext cx="1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Line 7"/>
                    <p:cNvSpPr>
                      <a:spLocks noChangeShapeType="1"/>
                    </p:cNvSpPr>
                    <p:nvPr/>
                  </p:nvSpPr>
                  <p:spPr bwMode="auto">
                    <a:xfrm>
                      <a:off x="9180" y="11339"/>
                      <a:ext cx="1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Line 8"/>
                    <p:cNvSpPr>
                      <a:spLocks noChangeShapeType="1"/>
                    </p:cNvSpPr>
                    <p:nvPr/>
                  </p:nvSpPr>
                  <p:spPr bwMode="auto">
                    <a:xfrm flipH="1" flipV="1">
                      <a:off x="6300" y="13319"/>
                      <a:ext cx="1260" cy="144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033" name="Line 9"/>
                    <p:cNvSpPr>
                      <a:spLocks noChangeShapeType="1"/>
                    </p:cNvSpPr>
                    <p:nvPr/>
                  </p:nvSpPr>
                  <p:spPr bwMode="auto">
                    <a:xfrm flipH="1">
                      <a:off x="6120" y="9179"/>
                      <a:ext cx="2700" cy="12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034" name="Line 10"/>
                    <p:cNvSpPr>
                      <a:spLocks noChangeShapeType="1"/>
                    </p:cNvSpPr>
                    <p:nvPr/>
                  </p:nvSpPr>
                  <p:spPr bwMode="auto">
                    <a:xfrm>
                      <a:off x="1080" y="10799"/>
                      <a:ext cx="1260" cy="54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035" name="Line 11"/>
                    <p:cNvSpPr>
                      <a:spLocks noChangeShapeType="1"/>
                    </p:cNvSpPr>
                    <p:nvPr/>
                  </p:nvSpPr>
                  <p:spPr bwMode="auto">
                    <a:xfrm flipV="1">
                      <a:off x="3240" y="12959"/>
                      <a:ext cx="1080" cy="198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036" name="Line 12"/>
                    <p:cNvSpPr>
                      <a:spLocks noChangeShapeType="1"/>
                    </p:cNvSpPr>
                    <p:nvPr/>
                  </p:nvSpPr>
                  <p:spPr bwMode="auto">
                    <a:xfrm flipH="1" flipV="1">
                      <a:off x="8460" y="12239"/>
                      <a:ext cx="540" cy="9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037" name="Line 13"/>
                    <p:cNvSpPr>
                      <a:spLocks noChangeShapeType="1"/>
                    </p:cNvSpPr>
                    <p:nvPr/>
                  </p:nvSpPr>
                  <p:spPr bwMode="auto">
                    <a:xfrm flipH="1" flipV="1">
                      <a:off x="8820" y="12059"/>
                      <a:ext cx="180" cy="108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038" name="Line 14"/>
                    <p:cNvSpPr>
                      <a:spLocks noChangeShapeType="1"/>
                    </p:cNvSpPr>
                    <p:nvPr/>
                  </p:nvSpPr>
                  <p:spPr bwMode="auto">
                    <a:xfrm flipH="1" flipV="1">
                      <a:off x="4320" y="13319"/>
                      <a:ext cx="540" cy="144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039" name="Line 15"/>
                    <p:cNvSpPr>
                      <a:spLocks noChangeShapeType="1"/>
                    </p:cNvSpPr>
                    <p:nvPr/>
                  </p:nvSpPr>
                  <p:spPr bwMode="auto">
                    <a:xfrm flipV="1">
                      <a:off x="4860" y="13139"/>
                      <a:ext cx="0" cy="16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040" name="Line 16"/>
                    <p:cNvSpPr>
                      <a:spLocks noChangeShapeType="1"/>
                    </p:cNvSpPr>
                    <p:nvPr/>
                  </p:nvSpPr>
                  <p:spPr bwMode="auto">
                    <a:xfrm flipH="1" flipV="1">
                      <a:off x="8100" y="12959"/>
                      <a:ext cx="360" cy="108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grpSp>
            </p:grpSp>
            <p:sp>
              <p:nvSpPr>
                <p:cNvPr id="19" name="TextBox 18"/>
                <p:cNvSpPr txBox="1"/>
                <p:nvPr/>
              </p:nvSpPr>
              <p:spPr>
                <a:xfrm>
                  <a:off x="3664027" y="5298754"/>
                  <a:ext cx="1905000" cy="842062"/>
                </a:xfrm>
                <a:prstGeom prst="rect">
                  <a:avLst/>
                </a:prstGeom>
                <a:solidFill>
                  <a:srgbClr val="E2ECF2"/>
                </a:solidFill>
                <a:ln>
                  <a:solidFill>
                    <a:schemeClr val="accent1">
                      <a:lumMod val="75000"/>
                    </a:schemeClr>
                  </a:solidFill>
                </a:ln>
              </p:spPr>
              <p:txBody>
                <a:bodyPr wrap="square" rtlCol="0">
                  <a:spAutoFit/>
                </a:bodyPr>
                <a:lstStyle/>
                <a:p>
                  <a:r>
                    <a:rPr lang="en-GB" sz="1600" dirty="0">
                      <a:solidFill>
                        <a:srgbClr val="FF0000"/>
                      </a:solidFill>
                    </a:rPr>
                    <a:t>Hydrophobic tails </a:t>
                  </a:r>
                  <a:r>
                    <a:rPr lang="en-GB" sz="1600" dirty="0"/>
                    <a:t>of phospholipids point inwards</a:t>
                  </a:r>
                </a:p>
              </p:txBody>
            </p:sp>
            <p:sp>
              <p:nvSpPr>
                <p:cNvPr id="20" name="TextBox 19"/>
                <p:cNvSpPr txBox="1"/>
                <p:nvPr/>
              </p:nvSpPr>
              <p:spPr>
                <a:xfrm>
                  <a:off x="5791200" y="5334000"/>
                  <a:ext cx="2667000" cy="842062"/>
                </a:xfrm>
                <a:prstGeom prst="rect">
                  <a:avLst/>
                </a:prstGeom>
                <a:solidFill>
                  <a:srgbClr val="E2ECF2"/>
                </a:solidFill>
                <a:ln>
                  <a:solidFill>
                    <a:schemeClr val="accent1">
                      <a:lumMod val="75000"/>
                    </a:schemeClr>
                  </a:solidFill>
                </a:ln>
              </p:spPr>
              <p:txBody>
                <a:bodyPr wrap="square" rtlCol="0">
                  <a:spAutoFit/>
                </a:bodyPr>
                <a:lstStyle/>
                <a:p>
                  <a:r>
                    <a:rPr lang="en-GB" sz="1600" dirty="0"/>
                    <a:t>Protein molecule spanning the phospholipid layer – (intrinsic protein)</a:t>
                  </a:r>
                </a:p>
              </p:txBody>
            </p:sp>
            <p:sp>
              <p:nvSpPr>
                <p:cNvPr id="21" name="TextBox 20"/>
                <p:cNvSpPr txBox="1"/>
                <p:nvPr/>
              </p:nvSpPr>
              <p:spPr>
                <a:xfrm>
                  <a:off x="6477000" y="4648200"/>
                  <a:ext cx="2667000" cy="592562"/>
                </a:xfrm>
                <a:prstGeom prst="rect">
                  <a:avLst/>
                </a:prstGeom>
                <a:solidFill>
                  <a:srgbClr val="E2ECF2"/>
                </a:solidFill>
                <a:ln>
                  <a:solidFill>
                    <a:schemeClr val="accent1">
                      <a:lumMod val="75000"/>
                    </a:schemeClr>
                  </a:solidFill>
                </a:ln>
              </p:spPr>
              <p:txBody>
                <a:bodyPr wrap="square" rtlCol="0">
                  <a:spAutoFit/>
                </a:bodyPr>
                <a:lstStyle/>
                <a:p>
                  <a:r>
                    <a:rPr lang="en-GB" sz="1600" dirty="0"/>
                    <a:t>Protein molecule lying on surface (extrinsic protein</a:t>
                  </a:r>
                </a:p>
              </p:txBody>
            </p:sp>
            <p:sp>
              <p:nvSpPr>
                <p:cNvPr id="22" name="TextBox 21"/>
                <p:cNvSpPr txBox="1"/>
                <p:nvPr/>
              </p:nvSpPr>
              <p:spPr>
                <a:xfrm>
                  <a:off x="7239000" y="990601"/>
                  <a:ext cx="1752600" cy="842062"/>
                </a:xfrm>
                <a:prstGeom prst="rect">
                  <a:avLst/>
                </a:prstGeom>
                <a:solidFill>
                  <a:srgbClr val="E2ECF2"/>
                </a:solidFill>
                <a:ln>
                  <a:solidFill>
                    <a:schemeClr val="accent1">
                      <a:lumMod val="75000"/>
                    </a:schemeClr>
                  </a:solidFill>
                </a:ln>
              </p:spPr>
              <p:txBody>
                <a:bodyPr wrap="square" rtlCol="0">
                  <a:spAutoFit/>
                </a:bodyPr>
                <a:lstStyle/>
                <a:p>
                  <a:r>
                    <a:rPr lang="en-GB" sz="1600" dirty="0"/>
                    <a:t>Glycolipid – acts as a recognition site</a:t>
                  </a:r>
                </a:p>
              </p:txBody>
            </p:sp>
            <p:sp>
              <p:nvSpPr>
                <p:cNvPr id="23" name="TextBox 22"/>
                <p:cNvSpPr txBox="1"/>
                <p:nvPr/>
              </p:nvSpPr>
              <p:spPr>
                <a:xfrm>
                  <a:off x="228600" y="1905000"/>
                  <a:ext cx="1447800" cy="1091562"/>
                </a:xfrm>
                <a:prstGeom prst="rect">
                  <a:avLst/>
                </a:prstGeom>
                <a:solidFill>
                  <a:srgbClr val="E2ECF2"/>
                </a:solidFill>
                <a:ln>
                  <a:solidFill>
                    <a:schemeClr val="accent1">
                      <a:lumMod val="75000"/>
                    </a:schemeClr>
                  </a:solidFill>
                </a:ln>
              </p:spPr>
              <p:txBody>
                <a:bodyPr wrap="square" rtlCol="0">
                  <a:spAutoFit/>
                </a:bodyPr>
                <a:lstStyle/>
                <a:p>
                  <a:r>
                    <a:rPr lang="en-GB" sz="1600" dirty="0"/>
                    <a:t>Glycoprotein acts as a recognition site</a:t>
                  </a:r>
                </a:p>
              </p:txBody>
            </p:sp>
            <p:sp>
              <p:nvSpPr>
                <p:cNvPr id="24" name="TextBox 23"/>
                <p:cNvSpPr txBox="1"/>
                <p:nvPr/>
              </p:nvSpPr>
              <p:spPr>
                <a:xfrm>
                  <a:off x="1295400" y="5410200"/>
                  <a:ext cx="1828800" cy="842062"/>
                </a:xfrm>
                <a:prstGeom prst="rect">
                  <a:avLst/>
                </a:prstGeom>
                <a:solidFill>
                  <a:srgbClr val="E2ECF2"/>
                </a:solidFill>
                <a:ln>
                  <a:solidFill>
                    <a:schemeClr val="accent1">
                      <a:lumMod val="75000"/>
                    </a:schemeClr>
                  </a:solidFill>
                </a:ln>
              </p:spPr>
              <p:txBody>
                <a:bodyPr wrap="square" rtlCol="0">
                  <a:spAutoFit/>
                </a:bodyPr>
                <a:lstStyle/>
                <a:p>
                  <a:r>
                    <a:rPr lang="en-GB" sz="1600" dirty="0"/>
                    <a:t>Cholesterol adds stability, rigidity and flexibility</a:t>
                  </a:r>
                </a:p>
              </p:txBody>
            </p:sp>
            <p:sp>
              <p:nvSpPr>
                <p:cNvPr id="25" name="TextBox 24"/>
                <p:cNvSpPr txBox="1"/>
                <p:nvPr/>
              </p:nvSpPr>
              <p:spPr>
                <a:xfrm>
                  <a:off x="7696200" y="2667000"/>
                  <a:ext cx="1066800" cy="654937"/>
                </a:xfrm>
                <a:prstGeom prst="rect">
                  <a:avLst/>
                </a:prstGeom>
                <a:noFill/>
              </p:spPr>
              <p:txBody>
                <a:bodyPr wrap="square" rtlCol="0">
                  <a:spAutoFit/>
                </a:bodyPr>
                <a:lstStyle/>
                <a:p>
                  <a:r>
                    <a:rPr lang="en-GB" dirty="0"/>
                    <a:t>7 – 8 nm</a:t>
                  </a:r>
                </a:p>
              </p:txBody>
            </p:sp>
          </p:grpSp>
          <p:sp>
            <p:nvSpPr>
              <p:cNvPr id="28" name="TextBox 27"/>
              <p:cNvSpPr txBox="1"/>
              <p:nvPr/>
            </p:nvSpPr>
            <p:spPr>
              <a:xfrm>
                <a:off x="8187560" y="4154368"/>
                <a:ext cx="2621410" cy="830997"/>
              </a:xfrm>
              <a:prstGeom prst="rect">
                <a:avLst/>
              </a:prstGeom>
              <a:solidFill>
                <a:srgbClr val="E2ECF2"/>
              </a:solidFill>
              <a:ln>
                <a:solidFill>
                  <a:schemeClr val="accent1">
                    <a:lumMod val="75000"/>
                  </a:schemeClr>
                </a:solidFill>
              </a:ln>
            </p:spPr>
            <p:txBody>
              <a:bodyPr wrap="square" rtlCol="0">
                <a:spAutoFit/>
              </a:bodyPr>
              <a:lstStyle/>
              <a:p>
                <a:r>
                  <a:rPr lang="en-GB" sz="1600" dirty="0">
                    <a:solidFill>
                      <a:srgbClr val="FF0000"/>
                    </a:solidFill>
                  </a:rPr>
                  <a:t>Hydrophilic heads </a:t>
                </a:r>
                <a:r>
                  <a:rPr lang="en-GB" sz="1600" dirty="0"/>
                  <a:t>of phospholipid molecules point outwards</a:t>
                </a:r>
              </a:p>
            </p:txBody>
          </p:sp>
        </p:grpSp>
        <p:grpSp>
          <p:nvGrpSpPr>
            <p:cNvPr id="6" name="Group 5"/>
            <p:cNvGrpSpPr/>
            <p:nvPr/>
          </p:nvGrpSpPr>
          <p:grpSpPr>
            <a:xfrm>
              <a:off x="558800" y="4149775"/>
              <a:ext cx="3162300" cy="993725"/>
              <a:chOff x="558800" y="4149775"/>
              <a:chExt cx="3162300" cy="993725"/>
            </a:xfrm>
          </p:grpSpPr>
          <p:sp>
            <p:nvSpPr>
              <p:cNvPr id="30" name="TextBox 29"/>
              <p:cNvSpPr txBox="1"/>
              <p:nvPr/>
            </p:nvSpPr>
            <p:spPr>
              <a:xfrm>
                <a:off x="558800" y="4149775"/>
                <a:ext cx="1841500" cy="830997"/>
              </a:xfrm>
              <a:prstGeom prst="rect">
                <a:avLst/>
              </a:prstGeom>
              <a:solidFill>
                <a:srgbClr val="E2ECF2"/>
              </a:solidFill>
              <a:ln>
                <a:solidFill>
                  <a:schemeClr val="accent1">
                    <a:lumMod val="75000"/>
                  </a:schemeClr>
                </a:solidFill>
              </a:ln>
            </p:spPr>
            <p:txBody>
              <a:bodyPr wrap="square" rtlCol="0">
                <a:spAutoFit/>
              </a:bodyPr>
              <a:lstStyle/>
              <a:p>
                <a:r>
                  <a:rPr lang="en-GB" sz="1600" dirty="0"/>
                  <a:t>protein molecule partly embedded (extrinsic protein)</a:t>
                </a:r>
              </a:p>
            </p:txBody>
          </p:sp>
          <p:cxnSp>
            <p:nvCxnSpPr>
              <p:cNvPr id="5" name="Straight Arrow Connector 4"/>
              <p:cNvCxnSpPr>
                <a:stCxn id="30" idx="3"/>
              </p:cNvCxnSpPr>
              <p:nvPr/>
            </p:nvCxnSpPr>
            <p:spPr>
              <a:xfrm>
                <a:off x="2400300" y="4565274"/>
                <a:ext cx="1320800" cy="5782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41293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186" y="274638"/>
            <a:ext cx="10221239" cy="906462"/>
          </a:xfrm>
        </p:spPr>
        <p:txBody>
          <a:bodyPr>
            <a:noAutofit/>
          </a:bodyPr>
          <a:lstStyle/>
          <a:p>
            <a:r>
              <a:rPr lang="en-GB" sz="3200" b="1" dirty="0"/>
              <a:t>The Fluid Mosaic Model of Membrane Structure</a:t>
            </a:r>
          </a:p>
        </p:txBody>
      </p:sp>
      <p:sp>
        <p:nvSpPr>
          <p:cNvPr id="4" name="Content Placeholder 3"/>
          <p:cNvSpPr>
            <a:spLocks noGrp="1"/>
          </p:cNvSpPr>
          <p:nvPr>
            <p:ph idx="1"/>
          </p:nvPr>
        </p:nvSpPr>
        <p:spPr>
          <a:xfrm>
            <a:off x="1127342" y="1428751"/>
            <a:ext cx="9302533" cy="4945063"/>
          </a:xfrm>
        </p:spPr>
        <p:txBody>
          <a:bodyPr>
            <a:normAutofit/>
          </a:bodyPr>
          <a:lstStyle/>
          <a:p>
            <a:pPr>
              <a:spcAft>
                <a:spcPts val="1200"/>
              </a:spcAft>
            </a:pPr>
            <a:r>
              <a:rPr lang="en-GB" sz="2400" dirty="0"/>
              <a:t>We cannot see the tiny membrane molecules but we can model them based on knowledge of the membrane’s </a:t>
            </a:r>
            <a:r>
              <a:rPr lang="en-GB" sz="2400" b="1" dirty="0"/>
              <a:t>physical and chemical properties</a:t>
            </a:r>
            <a:r>
              <a:rPr lang="en-GB" sz="2400" dirty="0"/>
              <a:t>.</a:t>
            </a:r>
          </a:p>
          <a:p>
            <a:pPr>
              <a:spcAft>
                <a:spcPts val="1200"/>
              </a:spcAft>
            </a:pPr>
            <a:r>
              <a:rPr lang="en-GB" sz="2400" dirty="0"/>
              <a:t> The name </a:t>
            </a:r>
            <a:r>
              <a:rPr lang="en-GB" sz="2400" b="1" dirty="0">
                <a:solidFill>
                  <a:srgbClr val="FF0000"/>
                </a:solidFill>
              </a:rPr>
              <a:t>Fluid Mosaic </a:t>
            </a:r>
            <a:r>
              <a:rPr lang="en-GB" sz="2400" dirty="0"/>
              <a:t>means:</a:t>
            </a:r>
          </a:p>
          <a:p>
            <a:pPr marL="450850" lvl="1" indent="-322263">
              <a:spcAft>
                <a:spcPts val="1200"/>
              </a:spcAft>
            </a:pPr>
            <a:r>
              <a:rPr lang="en-GB" sz="2400" b="1" dirty="0">
                <a:solidFill>
                  <a:srgbClr val="FF0000"/>
                </a:solidFill>
              </a:rPr>
              <a:t>Fluid</a:t>
            </a:r>
            <a:r>
              <a:rPr lang="en-GB" sz="2400" dirty="0">
                <a:solidFill>
                  <a:srgbClr val="FF0000"/>
                </a:solidFill>
              </a:rPr>
              <a:t> </a:t>
            </a:r>
            <a:r>
              <a:rPr lang="en-GB" sz="2400" dirty="0"/>
              <a:t>because the individual phospholipids can move laterally (sideways) and change places with each other.</a:t>
            </a:r>
          </a:p>
          <a:p>
            <a:pPr marL="450850" lvl="1" indent="-322263">
              <a:spcAft>
                <a:spcPts val="1200"/>
              </a:spcAft>
            </a:pPr>
            <a:r>
              <a:rPr lang="en-GB" sz="2400" b="1" dirty="0">
                <a:solidFill>
                  <a:srgbClr val="FF0000"/>
                </a:solidFill>
              </a:rPr>
              <a:t>Mosaic</a:t>
            </a:r>
            <a:r>
              <a:rPr lang="en-GB" sz="2400" dirty="0"/>
              <a:t> because when seen from above, the membrane is like a mosaic of phospholipids with proteins of different shapes and sizes embedded in it. </a:t>
            </a:r>
          </a:p>
          <a:p>
            <a:pPr>
              <a:spcAft>
                <a:spcPts val="1200"/>
              </a:spcAft>
            </a:pPr>
            <a:endParaRPr lang="en-GB" sz="2400" dirty="0"/>
          </a:p>
          <a:p>
            <a:pPr>
              <a:spcAft>
                <a:spcPts val="1200"/>
              </a:spcAft>
            </a:pPr>
            <a:endParaRPr lang="en-GB" sz="2400" dirty="0"/>
          </a:p>
        </p:txBody>
      </p:sp>
    </p:spTree>
    <p:extLst>
      <p:ext uri="{BB962C8B-B14F-4D97-AF65-F5344CB8AC3E}">
        <p14:creationId xmlns:p14="http://schemas.microsoft.com/office/powerpoint/2010/main" val="790928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001" y="1222890"/>
            <a:ext cx="9720072" cy="1499616"/>
          </a:xfrm>
        </p:spPr>
        <p:txBody>
          <a:bodyPr>
            <a:normAutofit fontScale="90000"/>
          </a:bodyPr>
          <a:lstStyle/>
          <a:p>
            <a:r>
              <a:rPr lang="en-GB" dirty="0"/>
              <a:t>What structures are represented by the EM view of two dark lines and a space in between?</a:t>
            </a:r>
          </a:p>
        </p:txBody>
      </p:sp>
      <p:grpSp>
        <p:nvGrpSpPr>
          <p:cNvPr id="3" name="Group 2"/>
          <p:cNvGrpSpPr/>
          <p:nvPr/>
        </p:nvGrpSpPr>
        <p:grpSpPr>
          <a:xfrm>
            <a:off x="2354011" y="4252619"/>
            <a:ext cx="7891425" cy="523220"/>
            <a:chOff x="1692275" y="4267814"/>
            <a:chExt cx="6355092" cy="356618"/>
          </a:xfrm>
        </p:grpSpPr>
        <p:grpSp>
          <p:nvGrpSpPr>
            <p:cNvPr id="4" name="Group 3"/>
            <p:cNvGrpSpPr/>
            <p:nvPr/>
          </p:nvGrpSpPr>
          <p:grpSpPr>
            <a:xfrm>
              <a:off x="1692275" y="4365625"/>
              <a:ext cx="4751388" cy="215900"/>
              <a:chOff x="1692275" y="4365625"/>
              <a:chExt cx="4751388" cy="215900"/>
            </a:xfrm>
          </p:grpSpPr>
          <p:sp>
            <p:nvSpPr>
              <p:cNvPr id="6" name="Line 4"/>
              <p:cNvSpPr>
                <a:spLocks noChangeShapeType="1"/>
              </p:cNvSpPr>
              <p:nvPr/>
            </p:nvSpPr>
            <p:spPr bwMode="auto">
              <a:xfrm>
                <a:off x="1692275" y="4365625"/>
                <a:ext cx="4751388" cy="0"/>
              </a:xfrm>
              <a:prstGeom prst="line">
                <a:avLst/>
              </a:prstGeom>
              <a:noFill/>
              <a:ln w="22225">
                <a:solidFill>
                  <a:schemeClr val="tx1"/>
                </a:solidFill>
                <a:round/>
                <a:headEnd/>
                <a:tailEnd/>
              </a:ln>
              <a:effectLst/>
            </p:spPr>
            <p:txBody>
              <a:bodyPr/>
              <a:lstStyle/>
              <a:p>
                <a:endParaRPr lang="en-GB"/>
              </a:p>
            </p:txBody>
          </p:sp>
          <p:sp>
            <p:nvSpPr>
              <p:cNvPr id="7" name="Line 5"/>
              <p:cNvSpPr>
                <a:spLocks noChangeShapeType="1"/>
              </p:cNvSpPr>
              <p:nvPr/>
            </p:nvSpPr>
            <p:spPr bwMode="auto">
              <a:xfrm>
                <a:off x="1692275" y="4581525"/>
                <a:ext cx="4751388" cy="0"/>
              </a:xfrm>
              <a:prstGeom prst="line">
                <a:avLst/>
              </a:prstGeom>
              <a:noFill/>
              <a:ln w="22225">
                <a:solidFill>
                  <a:schemeClr val="tx1"/>
                </a:solidFill>
                <a:round/>
                <a:headEnd/>
                <a:tailEnd/>
              </a:ln>
              <a:effectLst/>
            </p:spPr>
            <p:txBody>
              <a:bodyPr/>
              <a:lstStyle/>
              <a:p>
                <a:endParaRPr lang="en-GB"/>
              </a:p>
            </p:txBody>
          </p:sp>
        </p:grpSp>
        <p:sp>
          <p:nvSpPr>
            <p:cNvPr id="5" name="Text Box 6"/>
            <p:cNvSpPr txBox="1">
              <a:spLocks noChangeArrowheads="1"/>
            </p:cNvSpPr>
            <p:nvPr/>
          </p:nvSpPr>
          <p:spPr bwMode="auto">
            <a:xfrm>
              <a:off x="6536067" y="4267814"/>
              <a:ext cx="1511300" cy="356618"/>
            </a:xfrm>
            <a:prstGeom prst="rect">
              <a:avLst/>
            </a:prstGeom>
            <a:noFill/>
            <a:ln w="9525">
              <a:noFill/>
              <a:miter lim="800000"/>
              <a:headEnd/>
              <a:tailEnd/>
            </a:ln>
            <a:effectLst/>
          </p:spPr>
          <p:txBody>
            <a:bodyPr>
              <a:spAutoFit/>
            </a:bodyPr>
            <a:lstStyle/>
            <a:p>
              <a:pPr>
                <a:spcBef>
                  <a:spcPct val="50000"/>
                </a:spcBef>
              </a:pPr>
              <a:r>
                <a:rPr lang="en-GB" sz="2800" dirty="0"/>
                <a:t>}</a:t>
              </a:r>
              <a:r>
                <a:rPr lang="en-GB" dirty="0"/>
                <a:t>  </a:t>
              </a:r>
              <a:r>
                <a:rPr lang="en-GB" sz="2800" dirty="0"/>
                <a:t>7 – 8 nm</a:t>
              </a:r>
            </a:p>
          </p:txBody>
        </p:sp>
      </p:grpSp>
      <p:grpSp>
        <p:nvGrpSpPr>
          <p:cNvPr id="25" name="Group 24"/>
          <p:cNvGrpSpPr/>
          <p:nvPr/>
        </p:nvGrpSpPr>
        <p:grpSpPr>
          <a:xfrm>
            <a:off x="1175084" y="4540469"/>
            <a:ext cx="2561344" cy="1359926"/>
            <a:chOff x="1175084" y="4540469"/>
            <a:chExt cx="2561344" cy="1359926"/>
          </a:xfrm>
        </p:grpSpPr>
        <p:sp>
          <p:nvSpPr>
            <p:cNvPr id="10" name="TextBox 9"/>
            <p:cNvSpPr txBox="1"/>
            <p:nvPr/>
          </p:nvSpPr>
          <p:spPr>
            <a:xfrm>
              <a:off x="1175084" y="4977065"/>
              <a:ext cx="2298031" cy="923330"/>
            </a:xfrm>
            <a:prstGeom prst="rect">
              <a:avLst/>
            </a:prstGeom>
            <a:noFill/>
          </p:spPr>
          <p:txBody>
            <a:bodyPr wrap="square" rtlCol="0">
              <a:spAutoFit/>
            </a:bodyPr>
            <a:lstStyle/>
            <a:p>
              <a:r>
                <a:rPr lang="en-GB" dirty="0"/>
                <a:t>Hydrophobic fatty acid tails of phospholipids </a:t>
              </a:r>
            </a:p>
          </p:txBody>
        </p:sp>
        <p:cxnSp>
          <p:nvCxnSpPr>
            <p:cNvPr id="13" name="Straight Arrow Connector 12"/>
            <p:cNvCxnSpPr/>
            <p:nvPr/>
          </p:nvCxnSpPr>
          <p:spPr>
            <a:xfrm flipV="1">
              <a:off x="3153103" y="4540469"/>
              <a:ext cx="583325" cy="819807"/>
            </a:xfrm>
            <a:prstGeom prst="straightConnector1">
              <a:avLst/>
            </a:prstGeom>
            <a:ln w="317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094875" y="3176338"/>
            <a:ext cx="3571718" cy="1584848"/>
            <a:chOff x="1094875" y="3176338"/>
            <a:chExt cx="3571718" cy="1584848"/>
          </a:xfrm>
        </p:grpSpPr>
        <p:sp>
          <p:nvSpPr>
            <p:cNvPr id="8" name="TextBox 7"/>
            <p:cNvSpPr txBox="1"/>
            <p:nvPr/>
          </p:nvSpPr>
          <p:spPr>
            <a:xfrm>
              <a:off x="1094875" y="3176338"/>
              <a:ext cx="2298031" cy="923330"/>
            </a:xfrm>
            <a:prstGeom prst="rect">
              <a:avLst/>
            </a:prstGeom>
            <a:noFill/>
          </p:spPr>
          <p:txBody>
            <a:bodyPr wrap="square" rtlCol="0">
              <a:spAutoFit/>
            </a:bodyPr>
            <a:lstStyle/>
            <a:p>
              <a:r>
                <a:rPr lang="en-GB" dirty="0"/>
                <a:t>Hydrophilic Phosphate heads of phospholipids</a:t>
              </a:r>
            </a:p>
          </p:txBody>
        </p:sp>
        <p:grpSp>
          <p:nvGrpSpPr>
            <p:cNvPr id="23" name="Group 22"/>
            <p:cNvGrpSpPr/>
            <p:nvPr/>
          </p:nvGrpSpPr>
          <p:grpSpPr>
            <a:xfrm>
              <a:off x="3326524" y="3783724"/>
              <a:ext cx="1340069" cy="977462"/>
              <a:chOff x="3326524" y="3783724"/>
              <a:chExt cx="1340069" cy="977462"/>
            </a:xfrm>
          </p:grpSpPr>
          <p:cxnSp>
            <p:nvCxnSpPr>
              <p:cNvPr id="12" name="Straight Arrow Connector 11"/>
              <p:cNvCxnSpPr/>
              <p:nvPr/>
            </p:nvCxnSpPr>
            <p:spPr>
              <a:xfrm>
                <a:off x="3342290" y="3815255"/>
                <a:ext cx="346841" cy="599090"/>
              </a:xfrm>
              <a:prstGeom prst="straightConnector1">
                <a:avLst/>
              </a:prstGeom>
              <a:ln w="317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326524" y="3783724"/>
                <a:ext cx="1340069" cy="977462"/>
              </a:xfrm>
              <a:prstGeom prst="straightConnector1">
                <a:avLst/>
              </a:prstGeom>
              <a:ln w="317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7" name="TextBox 16"/>
          <p:cNvSpPr txBox="1"/>
          <p:nvPr/>
        </p:nvSpPr>
        <p:spPr>
          <a:xfrm>
            <a:off x="933855" y="330740"/>
            <a:ext cx="5408579" cy="584775"/>
          </a:xfrm>
          <a:prstGeom prst="rect">
            <a:avLst/>
          </a:prstGeom>
          <a:noFill/>
        </p:spPr>
        <p:txBody>
          <a:bodyPr wrap="square" rtlCol="0">
            <a:spAutoFit/>
          </a:bodyPr>
          <a:lstStyle/>
          <a:p>
            <a:r>
              <a:rPr lang="en-GB" sz="3200" b="1" dirty="0"/>
              <a:t>Understanding Check</a:t>
            </a:r>
          </a:p>
        </p:txBody>
      </p:sp>
    </p:spTree>
    <p:extLst>
      <p:ext uri="{BB962C8B-B14F-4D97-AF65-F5344CB8AC3E}">
        <p14:creationId xmlns:p14="http://schemas.microsoft.com/office/powerpoint/2010/main" val="30134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869" y="405010"/>
            <a:ext cx="8743166" cy="944562"/>
          </a:xfrm>
        </p:spPr>
        <p:txBody>
          <a:bodyPr>
            <a:noAutofit/>
          </a:bodyPr>
          <a:lstStyle/>
          <a:p>
            <a:pPr algn="ctr"/>
            <a:r>
              <a:rPr lang="en-GB" sz="3200" b="1" dirty="0"/>
              <a:t>Recap slide</a:t>
            </a:r>
            <a:r>
              <a:rPr lang="en-GB" sz="3200" dirty="0"/>
              <a:t>: </a:t>
            </a:r>
            <a:br>
              <a:rPr lang="en-GB" sz="3200" dirty="0"/>
            </a:br>
            <a:r>
              <a:rPr lang="en-GB" sz="3200" dirty="0"/>
              <a:t>Functions of the Cell Surface Membrane </a:t>
            </a:r>
          </a:p>
        </p:txBody>
      </p:sp>
      <p:sp>
        <p:nvSpPr>
          <p:cNvPr id="3" name="Content Placeholder 2"/>
          <p:cNvSpPr>
            <a:spLocks noGrp="1"/>
          </p:cNvSpPr>
          <p:nvPr>
            <p:ph idx="1"/>
          </p:nvPr>
        </p:nvSpPr>
        <p:spPr>
          <a:xfrm>
            <a:off x="1183613" y="1656569"/>
            <a:ext cx="8644269" cy="4983163"/>
          </a:xfrm>
        </p:spPr>
        <p:txBody>
          <a:bodyPr>
            <a:normAutofit lnSpcReduction="10000"/>
          </a:bodyPr>
          <a:lstStyle/>
          <a:p>
            <a:pPr marL="363538" indent="-363538">
              <a:buFont typeface="Wingdings" panose="05000000000000000000" pitchFamily="2" charset="2"/>
              <a:buChar char="§"/>
            </a:pPr>
            <a:r>
              <a:rPr lang="en-GB" sz="2800" b="1" dirty="0"/>
              <a:t>Define boundary </a:t>
            </a:r>
            <a:r>
              <a:rPr lang="en-GB" sz="2800" dirty="0"/>
              <a:t>to cytoplasm /Structural support </a:t>
            </a:r>
          </a:p>
          <a:p>
            <a:pPr marL="363538" indent="-363538">
              <a:buFont typeface="Wingdings" panose="05000000000000000000" pitchFamily="2" charset="2"/>
              <a:buChar char="§"/>
            </a:pPr>
            <a:r>
              <a:rPr lang="en-GB" sz="2800" b="1" dirty="0"/>
              <a:t>Taking in nutrients </a:t>
            </a:r>
            <a:r>
              <a:rPr lang="en-GB" sz="2800" dirty="0"/>
              <a:t>and other requirements and </a:t>
            </a:r>
            <a:r>
              <a:rPr lang="en-GB" sz="2800" b="1" dirty="0"/>
              <a:t>secretion</a:t>
            </a:r>
            <a:r>
              <a:rPr lang="en-GB" sz="2800" dirty="0"/>
              <a:t> of chemicals</a:t>
            </a:r>
          </a:p>
          <a:p>
            <a:pPr marL="128016" lvl="1" indent="0">
              <a:buNone/>
            </a:pPr>
            <a:r>
              <a:rPr lang="en-GB" sz="2400" dirty="0"/>
              <a:t>	</a:t>
            </a:r>
            <a:r>
              <a:rPr lang="en-GB" sz="2000" dirty="0"/>
              <a:t>active and passive transport mechanisms</a:t>
            </a:r>
          </a:p>
          <a:p>
            <a:pPr marL="363538" indent="-363538">
              <a:buFont typeface="Wingdings" panose="05000000000000000000" pitchFamily="2" charset="2"/>
              <a:buChar char="§"/>
            </a:pPr>
            <a:r>
              <a:rPr lang="en-GB" sz="2800" b="1" dirty="0"/>
              <a:t>Cell recognition </a:t>
            </a:r>
            <a:r>
              <a:rPr lang="en-GB" sz="2800" dirty="0"/>
              <a:t>(immune system)</a:t>
            </a:r>
          </a:p>
          <a:p>
            <a:pPr marL="363538" indent="-363538">
              <a:buFont typeface="Wingdings" panose="05000000000000000000" pitchFamily="2" charset="2"/>
              <a:buChar char="§"/>
            </a:pPr>
            <a:r>
              <a:rPr lang="en-GB" sz="2800" dirty="0"/>
              <a:t>Provide </a:t>
            </a:r>
            <a:r>
              <a:rPr lang="en-GB" sz="2800" b="1" dirty="0"/>
              <a:t>receptor sites </a:t>
            </a:r>
            <a:r>
              <a:rPr lang="en-GB" sz="2800" dirty="0" err="1"/>
              <a:t>eg</a:t>
            </a:r>
            <a:r>
              <a:rPr lang="en-GB" sz="2800" dirty="0"/>
              <a:t> for hormones</a:t>
            </a:r>
          </a:p>
          <a:p>
            <a:pPr marL="363538" indent="-363538">
              <a:buFont typeface="Wingdings" panose="05000000000000000000" pitchFamily="2" charset="2"/>
              <a:buChar char="§"/>
            </a:pPr>
            <a:r>
              <a:rPr lang="en-GB" sz="2800" dirty="0"/>
              <a:t>Allow cell to change shape (</a:t>
            </a:r>
            <a:r>
              <a:rPr lang="en-GB" sz="2800" b="1" dirty="0"/>
              <a:t>flexibility</a:t>
            </a:r>
            <a:r>
              <a:rPr lang="en-GB" sz="2800" dirty="0"/>
              <a:t>)</a:t>
            </a:r>
          </a:p>
          <a:p>
            <a:pPr marL="363538" indent="-363538">
              <a:buFont typeface="Wingdings" panose="05000000000000000000" pitchFamily="2" charset="2"/>
              <a:buChar char="§"/>
            </a:pPr>
            <a:r>
              <a:rPr lang="en-GB" sz="2800" b="1" dirty="0"/>
              <a:t>Cell to cell attachment</a:t>
            </a:r>
            <a:r>
              <a:rPr lang="en-GB" sz="2800" dirty="0"/>
              <a:t>.</a:t>
            </a:r>
          </a:p>
          <a:p>
            <a:pPr marL="363538" indent="-363538">
              <a:buFont typeface="Wingdings" panose="05000000000000000000" pitchFamily="2" charset="2"/>
              <a:buChar char="§"/>
            </a:pPr>
            <a:r>
              <a:rPr lang="en-GB" sz="2800" dirty="0"/>
              <a:t>Also some proteins of the membrane have </a:t>
            </a:r>
            <a:r>
              <a:rPr lang="en-GB" sz="2800" b="1" dirty="0"/>
              <a:t>enzyme functions</a:t>
            </a:r>
          </a:p>
        </p:txBody>
      </p:sp>
    </p:spTree>
    <p:extLst>
      <p:ext uri="{BB962C8B-B14F-4D97-AF65-F5344CB8AC3E}">
        <p14:creationId xmlns:p14="http://schemas.microsoft.com/office/powerpoint/2010/main" val="2039013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Useful Video Link </a:t>
            </a:r>
            <a:r>
              <a:rPr lang="en-GB" dirty="0"/>
              <a:t>e-stream</a:t>
            </a:r>
          </a:p>
        </p:txBody>
      </p:sp>
      <p:sp>
        <p:nvSpPr>
          <p:cNvPr id="3" name="Content Placeholder 2"/>
          <p:cNvSpPr>
            <a:spLocks noGrp="1"/>
          </p:cNvSpPr>
          <p:nvPr>
            <p:ph idx="1"/>
          </p:nvPr>
        </p:nvSpPr>
        <p:spPr/>
        <p:txBody>
          <a:bodyPr/>
          <a:lstStyle/>
          <a:p>
            <a:r>
              <a:rPr lang="en-GB" dirty="0"/>
              <a:t>Cells and their Environment</a:t>
            </a:r>
          </a:p>
          <a:p>
            <a:r>
              <a:rPr lang="en-GB" dirty="0">
                <a:hlinkClick r:id="rId2"/>
              </a:rPr>
              <a:t>http://estream.godalming.ac.uk/View.aspx?ID=7535~4u~vD7eUKN3</a:t>
            </a:r>
            <a:r>
              <a:rPr lang="en-GB" dirty="0"/>
              <a:t> (start at 34.55 min or 2.35.09 of whole programme.) about 20 </a:t>
            </a:r>
            <a:r>
              <a:rPr lang="en-GB" dirty="0" err="1"/>
              <a:t>mins</a:t>
            </a:r>
            <a:endParaRPr lang="en-GB" dirty="0"/>
          </a:p>
          <a:p>
            <a:endParaRPr lang="en-GB" dirty="0"/>
          </a:p>
        </p:txBody>
      </p:sp>
    </p:spTree>
    <p:extLst>
      <p:ext uri="{BB962C8B-B14F-4D97-AF65-F5344CB8AC3E}">
        <p14:creationId xmlns:p14="http://schemas.microsoft.com/office/powerpoint/2010/main" val="2829785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Transport Across Membranes</a:t>
            </a:r>
          </a:p>
        </p:txBody>
      </p:sp>
      <p:sp>
        <p:nvSpPr>
          <p:cNvPr id="4" name="Rectangle 3"/>
          <p:cNvSpPr>
            <a:spLocks noGrp="1" noChangeArrowheads="1"/>
          </p:cNvSpPr>
          <p:nvPr>
            <p:ph idx="1"/>
          </p:nvPr>
        </p:nvSpPr>
        <p:spPr>
          <a:xfrm>
            <a:off x="1035998" y="1719201"/>
            <a:ext cx="8229600" cy="5035826"/>
          </a:xfrm>
        </p:spPr>
        <p:txBody>
          <a:bodyPr>
            <a:normAutofit/>
          </a:bodyPr>
          <a:lstStyle/>
          <a:p>
            <a:pPr eaLnBrk="1" hangingPunct="1"/>
            <a:r>
              <a:rPr lang="en-GB" sz="2800" dirty="0"/>
              <a:t>The cell surface membrane (plasma membrane) </a:t>
            </a:r>
            <a:r>
              <a:rPr lang="en-GB" sz="2800" b="1" dirty="0">
                <a:solidFill>
                  <a:srgbClr val="FF0000"/>
                </a:solidFill>
              </a:rPr>
              <a:t>controls</a:t>
            </a:r>
            <a:r>
              <a:rPr lang="en-GB" sz="2800" dirty="0"/>
              <a:t> what goes into and out of cells.</a:t>
            </a:r>
          </a:p>
          <a:p>
            <a:pPr>
              <a:spcAft>
                <a:spcPts val="600"/>
              </a:spcAft>
            </a:pPr>
            <a:r>
              <a:rPr lang="en-GB" sz="2800" dirty="0"/>
              <a:t>Materials cross a cell membrane by: </a:t>
            </a:r>
          </a:p>
          <a:p>
            <a:pPr marL="457200" lvl="1" indent="0">
              <a:buNone/>
            </a:pPr>
            <a:r>
              <a:rPr lang="en-GB" sz="2400" b="1" dirty="0"/>
              <a:t>	Diffusion a) simple </a:t>
            </a:r>
            <a:r>
              <a:rPr lang="en-GB" sz="2400" dirty="0"/>
              <a:t>(lipid diffusion) </a:t>
            </a:r>
          </a:p>
          <a:p>
            <a:pPr lvl="1" eaLnBrk="1" hangingPunct="1">
              <a:buFontTx/>
              <a:buNone/>
            </a:pPr>
            <a:r>
              <a:rPr lang="en-GB" sz="2400" dirty="0"/>
              <a:t>			      </a:t>
            </a:r>
            <a:r>
              <a:rPr lang="en-GB" sz="2400" b="1" dirty="0"/>
              <a:t>b) facilitated</a:t>
            </a:r>
          </a:p>
          <a:p>
            <a:pPr lvl="1">
              <a:spcAft>
                <a:spcPts val="1800"/>
              </a:spcAft>
              <a:buNone/>
            </a:pPr>
            <a:r>
              <a:rPr lang="en-GB" sz="2400" b="1" dirty="0"/>
              <a:t>   	Osmosis</a:t>
            </a:r>
          </a:p>
          <a:p>
            <a:pPr lvl="1">
              <a:spcAft>
                <a:spcPts val="1800"/>
              </a:spcAft>
              <a:buNone/>
            </a:pPr>
            <a:endParaRPr lang="en-GB" sz="2400" b="1" dirty="0"/>
          </a:p>
          <a:p>
            <a:pPr lvl="1" eaLnBrk="1" hangingPunct="1">
              <a:buFontTx/>
              <a:buNone/>
            </a:pPr>
            <a:r>
              <a:rPr lang="en-GB" sz="2400" b="1" dirty="0"/>
              <a:t>   	Active transport and Co-transport</a:t>
            </a:r>
          </a:p>
        </p:txBody>
      </p:sp>
      <p:sp>
        <p:nvSpPr>
          <p:cNvPr id="5" name="Right Brace 4"/>
          <p:cNvSpPr/>
          <p:nvPr/>
        </p:nvSpPr>
        <p:spPr>
          <a:xfrm>
            <a:off x="7871793" y="3260035"/>
            <a:ext cx="238539" cy="1099931"/>
          </a:xfrm>
          <a:prstGeom prst="rightBrac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8070573" y="3352801"/>
            <a:ext cx="2398644" cy="830997"/>
          </a:xfrm>
          <a:prstGeom prst="rect">
            <a:avLst/>
          </a:prstGeom>
          <a:noFill/>
        </p:spPr>
        <p:txBody>
          <a:bodyPr wrap="square" rtlCol="0">
            <a:spAutoFit/>
          </a:bodyPr>
          <a:lstStyle/>
          <a:p>
            <a:r>
              <a:rPr lang="en-GB" sz="2400" b="1" dirty="0">
                <a:solidFill>
                  <a:srgbClr val="FF0000"/>
                </a:solidFill>
              </a:rPr>
              <a:t>Passive</a:t>
            </a:r>
            <a:r>
              <a:rPr lang="en-GB" sz="2400" dirty="0"/>
              <a:t> – no energy needed</a:t>
            </a:r>
          </a:p>
        </p:txBody>
      </p:sp>
      <p:sp>
        <p:nvSpPr>
          <p:cNvPr id="8" name="TextBox 7"/>
          <p:cNvSpPr txBox="1"/>
          <p:nvPr/>
        </p:nvSpPr>
        <p:spPr>
          <a:xfrm>
            <a:off x="7971180" y="4989445"/>
            <a:ext cx="2670315" cy="830997"/>
          </a:xfrm>
          <a:prstGeom prst="rect">
            <a:avLst/>
          </a:prstGeom>
          <a:noFill/>
        </p:spPr>
        <p:txBody>
          <a:bodyPr wrap="square" rtlCol="0">
            <a:spAutoFit/>
          </a:bodyPr>
          <a:lstStyle/>
          <a:p>
            <a:r>
              <a:rPr lang="en-GB" sz="2400" b="1" dirty="0">
                <a:solidFill>
                  <a:srgbClr val="FF0000"/>
                </a:solidFill>
              </a:rPr>
              <a:t>Active</a:t>
            </a:r>
            <a:r>
              <a:rPr lang="en-GB" sz="2400" dirty="0"/>
              <a:t> – energy needed using ATP</a:t>
            </a:r>
          </a:p>
        </p:txBody>
      </p:sp>
    </p:spTree>
    <p:extLst>
      <p:ext uri="{BB962C8B-B14F-4D97-AF65-F5344CB8AC3E}">
        <p14:creationId xmlns:p14="http://schemas.microsoft.com/office/powerpoint/2010/main" val="2841184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Diffusion</a:t>
            </a:r>
          </a:p>
        </p:txBody>
      </p:sp>
      <p:sp>
        <p:nvSpPr>
          <p:cNvPr id="3" name="Content Placeholder 2"/>
          <p:cNvSpPr>
            <a:spLocks noGrp="1"/>
          </p:cNvSpPr>
          <p:nvPr>
            <p:ph idx="1"/>
          </p:nvPr>
        </p:nvSpPr>
        <p:spPr>
          <a:xfrm>
            <a:off x="1024127" y="1622612"/>
            <a:ext cx="9720073" cy="4023360"/>
          </a:xfrm>
        </p:spPr>
        <p:txBody>
          <a:bodyPr/>
          <a:lstStyle/>
          <a:p>
            <a:r>
              <a:rPr lang="en-GB" b="1" dirty="0"/>
              <a:t>The net movement of molecules or ions from a region where they are more highly concentrated to one where there concentration is lower , until evenly distributed.</a:t>
            </a:r>
          </a:p>
        </p:txBody>
      </p:sp>
      <p:sp>
        <p:nvSpPr>
          <p:cNvPr id="4" name="TextBox 3"/>
          <p:cNvSpPr txBox="1"/>
          <p:nvPr/>
        </p:nvSpPr>
        <p:spPr>
          <a:xfrm>
            <a:off x="2709669" y="2667058"/>
            <a:ext cx="6032665" cy="369332"/>
          </a:xfrm>
          <a:prstGeom prst="rect">
            <a:avLst/>
          </a:prstGeom>
          <a:noFill/>
        </p:spPr>
        <p:txBody>
          <a:bodyPr wrap="square" rtlCol="0">
            <a:spAutoFit/>
          </a:bodyPr>
          <a:lstStyle/>
          <a:p>
            <a:r>
              <a:rPr lang="en-GB" dirty="0"/>
              <a:t>Why do we talk about the NET movement of particles?</a:t>
            </a:r>
          </a:p>
        </p:txBody>
      </p:sp>
      <p:sp>
        <p:nvSpPr>
          <p:cNvPr id="5" name="TextBox 4"/>
          <p:cNvSpPr txBox="1"/>
          <p:nvPr/>
        </p:nvSpPr>
        <p:spPr>
          <a:xfrm>
            <a:off x="1255059" y="3036390"/>
            <a:ext cx="9412941" cy="923330"/>
          </a:xfrm>
          <a:prstGeom prst="rect">
            <a:avLst/>
          </a:prstGeom>
          <a:noFill/>
        </p:spPr>
        <p:txBody>
          <a:bodyPr wrap="square" rtlCol="0">
            <a:spAutoFit/>
          </a:bodyPr>
          <a:lstStyle/>
          <a:p>
            <a:r>
              <a:rPr lang="en-GB" dirty="0"/>
              <a:t>Particle motion is random, so can be in any direction.  This means that there will be some particles that actually move from an area of lower concentration to an area of higher concentration, but they will be far outnumbered by those going in the opposite direction</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5533" b="29539"/>
          <a:stretch/>
        </p:blipFill>
        <p:spPr>
          <a:xfrm>
            <a:off x="2788024" y="4176203"/>
            <a:ext cx="4876800" cy="2312895"/>
          </a:xfrm>
          <a:prstGeom prst="rect">
            <a:avLst/>
          </a:prstGeom>
        </p:spPr>
      </p:pic>
      <p:cxnSp>
        <p:nvCxnSpPr>
          <p:cNvPr id="8" name="Straight Arrow Connector 7"/>
          <p:cNvCxnSpPr/>
          <p:nvPr/>
        </p:nvCxnSpPr>
        <p:spPr>
          <a:xfrm flipV="1">
            <a:off x="4105835" y="4258235"/>
            <a:ext cx="295836" cy="170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61647" y="4616824"/>
            <a:ext cx="152400" cy="380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787153" y="5332650"/>
            <a:ext cx="439271" cy="231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554070" y="5040138"/>
            <a:ext cx="466165" cy="122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68588" y="4997116"/>
            <a:ext cx="0" cy="216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441576" y="4343400"/>
            <a:ext cx="188259" cy="273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719482" y="5101561"/>
            <a:ext cx="242047" cy="23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884163" y="5393674"/>
            <a:ext cx="337343" cy="122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07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Crash Course Biology</a:t>
            </a:r>
          </a:p>
        </p:txBody>
      </p:sp>
      <p:sp>
        <p:nvSpPr>
          <p:cNvPr id="3" name="Content Placeholder 2"/>
          <p:cNvSpPr>
            <a:spLocks noGrp="1"/>
          </p:cNvSpPr>
          <p:nvPr>
            <p:ph idx="1"/>
          </p:nvPr>
        </p:nvSpPr>
        <p:spPr/>
        <p:txBody>
          <a:bodyPr/>
          <a:lstStyle/>
          <a:p>
            <a:r>
              <a:rPr lang="en-GB" dirty="0">
                <a:hlinkClick r:id="rId2"/>
              </a:rPr>
              <a:t>https://www.youtube.com/watch?v=dPKvHrD1eS4&amp;list=PLE6EDE9CF5D37DA47</a:t>
            </a:r>
            <a:r>
              <a:rPr lang="en-GB" dirty="0"/>
              <a:t> </a:t>
            </a:r>
          </a:p>
        </p:txBody>
      </p:sp>
    </p:spTree>
    <p:extLst>
      <p:ext uri="{BB962C8B-B14F-4D97-AF65-F5344CB8AC3E}">
        <p14:creationId xmlns:p14="http://schemas.microsoft.com/office/powerpoint/2010/main" val="2712462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097" y="308489"/>
            <a:ext cx="9720072" cy="1499616"/>
          </a:xfrm>
        </p:spPr>
        <p:txBody>
          <a:bodyPr>
            <a:normAutofit/>
          </a:bodyPr>
          <a:lstStyle/>
          <a:p>
            <a:r>
              <a:rPr lang="en-GB" sz="3200" dirty="0"/>
              <a:t>Diffusion Questions:  Answer each of these on scrap paper before moving on to the next slide</a:t>
            </a:r>
          </a:p>
        </p:txBody>
      </p:sp>
      <p:sp>
        <p:nvSpPr>
          <p:cNvPr id="3" name="Content Placeholder 2"/>
          <p:cNvSpPr>
            <a:spLocks noGrp="1"/>
          </p:cNvSpPr>
          <p:nvPr>
            <p:ph idx="1"/>
          </p:nvPr>
        </p:nvSpPr>
        <p:spPr>
          <a:xfrm>
            <a:off x="1024128" y="1997242"/>
            <a:ext cx="9720073" cy="4312118"/>
          </a:xfrm>
        </p:spPr>
        <p:txBody>
          <a:bodyPr/>
          <a:lstStyle/>
          <a:p>
            <a:pPr marL="457200" indent="-457200">
              <a:buFont typeface="+mj-lt"/>
              <a:buAutoNum type="arabicPeriod"/>
            </a:pPr>
            <a:r>
              <a:rPr lang="en-GB" dirty="0"/>
              <a:t>Name 3 molecules that can pass through a membrane by simple diffusion.</a:t>
            </a:r>
          </a:p>
          <a:p>
            <a:pPr marL="457200" indent="-457200">
              <a:buFont typeface="+mj-lt"/>
              <a:buAutoNum type="arabicPeriod"/>
            </a:pPr>
            <a:r>
              <a:rPr lang="en-GB" dirty="0"/>
              <a:t>Which part of a membrane does simple diffusion occur through, the proteins or the phospholipids?</a:t>
            </a:r>
          </a:p>
          <a:p>
            <a:pPr marL="457200" indent="-457200">
              <a:buFont typeface="+mj-lt"/>
              <a:buAutoNum type="arabicPeriod"/>
            </a:pPr>
            <a:r>
              <a:rPr lang="en-GB" dirty="0"/>
              <a:t>Name 3 factors that affect the rate of diffusion.</a:t>
            </a:r>
          </a:p>
          <a:p>
            <a:pPr marL="457200" indent="-457200">
              <a:buFont typeface="+mj-lt"/>
              <a:buAutoNum type="arabicPeriod"/>
            </a:pPr>
            <a:r>
              <a:rPr lang="en-GB" dirty="0"/>
              <a:t>Are polar molecules or non polar molecules more likely to pass through by simple diffusion?</a:t>
            </a:r>
          </a:p>
          <a:p>
            <a:pPr marL="457200" indent="-457200">
              <a:buFont typeface="+mj-lt"/>
              <a:buAutoNum type="arabicPeriod"/>
            </a:pPr>
            <a:r>
              <a:rPr lang="en-GB" dirty="0"/>
              <a:t>What is meant by saying dynamic equilibrium is reached when talking about diffusion across a membrane.</a:t>
            </a:r>
          </a:p>
          <a:p>
            <a:pPr marL="457200" indent="-457200">
              <a:buFont typeface="+mj-lt"/>
              <a:buAutoNum type="arabicPeriod"/>
            </a:pPr>
            <a:r>
              <a:rPr lang="en-GB" dirty="0"/>
              <a:t>Draw a diagram to represent diffusion across a membrane</a:t>
            </a:r>
          </a:p>
        </p:txBody>
      </p:sp>
    </p:spTree>
    <p:extLst>
      <p:ext uri="{BB962C8B-B14F-4D97-AF65-F5344CB8AC3E}">
        <p14:creationId xmlns:p14="http://schemas.microsoft.com/office/powerpoint/2010/main" val="1890236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044" y="160208"/>
            <a:ext cx="7770955" cy="1026041"/>
          </a:xfrm>
        </p:spPr>
        <p:txBody>
          <a:bodyPr>
            <a:normAutofit/>
          </a:bodyPr>
          <a:lstStyle/>
          <a:p>
            <a:r>
              <a:rPr lang="en-GB" sz="2800" dirty="0">
                <a:solidFill>
                  <a:srgbClr val="FF0000"/>
                </a:solidFill>
                <a:latin typeface="Calibri" panose="020F0502020204030204" pitchFamily="34" charset="0"/>
              </a:rPr>
              <a:t>ANSWERS</a:t>
            </a:r>
          </a:p>
        </p:txBody>
      </p:sp>
      <p:sp>
        <p:nvSpPr>
          <p:cNvPr id="3" name="Content Placeholder 2"/>
          <p:cNvSpPr>
            <a:spLocks noGrp="1"/>
          </p:cNvSpPr>
          <p:nvPr>
            <p:ph idx="1"/>
          </p:nvPr>
        </p:nvSpPr>
        <p:spPr>
          <a:xfrm>
            <a:off x="699276" y="1285103"/>
            <a:ext cx="8803070" cy="5486400"/>
          </a:xfrm>
        </p:spPr>
        <p:txBody>
          <a:bodyPr>
            <a:normAutofit fontScale="92500" lnSpcReduction="20000"/>
          </a:bodyPr>
          <a:lstStyle/>
          <a:p>
            <a:pPr marL="457200" indent="-457200">
              <a:lnSpc>
                <a:spcPct val="120000"/>
              </a:lnSpc>
              <a:buFont typeface="+mj-lt"/>
              <a:buAutoNum type="arabicPeriod"/>
            </a:pPr>
            <a:r>
              <a:rPr lang="en-GB" dirty="0"/>
              <a:t>Name 3 molecules that can pass through a membrane by simple diffusion. </a:t>
            </a:r>
            <a:r>
              <a:rPr lang="en-GB" dirty="0">
                <a:solidFill>
                  <a:srgbClr val="FF0000"/>
                </a:solidFill>
                <a:latin typeface="Calibri" panose="020F0502020204030204" pitchFamily="34" charset="0"/>
              </a:rPr>
              <a:t>O</a:t>
            </a:r>
            <a:r>
              <a:rPr lang="en-GB" baseline="-25000" dirty="0">
                <a:solidFill>
                  <a:srgbClr val="FF0000"/>
                </a:solidFill>
                <a:latin typeface="Calibri" panose="020F0502020204030204" pitchFamily="34" charset="0"/>
              </a:rPr>
              <a:t>2</a:t>
            </a:r>
            <a:r>
              <a:rPr lang="en-GB" dirty="0">
                <a:solidFill>
                  <a:srgbClr val="FF0000"/>
                </a:solidFill>
                <a:latin typeface="Calibri" panose="020F0502020204030204" pitchFamily="34" charset="0"/>
              </a:rPr>
              <a:t>, CO</a:t>
            </a:r>
            <a:r>
              <a:rPr lang="en-GB" baseline="-25000" dirty="0">
                <a:solidFill>
                  <a:srgbClr val="FF0000"/>
                </a:solidFill>
                <a:latin typeface="Calibri" panose="020F0502020204030204" pitchFamily="34" charset="0"/>
              </a:rPr>
              <a:t>2</a:t>
            </a:r>
            <a:r>
              <a:rPr lang="en-GB" dirty="0">
                <a:solidFill>
                  <a:srgbClr val="FF0000"/>
                </a:solidFill>
                <a:latin typeface="Calibri" panose="020F0502020204030204" pitchFamily="34" charset="0"/>
              </a:rPr>
              <a:t>, steroids, fat soluble vitamins, glycerol, ammonia, non polar molecules, small molecules.</a:t>
            </a:r>
            <a:endParaRPr lang="en-GB" dirty="0">
              <a:latin typeface="Calibri" panose="020F0502020204030204" pitchFamily="34" charset="0"/>
            </a:endParaRPr>
          </a:p>
          <a:p>
            <a:pPr marL="457200" indent="-457200">
              <a:lnSpc>
                <a:spcPct val="120000"/>
              </a:lnSpc>
              <a:buFont typeface="+mj-lt"/>
              <a:buAutoNum type="arabicPeriod"/>
            </a:pPr>
            <a:r>
              <a:rPr lang="en-GB" dirty="0"/>
              <a:t>Which part of a membrane does simple diffusion occur through, the proteins or the phospholipids? </a:t>
            </a:r>
            <a:r>
              <a:rPr lang="en-GB" dirty="0">
                <a:solidFill>
                  <a:srgbClr val="FF0000"/>
                </a:solidFill>
                <a:latin typeface="Calibri" panose="020F0502020204030204" pitchFamily="34" charset="0"/>
              </a:rPr>
              <a:t>Between the phospholipids</a:t>
            </a:r>
            <a:endParaRPr lang="en-GB" dirty="0">
              <a:latin typeface="Calibri" panose="020F0502020204030204" pitchFamily="34" charset="0"/>
            </a:endParaRPr>
          </a:p>
          <a:p>
            <a:pPr marL="457200" indent="-457200">
              <a:lnSpc>
                <a:spcPct val="120000"/>
              </a:lnSpc>
              <a:buFont typeface="+mj-lt"/>
              <a:buAutoNum type="arabicPeriod"/>
            </a:pPr>
            <a:r>
              <a:rPr lang="en-GB" dirty="0"/>
              <a:t>Name 3 factors that affect the rate of diffusion </a:t>
            </a:r>
            <a:r>
              <a:rPr lang="en-GB" b="1" dirty="0"/>
              <a:t>through a membrane</a:t>
            </a:r>
            <a:r>
              <a:rPr lang="en-GB" dirty="0"/>
              <a:t>. </a:t>
            </a:r>
            <a:r>
              <a:rPr lang="en-GB" dirty="0">
                <a:solidFill>
                  <a:srgbClr val="FF0000"/>
                </a:solidFill>
                <a:latin typeface="Calibri" panose="020F0502020204030204" pitchFamily="34" charset="0"/>
              </a:rPr>
              <a:t>Concentration gradient, distance over which it occurs / thickness of exchange surface, surface area, size of molecules, lipid solubility, temperature</a:t>
            </a:r>
            <a:endParaRPr lang="en-GB" dirty="0">
              <a:latin typeface="Calibri" panose="020F0502020204030204" pitchFamily="34" charset="0"/>
            </a:endParaRPr>
          </a:p>
          <a:p>
            <a:pPr marL="457200" indent="-457200">
              <a:lnSpc>
                <a:spcPct val="120000"/>
              </a:lnSpc>
              <a:buFont typeface="+mj-lt"/>
              <a:buAutoNum type="arabicPeriod"/>
            </a:pPr>
            <a:r>
              <a:rPr lang="en-GB" dirty="0"/>
              <a:t>Are polar molecules or non polar molecules more likely to pass through by simple diffusion? </a:t>
            </a:r>
            <a:r>
              <a:rPr lang="en-GB" dirty="0">
                <a:solidFill>
                  <a:srgbClr val="FF0000"/>
                </a:solidFill>
                <a:latin typeface="Calibri" panose="020F0502020204030204" pitchFamily="34" charset="0"/>
              </a:rPr>
              <a:t>Non polar</a:t>
            </a:r>
            <a:endParaRPr lang="en-GB" dirty="0">
              <a:latin typeface="Calibri" panose="020F0502020204030204" pitchFamily="34" charset="0"/>
            </a:endParaRPr>
          </a:p>
          <a:p>
            <a:pPr marL="457200" indent="-457200">
              <a:lnSpc>
                <a:spcPct val="120000"/>
              </a:lnSpc>
              <a:buFont typeface="+mj-lt"/>
              <a:buAutoNum type="arabicPeriod"/>
            </a:pPr>
            <a:r>
              <a:rPr lang="en-GB" dirty="0"/>
              <a:t>What is meant by saying dynamic equilibrium is reached when talking about diffusion across a membrane.</a:t>
            </a:r>
            <a:r>
              <a:rPr lang="en-GB" dirty="0">
                <a:solidFill>
                  <a:srgbClr val="FF0000"/>
                </a:solidFill>
              </a:rPr>
              <a:t> </a:t>
            </a:r>
            <a:r>
              <a:rPr lang="en-GB" dirty="0">
                <a:solidFill>
                  <a:srgbClr val="FF0000"/>
                </a:solidFill>
                <a:latin typeface="Calibri" panose="020F0502020204030204" pitchFamily="34" charset="0"/>
              </a:rPr>
              <a:t>When the number of particles each side is the same but individual particle are continuously changing position.</a:t>
            </a:r>
            <a:endParaRPr lang="en-GB" dirty="0">
              <a:latin typeface="Calibri" panose="020F0502020204030204" pitchFamily="34" charset="0"/>
            </a:endParaRPr>
          </a:p>
          <a:p>
            <a:pPr marL="457200" indent="-457200">
              <a:buFont typeface="+mj-lt"/>
              <a:buAutoNum type="arabicPeriod"/>
            </a:pPr>
            <a:r>
              <a:rPr lang="en-GB" dirty="0"/>
              <a:t>Draw a diagram to represent diffusion across a membrane. </a:t>
            </a:r>
            <a:r>
              <a:rPr lang="en-GB" dirty="0">
                <a:solidFill>
                  <a:srgbClr val="FF0000"/>
                </a:solidFill>
                <a:latin typeface="Calibri" panose="020F0502020204030204" pitchFamily="34" charset="0"/>
              </a:rPr>
              <a:t>diagram above</a:t>
            </a:r>
          </a:p>
        </p:txBody>
      </p:sp>
      <p:grpSp>
        <p:nvGrpSpPr>
          <p:cNvPr id="126" name="Group 125"/>
          <p:cNvGrpSpPr/>
          <p:nvPr/>
        </p:nvGrpSpPr>
        <p:grpSpPr>
          <a:xfrm>
            <a:off x="8600303" y="123567"/>
            <a:ext cx="3275922" cy="1768643"/>
            <a:chOff x="8816879" y="4628566"/>
            <a:chExt cx="3506791" cy="2386847"/>
          </a:xfrm>
        </p:grpSpPr>
        <p:sp>
          <p:nvSpPr>
            <p:cNvPr id="119" name="Oval 111"/>
            <p:cNvSpPr>
              <a:spLocks noChangeArrowheads="1"/>
            </p:cNvSpPr>
            <p:nvPr/>
          </p:nvSpPr>
          <p:spPr bwMode="auto">
            <a:xfrm>
              <a:off x="10713936" y="5442284"/>
              <a:ext cx="104847" cy="121318"/>
            </a:xfrm>
            <a:prstGeom prst="ellipse">
              <a:avLst/>
            </a:prstGeom>
            <a:solidFill>
              <a:srgbClr val="993366"/>
            </a:solidFill>
            <a:ln w="9525" algn="ctr">
              <a:solidFill>
                <a:srgbClr val="000000"/>
              </a:solidFill>
              <a:round/>
              <a:headEnd/>
              <a:tailEnd/>
            </a:ln>
          </p:spPr>
          <p:txBody>
            <a:bodyPr/>
            <a:lstStyle/>
            <a:p>
              <a:endParaRPr lang="en-US">
                <a:solidFill>
                  <a:prstClr val="black"/>
                </a:solidFill>
              </a:endParaRPr>
            </a:p>
          </p:txBody>
        </p:sp>
        <p:sp>
          <p:nvSpPr>
            <p:cNvPr id="120" name="Oval 111"/>
            <p:cNvSpPr>
              <a:spLocks noChangeArrowheads="1"/>
            </p:cNvSpPr>
            <p:nvPr/>
          </p:nvSpPr>
          <p:spPr bwMode="auto">
            <a:xfrm>
              <a:off x="11022746" y="5209674"/>
              <a:ext cx="104847" cy="121318"/>
            </a:xfrm>
            <a:prstGeom prst="ellipse">
              <a:avLst/>
            </a:prstGeom>
            <a:solidFill>
              <a:srgbClr val="993366"/>
            </a:solidFill>
            <a:ln w="9525" algn="ctr">
              <a:solidFill>
                <a:srgbClr val="000000"/>
              </a:solidFill>
              <a:round/>
              <a:headEnd/>
              <a:tailEnd/>
            </a:ln>
          </p:spPr>
          <p:txBody>
            <a:bodyPr/>
            <a:lstStyle/>
            <a:p>
              <a:endParaRPr lang="en-US">
                <a:solidFill>
                  <a:prstClr val="black"/>
                </a:solidFill>
              </a:endParaRPr>
            </a:p>
          </p:txBody>
        </p:sp>
        <p:sp>
          <p:nvSpPr>
            <p:cNvPr id="121" name="Oval 111"/>
            <p:cNvSpPr>
              <a:spLocks noChangeArrowheads="1"/>
            </p:cNvSpPr>
            <p:nvPr/>
          </p:nvSpPr>
          <p:spPr bwMode="auto">
            <a:xfrm>
              <a:off x="11247336" y="5277853"/>
              <a:ext cx="104847" cy="121318"/>
            </a:xfrm>
            <a:prstGeom prst="ellipse">
              <a:avLst/>
            </a:prstGeom>
            <a:solidFill>
              <a:srgbClr val="993366"/>
            </a:solidFill>
            <a:ln w="9525" algn="ctr">
              <a:solidFill>
                <a:srgbClr val="000000"/>
              </a:solidFill>
              <a:round/>
              <a:headEnd/>
              <a:tailEnd/>
            </a:ln>
          </p:spPr>
          <p:txBody>
            <a:bodyPr/>
            <a:lstStyle/>
            <a:p>
              <a:endParaRPr lang="en-US">
                <a:solidFill>
                  <a:prstClr val="black"/>
                </a:solidFill>
              </a:endParaRPr>
            </a:p>
          </p:txBody>
        </p:sp>
        <p:sp>
          <p:nvSpPr>
            <p:cNvPr id="122" name="Oval 111"/>
            <p:cNvSpPr>
              <a:spLocks noChangeArrowheads="1"/>
            </p:cNvSpPr>
            <p:nvPr/>
          </p:nvSpPr>
          <p:spPr bwMode="auto">
            <a:xfrm>
              <a:off x="10870346" y="5057274"/>
              <a:ext cx="104847" cy="121318"/>
            </a:xfrm>
            <a:prstGeom prst="ellipse">
              <a:avLst/>
            </a:prstGeom>
            <a:solidFill>
              <a:srgbClr val="993366"/>
            </a:solidFill>
            <a:ln w="9525" algn="ctr">
              <a:solidFill>
                <a:srgbClr val="000000"/>
              </a:solidFill>
              <a:round/>
              <a:headEnd/>
              <a:tailEnd/>
            </a:ln>
          </p:spPr>
          <p:txBody>
            <a:bodyPr/>
            <a:lstStyle/>
            <a:p>
              <a:endParaRPr lang="en-US">
                <a:solidFill>
                  <a:prstClr val="black"/>
                </a:solidFill>
              </a:endParaRPr>
            </a:p>
          </p:txBody>
        </p:sp>
        <p:grpSp>
          <p:nvGrpSpPr>
            <p:cNvPr id="125" name="Group 124"/>
            <p:cNvGrpSpPr/>
            <p:nvPr/>
          </p:nvGrpSpPr>
          <p:grpSpPr>
            <a:xfrm>
              <a:off x="8816879" y="4628566"/>
              <a:ext cx="3506791" cy="2386847"/>
              <a:chOff x="8816879" y="4628566"/>
              <a:chExt cx="3506791" cy="2386847"/>
            </a:xfrm>
          </p:grpSpPr>
          <p:grpSp>
            <p:nvGrpSpPr>
              <p:cNvPr id="4" name="Group 5"/>
              <p:cNvGrpSpPr>
                <a:grpSpLocks/>
              </p:cNvGrpSpPr>
              <p:nvPr/>
            </p:nvGrpSpPr>
            <p:grpSpPr bwMode="auto">
              <a:xfrm>
                <a:off x="8816879" y="4628566"/>
                <a:ext cx="3506791" cy="2324100"/>
                <a:chOff x="629" y="1511"/>
                <a:chExt cx="2209" cy="1464"/>
              </a:xfrm>
            </p:grpSpPr>
            <p:grpSp>
              <p:nvGrpSpPr>
                <p:cNvPr id="5" name="Group 6"/>
                <p:cNvGrpSpPr>
                  <a:grpSpLocks/>
                </p:cNvGrpSpPr>
                <p:nvPr/>
              </p:nvGrpSpPr>
              <p:grpSpPr bwMode="auto">
                <a:xfrm>
                  <a:off x="1352" y="1511"/>
                  <a:ext cx="1486" cy="1464"/>
                  <a:chOff x="1400" y="1511"/>
                  <a:chExt cx="1486" cy="1464"/>
                </a:xfrm>
              </p:grpSpPr>
              <p:grpSp>
                <p:nvGrpSpPr>
                  <p:cNvPr id="7" name="Group 7"/>
                  <p:cNvGrpSpPr>
                    <a:grpSpLocks/>
                  </p:cNvGrpSpPr>
                  <p:nvPr/>
                </p:nvGrpSpPr>
                <p:grpSpPr bwMode="auto">
                  <a:xfrm>
                    <a:off x="1400" y="1635"/>
                    <a:ext cx="1038" cy="1340"/>
                    <a:chOff x="1400" y="1635"/>
                    <a:chExt cx="1038" cy="1340"/>
                  </a:xfrm>
                </p:grpSpPr>
                <p:grpSp>
                  <p:nvGrpSpPr>
                    <p:cNvPr id="9" name="Group 8"/>
                    <p:cNvGrpSpPr>
                      <a:grpSpLocks/>
                    </p:cNvGrpSpPr>
                    <p:nvPr/>
                  </p:nvGrpSpPr>
                  <p:grpSpPr bwMode="auto">
                    <a:xfrm>
                      <a:off x="1651" y="1737"/>
                      <a:ext cx="787" cy="1238"/>
                      <a:chOff x="3080" y="5806"/>
                      <a:chExt cx="1704" cy="2317"/>
                    </a:xfrm>
                  </p:grpSpPr>
                  <p:grpSp>
                    <p:nvGrpSpPr>
                      <p:cNvPr id="12" name="Group 9"/>
                      <p:cNvGrpSpPr>
                        <a:grpSpLocks/>
                      </p:cNvGrpSpPr>
                      <p:nvPr/>
                    </p:nvGrpSpPr>
                    <p:grpSpPr bwMode="auto">
                      <a:xfrm>
                        <a:off x="3080" y="5806"/>
                        <a:ext cx="1704" cy="2317"/>
                        <a:chOff x="3080" y="5806"/>
                        <a:chExt cx="1704" cy="2317"/>
                      </a:xfrm>
                    </p:grpSpPr>
                    <p:grpSp>
                      <p:nvGrpSpPr>
                        <p:cNvPr id="15" name="Group 10"/>
                        <p:cNvGrpSpPr>
                          <a:grpSpLocks/>
                        </p:cNvGrpSpPr>
                        <p:nvPr/>
                      </p:nvGrpSpPr>
                      <p:grpSpPr bwMode="auto">
                        <a:xfrm>
                          <a:off x="3080" y="6460"/>
                          <a:ext cx="1704" cy="1367"/>
                          <a:chOff x="3080" y="6460"/>
                          <a:chExt cx="1704" cy="1367"/>
                        </a:xfrm>
                      </p:grpSpPr>
                      <p:grpSp>
                        <p:nvGrpSpPr>
                          <p:cNvPr id="53" name="Group 12"/>
                          <p:cNvGrpSpPr>
                            <a:grpSpLocks/>
                          </p:cNvGrpSpPr>
                          <p:nvPr/>
                        </p:nvGrpSpPr>
                        <p:grpSpPr bwMode="auto">
                          <a:xfrm>
                            <a:off x="3080" y="6460"/>
                            <a:ext cx="1120" cy="1352"/>
                            <a:chOff x="8486" y="1678"/>
                            <a:chExt cx="1225" cy="1277"/>
                          </a:xfrm>
                        </p:grpSpPr>
                        <p:grpSp>
                          <p:nvGrpSpPr>
                            <p:cNvPr id="87" name="Group 13"/>
                            <p:cNvGrpSpPr>
                              <a:grpSpLocks/>
                            </p:cNvGrpSpPr>
                            <p:nvPr/>
                          </p:nvGrpSpPr>
                          <p:grpSpPr bwMode="auto">
                            <a:xfrm flipV="1">
                              <a:off x="9128" y="1678"/>
                              <a:ext cx="264" cy="573"/>
                              <a:chOff x="2598" y="6574"/>
                              <a:chExt cx="236" cy="549"/>
                            </a:xfrm>
                          </p:grpSpPr>
                          <p:sp>
                            <p:nvSpPr>
                              <p:cNvPr id="116" name="Oval 14"/>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17" name="Line 15"/>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18" name="Line 16"/>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88" name="Group 17"/>
                            <p:cNvGrpSpPr>
                              <a:grpSpLocks/>
                            </p:cNvGrpSpPr>
                            <p:nvPr/>
                          </p:nvGrpSpPr>
                          <p:grpSpPr bwMode="auto">
                            <a:xfrm flipV="1">
                              <a:off x="9447" y="1678"/>
                              <a:ext cx="264" cy="573"/>
                              <a:chOff x="2598" y="6574"/>
                              <a:chExt cx="236" cy="549"/>
                            </a:xfrm>
                          </p:grpSpPr>
                          <p:sp>
                            <p:nvSpPr>
                              <p:cNvPr id="113" name="Oval 18"/>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14" name="Line 19"/>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15" name="Line 20"/>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89" name="Group 21"/>
                            <p:cNvGrpSpPr>
                              <a:grpSpLocks/>
                            </p:cNvGrpSpPr>
                            <p:nvPr/>
                          </p:nvGrpSpPr>
                          <p:grpSpPr bwMode="auto">
                            <a:xfrm flipV="1">
                              <a:off x="8826" y="1678"/>
                              <a:ext cx="264" cy="573"/>
                              <a:chOff x="2598" y="6574"/>
                              <a:chExt cx="236" cy="549"/>
                            </a:xfrm>
                          </p:grpSpPr>
                          <p:sp>
                            <p:nvSpPr>
                              <p:cNvPr id="110" name="Oval 22"/>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11" name="Line 23"/>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12" name="Line 24"/>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90" name="Group 25"/>
                            <p:cNvGrpSpPr>
                              <a:grpSpLocks/>
                            </p:cNvGrpSpPr>
                            <p:nvPr/>
                          </p:nvGrpSpPr>
                          <p:grpSpPr bwMode="auto">
                            <a:xfrm flipV="1">
                              <a:off x="8517" y="1678"/>
                              <a:ext cx="264" cy="573"/>
                              <a:chOff x="2598" y="6574"/>
                              <a:chExt cx="236" cy="549"/>
                            </a:xfrm>
                          </p:grpSpPr>
                          <p:sp>
                            <p:nvSpPr>
                              <p:cNvPr id="107" name="Oval 26"/>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08" name="Line 27"/>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09" name="Line 28"/>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91" name="Group 29"/>
                            <p:cNvGrpSpPr>
                              <a:grpSpLocks/>
                            </p:cNvGrpSpPr>
                            <p:nvPr/>
                          </p:nvGrpSpPr>
                          <p:grpSpPr bwMode="auto">
                            <a:xfrm>
                              <a:off x="8486" y="2368"/>
                              <a:ext cx="264" cy="573"/>
                              <a:chOff x="2598" y="6574"/>
                              <a:chExt cx="236" cy="549"/>
                            </a:xfrm>
                          </p:grpSpPr>
                          <p:sp>
                            <p:nvSpPr>
                              <p:cNvPr id="104" name="Oval 30"/>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05" name="Line 31"/>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06" name="Line 32"/>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92" name="Group 33"/>
                            <p:cNvGrpSpPr>
                              <a:grpSpLocks/>
                            </p:cNvGrpSpPr>
                            <p:nvPr/>
                          </p:nvGrpSpPr>
                          <p:grpSpPr bwMode="auto">
                            <a:xfrm>
                              <a:off x="9429" y="2381"/>
                              <a:ext cx="264" cy="570"/>
                              <a:chOff x="2598" y="6574"/>
                              <a:chExt cx="236" cy="549"/>
                            </a:xfrm>
                          </p:grpSpPr>
                          <p:sp>
                            <p:nvSpPr>
                              <p:cNvPr id="101" name="Oval 34"/>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02" name="Line 35"/>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03" name="Line 36"/>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93" name="Group 37"/>
                            <p:cNvGrpSpPr>
                              <a:grpSpLocks/>
                            </p:cNvGrpSpPr>
                            <p:nvPr/>
                          </p:nvGrpSpPr>
                          <p:grpSpPr bwMode="auto">
                            <a:xfrm>
                              <a:off x="8813" y="2382"/>
                              <a:ext cx="264" cy="573"/>
                              <a:chOff x="2598" y="6574"/>
                              <a:chExt cx="236" cy="549"/>
                            </a:xfrm>
                          </p:grpSpPr>
                          <p:sp>
                            <p:nvSpPr>
                              <p:cNvPr id="98" name="Oval 38"/>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99" name="Line 39"/>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00" name="Line 40"/>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94" name="Group 41"/>
                            <p:cNvGrpSpPr>
                              <a:grpSpLocks/>
                            </p:cNvGrpSpPr>
                            <p:nvPr/>
                          </p:nvGrpSpPr>
                          <p:grpSpPr bwMode="auto">
                            <a:xfrm>
                              <a:off x="9114" y="2381"/>
                              <a:ext cx="265" cy="573"/>
                              <a:chOff x="2598" y="6574"/>
                              <a:chExt cx="236" cy="549"/>
                            </a:xfrm>
                          </p:grpSpPr>
                          <p:sp>
                            <p:nvSpPr>
                              <p:cNvPr id="95" name="Oval 42"/>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96" name="Line 43"/>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97" name="Line 44"/>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grpSp>
                        <p:nvGrpSpPr>
                          <p:cNvPr id="20" name="Group 78"/>
                          <p:cNvGrpSpPr>
                            <a:grpSpLocks/>
                          </p:cNvGrpSpPr>
                          <p:nvPr/>
                        </p:nvGrpSpPr>
                        <p:grpSpPr bwMode="auto">
                          <a:xfrm>
                            <a:off x="4231" y="6475"/>
                            <a:ext cx="553" cy="1352"/>
                            <a:chOff x="8486" y="1678"/>
                            <a:chExt cx="604" cy="1277"/>
                          </a:xfrm>
                        </p:grpSpPr>
                        <p:sp>
                          <p:nvSpPr>
                            <p:cNvPr id="51" name="Line 81"/>
                            <p:cNvSpPr>
                              <a:spLocks noChangeShapeType="1"/>
                            </p:cNvSpPr>
                            <p:nvPr/>
                          </p:nvSpPr>
                          <p:spPr bwMode="auto">
                            <a:xfrm>
                              <a:off x="8880" y="1916"/>
                              <a:ext cx="1" cy="339"/>
                            </a:xfrm>
                            <a:prstGeom prst="line">
                              <a:avLst/>
                            </a:prstGeom>
                            <a:noFill/>
                            <a:ln w="19050">
                              <a:solidFill>
                                <a:srgbClr val="000000"/>
                              </a:solidFill>
                              <a:round/>
                              <a:headEnd/>
                              <a:tailEnd/>
                            </a:ln>
                          </p:spPr>
                          <p:txBody>
                            <a:bodyPr/>
                            <a:lstStyle/>
                            <a:p>
                              <a:endParaRPr lang="en-GB">
                                <a:solidFill>
                                  <a:prstClr val="black"/>
                                </a:solidFill>
                              </a:endParaRPr>
                            </a:p>
                          </p:txBody>
                        </p:sp>
                        <p:grpSp>
                          <p:nvGrpSpPr>
                            <p:cNvPr id="23" name="Group 87"/>
                            <p:cNvGrpSpPr>
                              <a:grpSpLocks/>
                            </p:cNvGrpSpPr>
                            <p:nvPr/>
                          </p:nvGrpSpPr>
                          <p:grpSpPr bwMode="auto">
                            <a:xfrm flipV="1">
                              <a:off x="8826" y="1678"/>
                              <a:ext cx="264" cy="573"/>
                              <a:chOff x="2598" y="6574"/>
                              <a:chExt cx="236" cy="549"/>
                            </a:xfrm>
                          </p:grpSpPr>
                          <p:sp>
                            <p:nvSpPr>
                              <p:cNvPr id="44" name="Oval 88"/>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45" name="Line 89"/>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46" name="Line 90"/>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24" name="Group 91"/>
                            <p:cNvGrpSpPr>
                              <a:grpSpLocks/>
                            </p:cNvGrpSpPr>
                            <p:nvPr/>
                          </p:nvGrpSpPr>
                          <p:grpSpPr bwMode="auto">
                            <a:xfrm flipV="1">
                              <a:off x="8517" y="1678"/>
                              <a:ext cx="264" cy="573"/>
                              <a:chOff x="2598" y="6574"/>
                              <a:chExt cx="236" cy="549"/>
                            </a:xfrm>
                          </p:grpSpPr>
                          <p:sp>
                            <p:nvSpPr>
                              <p:cNvPr id="41" name="Oval 92"/>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42" name="Line 93"/>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43" name="Line 94"/>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25" name="Group 95"/>
                            <p:cNvGrpSpPr>
                              <a:grpSpLocks/>
                            </p:cNvGrpSpPr>
                            <p:nvPr/>
                          </p:nvGrpSpPr>
                          <p:grpSpPr bwMode="auto">
                            <a:xfrm>
                              <a:off x="8486" y="2368"/>
                              <a:ext cx="264" cy="573"/>
                              <a:chOff x="2598" y="6574"/>
                              <a:chExt cx="236" cy="549"/>
                            </a:xfrm>
                          </p:grpSpPr>
                          <p:sp>
                            <p:nvSpPr>
                              <p:cNvPr id="38" name="Oval 96"/>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39" name="Line 97"/>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40" name="Line 98"/>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27" name="Group 103"/>
                            <p:cNvGrpSpPr>
                              <a:grpSpLocks/>
                            </p:cNvGrpSpPr>
                            <p:nvPr/>
                          </p:nvGrpSpPr>
                          <p:grpSpPr bwMode="auto">
                            <a:xfrm>
                              <a:off x="8813" y="2382"/>
                              <a:ext cx="264" cy="573"/>
                              <a:chOff x="2598" y="6574"/>
                              <a:chExt cx="236" cy="549"/>
                            </a:xfrm>
                          </p:grpSpPr>
                          <p:sp>
                            <p:nvSpPr>
                              <p:cNvPr id="32" name="Oval 104"/>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33" name="Line 105"/>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34" name="Line 106"/>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grpSp>
                    <p:sp>
                      <p:nvSpPr>
                        <p:cNvPr id="16" name="Oval 111"/>
                        <p:cNvSpPr>
                          <a:spLocks noChangeArrowheads="1"/>
                        </p:cNvSpPr>
                        <p:nvPr/>
                      </p:nvSpPr>
                      <p:spPr bwMode="auto">
                        <a:xfrm>
                          <a:off x="3285" y="6147"/>
                          <a:ext cx="143" cy="143"/>
                        </a:xfrm>
                        <a:prstGeom prst="ellipse">
                          <a:avLst/>
                        </a:prstGeom>
                        <a:solidFill>
                          <a:srgbClr val="993366"/>
                        </a:solidFill>
                        <a:ln w="9525" algn="ctr">
                          <a:solidFill>
                            <a:srgbClr val="000000"/>
                          </a:solidFill>
                          <a:round/>
                          <a:headEnd/>
                          <a:tailEnd/>
                        </a:ln>
                      </p:spPr>
                      <p:txBody>
                        <a:bodyPr/>
                        <a:lstStyle/>
                        <a:p>
                          <a:endParaRPr lang="en-US">
                            <a:solidFill>
                              <a:prstClr val="black"/>
                            </a:solidFill>
                          </a:endParaRPr>
                        </a:p>
                      </p:txBody>
                    </p:sp>
                    <p:sp>
                      <p:nvSpPr>
                        <p:cNvPr id="17" name="Oval 112"/>
                        <p:cNvSpPr>
                          <a:spLocks noChangeArrowheads="1"/>
                        </p:cNvSpPr>
                        <p:nvPr/>
                      </p:nvSpPr>
                      <p:spPr bwMode="auto">
                        <a:xfrm>
                          <a:off x="4299" y="5806"/>
                          <a:ext cx="143" cy="143"/>
                        </a:xfrm>
                        <a:prstGeom prst="ellipse">
                          <a:avLst/>
                        </a:prstGeom>
                        <a:solidFill>
                          <a:srgbClr val="993366"/>
                        </a:solidFill>
                        <a:ln w="9525" algn="ctr">
                          <a:solidFill>
                            <a:schemeClr val="tx1"/>
                          </a:solidFill>
                          <a:round/>
                          <a:headEnd/>
                          <a:tailEnd/>
                        </a:ln>
                      </p:spPr>
                      <p:txBody>
                        <a:bodyPr/>
                        <a:lstStyle/>
                        <a:p>
                          <a:endParaRPr lang="en-US">
                            <a:solidFill>
                              <a:prstClr val="black"/>
                            </a:solidFill>
                          </a:endParaRPr>
                        </a:p>
                      </p:txBody>
                    </p:sp>
                    <p:sp>
                      <p:nvSpPr>
                        <p:cNvPr id="18" name="Oval 113"/>
                        <p:cNvSpPr>
                          <a:spLocks noChangeArrowheads="1"/>
                        </p:cNvSpPr>
                        <p:nvPr/>
                      </p:nvSpPr>
                      <p:spPr bwMode="auto">
                        <a:xfrm>
                          <a:off x="4605" y="7980"/>
                          <a:ext cx="143" cy="143"/>
                        </a:xfrm>
                        <a:prstGeom prst="ellipse">
                          <a:avLst/>
                        </a:prstGeom>
                        <a:solidFill>
                          <a:srgbClr val="993366"/>
                        </a:solidFill>
                        <a:ln w="9525" algn="ctr">
                          <a:solidFill>
                            <a:srgbClr val="000000"/>
                          </a:solidFill>
                          <a:round/>
                          <a:headEnd/>
                          <a:tailEnd/>
                        </a:ln>
                      </p:spPr>
                      <p:txBody>
                        <a:bodyPr/>
                        <a:lstStyle/>
                        <a:p>
                          <a:endParaRPr lang="en-US">
                            <a:solidFill>
                              <a:prstClr val="black"/>
                            </a:solidFill>
                          </a:endParaRPr>
                        </a:p>
                      </p:txBody>
                    </p:sp>
                  </p:grpSp>
                  <p:sp>
                    <p:nvSpPr>
                      <p:cNvPr id="13" name="Freeform 114"/>
                      <p:cNvSpPr>
                        <a:spLocks/>
                      </p:cNvSpPr>
                      <p:nvPr/>
                    </p:nvSpPr>
                    <p:spPr bwMode="auto">
                      <a:xfrm rot="692058">
                        <a:off x="3421" y="6233"/>
                        <a:ext cx="565" cy="625"/>
                      </a:xfrm>
                      <a:custGeom>
                        <a:avLst/>
                        <a:gdLst>
                          <a:gd name="T0" fmla="*/ 0 w 645"/>
                          <a:gd name="T1" fmla="*/ 0 h 195"/>
                          <a:gd name="T2" fmla="*/ 450 w 645"/>
                          <a:gd name="T3" fmla="*/ 45 h 195"/>
                          <a:gd name="T4" fmla="*/ 645 w 645"/>
                          <a:gd name="T5" fmla="*/ 195 h 195"/>
                          <a:gd name="T6" fmla="*/ 0 60000 65536"/>
                          <a:gd name="T7" fmla="*/ 0 60000 65536"/>
                          <a:gd name="T8" fmla="*/ 0 60000 65536"/>
                          <a:gd name="T9" fmla="*/ 0 w 645"/>
                          <a:gd name="T10" fmla="*/ 0 h 195"/>
                          <a:gd name="T11" fmla="*/ 645 w 645"/>
                          <a:gd name="T12" fmla="*/ 195 h 195"/>
                        </a:gdLst>
                        <a:ahLst/>
                        <a:cxnLst>
                          <a:cxn ang="T6">
                            <a:pos x="T0" y="T1"/>
                          </a:cxn>
                          <a:cxn ang="T7">
                            <a:pos x="T2" y="T3"/>
                          </a:cxn>
                          <a:cxn ang="T8">
                            <a:pos x="T4" y="T5"/>
                          </a:cxn>
                        </a:cxnLst>
                        <a:rect l="T9" t="T10" r="T11" b="T12"/>
                        <a:pathLst>
                          <a:path w="645" h="195">
                            <a:moveTo>
                              <a:pt x="0" y="0"/>
                            </a:moveTo>
                            <a:cubicBezTo>
                              <a:pt x="171" y="6"/>
                              <a:pt x="343" y="13"/>
                              <a:pt x="450" y="45"/>
                            </a:cubicBezTo>
                            <a:cubicBezTo>
                              <a:pt x="557" y="77"/>
                              <a:pt x="601" y="136"/>
                              <a:pt x="645" y="195"/>
                            </a:cubicBezTo>
                          </a:path>
                        </a:pathLst>
                      </a:custGeom>
                      <a:noFill/>
                      <a:ln w="25400" cap="flat" cmpd="sng">
                        <a:solidFill>
                          <a:srgbClr val="000000"/>
                        </a:solidFill>
                        <a:prstDash val="solid"/>
                        <a:round/>
                        <a:headEnd type="none" w="med" len="med"/>
                        <a:tailEnd type="triangle" w="med" len="med"/>
                      </a:ln>
                    </p:spPr>
                    <p:txBody>
                      <a:bodyPr/>
                      <a:lstStyle/>
                      <a:p>
                        <a:endParaRPr lang="en-GB">
                          <a:solidFill>
                            <a:prstClr val="black"/>
                          </a:solidFill>
                        </a:endParaRPr>
                      </a:p>
                    </p:txBody>
                  </p:sp>
                  <p:sp>
                    <p:nvSpPr>
                      <p:cNvPr id="14" name="Freeform 115"/>
                      <p:cNvSpPr>
                        <a:spLocks/>
                      </p:cNvSpPr>
                      <p:nvPr/>
                    </p:nvSpPr>
                    <p:spPr bwMode="auto">
                      <a:xfrm rot="21282812">
                        <a:off x="3929" y="7445"/>
                        <a:ext cx="656" cy="670"/>
                      </a:xfrm>
                      <a:custGeom>
                        <a:avLst/>
                        <a:gdLst>
                          <a:gd name="T0" fmla="*/ 55 w 655"/>
                          <a:gd name="T1" fmla="*/ 0 h 780"/>
                          <a:gd name="T2" fmla="*/ 100 w 655"/>
                          <a:gd name="T3" fmla="*/ 630 h 780"/>
                          <a:gd name="T4" fmla="*/ 655 w 655"/>
                          <a:gd name="T5" fmla="*/ 780 h 780"/>
                          <a:gd name="T6" fmla="*/ 0 60000 65536"/>
                          <a:gd name="T7" fmla="*/ 0 60000 65536"/>
                          <a:gd name="T8" fmla="*/ 0 60000 65536"/>
                          <a:gd name="T9" fmla="*/ 0 w 655"/>
                          <a:gd name="T10" fmla="*/ 0 h 780"/>
                          <a:gd name="T11" fmla="*/ 655 w 655"/>
                          <a:gd name="T12" fmla="*/ 780 h 780"/>
                        </a:gdLst>
                        <a:ahLst/>
                        <a:cxnLst>
                          <a:cxn ang="T6">
                            <a:pos x="T0" y="T1"/>
                          </a:cxn>
                          <a:cxn ang="T7">
                            <a:pos x="T2" y="T3"/>
                          </a:cxn>
                          <a:cxn ang="T8">
                            <a:pos x="T4" y="T5"/>
                          </a:cxn>
                        </a:cxnLst>
                        <a:rect l="T9" t="T10" r="T11" b="T12"/>
                        <a:pathLst>
                          <a:path w="655" h="780">
                            <a:moveTo>
                              <a:pt x="55" y="0"/>
                            </a:moveTo>
                            <a:cubicBezTo>
                              <a:pt x="27" y="250"/>
                              <a:pt x="0" y="500"/>
                              <a:pt x="100" y="630"/>
                            </a:cubicBezTo>
                            <a:cubicBezTo>
                              <a:pt x="200" y="760"/>
                              <a:pt x="427" y="770"/>
                              <a:pt x="655" y="780"/>
                            </a:cubicBezTo>
                          </a:path>
                        </a:pathLst>
                      </a:custGeom>
                      <a:noFill/>
                      <a:ln w="25400" cap="flat" cmpd="sng">
                        <a:solidFill>
                          <a:srgbClr val="000000"/>
                        </a:solidFill>
                        <a:prstDash val="solid"/>
                        <a:round/>
                        <a:headEnd type="none" w="med" len="med"/>
                        <a:tailEnd type="triangle" w="med" len="med"/>
                      </a:ln>
                    </p:spPr>
                    <p:txBody>
                      <a:bodyPr/>
                      <a:lstStyle/>
                      <a:p>
                        <a:endParaRPr lang="en-GB">
                          <a:solidFill>
                            <a:prstClr val="black"/>
                          </a:solidFill>
                        </a:endParaRPr>
                      </a:p>
                    </p:txBody>
                  </p:sp>
                </p:grpSp>
                <p:sp>
                  <p:nvSpPr>
                    <p:cNvPr id="10" name="AutoShape 116"/>
                    <p:cNvSpPr>
                      <a:spLocks/>
                    </p:cNvSpPr>
                    <p:nvPr/>
                  </p:nvSpPr>
                  <p:spPr bwMode="auto">
                    <a:xfrm>
                      <a:off x="1400" y="2048"/>
                      <a:ext cx="128" cy="786"/>
                    </a:xfrm>
                    <a:prstGeom prst="leftBrace">
                      <a:avLst>
                        <a:gd name="adj1" fmla="val 51172"/>
                        <a:gd name="adj2" fmla="val 50000"/>
                      </a:avLst>
                    </a:prstGeom>
                    <a:noFill/>
                    <a:ln w="9525">
                      <a:solidFill>
                        <a:srgbClr val="000000"/>
                      </a:solidFill>
                      <a:round/>
                      <a:headEnd/>
                      <a:tailEnd/>
                    </a:ln>
                  </p:spPr>
                  <p:txBody>
                    <a:bodyPr/>
                    <a:lstStyle/>
                    <a:p>
                      <a:endParaRPr lang="en-US">
                        <a:solidFill>
                          <a:prstClr val="black"/>
                        </a:solidFill>
                      </a:endParaRPr>
                    </a:p>
                  </p:txBody>
                </p:sp>
                <p:sp>
                  <p:nvSpPr>
                    <p:cNvPr id="11" name="Line 117"/>
                    <p:cNvSpPr>
                      <a:spLocks noChangeShapeType="1"/>
                    </p:cNvSpPr>
                    <p:nvPr/>
                  </p:nvSpPr>
                  <p:spPr bwMode="auto">
                    <a:xfrm flipH="1">
                      <a:off x="1800" y="1635"/>
                      <a:ext cx="38" cy="295"/>
                    </a:xfrm>
                    <a:prstGeom prst="line">
                      <a:avLst/>
                    </a:prstGeom>
                    <a:noFill/>
                    <a:ln w="9525">
                      <a:solidFill>
                        <a:srgbClr val="000000"/>
                      </a:solidFill>
                      <a:round/>
                      <a:headEnd/>
                      <a:tailEnd/>
                    </a:ln>
                  </p:spPr>
                  <p:txBody>
                    <a:bodyPr/>
                    <a:lstStyle/>
                    <a:p>
                      <a:endParaRPr lang="en-GB">
                        <a:solidFill>
                          <a:prstClr val="black"/>
                        </a:solidFill>
                      </a:endParaRPr>
                    </a:p>
                  </p:txBody>
                </p:sp>
              </p:grpSp>
              <p:sp>
                <p:nvSpPr>
                  <p:cNvPr id="8" name="Text Box 118"/>
                  <p:cNvSpPr txBox="1">
                    <a:spLocks noChangeArrowheads="1"/>
                  </p:cNvSpPr>
                  <p:nvPr/>
                </p:nvSpPr>
                <p:spPr bwMode="auto">
                  <a:xfrm>
                    <a:off x="1878" y="1511"/>
                    <a:ext cx="1008" cy="168"/>
                  </a:xfrm>
                  <a:prstGeom prst="rect">
                    <a:avLst/>
                  </a:prstGeom>
                  <a:noFill/>
                  <a:ln w="9525">
                    <a:noFill/>
                    <a:miter lim="800000"/>
                    <a:headEnd/>
                    <a:tailEnd/>
                  </a:ln>
                </p:spPr>
                <p:txBody>
                  <a:bodyPr lIns="18000" tIns="10800" rIns="18000" bIns="10800">
                    <a:spAutoFit/>
                  </a:bodyPr>
                  <a:lstStyle/>
                  <a:p>
                    <a:pPr>
                      <a:spcBef>
                        <a:spcPct val="50000"/>
                      </a:spcBef>
                    </a:pPr>
                    <a:r>
                      <a:rPr lang="en-GB" sz="1600" dirty="0">
                        <a:solidFill>
                          <a:prstClr val="black"/>
                        </a:solidFill>
                      </a:rPr>
                      <a:t>Small molecule</a:t>
                    </a:r>
                  </a:p>
                </p:txBody>
              </p:sp>
            </p:grpSp>
            <p:sp>
              <p:nvSpPr>
                <p:cNvPr id="6" name="Text Box 119"/>
                <p:cNvSpPr txBox="1">
                  <a:spLocks noChangeArrowheads="1"/>
                </p:cNvSpPr>
                <p:nvPr/>
              </p:nvSpPr>
              <p:spPr bwMode="auto">
                <a:xfrm>
                  <a:off x="629" y="2360"/>
                  <a:ext cx="720" cy="168"/>
                </a:xfrm>
                <a:prstGeom prst="rect">
                  <a:avLst/>
                </a:prstGeom>
                <a:noFill/>
                <a:ln w="9525">
                  <a:noFill/>
                  <a:miter lim="800000"/>
                  <a:headEnd/>
                  <a:tailEnd/>
                </a:ln>
              </p:spPr>
              <p:txBody>
                <a:bodyPr lIns="18000" tIns="10800" rIns="18000" bIns="10800">
                  <a:spAutoFit/>
                </a:bodyPr>
                <a:lstStyle/>
                <a:p>
                  <a:pPr>
                    <a:spcBef>
                      <a:spcPct val="50000"/>
                    </a:spcBef>
                  </a:pPr>
                  <a:r>
                    <a:rPr lang="en-GB" sz="1600" dirty="0">
                      <a:solidFill>
                        <a:prstClr val="black"/>
                      </a:solidFill>
                    </a:rPr>
                    <a:t>membrane</a:t>
                  </a:r>
                </a:p>
              </p:txBody>
            </p:sp>
          </p:grpSp>
          <p:sp>
            <p:nvSpPr>
              <p:cNvPr id="123" name="Oval 111"/>
              <p:cNvSpPr>
                <a:spLocks noChangeArrowheads="1"/>
              </p:cNvSpPr>
              <p:nvPr/>
            </p:nvSpPr>
            <p:spPr bwMode="auto">
              <a:xfrm>
                <a:off x="10794147" y="6797341"/>
                <a:ext cx="104847" cy="121318"/>
              </a:xfrm>
              <a:prstGeom prst="ellipse">
                <a:avLst/>
              </a:prstGeom>
              <a:solidFill>
                <a:srgbClr val="993366"/>
              </a:solidFill>
              <a:ln w="9525" algn="ctr">
                <a:solidFill>
                  <a:srgbClr val="000000"/>
                </a:solidFill>
                <a:round/>
                <a:headEnd/>
                <a:tailEnd/>
              </a:ln>
            </p:spPr>
            <p:txBody>
              <a:bodyPr/>
              <a:lstStyle/>
              <a:p>
                <a:endParaRPr lang="en-US">
                  <a:solidFill>
                    <a:prstClr val="black"/>
                  </a:solidFill>
                </a:endParaRPr>
              </a:p>
            </p:txBody>
          </p:sp>
          <p:sp>
            <p:nvSpPr>
              <p:cNvPr id="124" name="Oval 111"/>
              <p:cNvSpPr>
                <a:spLocks noChangeArrowheads="1"/>
              </p:cNvSpPr>
              <p:nvPr/>
            </p:nvSpPr>
            <p:spPr bwMode="auto">
              <a:xfrm>
                <a:off x="10982641" y="6894095"/>
                <a:ext cx="104847" cy="121318"/>
              </a:xfrm>
              <a:prstGeom prst="ellipse">
                <a:avLst/>
              </a:prstGeom>
              <a:solidFill>
                <a:srgbClr val="993366"/>
              </a:solidFill>
              <a:ln w="9525" algn="ctr">
                <a:solidFill>
                  <a:srgbClr val="000000"/>
                </a:solidFill>
                <a:round/>
                <a:headEnd/>
                <a:tailEnd/>
              </a:ln>
            </p:spPr>
            <p:txBody>
              <a:bodyPr/>
              <a:lstStyle/>
              <a:p>
                <a:endParaRPr lang="en-US">
                  <a:solidFill>
                    <a:prstClr val="black"/>
                  </a:solidFill>
                </a:endParaRPr>
              </a:p>
            </p:txBody>
          </p:sp>
        </p:grpSp>
      </p:grpSp>
    </p:spTree>
    <p:extLst>
      <p:ext uri="{BB962C8B-B14F-4D97-AF65-F5344CB8AC3E}">
        <p14:creationId xmlns:p14="http://schemas.microsoft.com/office/powerpoint/2010/main" val="368683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010" y="198120"/>
            <a:ext cx="8839200" cy="609600"/>
          </a:xfrm>
        </p:spPr>
        <p:txBody>
          <a:bodyPr>
            <a:normAutofit fontScale="90000"/>
          </a:bodyPr>
          <a:lstStyle/>
          <a:p>
            <a:r>
              <a:rPr lang="en-GB" sz="2800" b="1" dirty="0"/>
              <a:t>Overview of What We Study in the Membranes Unit</a:t>
            </a:r>
          </a:p>
        </p:txBody>
      </p:sp>
      <p:pic>
        <p:nvPicPr>
          <p:cNvPr id="2050" name="Picture 2" descr="F:\WJEC AS\Module 1 BY1\Membranes.gif"/>
          <p:cNvPicPr>
            <a:picLocks noChangeAspect="1" noChangeArrowheads="1"/>
          </p:cNvPicPr>
          <p:nvPr/>
        </p:nvPicPr>
        <p:blipFill>
          <a:blip r:embed="rId2" cstate="print"/>
          <a:srcRect/>
          <a:stretch>
            <a:fillRect/>
          </a:stretch>
        </p:blipFill>
        <p:spPr bwMode="auto">
          <a:xfrm>
            <a:off x="817710" y="1024890"/>
            <a:ext cx="8680620" cy="5719233"/>
          </a:xfrm>
          <a:prstGeom prst="rect">
            <a:avLst/>
          </a:prstGeom>
          <a:noFill/>
        </p:spPr>
      </p:pic>
      <p:sp>
        <p:nvSpPr>
          <p:cNvPr id="4" name="Rectangle 3"/>
          <p:cNvSpPr/>
          <p:nvPr/>
        </p:nvSpPr>
        <p:spPr>
          <a:xfrm>
            <a:off x="8316097" y="5671751"/>
            <a:ext cx="1182233" cy="1072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323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95739" y="274638"/>
            <a:ext cx="9732313" cy="868362"/>
          </a:xfrm>
        </p:spPr>
        <p:txBody>
          <a:bodyPr>
            <a:normAutofit fontScale="90000"/>
          </a:bodyPr>
          <a:lstStyle/>
          <a:p>
            <a:pPr eaLnBrk="1" hangingPunct="1"/>
            <a:r>
              <a:rPr lang="en-GB" sz="3600" b="1" dirty="0"/>
              <a:t>Fick’s Law on Diffusion Through a Membrane</a:t>
            </a:r>
          </a:p>
        </p:txBody>
      </p:sp>
      <p:sp>
        <p:nvSpPr>
          <p:cNvPr id="11267" name="Rectangle 3"/>
          <p:cNvSpPr>
            <a:spLocks noGrp="1" noChangeArrowheads="1"/>
          </p:cNvSpPr>
          <p:nvPr>
            <p:ph type="body" idx="1"/>
          </p:nvPr>
        </p:nvSpPr>
        <p:spPr>
          <a:xfrm>
            <a:off x="730661" y="1630018"/>
            <a:ext cx="9549714" cy="4890052"/>
          </a:xfrm>
        </p:spPr>
        <p:txBody>
          <a:bodyPr>
            <a:normAutofit lnSpcReduction="10000"/>
          </a:bodyPr>
          <a:lstStyle/>
          <a:p>
            <a:pPr marL="536575" indent="-536575">
              <a:buFont typeface="Wingdings" panose="05000000000000000000" pitchFamily="2" charset="2"/>
              <a:buChar char="§"/>
            </a:pPr>
            <a:r>
              <a:rPr lang="en-GB" sz="2800" dirty="0"/>
              <a:t>The rate of diffusion </a:t>
            </a:r>
            <a:r>
              <a:rPr lang="en-GB" sz="2800" b="1" dirty="0"/>
              <a:t>through a membrane</a:t>
            </a:r>
            <a:r>
              <a:rPr lang="en-GB" sz="2800" dirty="0"/>
              <a:t>            (exchange surface) is proportional to:</a:t>
            </a:r>
          </a:p>
          <a:p>
            <a:pPr eaLnBrk="1" hangingPunct="1">
              <a:buNone/>
            </a:pPr>
            <a:endParaRPr lang="en-GB" sz="2800" dirty="0"/>
          </a:p>
          <a:p>
            <a:pPr>
              <a:buNone/>
            </a:pPr>
            <a:r>
              <a:rPr lang="en-GB" sz="2400" b="1" dirty="0">
                <a:solidFill>
                  <a:srgbClr val="FF0000"/>
                </a:solidFill>
              </a:rPr>
              <a:t>	Rate of Diffusion </a:t>
            </a:r>
            <a:r>
              <a:rPr lang="en-GB" sz="2400" b="1" dirty="0">
                <a:solidFill>
                  <a:srgbClr val="FF0000"/>
                </a:solidFill>
                <a:latin typeface="Symbol" panose="05050102010706020507" pitchFamily="18" charset="2"/>
              </a:rPr>
              <a:t>a</a:t>
            </a:r>
            <a:r>
              <a:rPr lang="en-GB" sz="2400" dirty="0">
                <a:solidFill>
                  <a:srgbClr val="FF0000"/>
                </a:solidFill>
                <a:latin typeface="Symbol" panose="05050102010706020507" pitchFamily="18" charset="2"/>
              </a:rPr>
              <a:t>  </a:t>
            </a:r>
            <a:r>
              <a:rPr lang="en-GB" sz="2400" b="1" u="sng" dirty="0">
                <a:solidFill>
                  <a:srgbClr val="FF0000"/>
                </a:solidFill>
              </a:rPr>
              <a:t>Surface area X difference in concentration</a:t>
            </a:r>
          </a:p>
          <a:p>
            <a:pPr lvl="1" eaLnBrk="1" hangingPunct="1">
              <a:spcAft>
                <a:spcPts val="0"/>
              </a:spcAft>
              <a:buFontTx/>
              <a:buNone/>
            </a:pPr>
            <a:r>
              <a:rPr lang="en-GB" sz="2400" b="1" dirty="0">
                <a:solidFill>
                  <a:srgbClr val="FF0000"/>
                </a:solidFill>
              </a:rPr>
              <a:t>				   thickness of exchange surface </a:t>
            </a:r>
          </a:p>
          <a:p>
            <a:pPr lvl="1" eaLnBrk="1" hangingPunct="1">
              <a:spcBef>
                <a:spcPts val="0"/>
              </a:spcBef>
              <a:buFontTx/>
              <a:buNone/>
            </a:pPr>
            <a:r>
              <a:rPr lang="en-GB" sz="2400" b="1" i="1" dirty="0">
                <a:solidFill>
                  <a:srgbClr val="FF0000"/>
                </a:solidFill>
              </a:rPr>
              <a:t>				</a:t>
            </a:r>
            <a:r>
              <a:rPr lang="en-GB" b="1" i="1" dirty="0"/>
              <a:t>(in this case a membrane)</a:t>
            </a:r>
          </a:p>
          <a:p>
            <a:pPr lvl="1" eaLnBrk="1" hangingPunct="1">
              <a:buFontTx/>
              <a:buNone/>
            </a:pPr>
            <a:r>
              <a:rPr lang="en-GB" b="1" dirty="0"/>
              <a:t>     </a:t>
            </a:r>
            <a:endParaRPr lang="en-GB" sz="2400" dirty="0"/>
          </a:p>
          <a:p>
            <a:pPr lvl="1">
              <a:buNone/>
            </a:pPr>
            <a:endParaRPr lang="en-GB" sz="2400" dirty="0"/>
          </a:p>
          <a:p>
            <a:pPr lvl="1">
              <a:buNone/>
            </a:pPr>
            <a:r>
              <a:rPr lang="en-GB" sz="2400" dirty="0"/>
              <a:t>			</a:t>
            </a:r>
          </a:p>
          <a:p>
            <a:pPr marL="536575" indent="-536575">
              <a:buFont typeface="Wingdings" panose="05000000000000000000" pitchFamily="2" charset="2"/>
              <a:buChar char="§"/>
            </a:pPr>
            <a:r>
              <a:rPr lang="en-GB" sz="2800" dirty="0"/>
              <a:t>Oxygen and Carbon dioxide can pass through the phospholipid bilayer of membranes by simple diffusion. </a:t>
            </a:r>
          </a:p>
          <a:p>
            <a:pPr marL="536575" indent="-536575">
              <a:buFont typeface="Wingdings" panose="05000000000000000000" pitchFamily="2" charset="2"/>
              <a:buChar char="§"/>
            </a:pPr>
            <a:r>
              <a:rPr lang="en-GB" sz="2800" dirty="0"/>
              <a:t>They are both soluble in lipids.</a:t>
            </a:r>
          </a:p>
          <a:p>
            <a:pPr eaLnBrk="1" hangingPunct="1"/>
            <a:endParaRPr lang="en-GB" sz="2800" dirty="0"/>
          </a:p>
          <a:p>
            <a:pPr eaLnBrk="1" hangingPunct="1"/>
            <a:endParaRPr lang="en-GB" sz="2800" dirty="0"/>
          </a:p>
          <a:p>
            <a:pPr eaLnBrk="1" hangingPunct="1">
              <a:buFontTx/>
              <a:buNone/>
            </a:pPr>
            <a:endParaRPr lang="en-GB" dirty="0"/>
          </a:p>
        </p:txBody>
      </p:sp>
      <p:sp>
        <p:nvSpPr>
          <p:cNvPr id="4" name="TextBox 3"/>
          <p:cNvSpPr txBox="1"/>
          <p:nvPr/>
        </p:nvSpPr>
        <p:spPr>
          <a:xfrm>
            <a:off x="3138895" y="4152929"/>
            <a:ext cx="5826200" cy="523220"/>
          </a:xfrm>
          <a:prstGeom prst="rect">
            <a:avLst/>
          </a:prstGeom>
          <a:solidFill>
            <a:schemeClr val="tx2">
              <a:lumMod val="20000"/>
              <a:lumOff val="80000"/>
            </a:schemeClr>
          </a:solidFill>
          <a:ln w="25400">
            <a:solidFill>
              <a:schemeClr val="accent1"/>
            </a:solidFill>
          </a:ln>
        </p:spPr>
        <p:txBody>
          <a:bodyPr wrap="square" rtlCol="0" anchor="ctr" anchorCtr="0">
            <a:spAutoFit/>
          </a:bodyPr>
          <a:lstStyle/>
          <a:p>
            <a:pPr marL="0" lvl="1"/>
            <a:r>
              <a:rPr lang="en-GB" sz="2800" dirty="0"/>
              <a:t>this equation is called </a:t>
            </a:r>
            <a:r>
              <a:rPr lang="en-GB" sz="2800" b="1" dirty="0"/>
              <a:t>Fick’s Law</a:t>
            </a:r>
          </a:p>
        </p:txBody>
      </p:sp>
      <p:sp>
        <p:nvSpPr>
          <p:cNvPr id="2" name="Cloud Callout 1"/>
          <p:cNvSpPr/>
          <p:nvPr/>
        </p:nvSpPr>
        <p:spPr>
          <a:xfrm>
            <a:off x="8227093" y="914402"/>
            <a:ext cx="2924611" cy="1502688"/>
          </a:xfrm>
          <a:prstGeom prst="cloudCallout">
            <a:avLst>
              <a:gd name="adj1" fmla="val -53167"/>
              <a:gd name="adj2" fmla="val 75891"/>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GB" sz="2000" b="1" dirty="0">
                <a:solidFill>
                  <a:schemeClr val="tx1"/>
                </a:solidFill>
              </a:rPr>
              <a:t>Learning Aid </a:t>
            </a:r>
          </a:p>
          <a:p>
            <a:pPr algn="ctr"/>
            <a:r>
              <a:rPr lang="en-GB" sz="2000" dirty="0">
                <a:solidFill>
                  <a:schemeClr val="tx1"/>
                </a:solidFill>
              </a:rPr>
              <a:t>ROD = </a:t>
            </a:r>
            <a:r>
              <a:rPr lang="en-GB" sz="2000" u="sng" dirty="0">
                <a:solidFill>
                  <a:schemeClr val="tx1"/>
                </a:solidFill>
              </a:rPr>
              <a:t>SAD</a:t>
            </a:r>
          </a:p>
          <a:p>
            <a:pPr algn="ctr"/>
            <a:r>
              <a:rPr lang="en-GB" sz="2000" dirty="0">
                <a:solidFill>
                  <a:schemeClr val="tx1"/>
                </a:solidFill>
              </a:rPr>
              <a:t>            TOES</a:t>
            </a:r>
          </a:p>
        </p:txBody>
      </p:sp>
      <p:sp>
        <p:nvSpPr>
          <p:cNvPr id="5" name="TextBox 4"/>
          <p:cNvSpPr txBox="1"/>
          <p:nvPr/>
        </p:nvSpPr>
        <p:spPr>
          <a:xfrm>
            <a:off x="616226" y="3453318"/>
            <a:ext cx="2047461" cy="954107"/>
          </a:xfrm>
          <a:prstGeom prst="rect">
            <a:avLst/>
          </a:prstGeom>
          <a:solidFill>
            <a:srgbClr val="FFFF66"/>
          </a:solidFill>
          <a:ln w="15875">
            <a:solidFill>
              <a:schemeClr val="accent1">
                <a:lumMod val="75000"/>
              </a:schemeClr>
            </a:solidFill>
          </a:ln>
        </p:spPr>
        <p:txBody>
          <a:bodyPr wrap="square" rIns="36000" rtlCol="0">
            <a:spAutoFit/>
          </a:bodyPr>
          <a:lstStyle/>
          <a:p>
            <a:r>
              <a:rPr lang="en-GB" sz="2800" b="1" dirty="0"/>
              <a:t>Extension Material</a:t>
            </a:r>
          </a:p>
        </p:txBody>
      </p:sp>
    </p:spTree>
    <p:extLst>
      <p:ext uri="{BB962C8B-B14F-4D97-AF65-F5344CB8AC3E}">
        <p14:creationId xmlns:p14="http://schemas.microsoft.com/office/powerpoint/2010/main" val="1239194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57746" y="544800"/>
            <a:ext cx="9011939" cy="992169"/>
          </a:xfrm>
        </p:spPr>
        <p:txBody>
          <a:bodyPr>
            <a:normAutofit/>
          </a:bodyPr>
          <a:lstStyle/>
          <a:p>
            <a:pPr algn="l" eaLnBrk="1" hangingPunct="1"/>
            <a:r>
              <a:rPr lang="en-GB" sz="4000" b="1" dirty="0">
                <a:latin typeface="Arial" panose="020B0604020202020204" pitchFamily="34" charset="0"/>
                <a:cs typeface="Arial" panose="020B0604020202020204" pitchFamily="34" charset="0"/>
              </a:rPr>
              <a:t>Fick’s Law </a:t>
            </a:r>
            <a:r>
              <a:rPr lang="en-GB" sz="4000" dirty="0">
                <a:latin typeface="Arial" panose="020B0604020202020204" pitchFamily="34" charset="0"/>
                <a:cs typeface="Arial" panose="020B0604020202020204" pitchFamily="34" charset="0"/>
              </a:rPr>
              <a:t>continued</a:t>
            </a:r>
            <a:endParaRPr lang="en-GB" sz="2400" dirty="0">
              <a:latin typeface="Arial" panose="020B0604020202020204" pitchFamily="34" charset="0"/>
              <a:cs typeface="Arial" panose="020B0604020202020204" pitchFamily="34" charset="0"/>
            </a:endParaRPr>
          </a:p>
        </p:txBody>
      </p:sp>
      <p:sp>
        <p:nvSpPr>
          <p:cNvPr id="13315" name="Rectangle 3"/>
          <p:cNvSpPr>
            <a:spLocks noGrp="1" noChangeArrowheads="1"/>
          </p:cNvSpPr>
          <p:nvPr>
            <p:ph type="body" idx="1"/>
          </p:nvPr>
        </p:nvSpPr>
        <p:spPr>
          <a:xfrm>
            <a:off x="1205347" y="1761405"/>
            <a:ext cx="9247908" cy="4701741"/>
          </a:xfrm>
        </p:spPr>
        <p:txBody>
          <a:bodyPr/>
          <a:lstStyle/>
          <a:p>
            <a:pPr eaLnBrk="1" hangingPunct="1"/>
            <a:r>
              <a:rPr lang="en-GB" dirty="0">
                <a:latin typeface="Arial" panose="020B0604020202020204" pitchFamily="34" charset="0"/>
                <a:cs typeface="Arial" panose="020B0604020202020204" pitchFamily="34" charset="0"/>
              </a:rPr>
              <a:t>The following factors will increase and decrease the rate of diffusion:</a:t>
            </a:r>
          </a:p>
          <a:p>
            <a:pPr lvl="1" eaLnBrk="1" hangingPunct="1"/>
            <a:r>
              <a:rPr lang="en-GB" u="sng" dirty="0">
                <a:solidFill>
                  <a:srgbClr val="FF0000"/>
                </a:solidFill>
                <a:latin typeface="Arial" panose="020B0604020202020204" pitchFamily="34" charset="0"/>
                <a:cs typeface="Arial" panose="020B0604020202020204" pitchFamily="34" charset="0"/>
              </a:rPr>
              <a:t>Surface area</a:t>
            </a:r>
            <a:r>
              <a:rPr lang="en-GB" dirty="0">
                <a:latin typeface="Arial" panose="020B0604020202020204" pitchFamily="34" charset="0"/>
                <a:cs typeface="Arial" panose="020B0604020202020204" pitchFamily="34" charset="0"/>
              </a:rPr>
              <a:t>: - the greater the surface area, the faster the rate of diffusion</a:t>
            </a:r>
          </a:p>
          <a:p>
            <a:pPr lvl="1" eaLnBrk="1" hangingPunct="1"/>
            <a:r>
              <a:rPr lang="en-GB" u="sng" dirty="0">
                <a:solidFill>
                  <a:srgbClr val="FF0000"/>
                </a:solidFill>
                <a:latin typeface="Arial" panose="020B0604020202020204" pitchFamily="34" charset="0"/>
                <a:cs typeface="Arial" panose="020B0604020202020204" pitchFamily="34" charset="0"/>
              </a:rPr>
              <a:t>Difference in concentration</a:t>
            </a:r>
            <a:r>
              <a:rPr lang="en-GB" dirty="0">
                <a:latin typeface="Arial" panose="020B0604020202020204" pitchFamily="34" charset="0"/>
                <a:cs typeface="Arial" panose="020B0604020202020204" pitchFamily="34" charset="0"/>
              </a:rPr>
              <a:t>: - the greater the difference in concentration, the faster the rate of diffusion.</a:t>
            </a:r>
          </a:p>
          <a:p>
            <a:pPr lvl="1" eaLnBrk="1" hangingPunct="1"/>
            <a:r>
              <a:rPr lang="en-GB" u="sng" dirty="0">
                <a:solidFill>
                  <a:srgbClr val="FF0000"/>
                </a:solidFill>
                <a:latin typeface="Arial" panose="020B0604020202020204" pitchFamily="34" charset="0"/>
                <a:cs typeface="Arial" panose="020B0604020202020204" pitchFamily="34" charset="0"/>
              </a:rPr>
              <a:t>Thickness of membrane</a:t>
            </a:r>
            <a:r>
              <a:rPr lang="en-GB" dirty="0">
                <a:latin typeface="Arial" panose="020B0604020202020204" pitchFamily="34" charset="0"/>
                <a:cs typeface="Arial" panose="020B0604020202020204" pitchFamily="34" charset="0"/>
              </a:rPr>
              <a:t>: - the thicker the membrane the slower the rate of diffusion</a:t>
            </a:r>
          </a:p>
        </p:txBody>
      </p:sp>
    </p:spTree>
    <p:extLst>
      <p:ext uri="{BB962C8B-B14F-4D97-AF65-F5344CB8AC3E}">
        <p14:creationId xmlns:p14="http://schemas.microsoft.com/office/powerpoint/2010/main" val="562797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800" b="1" dirty="0"/>
              <a:t>Rate of Diffusion is Proportional to the </a:t>
            </a:r>
            <a:r>
              <a:rPr lang="en-GB" sz="2800" b="1"/>
              <a:t>External Concentration For </a:t>
            </a:r>
            <a:r>
              <a:rPr lang="en-GB" sz="2800" b="1" dirty="0"/>
              <a:t>Substances that Pass into the Cell by Simple Diffusion</a:t>
            </a:r>
          </a:p>
        </p:txBody>
      </p:sp>
      <p:grpSp>
        <p:nvGrpSpPr>
          <p:cNvPr id="19" name="Group 18"/>
          <p:cNvGrpSpPr/>
          <p:nvPr/>
        </p:nvGrpSpPr>
        <p:grpSpPr>
          <a:xfrm>
            <a:off x="1981201" y="1990726"/>
            <a:ext cx="4179243" cy="4105275"/>
            <a:chOff x="1088082" y="1990725"/>
            <a:chExt cx="4179243" cy="4105275"/>
          </a:xfrm>
        </p:grpSpPr>
        <p:grpSp>
          <p:nvGrpSpPr>
            <p:cNvPr id="16" name="Group 15"/>
            <p:cNvGrpSpPr/>
            <p:nvPr/>
          </p:nvGrpSpPr>
          <p:grpSpPr>
            <a:xfrm>
              <a:off x="1676400" y="1990725"/>
              <a:ext cx="3590925" cy="3600450"/>
              <a:chOff x="1676400" y="1990725"/>
              <a:chExt cx="3590925" cy="3600450"/>
            </a:xfrm>
          </p:grpSpPr>
          <p:cxnSp>
            <p:nvCxnSpPr>
              <p:cNvPr id="7" name="Straight Connector 6"/>
              <p:cNvCxnSpPr/>
              <p:nvPr/>
            </p:nvCxnSpPr>
            <p:spPr>
              <a:xfrm>
                <a:off x="1676400" y="1990725"/>
                <a:ext cx="0" cy="36004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5591175"/>
                <a:ext cx="359092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676400" y="2181225"/>
                <a:ext cx="3438525" cy="34099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088082" y="2181225"/>
              <a:ext cx="461665" cy="2686050"/>
            </a:xfrm>
            <a:prstGeom prst="rect">
              <a:avLst/>
            </a:prstGeom>
            <a:noFill/>
          </p:spPr>
          <p:txBody>
            <a:bodyPr vert="vert270" wrap="square" rtlCol="0">
              <a:spAutoFit/>
            </a:bodyPr>
            <a:lstStyle/>
            <a:p>
              <a:r>
                <a:rPr lang="en-GB" dirty="0"/>
                <a:t>Rate of uptake into a cell</a:t>
              </a:r>
            </a:p>
          </p:txBody>
        </p:sp>
        <p:sp>
          <p:nvSpPr>
            <p:cNvPr id="18" name="TextBox 17"/>
            <p:cNvSpPr txBox="1"/>
            <p:nvPr/>
          </p:nvSpPr>
          <p:spPr>
            <a:xfrm>
              <a:off x="1952625" y="5724525"/>
              <a:ext cx="2400300" cy="371475"/>
            </a:xfrm>
            <a:prstGeom prst="rect">
              <a:avLst/>
            </a:prstGeom>
            <a:noFill/>
          </p:spPr>
          <p:txBody>
            <a:bodyPr wrap="square" rtlCol="0">
              <a:spAutoFit/>
            </a:bodyPr>
            <a:lstStyle/>
            <a:p>
              <a:r>
                <a:rPr lang="en-GB" dirty="0"/>
                <a:t>External concentration</a:t>
              </a:r>
            </a:p>
          </p:txBody>
        </p:sp>
      </p:grpSp>
      <p:sp>
        <p:nvSpPr>
          <p:cNvPr id="20" name="TextBox 19"/>
          <p:cNvSpPr txBox="1"/>
          <p:nvPr/>
        </p:nvSpPr>
        <p:spPr>
          <a:xfrm>
            <a:off x="6627836" y="2570034"/>
            <a:ext cx="4543748" cy="320087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t>As the external concentration of the substance increases, the concentration gradient between inside and outside of the cell increases. </a:t>
            </a:r>
          </a:p>
          <a:p>
            <a:pPr marL="342900" indent="-342900">
              <a:buFont typeface="Arial" panose="020B0604020202020204" pitchFamily="34" charset="0"/>
              <a:buChar char="•"/>
            </a:pPr>
            <a:r>
              <a:rPr lang="en-GB" sz="2400" dirty="0"/>
              <a:t>so the rate of diffusion of the substance inwards increases.</a:t>
            </a:r>
          </a:p>
          <a:p>
            <a:endParaRPr lang="en-GB" sz="2400" dirty="0"/>
          </a:p>
        </p:txBody>
      </p:sp>
    </p:spTree>
    <p:extLst>
      <p:ext uri="{BB962C8B-B14F-4D97-AF65-F5344CB8AC3E}">
        <p14:creationId xmlns:p14="http://schemas.microsoft.com/office/powerpoint/2010/main" val="2073908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Osmosis</a:t>
            </a:r>
            <a:endParaRPr lang="en-GB" sz="1800" i="1" dirty="0"/>
          </a:p>
        </p:txBody>
      </p:sp>
      <p:sp>
        <p:nvSpPr>
          <p:cNvPr id="3" name="Content Placeholder 2"/>
          <p:cNvSpPr>
            <a:spLocks noGrp="1"/>
          </p:cNvSpPr>
          <p:nvPr>
            <p:ph idx="1"/>
          </p:nvPr>
        </p:nvSpPr>
        <p:spPr/>
        <p:txBody>
          <a:bodyPr/>
          <a:lstStyle/>
          <a:p>
            <a:r>
              <a:rPr lang="en-GB" b="1" dirty="0"/>
              <a:t>Lesson Outcomes </a:t>
            </a:r>
            <a:r>
              <a:rPr lang="en-GB" dirty="0"/>
              <a:t>- You should be able to:</a:t>
            </a:r>
          </a:p>
          <a:p>
            <a:pPr marL="354013" indent="-354013">
              <a:buFont typeface="Wingdings" panose="05000000000000000000" pitchFamily="2" charset="2"/>
              <a:buChar char="§"/>
            </a:pPr>
            <a:r>
              <a:rPr lang="en-GB" dirty="0"/>
              <a:t>Identify key variables which affect membrane permeability</a:t>
            </a:r>
          </a:p>
          <a:p>
            <a:pPr marL="354013" indent="-354013">
              <a:buFont typeface="Wingdings" panose="05000000000000000000" pitchFamily="2" charset="2"/>
              <a:buChar char="§"/>
            </a:pPr>
            <a:r>
              <a:rPr lang="en-GB" dirty="0"/>
              <a:t>Define </a:t>
            </a:r>
            <a:r>
              <a:rPr lang="en-GB" b="1" dirty="0"/>
              <a:t>osmosis</a:t>
            </a:r>
            <a:r>
              <a:rPr lang="en-GB" dirty="0"/>
              <a:t> in terms of </a:t>
            </a:r>
            <a:r>
              <a:rPr lang="en-GB" b="1" dirty="0"/>
              <a:t>water potential</a:t>
            </a:r>
            <a:r>
              <a:rPr lang="en-GB" dirty="0"/>
              <a:t>.</a:t>
            </a:r>
          </a:p>
          <a:p>
            <a:pPr marL="354013" indent="-354013">
              <a:buFont typeface="Wingdings" panose="05000000000000000000" pitchFamily="2" charset="2"/>
              <a:buChar char="§"/>
            </a:pPr>
            <a:r>
              <a:rPr lang="en-GB" dirty="0"/>
              <a:t>Explain the terms </a:t>
            </a:r>
            <a:r>
              <a:rPr lang="en-GB" b="1" dirty="0"/>
              <a:t>hypotonic, hypertonic </a:t>
            </a:r>
            <a:r>
              <a:rPr lang="en-GB" dirty="0"/>
              <a:t>and </a:t>
            </a:r>
            <a:r>
              <a:rPr lang="en-GB" b="1" dirty="0"/>
              <a:t>isotonic</a:t>
            </a:r>
          </a:p>
          <a:p>
            <a:pPr marL="354013" indent="-354013">
              <a:buFont typeface="Wingdings" panose="05000000000000000000" pitchFamily="2" charset="2"/>
              <a:buChar char="§"/>
            </a:pPr>
            <a:r>
              <a:rPr lang="en-GB" dirty="0"/>
              <a:t>Explain the movement of water due to osmosis in or out of cells</a:t>
            </a:r>
          </a:p>
          <a:p>
            <a:pPr marL="354013" indent="-354013">
              <a:buFont typeface="Wingdings" panose="05000000000000000000" pitchFamily="2" charset="2"/>
              <a:buChar char="§"/>
            </a:pPr>
            <a:r>
              <a:rPr lang="en-GB" dirty="0"/>
              <a:t>Explain the effect of osmosis on plant and animal cells</a:t>
            </a:r>
          </a:p>
          <a:p>
            <a:pPr marL="354013" indent="-354013">
              <a:buFont typeface="Wingdings" panose="05000000000000000000" pitchFamily="2" charset="2"/>
              <a:buChar char="§"/>
            </a:pPr>
            <a:r>
              <a:rPr lang="en-GB" dirty="0"/>
              <a:t>Use the words </a:t>
            </a:r>
            <a:r>
              <a:rPr lang="en-GB" b="1" dirty="0"/>
              <a:t>plasmolysed</a:t>
            </a:r>
            <a:r>
              <a:rPr lang="en-GB" dirty="0"/>
              <a:t>, </a:t>
            </a:r>
            <a:r>
              <a:rPr lang="en-GB" b="1" dirty="0"/>
              <a:t>incipient plasmolysis</a:t>
            </a:r>
            <a:r>
              <a:rPr lang="en-GB" dirty="0"/>
              <a:t>, </a:t>
            </a:r>
            <a:r>
              <a:rPr lang="en-GB" b="1" dirty="0"/>
              <a:t>turgid,</a:t>
            </a:r>
            <a:r>
              <a:rPr lang="en-GB" dirty="0"/>
              <a:t> </a:t>
            </a:r>
            <a:r>
              <a:rPr lang="en-GB" b="1" dirty="0"/>
              <a:t>flaccid, water potential</a:t>
            </a:r>
            <a:r>
              <a:rPr lang="en-GB" dirty="0"/>
              <a:t> and </a:t>
            </a:r>
            <a:r>
              <a:rPr lang="en-GB" b="1" dirty="0"/>
              <a:t>haemolysis</a:t>
            </a:r>
            <a:r>
              <a:rPr lang="en-GB" dirty="0"/>
              <a:t> correctly.</a:t>
            </a:r>
          </a:p>
        </p:txBody>
      </p:sp>
    </p:spTree>
    <p:extLst>
      <p:ext uri="{BB962C8B-B14F-4D97-AF65-F5344CB8AC3E}">
        <p14:creationId xmlns:p14="http://schemas.microsoft.com/office/powerpoint/2010/main" val="1854615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62263" y="274637"/>
            <a:ext cx="5093694" cy="868362"/>
          </a:xfrm>
        </p:spPr>
        <p:txBody>
          <a:bodyPr>
            <a:normAutofit/>
          </a:bodyPr>
          <a:lstStyle/>
          <a:p>
            <a:pPr eaLnBrk="1" hangingPunct="1"/>
            <a:r>
              <a:rPr lang="en-GB" sz="4000" b="1" dirty="0"/>
              <a:t>Osmosis</a:t>
            </a:r>
          </a:p>
        </p:txBody>
      </p:sp>
      <p:sp>
        <p:nvSpPr>
          <p:cNvPr id="15363" name="Rectangle 3"/>
          <p:cNvSpPr>
            <a:spLocks noGrp="1" noChangeArrowheads="1"/>
          </p:cNvSpPr>
          <p:nvPr>
            <p:ph type="body" idx="1"/>
          </p:nvPr>
        </p:nvSpPr>
        <p:spPr>
          <a:xfrm>
            <a:off x="898358" y="3823491"/>
            <a:ext cx="8570495" cy="1761763"/>
          </a:xfrm>
        </p:spPr>
        <p:txBody>
          <a:bodyPr/>
          <a:lstStyle/>
          <a:p>
            <a:pPr marL="354013" indent="-354013">
              <a:spcAft>
                <a:spcPts val="1200"/>
              </a:spcAft>
              <a:buFont typeface="Wingdings" panose="05000000000000000000" pitchFamily="2" charset="2"/>
              <a:buChar char="§"/>
            </a:pPr>
            <a:r>
              <a:rPr lang="en-GB" sz="2400" dirty="0"/>
              <a:t>More concentrated solutions are called </a:t>
            </a:r>
            <a:r>
              <a:rPr lang="en-GB" sz="2400" b="1" dirty="0">
                <a:solidFill>
                  <a:srgbClr val="FF0000"/>
                </a:solidFill>
              </a:rPr>
              <a:t>HYPERTONIC</a:t>
            </a:r>
            <a:endParaRPr lang="en-GB" sz="2400" dirty="0"/>
          </a:p>
          <a:p>
            <a:pPr marL="360363" indent="-360363">
              <a:spcAft>
                <a:spcPts val="1200"/>
              </a:spcAft>
              <a:buFont typeface="Wingdings" panose="05000000000000000000" pitchFamily="2" charset="2"/>
              <a:buChar char="§"/>
            </a:pPr>
            <a:r>
              <a:rPr lang="en-GB" sz="2400" dirty="0"/>
              <a:t>Less concentrated solutions are called </a:t>
            </a:r>
            <a:r>
              <a:rPr lang="en-GB" sz="2400" b="1" dirty="0">
                <a:solidFill>
                  <a:srgbClr val="FF0000"/>
                </a:solidFill>
              </a:rPr>
              <a:t>HYPOTONIC</a:t>
            </a:r>
            <a:endParaRPr lang="en-GB" sz="2400" dirty="0"/>
          </a:p>
          <a:p>
            <a:pPr marL="360363" indent="-360363" eaLnBrk="1" hangingPunct="1">
              <a:lnSpc>
                <a:spcPct val="90000"/>
              </a:lnSpc>
              <a:spcAft>
                <a:spcPts val="1200"/>
              </a:spcAft>
              <a:buFont typeface="Wingdings" panose="05000000000000000000" pitchFamily="2" charset="2"/>
              <a:buChar char="§"/>
            </a:pPr>
            <a:r>
              <a:rPr lang="en-GB" sz="2400" dirty="0"/>
              <a:t>Solutions of the same concentration are called </a:t>
            </a:r>
            <a:r>
              <a:rPr lang="en-GB" sz="2400" b="1" dirty="0">
                <a:solidFill>
                  <a:srgbClr val="FF0000"/>
                </a:solidFill>
              </a:rPr>
              <a:t>ISOTONIC</a:t>
            </a:r>
          </a:p>
        </p:txBody>
      </p:sp>
      <p:sp>
        <p:nvSpPr>
          <p:cNvPr id="5" name="TextBox 4"/>
          <p:cNvSpPr txBox="1"/>
          <p:nvPr/>
        </p:nvSpPr>
        <p:spPr>
          <a:xfrm>
            <a:off x="905887" y="1337693"/>
            <a:ext cx="6742945" cy="1754326"/>
          </a:xfrm>
          <a:prstGeom prst="rect">
            <a:avLst/>
          </a:prstGeom>
          <a:solidFill>
            <a:schemeClr val="accent1">
              <a:lumMod val="40000"/>
              <a:lumOff val="60000"/>
            </a:schemeClr>
          </a:solidFill>
          <a:ln w="25400">
            <a:solidFill>
              <a:schemeClr val="accent1"/>
            </a:solidFill>
          </a:ln>
        </p:spPr>
        <p:txBody>
          <a:bodyPr wrap="square" rtlCol="0">
            <a:spAutoFit/>
          </a:bodyPr>
          <a:lstStyle/>
          <a:p>
            <a:pPr>
              <a:lnSpc>
                <a:spcPct val="90000"/>
              </a:lnSpc>
            </a:pPr>
            <a:r>
              <a:rPr lang="en-GB" sz="2400" b="1" u="sng" dirty="0"/>
              <a:t>Definition </a:t>
            </a:r>
            <a:r>
              <a:rPr lang="en-GB" sz="2400" dirty="0"/>
              <a:t>– Osmosis is the passage of </a:t>
            </a:r>
            <a:r>
              <a:rPr lang="en-GB" sz="2400" b="1" dirty="0"/>
              <a:t>water </a:t>
            </a:r>
            <a:r>
              <a:rPr lang="en-GB" sz="2400" dirty="0"/>
              <a:t>molecules from a solution of </a:t>
            </a:r>
            <a:r>
              <a:rPr lang="en-GB" sz="2400" dirty="0">
                <a:solidFill>
                  <a:srgbClr val="FF0000"/>
                </a:solidFill>
              </a:rPr>
              <a:t>high water potential </a:t>
            </a:r>
            <a:r>
              <a:rPr lang="en-GB" sz="2400" i="1" dirty="0"/>
              <a:t>(so a </a:t>
            </a:r>
            <a:r>
              <a:rPr lang="en-GB" sz="2400" i="1" dirty="0">
                <a:solidFill>
                  <a:srgbClr val="FF0000"/>
                </a:solidFill>
              </a:rPr>
              <a:t>dilute solution</a:t>
            </a:r>
            <a:r>
              <a:rPr lang="en-GB" sz="2400" i="1" dirty="0"/>
              <a:t>)</a:t>
            </a:r>
            <a:r>
              <a:rPr lang="en-GB" sz="2400" dirty="0"/>
              <a:t> to a solution of </a:t>
            </a:r>
            <a:r>
              <a:rPr lang="en-GB" sz="2400" dirty="0">
                <a:solidFill>
                  <a:srgbClr val="FF0000"/>
                </a:solidFill>
              </a:rPr>
              <a:t>lower water potential </a:t>
            </a:r>
            <a:r>
              <a:rPr lang="en-GB" sz="2400" i="1" dirty="0"/>
              <a:t>(so a </a:t>
            </a:r>
            <a:r>
              <a:rPr lang="en-GB" sz="2400" i="1" dirty="0">
                <a:solidFill>
                  <a:srgbClr val="FF0000"/>
                </a:solidFill>
              </a:rPr>
              <a:t>more concentrated solution</a:t>
            </a:r>
            <a:r>
              <a:rPr lang="en-GB" sz="2400" dirty="0"/>
              <a:t>) through a </a:t>
            </a:r>
            <a:r>
              <a:rPr lang="en-GB" sz="2400" b="1" dirty="0"/>
              <a:t>selectively</a:t>
            </a:r>
            <a:r>
              <a:rPr lang="en-GB" sz="2400" dirty="0"/>
              <a:t> permeable membrane.</a:t>
            </a:r>
          </a:p>
        </p:txBody>
      </p:sp>
      <p:grpSp>
        <p:nvGrpSpPr>
          <p:cNvPr id="7" name="Group 4"/>
          <p:cNvGrpSpPr>
            <a:grpSpLocks/>
          </p:cNvGrpSpPr>
          <p:nvPr/>
        </p:nvGrpSpPr>
        <p:grpSpPr bwMode="auto">
          <a:xfrm>
            <a:off x="7685902" y="754413"/>
            <a:ext cx="3057973" cy="3051468"/>
            <a:chOff x="3103" y="5792"/>
            <a:chExt cx="4920" cy="4165"/>
          </a:xfrm>
        </p:grpSpPr>
        <p:grpSp>
          <p:nvGrpSpPr>
            <p:cNvPr id="8" name="Group 5"/>
            <p:cNvGrpSpPr>
              <a:grpSpLocks/>
            </p:cNvGrpSpPr>
            <p:nvPr/>
          </p:nvGrpSpPr>
          <p:grpSpPr bwMode="auto">
            <a:xfrm>
              <a:off x="6403" y="6001"/>
              <a:ext cx="1403" cy="3638"/>
              <a:chOff x="6403" y="5909"/>
              <a:chExt cx="1403" cy="3638"/>
            </a:xfrm>
          </p:grpSpPr>
          <p:sp>
            <p:nvSpPr>
              <p:cNvPr id="262" name="Oval 6"/>
              <p:cNvSpPr>
                <a:spLocks noChangeArrowheads="1"/>
              </p:cNvSpPr>
              <p:nvPr/>
            </p:nvSpPr>
            <p:spPr bwMode="auto">
              <a:xfrm>
                <a:off x="7663" y="8039"/>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63" name="Oval 7"/>
              <p:cNvSpPr>
                <a:spLocks noChangeArrowheads="1"/>
              </p:cNvSpPr>
              <p:nvPr/>
            </p:nvSpPr>
            <p:spPr bwMode="auto">
              <a:xfrm>
                <a:off x="7018" y="8699"/>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64" name="Oval 8"/>
              <p:cNvSpPr>
                <a:spLocks noChangeArrowheads="1"/>
              </p:cNvSpPr>
              <p:nvPr/>
            </p:nvSpPr>
            <p:spPr bwMode="auto">
              <a:xfrm>
                <a:off x="7483" y="6209"/>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65" name="Oval 9"/>
              <p:cNvSpPr>
                <a:spLocks noChangeArrowheads="1"/>
              </p:cNvSpPr>
              <p:nvPr/>
            </p:nvSpPr>
            <p:spPr bwMode="auto">
              <a:xfrm>
                <a:off x="6493" y="7724"/>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66" name="Oval 10"/>
              <p:cNvSpPr>
                <a:spLocks noChangeArrowheads="1"/>
              </p:cNvSpPr>
              <p:nvPr/>
            </p:nvSpPr>
            <p:spPr bwMode="auto">
              <a:xfrm>
                <a:off x="6403" y="8759"/>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67" name="Oval 11"/>
              <p:cNvSpPr>
                <a:spLocks noChangeArrowheads="1"/>
              </p:cNvSpPr>
              <p:nvPr/>
            </p:nvSpPr>
            <p:spPr bwMode="auto">
              <a:xfrm>
                <a:off x="7573" y="9404"/>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68" name="Oval 12"/>
              <p:cNvSpPr>
                <a:spLocks noChangeArrowheads="1"/>
              </p:cNvSpPr>
              <p:nvPr/>
            </p:nvSpPr>
            <p:spPr bwMode="auto">
              <a:xfrm>
                <a:off x="6778" y="6794"/>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69" name="Oval 13"/>
              <p:cNvSpPr>
                <a:spLocks noChangeArrowheads="1"/>
              </p:cNvSpPr>
              <p:nvPr/>
            </p:nvSpPr>
            <p:spPr bwMode="auto">
              <a:xfrm>
                <a:off x="6568" y="5909"/>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grpSp>
        <p:grpSp>
          <p:nvGrpSpPr>
            <p:cNvPr id="9" name="Group 14"/>
            <p:cNvGrpSpPr>
              <a:grpSpLocks/>
            </p:cNvGrpSpPr>
            <p:nvPr/>
          </p:nvGrpSpPr>
          <p:grpSpPr bwMode="auto">
            <a:xfrm>
              <a:off x="3103" y="5792"/>
              <a:ext cx="4920" cy="4165"/>
              <a:chOff x="3103" y="5792"/>
              <a:chExt cx="4920" cy="4165"/>
            </a:xfrm>
          </p:grpSpPr>
          <p:grpSp>
            <p:nvGrpSpPr>
              <p:cNvPr id="10" name="Group 15"/>
              <p:cNvGrpSpPr>
                <a:grpSpLocks/>
              </p:cNvGrpSpPr>
              <p:nvPr/>
            </p:nvGrpSpPr>
            <p:grpSpPr bwMode="auto">
              <a:xfrm>
                <a:off x="3433" y="6181"/>
                <a:ext cx="1808" cy="3173"/>
                <a:chOff x="3390" y="6015"/>
                <a:chExt cx="1808" cy="3173"/>
              </a:xfrm>
            </p:grpSpPr>
            <p:sp>
              <p:nvSpPr>
                <p:cNvPr id="234" name="Oval 16"/>
                <p:cNvSpPr>
                  <a:spLocks noChangeArrowheads="1"/>
                </p:cNvSpPr>
                <p:nvPr/>
              </p:nvSpPr>
              <p:spPr bwMode="auto">
                <a:xfrm>
                  <a:off x="3585" y="7200"/>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35" name="Oval 17"/>
                <p:cNvSpPr>
                  <a:spLocks noChangeArrowheads="1"/>
                </p:cNvSpPr>
                <p:nvPr/>
              </p:nvSpPr>
              <p:spPr bwMode="auto">
                <a:xfrm>
                  <a:off x="3705" y="7905"/>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36" name="Oval 18"/>
                <p:cNvSpPr>
                  <a:spLocks noChangeArrowheads="1"/>
                </p:cNvSpPr>
                <p:nvPr/>
              </p:nvSpPr>
              <p:spPr bwMode="auto">
                <a:xfrm>
                  <a:off x="3420" y="8280"/>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37" name="Oval 19"/>
                <p:cNvSpPr>
                  <a:spLocks noChangeArrowheads="1"/>
                </p:cNvSpPr>
                <p:nvPr/>
              </p:nvSpPr>
              <p:spPr bwMode="auto">
                <a:xfrm>
                  <a:off x="4005" y="7320"/>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38" name="Oval 20"/>
                <p:cNvSpPr>
                  <a:spLocks noChangeArrowheads="1"/>
                </p:cNvSpPr>
                <p:nvPr/>
              </p:nvSpPr>
              <p:spPr bwMode="auto">
                <a:xfrm>
                  <a:off x="4380" y="7005"/>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39" name="Oval 21"/>
                <p:cNvSpPr>
                  <a:spLocks noChangeArrowheads="1"/>
                </p:cNvSpPr>
                <p:nvPr/>
              </p:nvSpPr>
              <p:spPr bwMode="auto">
                <a:xfrm>
                  <a:off x="3780" y="8610"/>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40" name="Oval 22"/>
                <p:cNvSpPr>
                  <a:spLocks noChangeArrowheads="1"/>
                </p:cNvSpPr>
                <p:nvPr/>
              </p:nvSpPr>
              <p:spPr bwMode="auto">
                <a:xfrm>
                  <a:off x="4920" y="7995"/>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41" name="Oval 23"/>
                <p:cNvSpPr>
                  <a:spLocks noChangeArrowheads="1"/>
                </p:cNvSpPr>
                <p:nvPr/>
              </p:nvSpPr>
              <p:spPr bwMode="auto">
                <a:xfrm>
                  <a:off x="4995" y="8430"/>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42" name="Oval 24"/>
                <p:cNvSpPr>
                  <a:spLocks noChangeArrowheads="1"/>
                </p:cNvSpPr>
                <p:nvPr/>
              </p:nvSpPr>
              <p:spPr bwMode="auto">
                <a:xfrm>
                  <a:off x="4770" y="6600"/>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43" name="Oval 25"/>
                <p:cNvSpPr>
                  <a:spLocks noChangeArrowheads="1"/>
                </p:cNvSpPr>
                <p:nvPr/>
              </p:nvSpPr>
              <p:spPr bwMode="auto">
                <a:xfrm>
                  <a:off x="4275" y="8340"/>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44" name="Oval 26"/>
                <p:cNvSpPr>
                  <a:spLocks noChangeArrowheads="1"/>
                </p:cNvSpPr>
                <p:nvPr/>
              </p:nvSpPr>
              <p:spPr bwMode="auto">
                <a:xfrm>
                  <a:off x="4950" y="9045"/>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45" name="Oval 27"/>
                <p:cNvSpPr>
                  <a:spLocks noChangeArrowheads="1"/>
                </p:cNvSpPr>
                <p:nvPr/>
              </p:nvSpPr>
              <p:spPr bwMode="auto">
                <a:xfrm>
                  <a:off x="4575" y="8220"/>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46" name="Oval 28"/>
                <p:cNvSpPr>
                  <a:spLocks noChangeArrowheads="1"/>
                </p:cNvSpPr>
                <p:nvPr/>
              </p:nvSpPr>
              <p:spPr bwMode="auto">
                <a:xfrm>
                  <a:off x="4830" y="7365"/>
                  <a:ext cx="143" cy="143"/>
                </a:xfrm>
                <a:prstGeom prst="ellipse">
                  <a:avLst/>
                </a:prstGeom>
                <a:solidFill>
                  <a:srgbClr val="FFFFFF"/>
                </a:solidFill>
                <a:ln w="9525" algn="ctr">
                  <a:solidFill>
                    <a:srgbClr val="000000"/>
                  </a:solidFill>
                  <a:round/>
                  <a:headEnd/>
                  <a:tailEnd/>
                </a:ln>
              </p:spPr>
              <p:txBody>
                <a:bodyPr/>
                <a:lstStyle/>
                <a:p>
                  <a:endParaRPr lang="en-US">
                    <a:solidFill>
                      <a:prstClr val="black"/>
                    </a:solidFill>
                  </a:endParaRPr>
                </a:p>
              </p:txBody>
            </p:sp>
            <p:sp>
              <p:nvSpPr>
                <p:cNvPr id="247" name="Oval 29"/>
                <p:cNvSpPr>
                  <a:spLocks noChangeArrowheads="1"/>
                </p:cNvSpPr>
                <p:nvPr/>
              </p:nvSpPr>
              <p:spPr bwMode="auto">
                <a:xfrm>
                  <a:off x="4335" y="6015"/>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48" name="Oval 30"/>
                <p:cNvSpPr>
                  <a:spLocks noChangeArrowheads="1"/>
                </p:cNvSpPr>
                <p:nvPr/>
              </p:nvSpPr>
              <p:spPr bwMode="auto">
                <a:xfrm>
                  <a:off x="4395" y="6450"/>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49" name="Oval 31"/>
                <p:cNvSpPr>
                  <a:spLocks noChangeArrowheads="1"/>
                </p:cNvSpPr>
                <p:nvPr/>
              </p:nvSpPr>
              <p:spPr bwMode="auto">
                <a:xfrm>
                  <a:off x="3390" y="7710"/>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50" name="Oval 32"/>
                <p:cNvSpPr>
                  <a:spLocks noChangeArrowheads="1"/>
                </p:cNvSpPr>
                <p:nvPr/>
              </p:nvSpPr>
              <p:spPr bwMode="auto">
                <a:xfrm>
                  <a:off x="4425" y="7365"/>
                  <a:ext cx="143" cy="143"/>
                </a:xfrm>
                <a:prstGeom prst="ellipse">
                  <a:avLst/>
                </a:prstGeom>
                <a:solidFill>
                  <a:srgbClr val="FFFFFF"/>
                </a:solidFill>
                <a:ln w="9525" algn="ctr">
                  <a:solidFill>
                    <a:srgbClr val="000000"/>
                  </a:solidFill>
                  <a:round/>
                  <a:headEnd/>
                  <a:tailEnd/>
                </a:ln>
              </p:spPr>
              <p:txBody>
                <a:bodyPr/>
                <a:lstStyle/>
                <a:p>
                  <a:endParaRPr lang="en-US">
                    <a:solidFill>
                      <a:prstClr val="black"/>
                    </a:solidFill>
                  </a:endParaRPr>
                </a:p>
              </p:txBody>
            </p:sp>
            <p:sp>
              <p:nvSpPr>
                <p:cNvPr id="251" name="Oval 33"/>
                <p:cNvSpPr>
                  <a:spLocks noChangeArrowheads="1"/>
                </p:cNvSpPr>
                <p:nvPr/>
              </p:nvSpPr>
              <p:spPr bwMode="auto">
                <a:xfrm>
                  <a:off x="4050" y="8190"/>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52" name="Oval 34"/>
                <p:cNvSpPr>
                  <a:spLocks noChangeArrowheads="1"/>
                </p:cNvSpPr>
                <p:nvPr/>
              </p:nvSpPr>
              <p:spPr bwMode="auto">
                <a:xfrm>
                  <a:off x="4080" y="8685"/>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53" name="Oval 35"/>
                <p:cNvSpPr>
                  <a:spLocks noChangeArrowheads="1"/>
                </p:cNvSpPr>
                <p:nvPr/>
              </p:nvSpPr>
              <p:spPr bwMode="auto">
                <a:xfrm>
                  <a:off x="4350" y="8670"/>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54" name="Oval 36"/>
                <p:cNvSpPr>
                  <a:spLocks noChangeArrowheads="1"/>
                </p:cNvSpPr>
                <p:nvPr/>
              </p:nvSpPr>
              <p:spPr bwMode="auto">
                <a:xfrm>
                  <a:off x="4695" y="8685"/>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55" name="Oval 37"/>
                <p:cNvSpPr>
                  <a:spLocks noChangeArrowheads="1"/>
                </p:cNvSpPr>
                <p:nvPr/>
              </p:nvSpPr>
              <p:spPr bwMode="auto">
                <a:xfrm>
                  <a:off x="5055" y="6990"/>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56" name="Oval 38"/>
                <p:cNvSpPr>
                  <a:spLocks noChangeArrowheads="1"/>
                </p:cNvSpPr>
                <p:nvPr/>
              </p:nvSpPr>
              <p:spPr bwMode="auto">
                <a:xfrm>
                  <a:off x="4080" y="6225"/>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57" name="Oval 39"/>
                <p:cNvSpPr>
                  <a:spLocks noChangeArrowheads="1"/>
                </p:cNvSpPr>
                <p:nvPr/>
              </p:nvSpPr>
              <p:spPr bwMode="auto">
                <a:xfrm>
                  <a:off x="4665" y="6990"/>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58" name="Oval 40"/>
                <p:cNvSpPr>
                  <a:spLocks noChangeArrowheads="1"/>
                </p:cNvSpPr>
                <p:nvPr/>
              </p:nvSpPr>
              <p:spPr bwMode="auto">
                <a:xfrm>
                  <a:off x="3600" y="7470"/>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59" name="Oval 41"/>
                <p:cNvSpPr>
                  <a:spLocks noChangeArrowheads="1"/>
                </p:cNvSpPr>
                <p:nvPr/>
              </p:nvSpPr>
              <p:spPr bwMode="auto">
                <a:xfrm>
                  <a:off x="4230" y="6765"/>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60" name="Oval 42"/>
                <p:cNvSpPr>
                  <a:spLocks noChangeArrowheads="1"/>
                </p:cNvSpPr>
                <p:nvPr/>
              </p:nvSpPr>
              <p:spPr bwMode="auto">
                <a:xfrm>
                  <a:off x="3795" y="8295"/>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sp>
              <p:nvSpPr>
                <p:cNvPr id="261" name="Oval 43"/>
                <p:cNvSpPr>
                  <a:spLocks noChangeArrowheads="1"/>
                </p:cNvSpPr>
                <p:nvPr/>
              </p:nvSpPr>
              <p:spPr bwMode="auto">
                <a:xfrm>
                  <a:off x="3780" y="9015"/>
                  <a:ext cx="143" cy="143"/>
                </a:xfrm>
                <a:prstGeom prst="ellipse">
                  <a:avLst/>
                </a:prstGeom>
                <a:solidFill>
                  <a:srgbClr val="99CCFF"/>
                </a:solidFill>
                <a:ln w="9525" algn="ctr">
                  <a:solidFill>
                    <a:srgbClr val="000000"/>
                  </a:solidFill>
                  <a:round/>
                  <a:headEnd/>
                  <a:tailEnd/>
                </a:ln>
              </p:spPr>
              <p:txBody>
                <a:bodyPr/>
                <a:lstStyle/>
                <a:p>
                  <a:endParaRPr lang="en-US">
                    <a:solidFill>
                      <a:prstClr val="black"/>
                    </a:solidFill>
                  </a:endParaRPr>
                </a:p>
              </p:txBody>
            </p:sp>
          </p:grpSp>
          <p:grpSp>
            <p:nvGrpSpPr>
              <p:cNvPr id="11" name="Group 44"/>
              <p:cNvGrpSpPr>
                <a:grpSpLocks/>
              </p:cNvGrpSpPr>
              <p:nvPr/>
            </p:nvGrpSpPr>
            <p:grpSpPr bwMode="auto">
              <a:xfrm>
                <a:off x="3103" y="5792"/>
                <a:ext cx="4920" cy="4165"/>
                <a:chOff x="3103" y="5700"/>
                <a:chExt cx="4920" cy="4165"/>
              </a:xfrm>
            </p:grpSpPr>
            <p:grpSp>
              <p:nvGrpSpPr>
                <p:cNvPr id="12" name="Group 45"/>
                <p:cNvGrpSpPr>
                  <a:grpSpLocks/>
                </p:cNvGrpSpPr>
                <p:nvPr/>
              </p:nvGrpSpPr>
              <p:grpSpPr bwMode="auto">
                <a:xfrm>
                  <a:off x="3103" y="5999"/>
                  <a:ext cx="2040" cy="3195"/>
                  <a:chOff x="2880" y="7545"/>
                  <a:chExt cx="2040" cy="3195"/>
                </a:xfrm>
              </p:grpSpPr>
              <p:sp>
                <p:nvSpPr>
                  <p:cNvPr id="229" name="Oval 46"/>
                  <p:cNvSpPr>
                    <a:spLocks noChangeArrowheads="1"/>
                  </p:cNvSpPr>
                  <p:nvPr/>
                </p:nvSpPr>
                <p:spPr bwMode="auto">
                  <a:xfrm>
                    <a:off x="3600" y="8325"/>
                    <a:ext cx="240" cy="240"/>
                  </a:xfrm>
                  <a:prstGeom prst="ellipse">
                    <a:avLst/>
                  </a:prstGeom>
                  <a:solidFill>
                    <a:srgbClr val="C0C0C0"/>
                  </a:solidFill>
                  <a:ln w="9525" algn="ctr">
                    <a:solidFill>
                      <a:srgbClr val="000000"/>
                    </a:solidFill>
                    <a:round/>
                    <a:headEnd/>
                    <a:tailEnd/>
                  </a:ln>
                </p:spPr>
                <p:txBody>
                  <a:bodyPr/>
                  <a:lstStyle/>
                  <a:p>
                    <a:endParaRPr lang="en-US">
                      <a:solidFill>
                        <a:prstClr val="black"/>
                      </a:solidFill>
                    </a:endParaRPr>
                  </a:p>
                </p:txBody>
              </p:sp>
              <p:sp>
                <p:nvSpPr>
                  <p:cNvPr id="230" name="Oval 47"/>
                  <p:cNvSpPr>
                    <a:spLocks noChangeArrowheads="1"/>
                  </p:cNvSpPr>
                  <p:nvPr/>
                </p:nvSpPr>
                <p:spPr bwMode="auto">
                  <a:xfrm>
                    <a:off x="2880" y="9765"/>
                    <a:ext cx="240" cy="240"/>
                  </a:xfrm>
                  <a:prstGeom prst="ellipse">
                    <a:avLst/>
                  </a:prstGeom>
                  <a:solidFill>
                    <a:srgbClr val="C0C0C0"/>
                  </a:solidFill>
                  <a:ln w="9525" algn="ctr">
                    <a:solidFill>
                      <a:srgbClr val="000000"/>
                    </a:solidFill>
                    <a:round/>
                    <a:headEnd/>
                    <a:tailEnd/>
                  </a:ln>
                </p:spPr>
                <p:txBody>
                  <a:bodyPr/>
                  <a:lstStyle/>
                  <a:p>
                    <a:endParaRPr lang="en-US">
                      <a:solidFill>
                        <a:prstClr val="black"/>
                      </a:solidFill>
                    </a:endParaRPr>
                  </a:p>
                </p:txBody>
              </p:sp>
              <p:sp>
                <p:nvSpPr>
                  <p:cNvPr id="231" name="Oval 48"/>
                  <p:cNvSpPr>
                    <a:spLocks noChangeArrowheads="1"/>
                  </p:cNvSpPr>
                  <p:nvPr/>
                </p:nvSpPr>
                <p:spPr bwMode="auto">
                  <a:xfrm>
                    <a:off x="4020" y="9360"/>
                    <a:ext cx="240" cy="240"/>
                  </a:xfrm>
                  <a:prstGeom prst="ellipse">
                    <a:avLst/>
                  </a:prstGeom>
                  <a:solidFill>
                    <a:srgbClr val="C0C0C0"/>
                  </a:solidFill>
                  <a:ln w="9525" algn="ctr">
                    <a:solidFill>
                      <a:srgbClr val="000000"/>
                    </a:solidFill>
                    <a:round/>
                    <a:headEnd/>
                    <a:tailEnd/>
                  </a:ln>
                </p:spPr>
                <p:txBody>
                  <a:bodyPr/>
                  <a:lstStyle/>
                  <a:p>
                    <a:endParaRPr lang="en-US">
                      <a:solidFill>
                        <a:prstClr val="black"/>
                      </a:solidFill>
                    </a:endParaRPr>
                  </a:p>
                </p:txBody>
              </p:sp>
              <p:sp>
                <p:nvSpPr>
                  <p:cNvPr id="232" name="Oval 49"/>
                  <p:cNvSpPr>
                    <a:spLocks noChangeArrowheads="1"/>
                  </p:cNvSpPr>
                  <p:nvPr/>
                </p:nvSpPr>
                <p:spPr bwMode="auto">
                  <a:xfrm>
                    <a:off x="4155" y="10500"/>
                    <a:ext cx="240" cy="240"/>
                  </a:xfrm>
                  <a:prstGeom prst="ellipse">
                    <a:avLst/>
                  </a:prstGeom>
                  <a:solidFill>
                    <a:srgbClr val="C0C0C0"/>
                  </a:solidFill>
                  <a:ln w="9525" algn="ctr">
                    <a:solidFill>
                      <a:srgbClr val="000000"/>
                    </a:solidFill>
                    <a:round/>
                    <a:headEnd/>
                    <a:tailEnd/>
                  </a:ln>
                </p:spPr>
                <p:txBody>
                  <a:bodyPr/>
                  <a:lstStyle/>
                  <a:p>
                    <a:endParaRPr lang="en-US">
                      <a:solidFill>
                        <a:prstClr val="black"/>
                      </a:solidFill>
                    </a:endParaRPr>
                  </a:p>
                </p:txBody>
              </p:sp>
              <p:sp>
                <p:nvSpPr>
                  <p:cNvPr id="233" name="Oval 50"/>
                  <p:cNvSpPr>
                    <a:spLocks noChangeArrowheads="1"/>
                  </p:cNvSpPr>
                  <p:nvPr/>
                </p:nvSpPr>
                <p:spPr bwMode="auto">
                  <a:xfrm>
                    <a:off x="4680" y="7545"/>
                    <a:ext cx="240" cy="240"/>
                  </a:xfrm>
                  <a:prstGeom prst="ellipse">
                    <a:avLst/>
                  </a:prstGeom>
                  <a:solidFill>
                    <a:srgbClr val="C0C0C0"/>
                  </a:solidFill>
                  <a:ln w="9525" algn="ctr">
                    <a:solidFill>
                      <a:srgbClr val="000000"/>
                    </a:solidFill>
                    <a:round/>
                    <a:headEnd/>
                    <a:tailEnd/>
                  </a:ln>
                </p:spPr>
                <p:txBody>
                  <a:bodyPr/>
                  <a:lstStyle/>
                  <a:p>
                    <a:endParaRPr lang="en-US">
                      <a:solidFill>
                        <a:prstClr val="black"/>
                      </a:solidFill>
                    </a:endParaRPr>
                  </a:p>
                </p:txBody>
              </p:sp>
            </p:grpSp>
            <p:grpSp>
              <p:nvGrpSpPr>
                <p:cNvPr id="13" name="Group 51"/>
                <p:cNvGrpSpPr>
                  <a:grpSpLocks/>
                </p:cNvGrpSpPr>
                <p:nvPr/>
              </p:nvGrpSpPr>
              <p:grpSpPr bwMode="auto">
                <a:xfrm>
                  <a:off x="3830" y="5700"/>
                  <a:ext cx="4193" cy="4165"/>
                  <a:chOff x="3830" y="5700"/>
                  <a:chExt cx="4193" cy="4165"/>
                </a:xfrm>
              </p:grpSpPr>
              <p:grpSp>
                <p:nvGrpSpPr>
                  <p:cNvPr id="14" name="Group 52"/>
                  <p:cNvGrpSpPr>
                    <a:grpSpLocks/>
                  </p:cNvGrpSpPr>
                  <p:nvPr/>
                </p:nvGrpSpPr>
                <p:grpSpPr bwMode="auto">
                  <a:xfrm rot="5400000">
                    <a:off x="3723" y="7444"/>
                    <a:ext cx="4165" cy="677"/>
                    <a:chOff x="3305" y="7715"/>
                    <a:chExt cx="6760" cy="1382"/>
                  </a:xfrm>
                </p:grpSpPr>
                <p:grpSp>
                  <p:nvGrpSpPr>
                    <p:cNvPr id="28" name="Group 53"/>
                    <p:cNvGrpSpPr>
                      <a:grpSpLocks/>
                    </p:cNvGrpSpPr>
                    <p:nvPr/>
                  </p:nvGrpSpPr>
                  <p:grpSpPr bwMode="auto">
                    <a:xfrm>
                      <a:off x="3305" y="7715"/>
                      <a:ext cx="2260" cy="1367"/>
                      <a:chOff x="3245" y="7385"/>
                      <a:chExt cx="2260" cy="1367"/>
                    </a:xfrm>
                  </p:grpSpPr>
                  <p:grpSp>
                    <p:nvGrpSpPr>
                      <p:cNvPr id="163" name="Group 54"/>
                      <p:cNvGrpSpPr>
                        <a:grpSpLocks/>
                      </p:cNvGrpSpPr>
                      <p:nvPr/>
                    </p:nvGrpSpPr>
                    <p:grpSpPr bwMode="auto">
                      <a:xfrm>
                        <a:off x="4385" y="7400"/>
                        <a:ext cx="1120" cy="1352"/>
                        <a:chOff x="8486" y="1678"/>
                        <a:chExt cx="1225" cy="1277"/>
                      </a:xfrm>
                    </p:grpSpPr>
                    <p:grpSp>
                      <p:nvGrpSpPr>
                        <p:cNvPr id="197" name="Group 55"/>
                        <p:cNvGrpSpPr>
                          <a:grpSpLocks/>
                        </p:cNvGrpSpPr>
                        <p:nvPr/>
                      </p:nvGrpSpPr>
                      <p:grpSpPr bwMode="auto">
                        <a:xfrm flipV="1">
                          <a:off x="9128" y="1678"/>
                          <a:ext cx="264" cy="573"/>
                          <a:chOff x="2598" y="6574"/>
                          <a:chExt cx="236" cy="549"/>
                        </a:xfrm>
                      </p:grpSpPr>
                      <p:sp>
                        <p:nvSpPr>
                          <p:cNvPr id="226" name="Oval 56"/>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227" name="Line 57"/>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228" name="Line 58"/>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98" name="Group 59"/>
                        <p:cNvGrpSpPr>
                          <a:grpSpLocks/>
                        </p:cNvGrpSpPr>
                        <p:nvPr/>
                      </p:nvGrpSpPr>
                      <p:grpSpPr bwMode="auto">
                        <a:xfrm flipV="1">
                          <a:off x="9447" y="1678"/>
                          <a:ext cx="264" cy="573"/>
                          <a:chOff x="2598" y="6574"/>
                          <a:chExt cx="236" cy="549"/>
                        </a:xfrm>
                      </p:grpSpPr>
                      <p:sp>
                        <p:nvSpPr>
                          <p:cNvPr id="223" name="Oval 60"/>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224" name="Line 61"/>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225" name="Line 62"/>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99" name="Group 63"/>
                        <p:cNvGrpSpPr>
                          <a:grpSpLocks/>
                        </p:cNvGrpSpPr>
                        <p:nvPr/>
                      </p:nvGrpSpPr>
                      <p:grpSpPr bwMode="auto">
                        <a:xfrm flipV="1">
                          <a:off x="8826" y="1678"/>
                          <a:ext cx="264" cy="573"/>
                          <a:chOff x="2598" y="6574"/>
                          <a:chExt cx="236" cy="549"/>
                        </a:xfrm>
                      </p:grpSpPr>
                      <p:sp>
                        <p:nvSpPr>
                          <p:cNvPr id="220" name="Oval 64"/>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221" name="Line 65"/>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222" name="Line 66"/>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200" name="Group 67"/>
                        <p:cNvGrpSpPr>
                          <a:grpSpLocks/>
                        </p:cNvGrpSpPr>
                        <p:nvPr/>
                      </p:nvGrpSpPr>
                      <p:grpSpPr bwMode="auto">
                        <a:xfrm flipV="1">
                          <a:off x="8517" y="1678"/>
                          <a:ext cx="264" cy="573"/>
                          <a:chOff x="2598" y="6574"/>
                          <a:chExt cx="236" cy="549"/>
                        </a:xfrm>
                      </p:grpSpPr>
                      <p:sp>
                        <p:nvSpPr>
                          <p:cNvPr id="217" name="Oval 68"/>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218" name="Line 69"/>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219" name="Line 70"/>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201" name="Group 71"/>
                        <p:cNvGrpSpPr>
                          <a:grpSpLocks/>
                        </p:cNvGrpSpPr>
                        <p:nvPr/>
                      </p:nvGrpSpPr>
                      <p:grpSpPr bwMode="auto">
                        <a:xfrm>
                          <a:off x="8486" y="2368"/>
                          <a:ext cx="264" cy="573"/>
                          <a:chOff x="2598" y="6574"/>
                          <a:chExt cx="236" cy="549"/>
                        </a:xfrm>
                      </p:grpSpPr>
                      <p:sp>
                        <p:nvSpPr>
                          <p:cNvPr id="214" name="Oval 72"/>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215" name="Line 73"/>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216" name="Line 74"/>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202" name="Group 75"/>
                        <p:cNvGrpSpPr>
                          <a:grpSpLocks/>
                        </p:cNvGrpSpPr>
                        <p:nvPr/>
                      </p:nvGrpSpPr>
                      <p:grpSpPr bwMode="auto">
                        <a:xfrm>
                          <a:off x="9429" y="2381"/>
                          <a:ext cx="264" cy="570"/>
                          <a:chOff x="2598" y="6574"/>
                          <a:chExt cx="236" cy="549"/>
                        </a:xfrm>
                      </p:grpSpPr>
                      <p:sp>
                        <p:nvSpPr>
                          <p:cNvPr id="211" name="Oval 76"/>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212" name="Line 77"/>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213" name="Line 78"/>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203" name="Group 79"/>
                        <p:cNvGrpSpPr>
                          <a:grpSpLocks/>
                        </p:cNvGrpSpPr>
                        <p:nvPr/>
                      </p:nvGrpSpPr>
                      <p:grpSpPr bwMode="auto">
                        <a:xfrm>
                          <a:off x="8813" y="2382"/>
                          <a:ext cx="264" cy="573"/>
                          <a:chOff x="2598" y="6574"/>
                          <a:chExt cx="236" cy="549"/>
                        </a:xfrm>
                      </p:grpSpPr>
                      <p:sp>
                        <p:nvSpPr>
                          <p:cNvPr id="208" name="Oval 80"/>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209" name="Line 81"/>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210" name="Line 82"/>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204" name="Group 83"/>
                        <p:cNvGrpSpPr>
                          <a:grpSpLocks/>
                        </p:cNvGrpSpPr>
                        <p:nvPr/>
                      </p:nvGrpSpPr>
                      <p:grpSpPr bwMode="auto">
                        <a:xfrm>
                          <a:off x="9114" y="2381"/>
                          <a:ext cx="265" cy="573"/>
                          <a:chOff x="2598" y="6574"/>
                          <a:chExt cx="236" cy="549"/>
                        </a:xfrm>
                      </p:grpSpPr>
                      <p:sp>
                        <p:nvSpPr>
                          <p:cNvPr id="205" name="Oval 84"/>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206" name="Line 85"/>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207" name="Line 86"/>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grpSp>
                    <p:nvGrpSpPr>
                      <p:cNvPr id="164" name="Group 87"/>
                      <p:cNvGrpSpPr>
                        <a:grpSpLocks/>
                      </p:cNvGrpSpPr>
                      <p:nvPr/>
                    </p:nvGrpSpPr>
                    <p:grpSpPr bwMode="auto">
                      <a:xfrm>
                        <a:off x="3245" y="7385"/>
                        <a:ext cx="1120" cy="1352"/>
                        <a:chOff x="8486" y="1678"/>
                        <a:chExt cx="1225" cy="1277"/>
                      </a:xfrm>
                    </p:grpSpPr>
                    <p:grpSp>
                      <p:nvGrpSpPr>
                        <p:cNvPr id="165" name="Group 88"/>
                        <p:cNvGrpSpPr>
                          <a:grpSpLocks/>
                        </p:cNvGrpSpPr>
                        <p:nvPr/>
                      </p:nvGrpSpPr>
                      <p:grpSpPr bwMode="auto">
                        <a:xfrm flipV="1">
                          <a:off x="9128" y="1678"/>
                          <a:ext cx="264" cy="573"/>
                          <a:chOff x="2598" y="6574"/>
                          <a:chExt cx="236" cy="549"/>
                        </a:xfrm>
                      </p:grpSpPr>
                      <p:sp>
                        <p:nvSpPr>
                          <p:cNvPr id="194" name="Oval 89"/>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95" name="Line 90"/>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96" name="Line 91"/>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66" name="Group 92"/>
                        <p:cNvGrpSpPr>
                          <a:grpSpLocks/>
                        </p:cNvGrpSpPr>
                        <p:nvPr/>
                      </p:nvGrpSpPr>
                      <p:grpSpPr bwMode="auto">
                        <a:xfrm flipV="1">
                          <a:off x="9447" y="1678"/>
                          <a:ext cx="264" cy="573"/>
                          <a:chOff x="2598" y="6574"/>
                          <a:chExt cx="236" cy="549"/>
                        </a:xfrm>
                      </p:grpSpPr>
                      <p:sp>
                        <p:nvSpPr>
                          <p:cNvPr id="191" name="Oval 93"/>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92" name="Line 94"/>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93" name="Line 95"/>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67" name="Group 96"/>
                        <p:cNvGrpSpPr>
                          <a:grpSpLocks/>
                        </p:cNvGrpSpPr>
                        <p:nvPr/>
                      </p:nvGrpSpPr>
                      <p:grpSpPr bwMode="auto">
                        <a:xfrm flipV="1">
                          <a:off x="8826" y="1678"/>
                          <a:ext cx="264" cy="573"/>
                          <a:chOff x="2598" y="6574"/>
                          <a:chExt cx="236" cy="549"/>
                        </a:xfrm>
                      </p:grpSpPr>
                      <p:sp>
                        <p:nvSpPr>
                          <p:cNvPr id="188" name="Oval 97"/>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89" name="Line 98"/>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90" name="Line 99"/>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68" name="Group 100"/>
                        <p:cNvGrpSpPr>
                          <a:grpSpLocks/>
                        </p:cNvGrpSpPr>
                        <p:nvPr/>
                      </p:nvGrpSpPr>
                      <p:grpSpPr bwMode="auto">
                        <a:xfrm flipV="1">
                          <a:off x="8517" y="1678"/>
                          <a:ext cx="264" cy="573"/>
                          <a:chOff x="2598" y="6574"/>
                          <a:chExt cx="236" cy="549"/>
                        </a:xfrm>
                      </p:grpSpPr>
                      <p:sp>
                        <p:nvSpPr>
                          <p:cNvPr id="185" name="Oval 101"/>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86" name="Line 102"/>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87" name="Line 103"/>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69" name="Group 104"/>
                        <p:cNvGrpSpPr>
                          <a:grpSpLocks/>
                        </p:cNvGrpSpPr>
                        <p:nvPr/>
                      </p:nvGrpSpPr>
                      <p:grpSpPr bwMode="auto">
                        <a:xfrm>
                          <a:off x="8486" y="2368"/>
                          <a:ext cx="264" cy="573"/>
                          <a:chOff x="2598" y="6574"/>
                          <a:chExt cx="236" cy="549"/>
                        </a:xfrm>
                      </p:grpSpPr>
                      <p:sp>
                        <p:nvSpPr>
                          <p:cNvPr id="182" name="Oval 105"/>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83" name="Line 106"/>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84" name="Line 107"/>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70" name="Group 108"/>
                        <p:cNvGrpSpPr>
                          <a:grpSpLocks/>
                        </p:cNvGrpSpPr>
                        <p:nvPr/>
                      </p:nvGrpSpPr>
                      <p:grpSpPr bwMode="auto">
                        <a:xfrm>
                          <a:off x="9429" y="2381"/>
                          <a:ext cx="264" cy="570"/>
                          <a:chOff x="2598" y="6574"/>
                          <a:chExt cx="236" cy="549"/>
                        </a:xfrm>
                      </p:grpSpPr>
                      <p:sp>
                        <p:nvSpPr>
                          <p:cNvPr id="179" name="Oval 109"/>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80" name="Line 110"/>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81" name="Line 111"/>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71" name="Group 112"/>
                        <p:cNvGrpSpPr>
                          <a:grpSpLocks/>
                        </p:cNvGrpSpPr>
                        <p:nvPr/>
                      </p:nvGrpSpPr>
                      <p:grpSpPr bwMode="auto">
                        <a:xfrm>
                          <a:off x="8813" y="2382"/>
                          <a:ext cx="264" cy="573"/>
                          <a:chOff x="2598" y="6574"/>
                          <a:chExt cx="236" cy="549"/>
                        </a:xfrm>
                      </p:grpSpPr>
                      <p:sp>
                        <p:nvSpPr>
                          <p:cNvPr id="176" name="Oval 113"/>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77" name="Line 114"/>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78" name="Line 115"/>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72" name="Group 116"/>
                        <p:cNvGrpSpPr>
                          <a:grpSpLocks/>
                        </p:cNvGrpSpPr>
                        <p:nvPr/>
                      </p:nvGrpSpPr>
                      <p:grpSpPr bwMode="auto">
                        <a:xfrm>
                          <a:off x="9114" y="2381"/>
                          <a:ext cx="265" cy="573"/>
                          <a:chOff x="2598" y="6574"/>
                          <a:chExt cx="236" cy="549"/>
                        </a:xfrm>
                      </p:grpSpPr>
                      <p:sp>
                        <p:nvSpPr>
                          <p:cNvPr id="173" name="Oval 117"/>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74" name="Line 118"/>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75" name="Line 119"/>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grpSp>
                <p:grpSp>
                  <p:nvGrpSpPr>
                    <p:cNvPr id="29" name="Group 120"/>
                    <p:cNvGrpSpPr>
                      <a:grpSpLocks/>
                    </p:cNvGrpSpPr>
                    <p:nvPr/>
                  </p:nvGrpSpPr>
                  <p:grpSpPr bwMode="auto">
                    <a:xfrm>
                      <a:off x="5555" y="7715"/>
                      <a:ext cx="2260" cy="1367"/>
                      <a:chOff x="3245" y="7385"/>
                      <a:chExt cx="2260" cy="1367"/>
                    </a:xfrm>
                  </p:grpSpPr>
                  <p:grpSp>
                    <p:nvGrpSpPr>
                      <p:cNvPr id="97" name="Group 121"/>
                      <p:cNvGrpSpPr>
                        <a:grpSpLocks/>
                      </p:cNvGrpSpPr>
                      <p:nvPr/>
                    </p:nvGrpSpPr>
                    <p:grpSpPr bwMode="auto">
                      <a:xfrm>
                        <a:off x="4385" y="7400"/>
                        <a:ext cx="1120" cy="1352"/>
                        <a:chOff x="8486" y="1678"/>
                        <a:chExt cx="1225" cy="1277"/>
                      </a:xfrm>
                    </p:grpSpPr>
                    <p:grpSp>
                      <p:nvGrpSpPr>
                        <p:cNvPr id="131" name="Group 122"/>
                        <p:cNvGrpSpPr>
                          <a:grpSpLocks/>
                        </p:cNvGrpSpPr>
                        <p:nvPr/>
                      </p:nvGrpSpPr>
                      <p:grpSpPr bwMode="auto">
                        <a:xfrm flipV="1">
                          <a:off x="9128" y="1678"/>
                          <a:ext cx="264" cy="573"/>
                          <a:chOff x="2598" y="6574"/>
                          <a:chExt cx="236" cy="549"/>
                        </a:xfrm>
                      </p:grpSpPr>
                      <p:sp>
                        <p:nvSpPr>
                          <p:cNvPr id="160" name="Oval 123"/>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61" name="Line 124"/>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62" name="Line 125"/>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32" name="Group 126"/>
                        <p:cNvGrpSpPr>
                          <a:grpSpLocks/>
                        </p:cNvGrpSpPr>
                        <p:nvPr/>
                      </p:nvGrpSpPr>
                      <p:grpSpPr bwMode="auto">
                        <a:xfrm flipV="1">
                          <a:off x="9447" y="1678"/>
                          <a:ext cx="264" cy="573"/>
                          <a:chOff x="2598" y="6574"/>
                          <a:chExt cx="236" cy="549"/>
                        </a:xfrm>
                      </p:grpSpPr>
                      <p:sp>
                        <p:nvSpPr>
                          <p:cNvPr id="157" name="Oval 127"/>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58" name="Line 128"/>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59" name="Line 129"/>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33" name="Group 130"/>
                        <p:cNvGrpSpPr>
                          <a:grpSpLocks/>
                        </p:cNvGrpSpPr>
                        <p:nvPr/>
                      </p:nvGrpSpPr>
                      <p:grpSpPr bwMode="auto">
                        <a:xfrm flipV="1">
                          <a:off x="8826" y="1678"/>
                          <a:ext cx="264" cy="573"/>
                          <a:chOff x="2598" y="6574"/>
                          <a:chExt cx="236" cy="549"/>
                        </a:xfrm>
                      </p:grpSpPr>
                      <p:sp>
                        <p:nvSpPr>
                          <p:cNvPr id="154" name="Oval 131"/>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55" name="Line 132"/>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56" name="Line 133"/>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34" name="Group 134"/>
                        <p:cNvGrpSpPr>
                          <a:grpSpLocks/>
                        </p:cNvGrpSpPr>
                        <p:nvPr/>
                      </p:nvGrpSpPr>
                      <p:grpSpPr bwMode="auto">
                        <a:xfrm flipV="1">
                          <a:off x="8517" y="1678"/>
                          <a:ext cx="264" cy="573"/>
                          <a:chOff x="2598" y="6574"/>
                          <a:chExt cx="236" cy="549"/>
                        </a:xfrm>
                      </p:grpSpPr>
                      <p:sp>
                        <p:nvSpPr>
                          <p:cNvPr id="151" name="Oval 135"/>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52" name="Line 136"/>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53" name="Line 137"/>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35" name="Group 138"/>
                        <p:cNvGrpSpPr>
                          <a:grpSpLocks/>
                        </p:cNvGrpSpPr>
                        <p:nvPr/>
                      </p:nvGrpSpPr>
                      <p:grpSpPr bwMode="auto">
                        <a:xfrm>
                          <a:off x="8486" y="2368"/>
                          <a:ext cx="264" cy="573"/>
                          <a:chOff x="2598" y="6574"/>
                          <a:chExt cx="236" cy="549"/>
                        </a:xfrm>
                      </p:grpSpPr>
                      <p:sp>
                        <p:nvSpPr>
                          <p:cNvPr id="148" name="Oval 139"/>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49" name="Line 140"/>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50" name="Line 141"/>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36" name="Group 142"/>
                        <p:cNvGrpSpPr>
                          <a:grpSpLocks/>
                        </p:cNvGrpSpPr>
                        <p:nvPr/>
                      </p:nvGrpSpPr>
                      <p:grpSpPr bwMode="auto">
                        <a:xfrm>
                          <a:off x="9429" y="2381"/>
                          <a:ext cx="264" cy="570"/>
                          <a:chOff x="2598" y="6574"/>
                          <a:chExt cx="236" cy="549"/>
                        </a:xfrm>
                      </p:grpSpPr>
                      <p:sp>
                        <p:nvSpPr>
                          <p:cNvPr id="145" name="Oval 143"/>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46" name="Line 144"/>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47" name="Line 145"/>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37" name="Group 146"/>
                        <p:cNvGrpSpPr>
                          <a:grpSpLocks/>
                        </p:cNvGrpSpPr>
                        <p:nvPr/>
                      </p:nvGrpSpPr>
                      <p:grpSpPr bwMode="auto">
                        <a:xfrm>
                          <a:off x="8813" y="2382"/>
                          <a:ext cx="264" cy="573"/>
                          <a:chOff x="2598" y="6574"/>
                          <a:chExt cx="236" cy="549"/>
                        </a:xfrm>
                      </p:grpSpPr>
                      <p:sp>
                        <p:nvSpPr>
                          <p:cNvPr id="142" name="Oval 147"/>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43" name="Line 148"/>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44" name="Line 149"/>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38" name="Group 150"/>
                        <p:cNvGrpSpPr>
                          <a:grpSpLocks/>
                        </p:cNvGrpSpPr>
                        <p:nvPr/>
                      </p:nvGrpSpPr>
                      <p:grpSpPr bwMode="auto">
                        <a:xfrm>
                          <a:off x="9114" y="2381"/>
                          <a:ext cx="265" cy="573"/>
                          <a:chOff x="2598" y="6574"/>
                          <a:chExt cx="236" cy="549"/>
                        </a:xfrm>
                      </p:grpSpPr>
                      <p:sp>
                        <p:nvSpPr>
                          <p:cNvPr id="139" name="Oval 151"/>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40" name="Line 152"/>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41" name="Line 153"/>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grpSp>
                    <p:nvGrpSpPr>
                      <p:cNvPr id="98" name="Group 154"/>
                      <p:cNvGrpSpPr>
                        <a:grpSpLocks/>
                      </p:cNvGrpSpPr>
                      <p:nvPr/>
                    </p:nvGrpSpPr>
                    <p:grpSpPr bwMode="auto">
                      <a:xfrm>
                        <a:off x="3245" y="7385"/>
                        <a:ext cx="1120" cy="1352"/>
                        <a:chOff x="8486" y="1678"/>
                        <a:chExt cx="1225" cy="1277"/>
                      </a:xfrm>
                    </p:grpSpPr>
                    <p:grpSp>
                      <p:nvGrpSpPr>
                        <p:cNvPr id="99" name="Group 155"/>
                        <p:cNvGrpSpPr>
                          <a:grpSpLocks/>
                        </p:cNvGrpSpPr>
                        <p:nvPr/>
                      </p:nvGrpSpPr>
                      <p:grpSpPr bwMode="auto">
                        <a:xfrm flipV="1">
                          <a:off x="9128" y="1678"/>
                          <a:ext cx="264" cy="573"/>
                          <a:chOff x="2598" y="6574"/>
                          <a:chExt cx="236" cy="549"/>
                        </a:xfrm>
                      </p:grpSpPr>
                      <p:sp>
                        <p:nvSpPr>
                          <p:cNvPr id="128" name="Oval 156"/>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29" name="Line 157"/>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30" name="Line 158"/>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00" name="Group 159"/>
                        <p:cNvGrpSpPr>
                          <a:grpSpLocks/>
                        </p:cNvGrpSpPr>
                        <p:nvPr/>
                      </p:nvGrpSpPr>
                      <p:grpSpPr bwMode="auto">
                        <a:xfrm flipV="1">
                          <a:off x="9447" y="1678"/>
                          <a:ext cx="264" cy="573"/>
                          <a:chOff x="2598" y="6574"/>
                          <a:chExt cx="236" cy="549"/>
                        </a:xfrm>
                      </p:grpSpPr>
                      <p:sp>
                        <p:nvSpPr>
                          <p:cNvPr id="125" name="Oval 160"/>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26" name="Line 161"/>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27" name="Line 162"/>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01" name="Group 163"/>
                        <p:cNvGrpSpPr>
                          <a:grpSpLocks/>
                        </p:cNvGrpSpPr>
                        <p:nvPr/>
                      </p:nvGrpSpPr>
                      <p:grpSpPr bwMode="auto">
                        <a:xfrm flipV="1">
                          <a:off x="8826" y="1678"/>
                          <a:ext cx="264" cy="573"/>
                          <a:chOff x="2598" y="6574"/>
                          <a:chExt cx="236" cy="549"/>
                        </a:xfrm>
                      </p:grpSpPr>
                      <p:sp>
                        <p:nvSpPr>
                          <p:cNvPr id="122" name="Oval 164"/>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23" name="Line 165"/>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24" name="Line 166"/>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02" name="Group 167"/>
                        <p:cNvGrpSpPr>
                          <a:grpSpLocks/>
                        </p:cNvGrpSpPr>
                        <p:nvPr/>
                      </p:nvGrpSpPr>
                      <p:grpSpPr bwMode="auto">
                        <a:xfrm flipV="1">
                          <a:off x="8517" y="1678"/>
                          <a:ext cx="264" cy="573"/>
                          <a:chOff x="2598" y="6574"/>
                          <a:chExt cx="236" cy="549"/>
                        </a:xfrm>
                      </p:grpSpPr>
                      <p:sp>
                        <p:nvSpPr>
                          <p:cNvPr id="119" name="Oval 168"/>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20" name="Line 169"/>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21" name="Line 170"/>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03" name="Group 171"/>
                        <p:cNvGrpSpPr>
                          <a:grpSpLocks/>
                        </p:cNvGrpSpPr>
                        <p:nvPr/>
                      </p:nvGrpSpPr>
                      <p:grpSpPr bwMode="auto">
                        <a:xfrm>
                          <a:off x="8486" y="2368"/>
                          <a:ext cx="264" cy="573"/>
                          <a:chOff x="2598" y="6574"/>
                          <a:chExt cx="236" cy="549"/>
                        </a:xfrm>
                      </p:grpSpPr>
                      <p:sp>
                        <p:nvSpPr>
                          <p:cNvPr id="116" name="Oval 172"/>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17" name="Line 173"/>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18" name="Line 174"/>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04" name="Group 175"/>
                        <p:cNvGrpSpPr>
                          <a:grpSpLocks/>
                        </p:cNvGrpSpPr>
                        <p:nvPr/>
                      </p:nvGrpSpPr>
                      <p:grpSpPr bwMode="auto">
                        <a:xfrm>
                          <a:off x="9429" y="2381"/>
                          <a:ext cx="264" cy="570"/>
                          <a:chOff x="2598" y="6574"/>
                          <a:chExt cx="236" cy="549"/>
                        </a:xfrm>
                      </p:grpSpPr>
                      <p:sp>
                        <p:nvSpPr>
                          <p:cNvPr id="113" name="Oval 176"/>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14" name="Line 177"/>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15" name="Line 178"/>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05" name="Group 179"/>
                        <p:cNvGrpSpPr>
                          <a:grpSpLocks/>
                        </p:cNvGrpSpPr>
                        <p:nvPr/>
                      </p:nvGrpSpPr>
                      <p:grpSpPr bwMode="auto">
                        <a:xfrm>
                          <a:off x="8813" y="2382"/>
                          <a:ext cx="264" cy="573"/>
                          <a:chOff x="2598" y="6574"/>
                          <a:chExt cx="236" cy="549"/>
                        </a:xfrm>
                      </p:grpSpPr>
                      <p:sp>
                        <p:nvSpPr>
                          <p:cNvPr id="110" name="Oval 180"/>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11" name="Line 181"/>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12" name="Line 182"/>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106" name="Group 183"/>
                        <p:cNvGrpSpPr>
                          <a:grpSpLocks/>
                        </p:cNvGrpSpPr>
                        <p:nvPr/>
                      </p:nvGrpSpPr>
                      <p:grpSpPr bwMode="auto">
                        <a:xfrm>
                          <a:off x="9114" y="2381"/>
                          <a:ext cx="265" cy="573"/>
                          <a:chOff x="2598" y="6574"/>
                          <a:chExt cx="236" cy="549"/>
                        </a:xfrm>
                      </p:grpSpPr>
                      <p:sp>
                        <p:nvSpPr>
                          <p:cNvPr id="107" name="Oval 184"/>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108" name="Line 185"/>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109" name="Line 186"/>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grpSp>
                <p:grpSp>
                  <p:nvGrpSpPr>
                    <p:cNvPr id="30" name="Group 187"/>
                    <p:cNvGrpSpPr>
                      <a:grpSpLocks/>
                    </p:cNvGrpSpPr>
                    <p:nvPr/>
                  </p:nvGrpSpPr>
                  <p:grpSpPr bwMode="auto">
                    <a:xfrm>
                      <a:off x="7805" y="7730"/>
                      <a:ext cx="2260" cy="1367"/>
                      <a:chOff x="3245" y="7385"/>
                      <a:chExt cx="2260" cy="1367"/>
                    </a:xfrm>
                  </p:grpSpPr>
                  <p:grpSp>
                    <p:nvGrpSpPr>
                      <p:cNvPr id="31" name="Group 188"/>
                      <p:cNvGrpSpPr>
                        <a:grpSpLocks/>
                      </p:cNvGrpSpPr>
                      <p:nvPr/>
                    </p:nvGrpSpPr>
                    <p:grpSpPr bwMode="auto">
                      <a:xfrm>
                        <a:off x="4385" y="7400"/>
                        <a:ext cx="1120" cy="1352"/>
                        <a:chOff x="8486" y="1678"/>
                        <a:chExt cx="1225" cy="1277"/>
                      </a:xfrm>
                    </p:grpSpPr>
                    <p:grpSp>
                      <p:nvGrpSpPr>
                        <p:cNvPr id="65" name="Group 189"/>
                        <p:cNvGrpSpPr>
                          <a:grpSpLocks/>
                        </p:cNvGrpSpPr>
                        <p:nvPr/>
                      </p:nvGrpSpPr>
                      <p:grpSpPr bwMode="auto">
                        <a:xfrm flipV="1">
                          <a:off x="9128" y="1678"/>
                          <a:ext cx="264" cy="573"/>
                          <a:chOff x="2598" y="6574"/>
                          <a:chExt cx="236" cy="549"/>
                        </a:xfrm>
                      </p:grpSpPr>
                      <p:sp>
                        <p:nvSpPr>
                          <p:cNvPr id="94" name="Oval 190"/>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95" name="Line 191"/>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96" name="Line 192"/>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66" name="Group 193"/>
                        <p:cNvGrpSpPr>
                          <a:grpSpLocks/>
                        </p:cNvGrpSpPr>
                        <p:nvPr/>
                      </p:nvGrpSpPr>
                      <p:grpSpPr bwMode="auto">
                        <a:xfrm flipV="1">
                          <a:off x="9447" y="1678"/>
                          <a:ext cx="264" cy="573"/>
                          <a:chOff x="2598" y="6574"/>
                          <a:chExt cx="236" cy="549"/>
                        </a:xfrm>
                      </p:grpSpPr>
                      <p:sp>
                        <p:nvSpPr>
                          <p:cNvPr id="91" name="Oval 194"/>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92" name="Line 195"/>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93" name="Line 196"/>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67" name="Group 197"/>
                        <p:cNvGrpSpPr>
                          <a:grpSpLocks/>
                        </p:cNvGrpSpPr>
                        <p:nvPr/>
                      </p:nvGrpSpPr>
                      <p:grpSpPr bwMode="auto">
                        <a:xfrm flipV="1">
                          <a:off x="8826" y="1678"/>
                          <a:ext cx="264" cy="573"/>
                          <a:chOff x="2598" y="6574"/>
                          <a:chExt cx="236" cy="549"/>
                        </a:xfrm>
                      </p:grpSpPr>
                      <p:sp>
                        <p:nvSpPr>
                          <p:cNvPr id="88" name="Oval 198"/>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89" name="Line 199"/>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90" name="Line 200"/>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68" name="Group 201"/>
                        <p:cNvGrpSpPr>
                          <a:grpSpLocks/>
                        </p:cNvGrpSpPr>
                        <p:nvPr/>
                      </p:nvGrpSpPr>
                      <p:grpSpPr bwMode="auto">
                        <a:xfrm flipV="1">
                          <a:off x="8517" y="1678"/>
                          <a:ext cx="264" cy="573"/>
                          <a:chOff x="2598" y="6574"/>
                          <a:chExt cx="236" cy="549"/>
                        </a:xfrm>
                      </p:grpSpPr>
                      <p:sp>
                        <p:nvSpPr>
                          <p:cNvPr id="85" name="Oval 202"/>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86" name="Line 203"/>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87" name="Line 204"/>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69" name="Group 205"/>
                        <p:cNvGrpSpPr>
                          <a:grpSpLocks/>
                        </p:cNvGrpSpPr>
                        <p:nvPr/>
                      </p:nvGrpSpPr>
                      <p:grpSpPr bwMode="auto">
                        <a:xfrm>
                          <a:off x="8486" y="2368"/>
                          <a:ext cx="264" cy="573"/>
                          <a:chOff x="2598" y="6574"/>
                          <a:chExt cx="236" cy="549"/>
                        </a:xfrm>
                      </p:grpSpPr>
                      <p:sp>
                        <p:nvSpPr>
                          <p:cNvPr id="82" name="Oval 206"/>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83" name="Line 207"/>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84" name="Line 208"/>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70" name="Group 209"/>
                        <p:cNvGrpSpPr>
                          <a:grpSpLocks/>
                        </p:cNvGrpSpPr>
                        <p:nvPr/>
                      </p:nvGrpSpPr>
                      <p:grpSpPr bwMode="auto">
                        <a:xfrm>
                          <a:off x="9429" y="2381"/>
                          <a:ext cx="264" cy="570"/>
                          <a:chOff x="2598" y="6574"/>
                          <a:chExt cx="236" cy="549"/>
                        </a:xfrm>
                      </p:grpSpPr>
                      <p:sp>
                        <p:nvSpPr>
                          <p:cNvPr id="79" name="Oval 210"/>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80" name="Line 211"/>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81" name="Line 212"/>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71" name="Group 213"/>
                        <p:cNvGrpSpPr>
                          <a:grpSpLocks/>
                        </p:cNvGrpSpPr>
                        <p:nvPr/>
                      </p:nvGrpSpPr>
                      <p:grpSpPr bwMode="auto">
                        <a:xfrm>
                          <a:off x="8813" y="2382"/>
                          <a:ext cx="264" cy="573"/>
                          <a:chOff x="2598" y="6574"/>
                          <a:chExt cx="236" cy="549"/>
                        </a:xfrm>
                      </p:grpSpPr>
                      <p:sp>
                        <p:nvSpPr>
                          <p:cNvPr id="76" name="Oval 214"/>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77" name="Line 215"/>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78" name="Line 216"/>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72" name="Group 217"/>
                        <p:cNvGrpSpPr>
                          <a:grpSpLocks/>
                        </p:cNvGrpSpPr>
                        <p:nvPr/>
                      </p:nvGrpSpPr>
                      <p:grpSpPr bwMode="auto">
                        <a:xfrm>
                          <a:off x="9114" y="2381"/>
                          <a:ext cx="265" cy="573"/>
                          <a:chOff x="2598" y="6574"/>
                          <a:chExt cx="236" cy="549"/>
                        </a:xfrm>
                      </p:grpSpPr>
                      <p:sp>
                        <p:nvSpPr>
                          <p:cNvPr id="73" name="Oval 218"/>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74" name="Line 219"/>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75" name="Line 220"/>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grpSp>
                    <p:nvGrpSpPr>
                      <p:cNvPr id="32" name="Group 221"/>
                      <p:cNvGrpSpPr>
                        <a:grpSpLocks/>
                      </p:cNvGrpSpPr>
                      <p:nvPr/>
                    </p:nvGrpSpPr>
                    <p:grpSpPr bwMode="auto">
                      <a:xfrm>
                        <a:off x="3245" y="7385"/>
                        <a:ext cx="1120" cy="1352"/>
                        <a:chOff x="8486" y="1678"/>
                        <a:chExt cx="1225" cy="1277"/>
                      </a:xfrm>
                    </p:grpSpPr>
                    <p:grpSp>
                      <p:nvGrpSpPr>
                        <p:cNvPr id="33" name="Group 222"/>
                        <p:cNvGrpSpPr>
                          <a:grpSpLocks/>
                        </p:cNvGrpSpPr>
                        <p:nvPr/>
                      </p:nvGrpSpPr>
                      <p:grpSpPr bwMode="auto">
                        <a:xfrm flipV="1">
                          <a:off x="9128" y="1678"/>
                          <a:ext cx="264" cy="573"/>
                          <a:chOff x="2598" y="6574"/>
                          <a:chExt cx="236" cy="549"/>
                        </a:xfrm>
                      </p:grpSpPr>
                      <p:sp>
                        <p:nvSpPr>
                          <p:cNvPr id="62" name="Oval 223"/>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63" name="Line 224"/>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64" name="Line 225"/>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34" name="Group 226"/>
                        <p:cNvGrpSpPr>
                          <a:grpSpLocks/>
                        </p:cNvGrpSpPr>
                        <p:nvPr/>
                      </p:nvGrpSpPr>
                      <p:grpSpPr bwMode="auto">
                        <a:xfrm flipV="1">
                          <a:off x="9447" y="1678"/>
                          <a:ext cx="264" cy="573"/>
                          <a:chOff x="2598" y="6574"/>
                          <a:chExt cx="236" cy="549"/>
                        </a:xfrm>
                      </p:grpSpPr>
                      <p:sp>
                        <p:nvSpPr>
                          <p:cNvPr id="59" name="Oval 227"/>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60" name="Line 228"/>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61" name="Line 229"/>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35" name="Group 230"/>
                        <p:cNvGrpSpPr>
                          <a:grpSpLocks/>
                        </p:cNvGrpSpPr>
                        <p:nvPr/>
                      </p:nvGrpSpPr>
                      <p:grpSpPr bwMode="auto">
                        <a:xfrm flipV="1">
                          <a:off x="8826" y="1678"/>
                          <a:ext cx="264" cy="573"/>
                          <a:chOff x="2598" y="6574"/>
                          <a:chExt cx="236" cy="549"/>
                        </a:xfrm>
                      </p:grpSpPr>
                      <p:sp>
                        <p:nvSpPr>
                          <p:cNvPr id="56" name="Oval 231"/>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57" name="Line 232"/>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58" name="Line 233"/>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36" name="Group 234"/>
                        <p:cNvGrpSpPr>
                          <a:grpSpLocks/>
                        </p:cNvGrpSpPr>
                        <p:nvPr/>
                      </p:nvGrpSpPr>
                      <p:grpSpPr bwMode="auto">
                        <a:xfrm flipV="1">
                          <a:off x="8517" y="1678"/>
                          <a:ext cx="264" cy="573"/>
                          <a:chOff x="2598" y="6574"/>
                          <a:chExt cx="236" cy="549"/>
                        </a:xfrm>
                      </p:grpSpPr>
                      <p:sp>
                        <p:nvSpPr>
                          <p:cNvPr id="53" name="Oval 235"/>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54" name="Line 236"/>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55" name="Line 237"/>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37" name="Group 238"/>
                        <p:cNvGrpSpPr>
                          <a:grpSpLocks/>
                        </p:cNvGrpSpPr>
                        <p:nvPr/>
                      </p:nvGrpSpPr>
                      <p:grpSpPr bwMode="auto">
                        <a:xfrm>
                          <a:off x="8486" y="2368"/>
                          <a:ext cx="264" cy="573"/>
                          <a:chOff x="2598" y="6574"/>
                          <a:chExt cx="236" cy="549"/>
                        </a:xfrm>
                      </p:grpSpPr>
                      <p:sp>
                        <p:nvSpPr>
                          <p:cNvPr id="50" name="Oval 239"/>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51" name="Line 240"/>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52" name="Line 241"/>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38" name="Group 242"/>
                        <p:cNvGrpSpPr>
                          <a:grpSpLocks/>
                        </p:cNvGrpSpPr>
                        <p:nvPr/>
                      </p:nvGrpSpPr>
                      <p:grpSpPr bwMode="auto">
                        <a:xfrm>
                          <a:off x="9429" y="2381"/>
                          <a:ext cx="264" cy="570"/>
                          <a:chOff x="2598" y="6574"/>
                          <a:chExt cx="236" cy="549"/>
                        </a:xfrm>
                      </p:grpSpPr>
                      <p:sp>
                        <p:nvSpPr>
                          <p:cNvPr id="47" name="Oval 243"/>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48" name="Line 244"/>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49" name="Line 245"/>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39" name="Group 246"/>
                        <p:cNvGrpSpPr>
                          <a:grpSpLocks/>
                        </p:cNvGrpSpPr>
                        <p:nvPr/>
                      </p:nvGrpSpPr>
                      <p:grpSpPr bwMode="auto">
                        <a:xfrm>
                          <a:off x="8813" y="2382"/>
                          <a:ext cx="264" cy="573"/>
                          <a:chOff x="2598" y="6574"/>
                          <a:chExt cx="236" cy="549"/>
                        </a:xfrm>
                      </p:grpSpPr>
                      <p:sp>
                        <p:nvSpPr>
                          <p:cNvPr id="44" name="Oval 247"/>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45" name="Line 248"/>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46" name="Line 249"/>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nvGrpSpPr>
                        <p:cNvPr id="40" name="Group 250"/>
                        <p:cNvGrpSpPr>
                          <a:grpSpLocks/>
                        </p:cNvGrpSpPr>
                        <p:nvPr/>
                      </p:nvGrpSpPr>
                      <p:grpSpPr bwMode="auto">
                        <a:xfrm>
                          <a:off x="9114" y="2381"/>
                          <a:ext cx="265" cy="573"/>
                          <a:chOff x="2598" y="6574"/>
                          <a:chExt cx="236" cy="549"/>
                        </a:xfrm>
                      </p:grpSpPr>
                      <p:sp>
                        <p:nvSpPr>
                          <p:cNvPr id="41" name="Oval 251"/>
                          <p:cNvSpPr>
                            <a:spLocks noChangeArrowheads="1"/>
                          </p:cNvSpPr>
                          <p:nvPr/>
                        </p:nvSpPr>
                        <p:spPr bwMode="auto">
                          <a:xfrm>
                            <a:off x="2598" y="6899"/>
                            <a:ext cx="236" cy="224"/>
                          </a:xfrm>
                          <a:prstGeom prst="ellipse">
                            <a:avLst/>
                          </a:prstGeom>
                          <a:solidFill>
                            <a:srgbClr val="FFFFFF"/>
                          </a:solidFill>
                          <a:ln w="19050">
                            <a:solidFill>
                              <a:srgbClr val="000000"/>
                            </a:solidFill>
                            <a:round/>
                            <a:headEnd/>
                            <a:tailEnd/>
                          </a:ln>
                        </p:spPr>
                        <p:txBody>
                          <a:bodyPr/>
                          <a:lstStyle/>
                          <a:p>
                            <a:endParaRPr lang="en-US">
                              <a:solidFill>
                                <a:prstClr val="black"/>
                              </a:solidFill>
                            </a:endParaRPr>
                          </a:p>
                        </p:txBody>
                      </p:sp>
                      <p:sp>
                        <p:nvSpPr>
                          <p:cNvPr id="42" name="Line 252"/>
                          <p:cNvSpPr>
                            <a:spLocks noChangeShapeType="1"/>
                          </p:cNvSpPr>
                          <p:nvPr/>
                        </p:nvSpPr>
                        <p:spPr bwMode="auto">
                          <a:xfrm flipV="1">
                            <a:off x="2658" y="6574"/>
                            <a:ext cx="1" cy="325"/>
                          </a:xfrm>
                          <a:prstGeom prst="line">
                            <a:avLst/>
                          </a:prstGeom>
                          <a:noFill/>
                          <a:ln w="19050">
                            <a:solidFill>
                              <a:srgbClr val="000000"/>
                            </a:solidFill>
                            <a:round/>
                            <a:headEnd/>
                            <a:tailEnd/>
                          </a:ln>
                        </p:spPr>
                        <p:txBody>
                          <a:bodyPr/>
                          <a:lstStyle/>
                          <a:p>
                            <a:endParaRPr lang="en-GB">
                              <a:solidFill>
                                <a:prstClr val="black"/>
                              </a:solidFill>
                            </a:endParaRPr>
                          </a:p>
                        </p:txBody>
                      </p:sp>
                      <p:sp>
                        <p:nvSpPr>
                          <p:cNvPr id="43" name="Line 253"/>
                          <p:cNvSpPr>
                            <a:spLocks noChangeShapeType="1"/>
                          </p:cNvSpPr>
                          <p:nvPr/>
                        </p:nvSpPr>
                        <p:spPr bwMode="auto">
                          <a:xfrm flipV="1">
                            <a:off x="2747" y="6574"/>
                            <a:ext cx="1" cy="325"/>
                          </a:xfrm>
                          <a:prstGeom prst="line">
                            <a:avLst/>
                          </a:prstGeom>
                          <a:noFill/>
                          <a:ln w="19050">
                            <a:solidFill>
                              <a:srgbClr val="000000"/>
                            </a:solidFill>
                            <a:round/>
                            <a:headEnd/>
                            <a:tailEnd/>
                          </a:ln>
                        </p:spPr>
                        <p:txBody>
                          <a:bodyPr/>
                          <a:lstStyle/>
                          <a:p>
                            <a:endParaRPr lang="en-GB">
                              <a:solidFill>
                                <a:prstClr val="black"/>
                              </a:solidFill>
                            </a:endParaRPr>
                          </a:p>
                        </p:txBody>
                      </p:sp>
                    </p:grpSp>
                  </p:grpSp>
                </p:grpSp>
              </p:grpSp>
              <p:grpSp>
                <p:nvGrpSpPr>
                  <p:cNvPr id="15" name="Group 254"/>
                  <p:cNvGrpSpPr>
                    <a:grpSpLocks/>
                  </p:cNvGrpSpPr>
                  <p:nvPr/>
                </p:nvGrpSpPr>
                <p:grpSpPr bwMode="auto">
                  <a:xfrm>
                    <a:off x="3830" y="6194"/>
                    <a:ext cx="4193" cy="3195"/>
                    <a:chOff x="3830" y="6194"/>
                    <a:chExt cx="4193" cy="3195"/>
                  </a:xfrm>
                </p:grpSpPr>
                <p:sp>
                  <p:nvSpPr>
                    <p:cNvPr id="16" name="Oval 255"/>
                    <p:cNvSpPr>
                      <a:spLocks noChangeArrowheads="1"/>
                    </p:cNvSpPr>
                    <p:nvPr/>
                  </p:nvSpPr>
                  <p:spPr bwMode="auto">
                    <a:xfrm>
                      <a:off x="7783" y="7679"/>
                      <a:ext cx="240" cy="240"/>
                    </a:xfrm>
                    <a:prstGeom prst="ellipse">
                      <a:avLst/>
                    </a:prstGeom>
                    <a:solidFill>
                      <a:srgbClr val="C0C0C0"/>
                    </a:solidFill>
                    <a:ln w="9525" algn="ctr">
                      <a:solidFill>
                        <a:srgbClr val="000000"/>
                      </a:solidFill>
                      <a:round/>
                      <a:headEnd/>
                      <a:tailEnd/>
                    </a:ln>
                  </p:spPr>
                  <p:txBody>
                    <a:bodyPr/>
                    <a:lstStyle/>
                    <a:p>
                      <a:endParaRPr lang="en-US">
                        <a:solidFill>
                          <a:prstClr val="black"/>
                        </a:solidFill>
                      </a:endParaRPr>
                    </a:p>
                  </p:txBody>
                </p:sp>
                <p:sp>
                  <p:nvSpPr>
                    <p:cNvPr id="17" name="Oval 256"/>
                    <p:cNvSpPr>
                      <a:spLocks noChangeArrowheads="1"/>
                    </p:cNvSpPr>
                    <p:nvPr/>
                  </p:nvSpPr>
                  <p:spPr bwMode="auto">
                    <a:xfrm>
                      <a:off x="6388" y="6689"/>
                      <a:ext cx="240" cy="240"/>
                    </a:xfrm>
                    <a:prstGeom prst="ellipse">
                      <a:avLst/>
                    </a:prstGeom>
                    <a:solidFill>
                      <a:srgbClr val="C0C0C0"/>
                    </a:solidFill>
                    <a:ln w="9525" algn="ctr">
                      <a:solidFill>
                        <a:srgbClr val="000000"/>
                      </a:solidFill>
                      <a:round/>
                      <a:headEnd/>
                      <a:tailEnd/>
                    </a:ln>
                  </p:spPr>
                  <p:txBody>
                    <a:bodyPr/>
                    <a:lstStyle/>
                    <a:p>
                      <a:endParaRPr lang="en-US">
                        <a:solidFill>
                          <a:prstClr val="black"/>
                        </a:solidFill>
                      </a:endParaRPr>
                    </a:p>
                  </p:txBody>
                </p:sp>
                <p:sp>
                  <p:nvSpPr>
                    <p:cNvPr id="18" name="Oval 257"/>
                    <p:cNvSpPr>
                      <a:spLocks noChangeArrowheads="1"/>
                    </p:cNvSpPr>
                    <p:nvPr/>
                  </p:nvSpPr>
                  <p:spPr bwMode="auto">
                    <a:xfrm>
                      <a:off x="7273" y="6599"/>
                      <a:ext cx="240" cy="240"/>
                    </a:xfrm>
                    <a:prstGeom prst="ellipse">
                      <a:avLst/>
                    </a:prstGeom>
                    <a:solidFill>
                      <a:srgbClr val="C0C0C0"/>
                    </a:solidFill>
                    <a:ln w="9525" algn="ctr">
                      <a:solidFill>
                        <a:srgbClr val="000000"/>
                      </a:solidFill>
                      <a:round/>
                      <a:headEnd/>
                      <a:tailEnd/>
                    </a:ln>
                  </p:spPr>
                  <p:txBody>
                    <a:bodyPr/>
                    <a:lstStyle/>
                    <a:p>
                      <a:endParaRPr lang="en-US">
                        <a:solidFill>
                          <a:prstClr val="black"/>
                        </a:solidFill>
                      </a:endParaRPr>
                    </a:p>
                  </p:txBody>
                </p:sp>
                <p:sp>
                  <p:nvSpPr>
                    <p:cNvPr id="19" name="Oval 258"/>
                    <p:cNvSpPr>
                      <a:spLocks noChangeArrowheads="1"/>
                    </p:cNvSpPr>
                    <p:nvPr/>
                  </p:nvSpPr>
                  <p:spPr bwMode="auto">
                    <a:xfrm>
                      <a:off x="7228" y="7934"/>
                      <a:ext cx="240" cy="240"/>
                    </a:xfrm>
                    <a:prstGeom prst="ellipse">
                      <a:avLst/>
                    </a:prstGeom>
                    <a:solidFill>
                      <a:srgbClr val="C0C0C0"/>
                    </a:solidFill>
                    <a:ln w="9525" algn="ctr">
                      <a:solidFill>
                        <a:srgbClr val="000000"/>
                      </a:solidFill>
                      <a:round/>
                      <a:headEnd/>
                      <a:tailEnd/>
                    </a:ln>
                  </p:spPr>
                  <p:txBody>
                    <a:bodyPr/>
                    <a:lstStyle/>
                    <a:p>
                      <a:endParaRPr lang="en-US">
                        <a:solidFill>
                          <a:prstClr val="black"/>
                        </a:solidFill>
                      </a:endParaRPr>
                    </a:p>
                  </p:txBody>
                </p:sp>
                <p:sp>
                  <p:nvSpPr>
                    <p:cNvPr id="20" name="Oval 259"/>
                    <p:cNvSpPr>
                      <a:spLocks noChangeArrowheads="1"/>
                    </p:cNvSpPr>
                    <p:nvPr/>
                  </p:nvSpPr>
                  <p:spPr bwMode="auto">
                    <a:xfrm>
                      <a:off x="7363" y="7469"/>
                      <a:ext cx="240" cy="240"/>
                    </a:xfrm>
                    <a:prstGeom prst="ellipse">
                      <a:avLst/>
                    </a:prstGeom>
                    <a:solidFill>
                      <a:srgbClr val="C0C0C0"/>
                    </a:solidFill>
                    <a:ln w="9525" algn="ctr">
                      <a:solidFill>
                        <a:srgbClr val="000000"/>
                      </a:solidFill>
                      <a:round/>
                      <a:headEnd/>
                      <a:tailEnd/>
                    </a:ln>
                  </p:spPr>
                  <p:txBody>
                    <a:bodyPr/>
                    <a:lstStyle/>
                    <a:p>
                      <a:endParaRPr lang="en-US">
                        <a:solidFill>
                          <a:prstClr val="black"/>
                        </a:solidFill>
                      </a:endParaRPr>
                    </a:p>
                  </p:txBody>
                </p:sp>
                <p:sp>
                  <p:nvSpPr>
                    <p:cNvPr id="21" name="Oval 260"/>
                    <p:cNvSpPr>
                      <a:spLocks noChangeArrowheads="1"/>
                    </p:cNvSpPr>
                    <p:nvPr/>
                  </p:nvSpPr>
                  <p:spPr bwMode="auto">
                    <a:xfrm>
                      <a:off x="6643" y="8159"/>
                      <a:ext cx="240" cy="240"/>
                    </a:xfrm>
                    <a:prstGeom prst="ellipse">
                      <a:avLst/>
                    </a:prstGeom>
                    <a:solidFill>
                      <a:srgbClr val="C0C0C0"/>
                    </a:solidFill>
                    <a:ln w="9525" algn="ctr">
                      <a:solidFill>
                        <a:srgbClr val="000000"/>
                      </a:solidFill>
                      <a:round/>
                      <a:headEnd/>
                      <a:tailEnd/>
                    </a:ln>
                  </p:spPr>
                  <p:txBody>
                    <a:bodyPr/>
                    <a:lstStyle/>
                    <a:p>
                      <a:endParaRPr lang="en-US">
                        <a:solidFill>
                          <a:prstClr val="black"/>
                        </a:solidFill>
                      </a:endParaRPr>
                    </a:p>
                  </p:txBody>
                </p:sp>
                <p:sp>
                  <p:nvSpPr>
                    <p:cNvPr id="22" name="Oval 261"/>
                    <p:cNvSpPr>
                      <a:spLocks noChangeArrowheads="1"/>
                    </p:cNvSpPr>
                    <p:nvPr/>
                  </p:nvSpPr>
                  <p:spPr bwMode="auto">
                    <a:xfrm>
                      <a:off x="7633" y="7034"/>
                      <a:ext cx="240" cy="240"/>
                    </a:xfrm>
                    <a:prstGeom prst="ellipse">
                      <a:avLst/>
                    </a:prstGeom>
                    <a:solidFill>
                      <a:srgbClr val="C0C0C0"/>
                    </a:solidFill>
                    <a:ln w="9525" algn="ctr">
                      <a:solidFill>
                        <a:srgbClr val="000000"/>
                      </a:solidFill>
                      <a:round/>
                      <a:headEnd/>
                      <a:tailEnd/>
                    </a:ln>
                  </p:spPr>
                  <p:txBody>
                    <a:bodyPr/>
                    <a:lstStyle/>
                    <a:p>
                      <a:endParaRPr lang="en-US">
                        <a:solidFill>
                          <a:prstClr val="black"/>
                        </a:solidFill>
                      </a:endParaRPr>
                    </a:p>
                  </p:txBody>
                </p:sp>
                <p:sp>
                  <p:nvSpPr>
                    <p:cNvPr id="23" name="Oval 262"/>
                    <p:cNvSpPr>
                      <a:spLocks noChangeArrowheads="1"/>
                    </p:cNvSpPr>
                    <p:nvPr/>
                  </p:nvSpPr>
                  <p:spPr bwMode="auto">
                    <a:xfrm>
                      <a:off x="6958" y="6194"/>
                      <a:ext cx="240" cy="240"/>
                    </a:xfrm>
                    <a:prstGeom prst="ellipse">
                      <a:avLst/>
                    </a:prstGeom>
                    <a:solidFill>
                      <a:srgbClr val="C0C0C0"/>
                    </a:solidFill>
                    <a:ln w="9525" algn="ctr">
                      <a:solidFill>
                        <a:srgbClr val="000000"/>
                      </a:solidFill>
                      <a:round/>
                      <a:headEnd/>
                      <a:tailEnd/>
                    </a:ln>
                  </p:spPr>
                  <p:txBody>
                    <a:bodyPr/>
                    <a:lstStyle/>
                    <a:p>
                      <a:endParaRPr lang="en-US">
                        <a:solidFill>
                          <a:prstClr val="black"/>
                        </a:solidFill>
                      </a:endParaRPr>
                    </a:p>
                  </p:txBody>
                </p:sp>
                <p:sp>
                  <p:nvSpPr>
                    <p:cNvPr id="24" name="Oval 263"/>
                    <p:cNvSpPr>
                      <a:spLocks noChangeArrowheads="1"/>
                    </p:cNvSpPr>
                    <p:nvPr/>
                  </p:nvSpPr>
                  <p:spPr bwMode="auto">
                    <a:xfrm>
                      <a:off x="7708" y="8309"/>
                      <a:ext cx="240" cy="240"/>
                    </a:xfrm>
                    <a:prstGeom prst="ellipse">
                      <a:avLst/>
                    </a:prstGeom>
                    <a:solidFill>
                      <a:srgbClr val="C0C0C0"/>
                    </a:solidFill>
                    <a:ln w="9525" algn="ctr">
                      <a:solidFill>
                        <a:srgbClr val="000000"/>
                      </a:solidFill>
                      <a:round/>
                      <a:headEnd/>
                      <a:tailEnd/>
                    </a:ln>
                  </p:spPr>
                  <p:txBody>
                    <a:bodyPr/>
                    <a:lstStyle/>
                    <a:p>
                      <a:endParaRPr lang="en-US">
                        <a:solidFill>
                          <a:prstClr val="black"/>
                        </a:solidFill>
                      </a:endParaRPr>
                    </a:p>
                  </p:txBody>
                </p:sp>
                <p:sp>
                  <p:nvSpPr>
                    <p:cNvPr id="25" name="Oval 264"/>
                    <p:cNvSpPr>
                      <a:spLocks noChangeArrowheads="1"/>
                    </p:cNvSpPr>
                    <p:nvPr/>
                  </p:nvSpPr>
                  <p:spPr bwMode="auto">
                    <a:xfrm>
                      <a:off x="7318" y="8624"/>
                      <a:ext cx="240" cy="240"/>
                    </a:xfrm>
                    <a:prstGeom prst="ellipse">
                      <a:avLst/>
                    </a:prstGeom>
                    <a:solidFill>
                      <a:srgbClr val="C0C0C0"/>
                    </a:solidFill>
                    <a:ln w="9525" algn="ctr">
                      <a:solidFill>
                        <a:srgbClr val="000000"/>
                      </a:solidFill>
                      <a:round/>
                      <a:headEnd/>
                      <a:tailEnd/>
                    </a:ln>
                  </p:spPr>
                  <p:txBody>
                    <a:bodyPr/>
                    <a:lstStyle/>
                    <a:p>
                      <a:endParaRPr lang="en-US">
                        <a:solidFill>
                          <a:prstClr val="black"/>
                        </a:solidFill>
                      </a:endParaRPr>
                    </a:p>
                  </p:txBody>
                </p:sp>
                <p:sp>
                  <p:nvSpPr>
                    <p:cNvPr id="26" name="Oval 265"/>
                    <p:cNvSpPr>
                      <a:spLocks noChangeArrowheads="1"/>
                    </p:cNvSpPr>
                    <p:nvPr/>
                  </p:nvSpPr>
                  <p:spPr bwMode="auto">
                    <a:xfrm>
                      <a:off x="6658" y="9149"/>
                      <a:ext cx="240" cy="240"/>
                    </a:xfrm>
                    <a:prstGeom prst="ellipse">
                      <a:avLst/>
                    </a:prstGeom>
                    <a:solidFill>
                      <a:srgbClr val="C0C0C0"/>
                    </a:solidFill>
                    <a:ln w="9525" algn="ctr">
                      <a:solidFill>
                        <a:srgbClr val="000000"/>
                      </a:solidFill>
                      <a:round/>
                      <a:headEnd/>
                      <a:tailEnd/>
                    </a:ln>
                  </p:spPr>
                  <p:txBody>
                    <a:bodyPr/>
                    <a:lstStyle/>
                    <a:p>
                      <a:endParaRPr lang="en-US">
                        <a:solidFill>
                          <a:prstClr val="black"/>
                        </a:solidFill>
                      </a:endParaRPr>
                    </a:p>
                  </p:txBody>
                </p:sp>
                <p:sp>
                  <p:nvSpPr>
                    <p:cNvPr id="27" name="AutoShape 266"/>
                    <p:cNvSpPr>
                      <a:spLocks noChangeArrowheads="1"/>
                    </p:cNvSpPr>
                    <p:nvPr/>
                  </p:nvSpPr>
                  <p:spPr bwMode="auto">
                    <a:xfrm>
                      <a:off x="3830" y="7154"/>
                      <a:ext cx="4131" cy="675"/>
                    </a:xfrm>
                    <a:prstGeom prst="rightArrow">
                      <a:avLst>
                        <a:gd name="adj1" fmla="val 50000"/>
                        <a:gd name="adj2" fmla="val 126667"/>
                      </a:avLst>
                    </a:prstGeom>
                    <a:solidFill>
                      <a:srgbClr val="99CCFF"/>
                    </a:solidFill>
                    <a:ln w="9525" algn="ctr">
                      <a:solidFill>
                        <a:srgbClr val="000000"/>
                      </a:solidFill>
                      <a:miter lim="800000"/>
                      <a:headEnd/>
                      <a:tailEnd/>
                    </a:ln>
                  </p:spPr>
                  <p:txBody>
                    <a:bodyPr lIns="18000" tIns="10800" rIns="18000" bIns="10800"/>
                    <a:lstStyle/>
                    <a:p>
                      <a:r>
                        <a:rPr lang="en-GB" sz="1200" dirty="0">
                          <a:solidFill>
                            <a:prstClr val="black"/>
                          </a:solidFill>
                        </a:rPr>
                        <a:t> </a:t>
                      </a:r>
                      <a:r>
                        <a:rPr lang="en-GB" dirty="0">
                          <a:solidFill>
                            <a:srgbClr val="FF0000"/>
                          </a:solidFill>
                        </a:rPr>
                        <a:t>NET </a:t>
                      </a:r>
                      <a:r>
                        <a:rPr lang="en-GB" dirty="0">
                          <a:solidFill>
                            <a:prstClr val="black"/>
                          </a:solidFill>
                        </a:rPr>
                        <a:t>movement of Water</a:t>
                      </a:r>
                    </a:p>
                  </p:txBody>
                </p:sp>
              </p:grpSp>
            </p:grpSp>
          </p:grpSp>
        </p:grpSp>
      </p:grpSp>
      <p:sp>
        <p:nvSpPr>
          <p:cNvPr id="2" name="Rectangle 1"/>
          <p:cNvSpPr/>
          <p:nvPr/>
        </p:nvSpPr>
        <p:spPr>
          <a:xfrm>
            <a:off x="819150" y="5596235"/>
            <a:ext cx="9258300" cy="923330"/>
          </a:xfrm>
          <a:prstGeom prst="rect">
            <a:avLst/>
          </a:prstGeom>
        </p:spPr>
        <p:txBody>
          <a:bodyPr wrap="square">
            <a:spAutoFit/>
          </a:bodyPr>
          <a:lstStyle/>
          <a:p>
            <a:r>
              <a:rPr lang="en-GB" dirty="0">
                <a:hlinkClick r:id="rId2"/>
              </a:rPr>
              <a:t>http://highered.mcgraw-hill.com/sites/0072495855/student_view0/chapter2/animation__how_osmosis_works.html</a:t>
            </a:r>
            <a:r>
              <a:rPr lang="en-GB" dirty="0"/>
              <a:t>   1.5 min animation</a:t>
            </a:r>
          </a:p>
        </p:txBody>
      </p:sp>
    </p:spTree>
    <p:extLst>
      <p:ext uri="{BB962C8B-B14F-4D97-AF65-F5344CB8AC3E}">
        <p14:creationId xmlns:p14="http://schemas.microsoft.com/office/powerpoint/2010/main" val="2953939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16" y="212558"/>
            <a:ext cx="10383252" cy="849312"/>
          </a:xfrm>
        </p:spPr>
        <p:txBody>
          <a:bodyPr>
            <a:normAutofit/>
          </a:bodyPr>
          <a:lstStyle/>
          <a:p>
            <a:pPr algn="l"/>
            <a:r>
              <a:rPr lang="en-GB" sz="4000" b="1" dirty="0"/>
              <a:t>What Causes Osmosis?</a:t>
            </a:r>
            <a:r>
              <a:rPr lang="en-GB" sz="2000" dirty="0"/>
              <a:t> - </a:t>
            </a:r>
            <a:r>
              <a:rPr lang="en-GB" sz="2200" dirty="0"/>
              <a:t>introducing water potential</a:t>
            </a:r>
          </a:p>
        </p:txBody>
      </p:sp>
      <p:sp>
        <p:nvSpPr>
          <p:cNvPr id="3" name="Content Placeholder 2"/>
          <p:cNvSpPr>
            <a:spLocks noGrp="1"/>
          </p:cNvSpPr>
          <p:nvPr>
            <p:ph idx="1"/>
          </p:nvPr>
        </p:nvSpPr>
        <p:spPr>
          <a:xfrm>
            <a:off x="733603" y="1066029"/>
            <a:ext cx="9938084" cy="5581649"/>
          </a:xfrm>
        </p:spPr>
        <p:txBody>
          <a:bodyPr>
            <a:normAutofit fontScale="85000" lnSpcReduction="10000"/>
          </a:bodyPr>
          <a:lstStyle/>
          <a:p>
            <a:pPr>
              <a:lnSpc>
                <a:spcPct val="120000"/>
              </a:lnSpc>
              <a:spcAft>
                <a:spcPts val="1200"/>
              </a:spcAft>
            </a:pPr>
            <a:r>
              <a:rPr lang="en-GB" sz="2400" dirty="0"/>
              <a:t>Osmosis occurs because there is a difference in concentration of </a:t>
            </a:r>
            <a:r>
              <a:rPr lang="en-GB" sz="2400" b="1" dirty="0"/>
              <a:t>free</a:t>
            </a:r>
            <a:r>
              <a:rPr lang="en-GB" sz="2400" dirty="0"/>
              <a:t> </a:t>
            </a:r>
            <a:r>
              <a:rPr lang="en-GB" sz="2400" b="1" dirty="0"/>
              <a:t>water molecules </a:t>
            </a:r>
            <a:r>
              <a:rPr lang="en-GB" sz="2400" dirty="0"/>
              <a:t>either side of a selectively permeable membrane causing a water concentration gradient across it. </a:t>
            </a:r>
          </a:p>
          <a:p>
            <a:pPr>
              <a:spcAft>
                <a:spcPts val="1200"/>
              </a:spcAft>
            </a:pPr>
            <a:endParaRPr lang="en-GB" sz="2400" dirty="0"/>
          </a:p>
          <a:p>
            <a:pPr>
              <a:spcAft>
                <a:spcPts val="1200"/>
              </a:spcAft>
              <a:buNone/>
            </a:pPr>
            <a:endParaRPr lang="en-GB" sz="2400" dirty="0"/>
          </a:p>
          <a:p>
            <a:pPr>
              <a:spcAft>
                <a:spcPts val="1200"/>
              </a:spcAft>
              <a:buNone/>
            </a:pPr>
            <a:endParaRPr lang="en-GB" sz="2400" dirty="0"/>
          </a:p>
          <a:p>
            <a:pPr>
              <a:spcAft>
                <a:spcPts val="1200"/>
              </a:spcAft>
              <a:buNone/>
            </a:pPr>
            <a:endParaRPr lang="en-GB" sz="2400" dirty="0"/>
          </a:p>
          <a:p>
            <a:pPr>
              <a:lnSpc>
                <a:spcPct val="110000"/>
              </a:lnSpc>
              <a:spcBef>
                <a:spcPts val="1800"/>
              </a:spcBef>
              <a:buFont typeface="Wingdings" panose="05000000000000000000" pitchFamily="2" charset="2"/>
              <a:buChar char="§"/>
            </a:pPr>
            <a:r>
              <a:rPr lang="en-GB" sz="2400" dirty="0"/>
              <a:t>The movement of water molecules against the membrane causes a pressure called </a:t>
            </a:r>
            <a:r>
              <a:rPr lang="en-GB" sz="2400" b="1" dirty="0"/>
              <a:t>Water Potential</a:t>
            </a:r>
            <a:r>
              <a:rPr lang="en-GB" sz="2400" dirty="0"/>
              <a:t>. </a:t>
            </a:r>
          </a:p>
          <a:p>
            <a:pPr>
              <a:lnSpc>
                <a:spcPct val="110000"/>
              </a:lnSpc>
              <a:spcBef>
                <a:spcPts val="1800"/>
              </a:spcBef>
              <a:buFont typeface="Wingdings" panose="05000000000000000000" pitchFamily="2" charset="2"/>
              <a:buChar char="§"/>
            </a:pPr>
            <a:r>
              <a:rPr lang="en-GB" sz="2400" dirty="0"/>
              <a:t>The side with </a:t>
            </a:r>
            <a:r>
              <a:rPr lang="en-GB" sz="2400" b="1" dirty="0">
                <a:solidFill>
                  <a:srgbClr val="FF0000"/>
                </a:solidFill>
              </a:rPr>
              <a:t>more free water molecules </a:t>
            </a:r>
            <a:r>
              <a:rPr lang="en-GB" sz="2400" i="1" dirty="0">
                <a:solidFill>
                  <a:srgbClr val="FF0000"/>
                </a:solidFill>
              </a:rPr>
              <a:t>(dilute solution)</a:t>
            </a:r>
            <a:r>
              <a:rPr lang="en-GB" sz="2400" dirty="0"/>
              <a:t> has a higher water potential because more water molecules are trying to leave and get across the membrane to where there are </a:t>
            </a:r>
            <a:r>
              <a:rPr lang="en-GB" sz="2400" b="1" dirty="0">
                <a:solidFill>
                  <a:srgbClr val="FF0000"/>
                </a:solidFill>
              </a:rPr>
              <a:t>fewer free water molecules </a:t>
            </a:r>
            <a:r>
              <a:rPr lang="en-GB" sz="2400" i="1" dirty="0">
                <a:solidFill>
                  <a:srgbClr val="FF0000"/>
                </a:solidFill>
              </a:rPr>
              <a:t>(concentrated solution). </a:t>
            </a:r>
            <a:r>
              <a:rPr lang="en-GB" sz="2400" i="1" dirty="0"/>
              <a:t>  </a:t>
            </a:r>
          </a:p>
        </p:txBody>
      </p:sp>
      <p:grpSp>
        <p:nvGrpSpPr>
          <p:cNvPr id="99" name="Group 98"/>
          <p:cNvGrpSpPr/>
          <p:nvPr/>
        </p:nvGrpSpPr>
        <p:grpSpPr>
          <a:xfrm>
            <a:off x="3179451" y="2190769"/>
            <a:ext cx="6573339" cy="2247085"/>
            <a:chOff x="1655450" y="2190768"/>
            <a:chExt cx="6573339" cy="2247085"/>
          </a:xfrm>
        </p:grpSpPr>
        <p:grpSp>
          <p:nvGrpSpPr>
            <p:cNvPr id="105" name="Group 104"/>
            <p:cNvGrpSpPr/>
            <p:nvPr/>
          </p:nvGrpSpPr>
          <p:grpSpPr>
            <a:xfrm>
              <a:off x="5384523" y="2190768"/>
              <a:ext cx="2574541" cy="646331"/>
              <a:chOff x="5889552" y="2474983"/>
              <a:chExt cx="2574541" cy="646331"/>
            </a:xfrm>
          </p:grpSpPr>
          <p:sp>
            <p:nvSpPr>
              <p:cNvPr id="88" name="TextBox 87"/>
              <p:cNvSpPr txBox="1"/>
              <p:nvPr/>
            </p:nvSpPr>
            <p:spPr>
              <a:xfrm>
                <a:off x="6292393" y="2474983"/>
                <a:ext cx="2171700" cy="646331"/>
              </a:xfrm>
              <a:prstGeom prst="rect">
                <a:avLst/>
              </a:prstGeom>
              <a:noFill/>
            </p:spPr>
            <p:txBody>
              <a:bodyPr wrap="square" rtlCol="0">
                <a:spAutoFit/>
              </a:bodyPr>
              <a:lstStyle/>
              <a:p>
                <a:r>
                  <a:rPr lang="en-GB" b="1" dirty="0"/>
                  <a:t>Free</a:t>
                </a:r>
                <a:r>
                  <a:rPr lang="en-GB" dirty="0"/>
                  <a:t> water molecule</a:t>
                </a:r>
              </a:p>
            </p:txBody>
          </p:sp>
          <p:cxnSp>
            <p:nvCxnSpPr>
              <p:cNvPr id="91" name="Straight Connector 90"/>
              <p:cNvCxnSpPr>
                <a:stCxn id="88" idx="1"/>
                <a:endCxn id="47" idx="7"/>
              </p:cNvCxnSpPr>
              <p:nvPr/>
            </p:nvCxnSpPr>
            <p:spPr>
              <a:xfrm flipH="1">
                <a:off x="5889552" y="2798149"/>
                <a:ext cx="402841" cy="11845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5044956" y="3055478"/>
              <a:ext cx="3183833" cy="675806"/>
              <a:chOff x="5704985" y="3340629"/>
              <a:chExt cx="3183833" cy="675806"/>
            </a:xfrm>
          </p:grpSpPr>
          <p:sp>
            <p:nvSpPr>
              <p:cNvPr id="89" name="TextBox 88"/>
              <p:cNvSpPr txBox="1"/>
              <p:nvPr/>
            </p:nvSpPr>
            <p:spPr>
              <a:xfrm>
                <a:off x="6082934" y="3370104"/>
                <a:ext cx="2805884" cy="646331"/>
              </a:xfrm>
              <a:prstGeom prst="rect">
                <a:avLst/>
              </a:prstGeom>
              <a:noFill/>
            </p:spPr>
            <p:txBody>
              <a:bodyPr wrap="square" rtlCol="0">
                <a:spAutoFit/>
              </a:bodyPr>
              <a:lstStyle/>
              <a:p>
                <a:r>
                  <a:rPr lang="en-GB" dirty="0"/>
                  <a:t>water molecule bound to solute so </a:t>
                </a:r>
                <a:r>
                  <a:rPr lang="en-GB" b="1" dirty="0"/>
                  <a:t>not free</a:t>
                </a:r>
              </a:p>
            </p:txBody>
          </p:sp>
          <p:cxnSp>
            <p:nvCxnSpPr>
              <p:cNvPr id="96" name="Straight Connector 95"/>
              <p:cNvCxnSpPr/>
              <p:nvPr/>
            </p:nvCxnSpPr>
            <p:spPr>
              <a:xfrm flipH="1" flipV="1">
                <a:off x="5704985" y="3340629"/>
                <a:ext cx="405329" cy="1788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1655450" y="2306690"/>
              <a:ext cx="3822855" cy="1838776"/>
              <a:chOff x="1655450" y="2306690"/>
              <a:chExt cx="3822855" cy="1838776"/>
            </a:xfrm>
          </p:grpSpPr>
          <p:grpSp>
            <p:nvGrpSpPr>
              <p:cNvPr id="110" name="Group 109"/>
              <p:cNvGrpSpPr/>
              <p:nvPr/>
            </p:nvGrpSpPr>
            <p:grpSpPr>
              <a:xfrm>
                <a:off x="1655450" y="2456298"/>
                <a:ext cx="1763754" cy="990279"/>
                <a:chOff x="1074696" y="2645239"/>
                <a:chExt cx="2132730" cy="1236926"/>
              </a:xfrm>
            </p:grpSpPr>
            <p:grpSp>
              <p:nvGrpSpPr>
                <p:cNvPr id="52" name="Group 18"/>
                <p:cNvGrpSpPr/>
                <p:nvPr/>
              </p:nvGrpSpPr>
              <p:grpSpPr>
                <a:xfrm rot="5130664">
                  <a:off x="2896687" y="2909312"/>
                  <a:ext cx="314860" cy="306619"/>
                  <a:chOff x="838200" y="4038600"/>
                  <a:chExt cx="1752600" cy="1752600"/>
                </a:xfrm>
              </p:grpSpPr>
              <p:sp>
                <p:nvSpPr>
                  <p:cNvPr id="53" name="Oval 52"/>
                  <p:cNvSpPr/>
                  <p:nvPr/>
                </p:nvSpPr>
                <p:spPr>
                  <a:xfrm>
                    <a:off x="1981200" y="44958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990600" y="40386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838200" y="4495800"/>
                    <a:ext cx="12954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6" name="Group 85"/>
                <p:cNvGrpSpPr/>
                <p:nvPr/>
              </p:nvGrpSpPr>
              <p:grpSpPr>
                <a:xfrm>
                  <a:off x="1074696" y="2645239"/>
                  <a:ext cx="1680732" cy="1236926"/>
                  <a:chOff x="2249301" y="2829984"/>
                  <a:chExt cx="1680732" cy="1236926"/>
                </a:xfrm>
              </p:grpSpPr>
              <p:grpSp>
                <p:nvGrpSpPr>
                  <p:cNvPr id="11" name="Group 18"/>
                  <p:cNvGrpSpPr/>
                  <p:nvPr/>
                </p:nvGrpSpPr>
                <p:grpSpPr>
                  <a:xfrm>
                    <a:off x="3175785" y="3263702"/>
                    <a:ext cx="314860" cy="306619"/>
                    <a:chOff x="838200" y="4038600"/>
                    <a:chExt cx="1752600" cy="1752600"/>
                  </a:xfrm>
                </p:grpSpPr>
                <p:sp>
                  <p:nvSpPr>
                    <p:cNvPr id="13" name="Oval 12"/>
                    <p:cNvSpPr/>
                    <p:nvPr/>
                  </p:nvSpPr>
                  <p:spPr>
                    <a:xfrm>
                      <a:off x="1981200" y="44958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990600" y="40386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838200" y="4495800"/>
                      <a:ext cx="12954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8"/>
                  <p:cNvGrpSpPr/>
                  <p:nvPr/>
                </p:nvGrpSpPr>
                <p:grpSpPr>
                  <a:xfrm>
                    <a:off x="3333215" y="2829984"/>
                    <a:ext cx="314860" cy="306619"/>
                    <a:chOff x="838200" y="4038600"/>
                    <a:chExt cx="1752600" cy="1752600"/>
                  </a:xfrm>
                </p:grpSpPr>
                <p:sp>
                  <p:nvSpPr>
                    <p:cNvPr id="17" name="Oval 16"/>
                    <p:cNvSpPr/>
                    <p:nvPr/>
                  </p:nvSpPr>
                  <p:spPr>
                    <a:xfrm>
                      <a:off x="1981200" y="44958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990600" y="40386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38200" y="4495800"/>
                      <a:ext cx="12954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8"/>
                  <p:cNvGrpSpPr/>
                  <p:nvPr/>
                </p:nvGrpSpPr>
                <p:grpSpPr>
                  <a:xfrm>
                    <a:off x="2711079" y="3243253"/>
                    <a:ext cx="314860" cy="306619"/>
                    <a:chOff x="838200" y="4038600"/>
                    <a:chExt cx="1752600" cy="1752600"/>
                  </a:xfrm>
                </p:grpSpPr>
                <p:sp>
                  <p:nvSpPr>
                    <p:cNvPr id="21" name="Oval 20"/>
                    <p:cNvSpPr/>
                    <p:nvPr/>
                  </p:nvSpPr>
                  <p:spPr>
                    <a:xfrm>
                      <a:off x="1981200" y="44958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990600" y="40386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838200" y="4495800"/>
                      <a:ext cx="12954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18"/>
                  <p:cNvGrpSpPr/>
                  <p:nvPr/>
                </p:nvGrpSpPr>
                <p:grpSpPr>
                  <a:xfrm rot="21056119">
                    <a:off x="2860925" y="3675765"/>
                    <a:ext cx="314860" cy="306619"/>
                    <a:chOff x="838200" y="4038600"/>
                    <a:chExt cx="1752600" cy="1752600"/>
                  </a:xfrm>
                </p:grpSpPr>
                <p:sp>
                  <p:nvSpPr>
                    <p:cNvPr id="37" name="Oval 36"/>
                    <p:cNvSpPr/>
                    <p:nvPr/>
                  </p:nvSpPr>
                  <p:spPr>
                    <a:xfrm>
                      <a:off x="1981200" y="44958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990600" y="40386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838200" y="4495800"/>
                      <a:ext cx="12954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18"/>
                  <p:cNvGrpSpPr/>
                  <p:nvPr/>
                </p:nvGrpSpPr>
                <p:grpSpPr>
                  <a:xfrm rot="1620345">
                    <a:off x="2249301" y="3297030"/>
                    <a:ext cx="314860" cy="306619"/>
                    <a:chOff x="838200" y="4038600"/>
                    <a:chExt cx="1752600" cy="1752600"/>
                  </a:xfrm>
                </p:grpSpPr>
                <p:sp>
                  <p:nvSpPr>
                    <p:cNvPr id="41" name="Oval 40"/>
                    <p:cNvSpPr/>
                    <p:nvPr/>
                  </p:nvSpPr>
                  <p:spPr>
                    <a:xfrm>
                      <a:off x="1981200" y="44958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990600" y="40386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838200" y="4495800"/>
                      <a:ext cx="12954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18"/>
                  <p:cNvGrpSpPr/>
                  <p:nvPr/>
                </p:nvGrpSpPr>
                <p:grpSpPr>
                  <a:xfrm rot="1462310">
                    <a:off x="3615173" y="3356551"/>
                    <a:ext cx="314860" cy="306619"/>
                    <a:chOff x="838200" y="4038600"/>
                    <a:chExt cx="1752600" cy="1752600"/>
                  </a:xfrm>
                </p:grpSpPr>
                <p:sp>
                  <p:nvSpPr>
                    <p:cNvPr id="57" name="Oval 56"/>
                    <p:cNvSpPr/>
                    <p:nvPr/>
                  </p:nvSpPr>
                  <p:spPr>
                    <a:xfrm>
                      <a:off x="1981200" y="44958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990600" y="40386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838200" y="4495800"/>
                      <a:ext cx="12954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18"/>
                  <p:cNvGrpSpPr/>
                  <p:nvPr/>
                </p:nvGrpSpPr>
                <p:grpSpPr>
                  <a:xfrm rot="18254828">
                    <a:off x="2481852" y="2912444"/>
                    <a:ext cx="314860" cy="306619"/>
                    <a:chOff x="838200" y="4038600"/>
                    <a:chExt cx="1752600" cy="1752600"/>
                  </a:xfrm>
                </p:grpSpPr>
                <p:sp>
                  <p:nvSpPr>
                    <p:cNvPr id="78" name="Oval 77"/>
                    <p:cNvSpPr/>
                    <p:nvPr/>
                  </p:nvSpPr>
                  <p:spPr>
                    <a:xfrm>
                      <a:off x="1981200" y="44958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990600" y="40386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838200" y="4495800"/>
                      <a:ext cx="12954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2" name="Group 18"/>
                  <p:cNvGrpSpPr/>
                  <p:nvPr/>
                </p:nvGrpSpPr>
                <p:grpSpPr>
                  <a:xfrm rot="16987212">
                    <a:off x="3408741" y="3756170"/>
                    <a:ext cx="314860" cy="306619"/>
                    <a:chOff x="838200" y="4038600"/>
                    <a:chExt cx="1752600" cy="1752600"/>
                  </a:xfrm>
                </p:grpSpPr>
                <p:sp>
                  <p:nvSpPr>
                    <p:cNvPr id="83" name="Oval 82"/>
                    <p:cNvSpPr/>
                    <p:nvPr/>
                  </p:nvSpPr>
                  <p:spPr>
                    <a:xfrm>
                      <a:off x="1981200" y="44958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990600" y="40386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838200" y="4495800"/>
                      <a:ext cx="12954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87" name="Group 86"/>
              <p:cNvGrpSpPr/>
              <p:nvPr/>
            </p:nvGrpSpPr>
            <p:grpSpPr>
              <a:xfrm>
                <a:off x="4034106" y="2541682"/>
                <a:ext cx="1444199" cy="1045687"/>
                <a:chOff x="5592538" y="2625022"/>
                <a:chExt cx="1789709" cy="1372487"/>
              </a:xfrm>
            </p:grpSpPr>
            <p:grpSp>
              <p:nvGrpSpPr>
                <p:cNvPr id="44" name="Group 18"/>
                <p:cNvGrpSpPr/>
                <p:nvPr/>
              </p:nvGrpSpPr>
              <p:grpSpPr>
                <a:xfrm>
                  <a:off x="7067387" y="2630895"/>
                  <a:ext cx="314860" cy="306619"/>
                  <a:chOff x="838200" y="4038600"/>
                  <a:chExt cx="1752600" cy="1752600"/>
                </a:xfrm>
              </p:grpSpPr>
              <p:sp>
                <p:nvSpPr>
                  <p:cNvPr id="45" name="Oval 44"/>
                  <p:cNvSpPr/>
                  <p:nvPr/>
                </p:nvSpPr>
                <p:spPr>
                  <a:xfrm>
                    <a:off x="1981200" y="44958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990600" y="40386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838200" y="4495800"/>
                    <a:ext cx="12954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18"/>
                <p:cNvGrpSpPr/>
                <p:nvPr/>
              </p:nvGrpSpPr>
              <p:grpSpPr>
                <a:xfrm>
                  <a:off x="6300560" y="3690890"/>
                  <a:ext cx="314860" cy="306619"/>
                  <a:chOff x="838200" y="4038600"/>
                  <a:chExt cx="1752600" cy="1752600"/>
                </a:xfrm>
              </p:grpSpPr>
              <p:sp>
                <p:nvSpPr>
                  <p:cNvPr id="49" name="Oval 48"/>
                  <p:cNvSpPr/>
                  <p:nvPr/>
                </p:nvSpPr>
                <p:spPr>
                  <a:xfrm>
                    <a:off x="1981200" y="44958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990600" y="40386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838200" y="4495800"/>
                    <a:ext cx="12954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1" name="Group 80"/>
                <p:cNvGrpSpPr/>
                <p:nvPr/>
              </p:nvGrpSpPr>
              <p:grpSpPr>
                <a:xfrm>
                  <a:off x="6109470" y="2717441"/>
                  <a:ext cx="895024" cy="943142"/>
                  <a:chOff x="5563486" y="2769993"/>
                  <a:chExt cx="895024" cy="943142"/>
                </a:xfrm>
              </p:grpSpPr>
              <p:grpSp>
                <p:nvGrpSpPr>
                  <p:cNvPr id="24" name="Group 18"/>
                  <p:cNvGrpSpPr/>
                  <p:nvPr/>
                </p:nvGrpSpPr>
                <p:grpSpPr>
                  <a:xfrm>
                    <a:off x="5986264" y="2769993"/>
                    <a:ext cx="314860" cy="306619"/>
                    <a:chOff x="838200" y="4038599"/>
                    <a:chExt cx="1752600" cy="1752601"/>
                  </a:xfrm>
                </p:grpSpPr>
                <p:sp>
                  <p:nvSpPr>
                    <p:cNvPr id="25" name="Oval 24"/>
                    <p:cNvSpPr/>
                    <p:nvPr/>
                  </p:nvSpPr>
                  <p:spPr>
                    <a:xfrm>
                      <a:off x="1981197" y="4495802"/>
                      <a:ext cx="609603"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990599" y="4038599"/>
                      <a:ext cx="609603"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38200" y="4495802"/>
                      <a:ext cx="1295402" cy="129539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18"/>
                  <p:cNvGrpSpPr/>
                  <p:nvPr/>
                </p:nvGrpSpPr>
                <p:grpSpPr>
                  <a:xfrm rot="4698227">
                    <a:off x="6147771" y="3130890"/>
                    <a:ext cx="314860" cy="306619"/>
                    <a:chOff x="838200" y="4038600"/>
                    <a:chExt cx="1752600" cy="1752600"/>
                  </a:xfrm>
                </p:grpSpPr>
                <p:sp>
                  <p:nvSpPr>
                    <p:cNvPr id="29" name="Oval 28"/>
                    <p:cNvSpPr/>
                    <p:nvPr/>
                  </p:nvSpPr>
                  <p:spPr>
                    <a:xfrm>
                      <a:off x="1981200" y="44958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990600" y="40386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838200" y="4495800"/>
                      <a:ext cx="12954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18"/>
                  <p:cNvGrpSpPr/>
                  <p:nvPr/>
                </p:nvGrpSpPr>
                <p:grpSpPr>
                  <a:xfrm rot="15992524">
                    <a:off x="5566767" y="2896640"/>
                    <a:ext cx="314860" cy="306619"/>
                    <a:chOff x="838200" y="4038600"/>
                    <a:chExt cx="1752600" cy="1752600"/>
                  </a:xfrm>
                </p:grpSpPr>
                <p:sp>
                  <p:nvSpPr>
                    <p:cNvPr id="33" name="Oval 32"/>
                    <p:cNvSpPr/>
                    <p:nvPr/>
                  </p:nvSpPr>
                  <p:spPr>
                    <a:xfrm>
                      <a:off x="1981200" y="44958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990600" y="40386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838200" y="4495800"/>
                      <a:ext cx="12954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0" name="Oval 59"/>
                  <p:cNvSpPr/>
                  <p:nvPr/>
                </p:nvSpPr>
                <p:spPr>
                  <a:xfrm>
                    <a:off x="5801927" y="3029954"/>
                    <a:ext cx="368674" cy="379940"/>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1" name="Group 18"/>
                  <p:cNvGrpSpPr/>
                  <p:nvPr/>
                </p:nvGrpSpPr>
                <p:grpSpPr>
                  <a:xfrm rot="12251494">
                    <a:off x="5563486" y="3283704"/>
                    <a:ext cx="314860" cy="306619"/>
                    <a:chOff x="838200" y="4038600"/>
                    <a:chExt cx="1752600" cy="1752600"/>
                  </a:xfrm>
                </p:grpSpPr>
                <p:sp>
                  <p:nvSpPr>
                    <p:cNvPr id="62" name="Oval 61"/>
                    <p:cNvSpPr/>
                    <p:nvPr/>
                  </p:nvSpPr>
                  <p:spPr>
                    <a:xfrm>
                      <a:off x="1981200" y="44958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990600" y="40386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838200" y="4495800"/>
                      <a:ext cx="12954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18"/>
                  <p:cNvGrpSpPr/>
                  <p:nvPr/>
                </p:nvGrpSpPr>
                <p:grpSpPr>
                  <a:xfrm rot="8629466">
                    <a:off x="5951391" y="3406516"/>
                    <a:ext cx="314860" cy="306619"/>
                    <a:chOff x="838200" y="4038600"/>
                    <a:chExt cx="1752600" cy="1752600"/>
                  </a:xfrm>
                </p:grpSpPr>
                <p:sp>
                  <p:nvSpPr>
                    <p:cNvPr id="66" name="Oval 65"/>
                    <p:cNvSpPr/>
                    <p:nvPr/>
                  </p:nvSpPr>
                  <p:spPr>
                    <a:xfrm>
                      <a:off x="1981200" y="44958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990600" y="40386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838200" y="4495800"/>
                      <a:ext cx="12954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9" name="Group 18"/>
                <p:cNvGrpSpPr/>
                <p:nvPr/>
              </p:nvGrpSpPr>
              <p:grpSpPr>
                <a:xfrm rot="19857173">
                  <a:off x="5648787" y="2625022"/>
                  <a:ext cx="314860" cy="306619"/>
                  <a:chOff x="838200" y="4038600"/>
                  <a:chExt cx="1752600" cy="1752600"/>
                </a:xfrm>
              </p:grpSpPr>
              <p:sp>
                <p:nvSpPr>
                  <p:cNvPr id="70" name="Oval 69"/>
                  <p:cNvSpPr/>
                  <p:nvPr/>
                </p:nvSpPr>
                <p:spPr>
                  <a:xfrm>
                    <a:off x="1981200" y="44958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990600" y="40386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838200" y="4495800"/>
                    <a:ext cx="12954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3" name="Group 18"/>
                <p:cNvGrpSpPr/>
                <p:nvPr/>
              </p:nvGrpSpPr>
              <p:grpSpPr>
                <a:xfrm rot="15659269">
                  <a:off x="5588418" y="3355483"/>
                  <a:ext cx="314860" cy="306619"/>
                  <a:chOff x="838200" y="4038600"/>
                  <a:chExt cx="1752600" cy="1752600"/>
                </a:xfrm>
              </p:grpSpPr>
              <p:sp>
                <p:nvSpPr>
                  <p:cNvPr id="74" name="Oval 73"/>
                  <p:cNvSpPr/>
                  <p:nvPr/>
                </p:nvSpPr>
                <p:spPr>
                  <a:xfrm>
                    <a:off x="1981200" y="44958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990600" y="4038600"/>
                    <a:ext cx="6096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838200" y="4495800"/>
                    <a:ext cx="12954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9" name="Group 128"/>
              <p:cNvGrpSpPr/>
              <p:nvPr/>
            </p:nvGrpSpPr>
            <p:grpSpPr>
              <a:xfrm>
                <a:off x="3848100" y="2306690"/>
                <a:ext cx="0" cy="1838776"/>
                <a:chOff x="4490083" y="2340279"/>
                <a:chExt cx="0" cy="1838776"/>
              </a:xfrm>
            </p:grpSpPr>
            <p:grpSp>
              <p:nvGrpSpPr>
                <p:cNvPr id="128" name="Group 127"/>
                <p:cNvGrpSpPr/>
                <p:nvPr/>
              </p:nvGrpSpPr>
              <p:grpSpPr>
                <a:xfrm>
                  <a:off x="4490083" y="2340279"/>
                  <a:ext cx="0" cy="1430034"/>
                  <a:chOff x="4490083" y="2340279"/>
                  <a:chExt cx="0" cy="1430034"/>
                </a:xfrm>
              </p:grpSpPr>
              <p:grpSp>
                <p:nvGrpSpPr>
                  <p:cNvPr id="119" name="Group 118"/>
                  <p:cNvGrpSpPr/>
                  <p:nvPr/>
                </p:nvGrpSpPr>
                <p:grpSpPr>
                  <a:xfrm>
                    <a:off x="4490083" y="2340279"/>
                    <a:ext cx="0" cy="577395"/>
                    <a:chOff x="4467225" y="2340279"/>
                    <a:chExt cx="0" cy="574357"/>
                  </a:xfrm>
                </p:grpSpPr>
                <p:cxnSp>
                  <p:nvCxnSpPr>
                    <p:cNvPr id="112" name="Straight Connector 111"/>
                    <p:cNvCxnSpPr/>
                    <p:nvPr/>
                  </p:nvCxnSpPr>
                  <p:spPr>
                    <a:xfrm>
                      <a:off x="4467225" y="2340279"/>
                      <a:ext cx="0" cy="18466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467225" y="2729970"/>
                      <a:ext cx="0" cy="18466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4490083" y="3192918"/>
                    <a:ext cx="0" cy="577395"/>
                    <a:chOff x="4467225" y="2340279"/>
                    <a:chExt cx="0" cy="574357"/>
                  </a:xfrm>
                </p:grpSpPr>
                <p:cxnSp>
                  <p:nvCxnSpPr>
                    <p:cNvPr id="121" name="Straight Connector 120"/>
                    <p:cNvCxnSpPr/>
                    <p:nvPr/>
                  </p:nvCxnSpPr>
                  <p:spPr>
                    <a:xfrm>
                      <a:off x="4467225" y="2340279"/>
                      <a:ext cx="0" cy="18466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4467225" y="2729970"/>
                      <a:ext cx="0" cy="18466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4" name="Straight Connector 123"/>
                <p:cNvCxnSpPr/>
                <p:nvPr/>
              </p:nvCxnSpPr>
              <p:spPr>
                <a:xfrm>
                  <a:off x="4490083" y="3993412"/>
                  <a:ext cx="0" cy="1856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30" name="TextBox 129"/>
            <p:cNvSpPr txBox="1"/>
            <p:nvPr/>
          </p:nvSpPr>
          <p:spPr>
            <a:xfrm>
              <a:off x="1892448" y="3853078"/>
              <a:ext cx="1364068" cy="584775"/>
            </a:xfrm>
            <a:prstGeom prst="rect">
              <a:avLst/>
            </a:prstGeom>
            <a:solidFill>
              <a:schemeClr val="tx2">
                <a:lumMod val="20000"/>
                <a:lumOff val="80000"/>
              </a:schemeClr>
            </a:solidFill>
            <a:ln w="12700">
              <a:solidFill>
                <a:schemeClr val="tx2"/>
              </a:solidFill>
            </a:ln>
          </p:spPr>
          <p:txBody>
            <a:bodyPr wrap="square" rtlCol="0">
              <a:spAutoFit/>
            </a:bodyPr>
            <a:lstStyle/>
            <a:p>
              <a:r>
                <a:rPr lang="en-GB" sz="1600" dirty="0"/>
                <a:t>9 free water molecules</a:t>
              </a:r>
            </a:p>
          </p:txBody>
        </p:sp>
        <p:sp>
          <p:nvSpPr>
            <p:cNvPr id="131" name="TextBox 130"/>
            <p:cNvSpPr txBox="1"/>
            <p:nvPr/>
          </p:nvSpPr>
          <p:spPr>
            <a:xfrm>
              <a:off x="4211027" y="3853078"/>
              <a:ext cx="1364069" cy="584775"/>
            </a:xfrm>
            <a:prstGeom prst="rect">
              <a:avLst/>
            </a:prstGeom>
            <a:solidFill>
              <a:schemeClr val="tx2">
                <a:lumMod val="20000"/>
                <a:lumOff val="80000"/>
              </a:schemeClr>
            </a:solidFill>
            <a:ln w="12700">
              <a:solidFill>
                <a:schemeClr val="tx2"/>
              </a:solidFill>
            </a:ln>
          </p:spPr>
          <p:txBody>
            <a:bodyPr wrap="square" rtlCol="0">
              <a:spAutoFit/>
            </a:bodyPr>
            <a:lstStyle/>
            <a:p>
              <a:r>
                <a:rPr lang="en-GB" sz="1600" dirty="0"/>
                <a:t>4 free water molecules</a:t>
              </a:r>
            </a:p>
          </p:txBody>
        </p:sp>
      </p:grpSp>
    </p:spTree>
    <p:extLst>
      <p:ext uri="{BB962C8B-B14F-4D97-AF65-F5344CB8AC3E}">
        <p14:creationId xmlns:p14="http://schemas.microsoft.com/office/powerpoint/2010/main" val="1307893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0179" y="252663"/>
            <a:ext cx="9115926" cy="685800"/>
          </a:xfrm>
        </p:spPr>
        <p:txBody>
          <a:bodyPr/>
          <a:lstStyle/>
          <a:p>
            <a:pPr eaLnBrk="1" hangingPunct="1"/>
            <a:r>
              <a:rPr lang="en-GB" sz="3600" b="1" dirty="0"/>
              <a:t>Osmosis and Water Potential</a:t>
            </a:r>
          </a:p>
        </p:txBody>
      </p:sp>
      <p:sp>
        <p:nvSpPr>
          <p:cNvPr id="17411" name="Rectangle 3"/>
          <p:cNvSpPr>
            <a:spLocks noGrp="1" noChangeArrowheads="1"/>
          </p:cNvSpPr>
          <p:nvPr>
            <p:ph type="body" idx="1"/>
          </p:nvPr>
        </p:nvSpPr>
        <p:spPr>
          <a:xfrm>
            <a:off x="866274" y="2426369"/>
            <a:ext cx="9420726" cy="4191000"/>
          </a:xfrm>
        </p:spPr>
        <p:txBody>
          <a:bodyPr>
            <a:normAutofit fontScale="92500"/>
          </a:bodyPr>
          <a:lstStyle/>
          <a:p>
            <a:pPr marL="360363" indent="-360363">
              <a:lnSpc>
                <a:spcPct val="120000"/>
              </a:lnSpc>
              <a:buFont typeface="Wingdings" panose="05000000000000000000" pitchFamily="2" charset="2"/>
              <a:buChar char="§"/>
            </a:pPr>
            <a:r>
              <a:rPr lang="en-GB" sz="2400" b="1" dirty="0"/>
              <a:t>Water potential (</a:t>
            </a:r>
            <a:r>
              <a:rPr lang="en-GB" sz="2400" b="1" dirty="0">
                <a:latin typeface="Symbol" pitchFamily="18" charset="2"/>
              </a:rPr>
              <a:t>Y</a:t>
            </a:r>
            <a:r>
              <a:rPr lang="en-GB" sz="2400" b="1" dirty="0"/>
              <a:t> or psi)</a:t>
            </a:r>
            <a:r>
              <a:rPr lang="en-GB" sz="2400" dirty="0"/>
              <a:t> is measured in units of pressure, usually </a:t>
            </a:r>
            <a:r>
              <a:rPr lang="en-GB" sz="2400" dirty="0">
                <a:solidFill>
                  <a:srgbClr val="FF0000"/>
                </a:solidFill>
              </a:rPr>
              <a:t>kilopascals (kPa).</a:t>
            </a:r>
          </a:p>
          <a:p>
            <a:pPr marL="360363" indent="-360363">
              <a:lnSpc>
                <a:spcPct val="120000"/>
              </a:lnSpc>
              <a:buFont typeface="Wingdings" panose="05000000000000000000" pitchFamily="2" charset="2"/>
              <a:buChar char="§"/>
            </a:pPr>
            <a:r>
              <a:rPr lang="en-GB" sz="2400" b="1" dirty="0"/>
              <a:t>Pure water</a:t>
            </a:r>
            <a:r>
              <a:rPr lang="en-GB" sz="2400" dirty="0"/>
              <a:t> has a water potential of </a:t>
            </a:r>
            <a:r>
              <a:rPr lang="en-GB" sz="2400" b="1" dirty="0">
                <a:solidFill>
                  <a:srgbClr val="FF0000"/>
                </a:solidFill>
              </a:rPr>
              <a:t>0 </a:t>
            </a:r>
            <a:r>
              <a:rPr lang="en-GB" sz="2400" dirty="0"/>
              <a:t>at atmospheric pressure .</a:t>
            </a:r>
          </a:p>
          <a:p>
            <a:pPr marL="360363" indent="-360363">
              <a:lnSpc>
                <a:spcPct val="120000"/>
              </a:lnSpc>
              <a:buFont typeface="Wingdings" panose="05000000000000000000" pitchFamily="2" charset="2"/>
              <a:buChar char="§"/>
            </a:pPr>
            <a:r>
              <a:rPr lang="en-GB" sz="2400" b="1" dirty="0"/>
              <a:t>Water potential of solutions </a:t>
            </a:r>
            <a:r>
              <a:rPr lang="en-GB" sz="2400" dirty="0"/>
              <a:t>= </a:t>
            </a:r>
            <a:r>
              <a:rPr lang="en-GB" sz="2400" b="1" dirty="0">
                <a:solidFill>
                  <a:srgbClr val="FF0000"/>
                </a:solidFill>
              </a:rPr>
              <a:t>LESS </a:t>
            </a:r>
            <a:r>
              <a:rPr lang="en-GB" sz="2400" dirty="0"/>
              <a:t>than pure water.</a:t>
            </a:r>
            <a:r>
              <a:rPr lang="en-GB" sz="2400" b="1" dirty="0">
                <a:solidFill>
                  <a:srgbClr val="FF0000"/>
                </a:solidFill>
              </a:rPr>
              <a:t> </a:t>
            </a:r>
            <a:r>
              <a:rPr lang="en-GB" sz="2400" dirty="0" err="1">
                <a:solidFill>
                  <a:srgbClr val="FF0000"/>
                </a:solidFill>
              </a:rPr>
              <a:t>ie</a:t>
            </a:r>
            <a:r>
              <a:rPr lang="en-GB" sz="2400" dirty="0">
                <a:solidFill>
                  <a:srgbClr val="FF0000"/>
                </a:solidFill>
              </a:rPr>
              <a:t> negative</a:t>
            </a:r>
            <a:r>
              <a:rPr lang="en-GB" sz="2400" b="1" dirty="0">
                <a:solidFill>
                  <a:srgbClr val="FF0000"/>
                </a:solidFill>
              </a:rPr>
              <a:t>.</a:t>
            </a:r>
            <a:r>
              <a:rPr lang="en-GB" sz="2400" dirty="0"/>
              <a:t> (All solutions effectively decrease the concentration of water molecules because some water molecules become bound to the solutes) </a:t>
            </a:r>
            <a:endParaRPr lang="en-GB" sz="2400" b="1" dirty="0">
              <a:solidFill>
                <a:srgbClr val="FF0000"/>
              </a:solidFill>
            </a:endParaRPr>
          </a:p>
          <a:p>
            <a:pPr marL="0" indent="0">
              <a:lnSpc>
                <a:spcPct val="120000"/>
              </a:lnSpc>
              <a:buNone/>
            </a:pPr>
            <a:r>
              <a:rPr lang="en-GB" sz="2400" dirty="0">
                <a:solidFill>
                  <a:srgbClr val="FF0000"/>
                </a:solidFill>
              </a:rPr>
              <a:t>The more concentrated the solution the more negative the water potential.</a:t>
            </a:r>
          </a:p>
        </p:txBody>
      </p:sp>
      <p:sp>
        <p:nvSpPr>
          <p:cNvPr id="4" name="TextBox 3"/>
          <p:cNvSpPr txBox="1"/>
          <p:nvPr/>
        </p:nvSpPr>
        <p:spPr>
          <a:xfrm>
            <a:off x="902368" y="1002632"/>
            <a:ext cx="9031705" cy="1200329"/>
          </a:xfrm>
          <a:prstGeom prst="rect">
            <a:avLst/>
          </a:prstGeom>
          <a:solidFill>
            <a:schemeClr val="accent1">
              <a:lumMod val="40000"/>
              <a:lumOff val="60000"/>
            </a:schemeClr>
          </a:solidFill>
          <a:ln w="25400">
            <a:solidFill>
              <a:schemeClr val="accent1"/>
            </a:solidFill>
          </a:ln>
        </p:spPr>
        <p:txBody>
          <a:bodyPr wrap="square" rtlCol="0">
            <a:spAutoFit/>
          </a:bodyPr>
          <a:lstStyle/>
          <a:p>
            <a:r>
              <a:rPr lang="en-GB" sz="2400" b="1" dirty="0"/>
              <a:t>Water potential </a:t>
            </a:r>
            <a:r>
              <a:rPr lang="en-GB" sz="2400" dirty="0"/>
              <a:t>is the pressure created by water molecules trying to diffuse out of a solution </a:t>
            </a:r>
            <a:r>
              <a:rPr lang="en-GB" sz="2400" dirty="0">
                <a:solidFill>
                  <a:srgbClr val="FF0000"/>
                </a:solidFill>
              </a:rPr>
              <a:t>down a gradient</a:t>
            </a:r>
            <a:r>
              <a:rPr lang="en-GB" sz="2400" dirty="0"/>
              <a:t> from a higher water potential to a lower water potential</a:t>
            </a:r>
            <a:r>
              <a:rPr lang="en-GB" sz="2400" i="1" dirty="0">
                <a:solidFill>
                  <a:srgbClr val="7030A0"/>
                </a:solidFill>
              </a:rPr>
              <a:t>. (ref new spec text p89)</a:t>
            </a:r>
          </a:p>
        </p:txBody>
      </p:sp>
    </p:spTree>
    <p:extLst>
      <p:ext uri="{BB962C8B-B14F-4D97-AF65-F5344CB8AC3E}">
        <p14:creationId xmlns:p14="http://schemas.microsoft.com/office/powerpoint/2010/main" val="1881542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Autofit/>
          </a:bodyPr>
          <a:lstStyle/>
          <a:p>
            <a:pPr algn="l"/>
            <a:r>
              <a:rPr lang="en-GB" sz="2400" dirty="0"/>
              <a:t>Check your Understanding</a:t>
            </a:r>
            <a:br>
              <a:rPr lang="en-GB" sz="2400" dirty="0"/>
            </a:br>
            <a:r>
              <a:rPr lang="en-GB" sz="2400" dirty="0"/>
              <a:t>Look at these worked examples before trying the questions on page 15</a:t>
            </a:r>
          </a:p>
        </p:txBody>
      </p:sp>
      <p:sp>
        <p:nvSpPr>
          <p:cNvPr id="3" name="Content Placeholder 2"/>
          <p:cNvSpPr>
            <a:spLocks noGrp="1"/>
          </p:cNvSpPr>
          <p:nvPr>
            <p:ph idx="1"/>
          </p:nvPr>
        </p:nvSpPr>
        <p:spPr>
          <a:xfrm>
            <a:off x="1752600" y="1219200"/>
            <a:ext cx="8610600" cy="5334000"/>
          </a:xfrm>
        </p:spPr>
        <p:txBody>
          <a:bodyPr>
            <a:normAutofit/>
          </a:bodyPr>
          <a:lstStyle/>
          <a:p>
            <a:pPr marL="514350" indent="-514350">
              <a:buFont typeface="+mj-lt"/>
              <a:buAutoNum type="arabicPeriod"/>
            </a:pPr>
            <a:r>
              <a:rPr lang="en-GB" dirty="0"/>
              <a:t>Which has the higher water potential? </a:t>
            </a:r>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r>
              <a:rPr lang="en-GB" dirty="0"/>
              <a:t>Is solution </a:t>
            </a:r>
            <a:r>
              <a:rPr lang="en-GB" b="1" dirty="0"/>
              <a:t>A</a:t>
            </a:r>
            <a:r>
              <a:rPr lang="en-GB" dirty="0"/>
              <a:t> </a:t>
            </a:r>
            <a:r>
              <a:rPr lang="en-GB" dirty="0">
                <a:solidFill>
                  <a:srgbClr val="FF0000"/>
                </a:solidFill>
              </a:rPr>
              <a:t>hyp</a:t>
            </a:r>
            <a:r>
              <a:rPr lang="en-GB" b="1" dirty="0">
                <a:solidFill>
                  <a:srgbClr val="FF0000"/>
                </a:solidFill>
              </a:rPr>
              <a:t>er</a:t>
            </a:r>
            <a:r>
              <a:rPr lang="en-GB" dirty="0">
                <a:solidFill>
                  <a:srgbClr val="FF0000"/>
                </a:solidFill>
              </a:rPr>
              <a:t>tonic</a:t>
            </a:r>
            <a:r>
              <a:rPr lang="en-GB" dirty="0"/>
              <a:t> or </a:t>
            </a:r>
            <a:r>
              <a:rPr lang="en-GB" dirty="0">
                <a:solidFill>
                  <a:srgbClr val="FF0000"/>
                </a:solidFill>
              </a:rPr>
              <a:t>hyp</a:t>
            </a:r>
            <a:r>
              <a:rPr lang="en-GB" b="1" dirty="0">
                <a:solidFill>
                  <a:srgbClr val="FF0000"/>
                </a:solidFill>
              </a:rPr>
              <a:t>o</a:t>
            </a:r>
            <a:r>
              <a:rPr lang="en-GB" dirty="0">
                <a:solidFill>
                  <a:srgbClr val="FF0000"/>
                </a:solidFill>
              </a:rPr>
              <a:t>tonic</a:t>
            </a:r>
            <a:r>
              <a:rPr lang="en-GB" dirty="0"/>
              <a:t> with respect to solution B.</a:t>
            </a:r>
          </a:p>
          <a:p>
            <a:pPr marL="514350" indent="-514350">
              <a:buFont typeface="+mj-lt"/>
              <a:buAutoNum type="arabicPeriod"/>
            </a:pPr>
            <a:endParaRPr lang="en-GB" dirty="0"/>
          </a:p>
          <a:p>
            <a:pPr marL="514350" indent="-514350">
              <a:buFont typeface="+mj-lt"/>
              <a:buAutoNum type="arabicPeriod"/>
            </a:pPr>
            <a:r>
              <a:rPr lang="en-GB" dirty="0"/>
              <a:t>If the solutions were separated by a partially permeable membrane, which direction would be the correct direction of water movement?</a:t>
            </a:r>
          </a:p>
          <a:p>
            <a:pPr marL="971550" lvl="1" indent="-514350">
              <a:buFont typeface="+mj-lt"/>
              <a:buAutoNum type="alphaLcParenR"/>
            </a:pPr>
            <a:r>
              <a:rPr lang="en-GB" dirty="0"/>
              <a:t>A to B</a:t>
            </a:r>
          </a:p>
          <a:p>
            <a:pPr marL="971550" lvl="1" indent="-514350">
              <a:buFont typeface="+mj-lt"/>
              <a:buAutoNum type="alphaLcParenR"/>
            </a:pPr>
            <a:r>
              <a:rPr lang="en-GB" dirty="0"/>
              <a:t>B to A</a:t>
            </a:r>
          </a:p>
          <a:p>
            <a:pPr marL="514350" indent="-514350">
              <a:buFont typeface="+mj-lt"/>
              <a:buAutoNum type="arabicPeriod"/>
            </a:pPr>
            <a:endParaRPr lang="en-GB" dirty="0"/>
          </a:p>
          <a:p>
            <a:endParaRPr lang="en-GB" dirty="0"/>
          </a:p>
          <a:p>
            <a:pPr marL="514350" indent="-514350">
              <a:buFont typeface="+mj-lt"/>
              <a:buAutoNum type="arabicPeriod"/>
            </a:pPr>
            <a:endParaRPr lang="en-GB" dirty="0"/>
          </a:p>
          <a:p>
            <a:endParaRPr lang="en-GB" dirty="0"/>
          </a:p>
          <a:p>
            <a:endParaRPr lang="en-GB" dirty="0"/>
          </a:p>
          <a:p>
            <a:pPr>
              <a:buNone/>
            </a:pPr>
            <a:endParaRPr lang="en-GB" dirty="0"/>
          </a:p>
          <a:p>
            <a:pPr marL="0" indent="0">
              <a:buNone/>
            </a:pPr>
            <a:endParaRPr lang="en-GB" dirty="0"/>
          </a:p>
          <a:p>
            <a:endParaRPr lang="en-GB" dirty="0"/>
          </a:p>
        </p:txBody>
      </p:sp>
      <p:sp>
        <p:nvSpPr>
          <p:cNvPr id="8" name="TextBox 7"/>
          <p:cNvSpPr txBox="1"/>
          <p:nvPr/>
        </p:nvSpPr>
        <p:spPr>
          <a:xfrm>
            <a:off x="8856133" y="2147712"/>
            <a:ext cx="1191172" cy="369332"/>
          </a:xfrm>
          <a:prstGeom prst="rect">
            <a:avLst/>
          </a:prstGeom>
          <a:noFill/>
        </p:spPr>
        <p:txBody>
          <a:bodyPr wrap="square" rtlCol="0">
            <a:spAutoFit/>
          </a:bodyPr>
          <a:lstStyle/>
          <a:p>
            <a:r>
              <a:rPr lang="en-GB" b="1" dirty="0">
                <a:solidFill>
                  <a:prstClr val="black"/>
                </a:solidFill>
              </a:rPr>
              <a:t>Solution A</a:t>
            </a:r>
          </a:p>
        </p:txBody>
      </p:sp>
      <p:grpSp>
        <p:nvGrpSpPr>
          <p:cNvPr id="5" name="Group 4"/>
          <p:cNvGrpSpPr/>
          <p:nvPr/>
        </p:nvGrpSpPr>
        <p:grpSpPr>
          <a:xfrm>
            <a:off x="3505201" y="1515535"/>
            <a:ext cx="4066724" cy="1614311"/>
            <a:chOff x="2240845" y="1842912"/>
            <a:chExt cx="4066724" cy="1614311"/>
          </a:xfrm>
        </p:grpSpPr>
        <p:grpSp>
          <p:nvGrpSpPr>
            <p:cNvPr id="13" name="Group 12"/>
            <p:cNvGrpSpPr/>
            <p:nvPr/>
          </p:nvGrpSpPr>
          <p:grpSpPr>
            <a:xfrm>
              <a:off x="2240845" y="1865490"/>
              <a:ext cx="1541517" cy="1552222"/>
              <a:chOff x="2438400" y="2057400"/>
              <a:chExt cx="1676400" cy="1905000"/>
            </a:xfrm>
          </p:grpSpPr>
          <p:sp>
            <p:nvSpPr>
              <p:cNvPr id="4" name="Rounded Rectangle 3"/>
              <p:cNvSpPr/>
              <p:nvPr/>
            </p:nvSpPr>
            <p:spPr>
              <a:xfrm>
                <a:off x="2514600" y="2209800"/>
                <a:ext cx="1524000" cy="17526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 </a:t>
                </a:r>
                <a:r>
                  <a:rPr lang="en-GB" b="1" dirty="0">
                    <a:solidFill>
                      <a:prstClr val="black"/>
                    </a:solidFill>
                  </a:rPr>
                  <a:t>Solution A   - 35 kPa</a:t>
                </a:r>
              </a:p>
            </p:txBody>
          </p:sp>
          <p:sp>
            <p:nvSpPr>
              <p:cNvPr id="6" name="Rounded Rectangle 5"/>
              <p:cNvSpPr/>
              <p:nvPr/>
            </p:nvSpPr>
            <p:spPr>
              <a:xfrm>
                <a:off x="2438400" y="2057400"/>
                <a:ext cx="16764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1" name="Group 10"/>
            <p:cNvGrpSpPr/>
            <p:nvPr/>
          </p:nvGrpSpPr>
          <p:grpSpPr>
            <a:xfrm>
              <a:off x="4695983" y="1842912"/>
              <a:ext cx="1611586" cy="1614311"/>
              <a:chOff x="5029200" y="2133600"/>
              <a:chExt cx="1676400" cy="1828800"/>
            </a:xfrm>
          </p:grpSpPr>
          <p:sp>
            <p:nvSpPr>
              <p:cNvPr id="7" name="Rounded Rectangle 6"/>
              <p:cNvSpPr/>
              <p:nvPr/>
            </p:nvSpPr>
            <p:spPr>
              <a:xfrm>
                <a:off x="5105400" y="2209800"/>
                <a:ext cx="1447800" cy="17526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Solution B   - 65 kPa</a:t>
                </a:r>
              </a:p>
            </p:txBody>
          </p:sp>
          <p:sp>
            <p:nvSpPr>
              <p:cNvPr id="10" name="Rounded Rectangle 9"/>
              <p:cNvSpPr/>
              <p:nvPr/>
            </p:nvSpPr>
            <p:spPr>
              <a:xfrm>
                <a:off x="5029200" y="2133600"/>
                <a:ext cx="16764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sp>
        <p:nvSpPr>
          <p:cNvPr id="17" name="TextBox 16"/>
          <p:cNvSpPr txBox="1"/>
          <p:nvPr/>
        </p:nvSpPr>
        <p:spPr>
          <a:xfrm>
            <a:off x="9144000" y="5715000"/>
            <a:ext cx="1219200" cy="369332"/>
          </a:xfrm>
          <a:prstGeom prst="rect">
            <a:avLst/>
          </a:prstGeom>
          <a:noFill/>
        </p:spPr>
        <p:txBody>
          <a:bodyPr wrap="square" rtlCol="0">
            <a:spAutoFit/>
          </a:bodyPr>
          <a:lstStyle/>
          <a:p>
            <a:r>
              <a:rPr lang="en-GB" dirty="0">
                <a:solidFill>
                  <a:prstClr val="black"/>
                </a:solidFill>
              </a:rPr>
              <a:t>A to B / a)</a:t>
            </a:r>
          </a:p>
        </p:txBody>
      </p:sp>
      <p:sp>
        <p:nvSpPr>
          <p:cNvPr id="19" name="TextBox 18"/>
          <p:cNvSpPr txBox="1"/>
          <p:nvPr/>
        </p:nvSpPr>
        <p:spPr>
          <a:xfrm>
            <a:off x="9067800" y="3872089"/>
            <a:ext cx="1143000" cy="369332"/>
          </a:xfrm>
          <a:prstGeom prst="rect">
            <a:avLst/>
          </a:prstGeom>
          <a:noFill/>
        </p:spPr>
        <p:txBody>
          <a:bodyPr wrap="square" rtlCol="0">
            <a:spAutoFit/>
          </a:bodyPr>
          <a:lstStyle/>
          <a:p>
            <a:r>
              <a:rPr lang="en-GB" dirty="0">
                <a:solidFill>
                  <a:prstClr val="black"/>
                </a:solidFill>
              </a:rPr>
              <a:t>hypotonic</a:t>
            </a:r>
          </a:p>
        </p:txBody>
      </p:sp>
    </p:spTree>
    <p:extLst>
      <p:ext uri="{BB962C8B-B14F-4D97-AF65-F5344CB8AC3E}">
        <p14:creationId xmlns:p14="http://schemas.microsoft.com/office/powerpoint/2010/main" val="22978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450" y="274638"/>
            <a:ext cx="8229600" cy="865540"/>
          </a:xfrm>
        </p:spPr>
        <p:txBody>
          <a:bodyPr>
            <a:normAutofit fontScale="90000"/>
          </a:bodyPr>
          <a:lstStyle/>
          <a:p>
            <a:pPr algn="l"/>
            <a:r>
              <a:rPr lang="en-GB" sz="3600" dirty="0"/>
              <a:t>Check Your Understanding continued:</a:t>
            </a:r>
          </a:p>
        </p:txBody>
      </p:sp>
      <p:sp>
        <p:nvSpPr>
          <p:cNvPr id="3" name="Content Placeholder 2"/>
          <p:cNvSpPr>
            <a:spLocks noGrp="1"/>
          </p:cNvSpPr>
          <p:nvPr>
            <p:ph idx="1"/>
          </p:nvPr>
        </p:nvSpPr>
        <p:spPr>
          <a:xfrm>
            <a:off x="1704622" y="1298222"/>
            <a:ext cx="8794045" cy="5463822"/>
          </a:xfrm>
        </p:spPr>
        <p:txBody>
          <a:bodyPr>
            <a:normAutofit/>
          </a:bodyPr>
          <a:lstStyle/>
          <a:p>
            <a:pPr marL="514350" indent="-514350">
              <a:spcAft>
                <a:spcPts val="1200"/>
              </a:spcAft>
              <a:buFont typeface="+mj-lt"/>
              <a:buAutoNum type="arabicPeriod" startAt="4"/>
            </a:pPr>
            <a:r>
              <a:rPr lang="en-GB" sz="2400" dirty="0"/>
              <a:t>What has the highest water potential possible? </a:t>
            </a:r>
            <a:r>
              <a:rPr lang="en-GB" sz="2400" dirty="0">
                <a:solidFill>
                  <a:srgbClr val="FF0000"/>
                </a:solidFill>
              </a:rPr>
              <a:t>   	</a:t>
            </a:r>
          </a:p>
          <a:p>
            <a:pPr marL="514350" indent="-514350">
              <a:spcAft>
                <a:spcPts val="1200"/>
              </a:spcAft>
              <a:buFont typeface="+mj-lt"/>
              <a:buAutoNum type="arabicPeriod" startAt="4"/>
            </a:pPr>
            <a:r>
              <a:rPr lang="en-GB" sz="2400" dirty="0"/>
              <a:t>What is its value in kilopascals?     			</a:t>
            </a:r>
          </a:p>
          <a:p>
            <a:pPr marL="514350" indent="-514350">
              <a:spcAft>
                <a:spcPts val="1200"/>
              </a:spcAft>
              <a:buFont typeface="+mj-lt"/>
              <a:buAutoNum type="arabicPeriod" startAt="4"/>
            </a:pPr>
            <a:r>
              <a:rPr lang="en-GB" sz="2400" dirty="0"/>
              <a:t>Which solution is more dilute, </a:t>
            </a:r>
          </a:p>
          <a:p>
            <a:pPr marL="914400" lvl="1" indent="-373063">
              <a:buFont typeface="+mj-lt"/>
              <a:buAutoNum type="alphaLcPeriod"/>
            </a:pPr>
            <a:r>
              <a:rPr lang="en-GB" sz="2400" dirty="0"/>
              <a:t>one with a water potential of – 24 kPa or 		</a:t>
            </a:r>
          </a:p>
          <a:p>
            <a:pPr marL="914400" lvl="1" indent="-373063">
              <a:buFont typeface="+mj-lt"/>
              <a:buAutoNum type="alphaLcPeriod"/>
            </a:pPr>
            <a:r>
              <a:rPr lang="en-GB" sz="2400" dirty="0"/>
              <a:t>one with a water potential of – 63 kPa?</a:t>
            </a:r>
          </a:p>
          <a:p>
            <a:pPr marL="514350" indent="-514350">
              <a:spcAft>
                <a:spcPts val="1200"/>
              </a:spcAft>
              <a:buFont typeface="+mj-lt"/>
              <a:buAutoNum type="arabicPeriod" startAt="4"/>
            </a:pPr>
            <a:r>
              <a:rPr lang="en-GB" sz="2400" dirty="0"/>
              <a:t>Which way will water move, from (–24 to –63 kPa) or from (–63 to –24 kPa)? 					</a:t>
            </a:r>
          </a:p>
          <a:p>
            <a:pPr marL="514350" indent="-514350">
              <a:spcAft>
                <a:spcPts val="1200"/>
              </a:spcAft>
              <a:buFont typeface="+mj-lt"/>
              <a:buAutoNum type="arabicPeriod" startAt="4"/>
            </a:pPr>
            <a:r>
              <a:rPr lang="en-GB" sz="2400" dirty="0"/>
              <a:t>Why does the presence of solutes lower the water potential of a solution?			</a:t>
            </a:r>
          </a:p>
          <a:p>
            <a:pPr marL="0" indent="0">
              <a:spcAft>
                <a:spcPts val="1200"/>
              </a:spcAft>
              <a:buNone/>
            </a:pPr>
            <a:r>
              <a:rPr lang="en-GB" sz="2400" dirty="0">
                <a:solidFill>
                  <a:srgbClr val="FF0000"/>
                </a:solidFill>
              </a:rPr>
              <a:t>	</a:t>
            </a:r>
          </a:p>
        </p:txBody>
      </p:sp>
      <p:sp>
        <p:nvSpPr>
          <p:cNvPr id="9" name="TextBox 8"/>
          <p:cNvSpPr txBox="1"/>
          <p:nvPr/>
        </p:nvSpPr>
        <p:spPr>
          <a:xfrm>
            <a:off x="8983980" y="1268730"/>
            <a:ext cx="1074420" cy="461665"/>
          </a:xfrm>
          <a:prstGeom prst="rect">
            <a:avLst/>
          </a:prstGeom>
          <a:noFill/>
        </p:spPr>
        <p:txBody>
          <a:bodyPr wrap="square" rtlCol="0">
            <a:spAutoFit/>
          </a:bodyPr>
          <a:lstStyle/>
          <a:p>
            <a:r>
              <a:rPr lang="en-GB" sz="2400" dirty="0">
                <a:solidFill>
                  <a:srgbClr val="FF0000"/>
                </a:solidFill>
              </a:rPr>
              <a:t>water</a:t>
            </a:r>
            <a:endParaRPr lang="en-GB" sz="2400" dirty="0"/>
          </a:p>
        </p:txBody>
      </p:sp>
      <p:sp>
        <p:nvSpPr>
          <p:cNvPr id="10" name="TextBox 9"/>
          <p:cNvSpPr txBox="1"/>
          <p:nvPr/>
        </p:nvSpPr>
        <p:spPr>
          <a:xfrm>
            <a:off x="4208764" y="5326380"/>
            <a:ext cx="6663690" cy="830997"/>
          </a:xfrm>
          <a:prstGeom prst="rect">
            <a:avLst/>
          </a:prstGeom>
          <a:noFill/>
        </p:spPr>
        <p:txBody>
          <a:bodyPr wrap="square" rtlCol="0">
            <a:spAutoFit/>
          </a:bodyPr>
          <a:lstStyle/>
          <a:p>
            <a:r>
              <a:rPr lang="en-GB" sz="2400" dirty="0">
                <a:solidFill>
                  <a:srgbClr val="FF0000"/>
                </a:solidFill>
              </a:rPr>
              <a:t>Some water molecules become bound to the solute molecules so are not free to effect a water potential</a:t>
            </a:r>
            <a:endParaRPr lang="en-GB" sz="2400" dirty="0"/>
          </a:p>
        </p:txBody>
      </p:sp>
      <p:sp>
        <p:nvSpPr>
          <p:cNvPr id="11" name="TextBox 10"/>
          <p:cNvSpPr txBox="1"/>
          <p:nvPr/>
        </p:nvSpPr>
        <p:spPr>
          <a:xfrm>
            <a:off x="8020050" y="4293870"/>
            <a:ext cx="2289810" cy="461665"/>
          </a:xfrm>
          <a:prstGeom prst="rect">
            <a:avLst/>
          </a:prstGeom>
          <a:noFill/>
        </p:spPr>
        <p:txBody>
          <a:bodyPr wrap="square" rtlCol="0">
            <a:spAutoFit/>
          </a:bodyPr>
          <a:lstStyle/>
          <a:p>
            <a:pPr>
              <a:spcAft>
                <a:spcPts val="1200"/>
              </a:spcAft>
            </a:pPr>
            <a:r>
              <a:rPr lang="en-GB" sz="2400" dirty="0">
                <a:solidFill>
                  <a:srgbClr val="FF0000"/>
                </a:solidFill>
              </a:rPr>
              <a:t>( -24 to -63 kPa)</a:t>
            </a:r>
          </a:p>
        </p:txBody>
      </p:sp>
      <p:sp>
        <p:nvSpPr>
          <p:cNvPr id="12" name="TextBox 11"/>
          <p:cNvSpPr txBox="1"/>
          <p:nvPr/>
        </p:nvSpPr>
        <p:spPr>
          <a:xfrm>
            <a:off x="9166860" y="1920240"/>
            <a:ext cx="880110" cy="461665"/>
          </a:xfrm>
          <a:prstGeom prst="rect">
            <a:avLst/>
          </a:prstGeom>
          <a:noFill/>
        </p:spPr>
        <p:txBody>
          <a:bodyPr wrap="square" rtlCol="0">
            <a:spAutoFit/>
          </a:bodyPr>
          <a:lstStyle/>
          <a:p>
            <a:pPr>
              <a:spcAft>
                <a:spcPts val="1200"/>
              </a:spcAft>
            </a:pPr>
            <a:r>
              <a:rPr lang="en-GB" sz="2400" dirty="0">
                <a:solidFill>
                  <a:srgbClr val="FF0000"/>
                </a:solidFill>
              </a:rPr>
              <a:t>zero</a:t>
            </a:r>
          </a:p>
        </p:txBody>
      </p:sp>
      <p:sp>
        <p:nvSpPr>
          <p:cNvPr id="13" name="TextBox 12"/>
          <p:cNvSpPr txBox="1"/>
          <p:nvPr/>
        </p:nvSpPr>
        <p:spPr>
          <a:xfrm>
            <a:off x="8519160" y="3261360"/>
            <a:ext cx="1653540" cy="461665"/>
          </a:xfrm>
          <a:prstGeom prst="rect">
            <a:avLst/>
          </a:prstGeom>
          <a:noFill/>
        </p:spPr>
        <p:txBody>
          <a:bodyPr wrap="square" rtlCol="0">
            <a:spAutoFit/>
          </a:bodyPr>
          <a:lstStyle/>
          <a:p>
            <a:r>
              <a:rPr lang="en-GB" sz="2400" dirty="0">
                <a:solidFill>
                  <a:srgbClr val="FF0000"/>
                </a:solidFill>
              </a:rPr>
              <a:t>a. – 24kPa</a:t>
            </a:r>
            <a:endParaRPr lang="en-GB" sz="2400" dirty="0"/>
          </a:p>
        </p:txBody>
      </p:sp>
    </p:spTree>
    <p:extLst>
      <p:ext uri="{BB962C8B-B14F-4D97-AF65-F5344CB8AC3E}">
        <p14:creationId xmlns:p14="http://schemas.microsoft.com/office/powerpoint/2010/main" val="61734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274638"/>
            <a:ext cx="8229600" cy="944562"/>
          </a:xfrm>
        </p:spPr>
        <p:txBody>
          <a:bodyPr>
            <a:normAutofit fontScale="90000"/>
          </a:bodyPr>
          <a:lstStyle/>
          <a:p>
            <a:pPr algn="l" eaLnBrk="1" hangingPunct="1"/>
            <a:r>
              <a:rPr lang="en-GB" sz="3600" b="1" dirty="0"/>
              <a:t>Which Ways Does the Water Move?</a:t>
            </a:r>
          </a:p>
        </p:txBody>
      </p:sp>
      <p:sp>
        <p:nvSpPr>
          <p:cNvPr id="19459" name="Rectangle 3"/>
          <p:cNvSpPr>
            <a:spLocks noGrp="1" noChangeArrowheads="1"/>
          </p:cNvSpPr>
          <p:nvPr>
            <p:ph type="body" idx="1"/>
          </p:nvPr>
        </p:nvSpPr>
        <p:spPr>
          <a:xfrm>
            <a:off x="1981200" y="1219200"/>
            <a:ext cx="8229600" cy="5257800"/>
          </a:xfrm>
        </p:spPr>
        <p:txBody>
          <a:bodyPr/>
          <a:lstStyle/>
          <a:p>
            <a:pPr eaLnBrk="1" hangingPunct="1">
              <a:lnSpc>
                <a:spcPct val="90000"/>
              </a:lnSpc>
            </a:pPr>
            <a:r>
              <a:rPr lang="en-GB" dirty="0"/>
              <a:t>We can show the net movement of water by osmosis through cells of different water potentials.</a:t>
            </a:r>
          </a:p>
          <a:p>
            <a:pPr eaLnBrk="1" hangingPunct="1">
              <a:lnSpc>
                <a:spcPct val="90000"/>
              </a:lnSpc>
            </a:pPr>
            <a:endParaRPr lang="en-GB" dirty="0"/>
          </a:p>
          <a:p>
            <a:pPr eaLnBrk="1" hangingPunct="1">
              <a:lnSpc>
                <a:spcPct val="90000"/>
              </a:lnSpc>
            </a:pPr>
            <a:endParaRPr lang="en-GB" dirty="0"/>
          </a:p>
          <a:p>
            <a:pPr eaLnBrk="1" hangingPunct="1">
              <a:lnSpc>
                <a:spcPct val="90000"/>
              </a:lnSpc>
            </a:pPr>
            <a:endParaRPr lang="en-GB" dirty="0"/>
          </a:p>
          <a:p>
            <a:pPr eaLnBrk="1" hangingPunct="1">
              <a:lnSpc>
                <a:spcPct val="90000"/>
              </a:lnSpc>
            </a:pPr>
            <a:endParaRPr lang="en-GB" dirty="0"/>
          </a:p>
          <a:p>
            <a:pPr eaLnBrk="1" hangingPunct="1">
              <a:lnSpc>
                <a:spcPct val="90000"/>
              </a:lnSpc>
              <a:buFontTx/>
              <a:buNone/>
            </a:pPr>
            <a:endParaRPr lang="en-GB" dirty="0"/>
          </a:p>
          <a:p>
            <a:pPr eaLnBrk="1" hangingPunct="1">
              <a:lnSpc>
                <a:spcPct val="90000"/>
              </a:lnSpc>
            </a:pPr>
            <a:r>
              <a:rPr lang="en-GB" dirty="0"/>
              <a:t>Draw arrows on your diagram to show NET movement between cells</a:t>
            </a:r>
          </a:p>
        </p:txBody>
      </p:sp>
      <p:grpSp>
        <p:nvGrpSpPr>
          <p:cNvPr id="2" name="Group 4"/>
          <p:cNvGrpSpPr>
            <a:grpSpLocks/>
          </p:cNvGrpSpPr>
          <p:nvPr/>
        </p:nvGrpSpPr>
        <p:grpSpPr bwMode="auto">
          <a:xfrm>
            <a:off x="3171701" y="2163762"/>
            <a:ext cx="4876800" cy="2057400"/>
            <a:chOff x="1008" y="2016"/>
            <a:chExt cx="2592" cy="1152"/>
          </a:xfrm>
        </p:grpSpPr>
        <p:sp>
          <p:nvSpPr>
            <p:cNvPr id="19468" name="AutoShape 5"/>
            <p:cNvSpPr>
              <a:spLocks noChangeArrowheads="1"/>
            </p:cNvSpPr>
            <p:nvPr/>
          </p:nvSpPr>
          <p:spPr bwMode="auto">
            <a:xfrm>
              <a:off x="1008" y="2016"/>
              <a:ext cx="1296" cy="57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solidFill>
                  <a:prstClr val="black"/>
                </a:solidFill>
              </a:endParaRPr>
            </a:p>
          </p:txBody>
        </p:sp>
        <p:sp>
          <p:nvSpPr>
            <p:cNvPr id="19469" name="AutoShape 6"/>
            <p:cNvSpPr>
              <a:spLocks noChangeArrowheads="1"/>
            </p:cNvSpPr>
            <p:nvPr/>
          </p:nvSpPr>
          <p:spPr bwMode="auto">
            <a:xfrm>
              <a:off x="1584" y="2592"/>
              <a:ext cx="1296" cy="57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solidFill>
                  <a:prstClr val="black"/>
                </a:solidFill>
              </a:endParaRPr>
            </a:p>
          </p:txBody>
        </p:sp>
        <p:sp>
          <p:nvSpPr>
            <p:cNvPr id="19470" name="AutoShape 7"/>
            <p:cNvSpPr>
              <a:spLocks noChangeArrowheads="1"/>
            </p:cNvSpPr>
            <p:nvPr/>
          </p:nvSpPr>
          <p:spPr bwMode="auto">
            <a:xfrm>
              <a:off x="2304" y="2016"/>
              <a:ext cx="1296" cy="57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solidFill>
                  <a:prstClr val="black"/>
                </a:solidFill>
              </a:endParaRPr>
            </a:p>
          </p:txBody>
        </p:sp>
      </p:grpSp>
      <p:sp>
        <p:nvSpPr>
          <p:cNvPr id="19461" name="Text Box 8"/>
          <p:cNvSpPr txBox="1">
            <a:spLocks noChangeArrowheads="1"/>
          </p:cNvSpPr>
          <p:nvPr/>
        </p:nvSpPr>
        <p:spPr bwMode="auto">
          <a:xfrm>
            <a:off x="3324101" y="2239962"/>
            <a:ext cx="2057400" cy="687388"/>
          </a:xfrm>
          <a:prstGeom prst="rect">
            <a:avLst/>
          </a:prstGeom>
          <a:noFill/>
          <a:ln w="9525">
            <a:noFill/>
            <a:miter lim="800000"/>
            <a:headEnd/>
            <a:tailEnd/>
          </a:ln>
        </p:spPr>
        <p:txBody>
          <a:bodyPr lIns="0" tIns="0" rIns="0" bIns="0">
            <a:spAutoFit/>
          </a:bodyPr>
          <a:lstStyle/>
          <a:p>
            <a:pPr>
              <a:spcBef>
                <a:spcPct val="50000"/>
              </a:spcBef>
            </a:pPr>
            <a:r>
              <a:rPr lang="en-GB">
                <a:solidFill>
                  <a:prstClr val="black"/>
                </a:solidFill>
              </a:rPr>
              <a:t>Cell A </a:t>
            </a:r>
          </a:p>
          <a:p>
            <a:pPr>
              <a:spcBef>
                <a:spcPct val="50000"/>
              </a:spcBef>
            </a:pPr>
            <a:r>
              <a:rPr lang="en-GB" b="1">
                <a:solidFill>
                  <a:prstClr val="black"/>
                </a:solidFill>
                <a:latin typeface="Symbol" pitchFamily="18" charset="2"/>
              </a:rPr>
              <a:t>Y</a:t>
            </a:r>
            <a:r>
              <a:rPr lang="en-GB">
                <a:solidFill>
                  <a:prstClr val="black"/>
                </a:solidFill>
              </a:rPr>
              <a:t> = - 2.1 kPa</a:t>
            </a:r>
          </a:p>
        </p:txBody>
      </p:sp>
      <p:sp>
        <p:nvSpPr>
          <p:cNvPr id="19462" name="Text Box 9"/>
          <p:cNvSpPr txBox="1">
            <a:spLocks noChangeArrowheads="1"/>
          </p:cNvSpPr>
          <p:nvPr/>
        </p:nvSpPr>
        <p:spPr bwMode="auto">
          <a:xfrm>
            <a:off x="4390901" y="3382962"/>
            <a:ext cx="2057400" cy="687388"/>
          </a:xfrm>
          <a:prstGeom prst="rect">
            <a:avLst/>
          </a:prstGeom>
          <a:noFill/>
          <a:ln w="9525">
            <a:noFill/>
            <a:miter lim="800000"/>
            <a:headEnd/>
            <a:tailEnd/>
          </a:ln>
        </p:spPr>
        <p:txBody>
          <a:bodyPr lIns="0" tIns="0" rIns="0" bIns="0">
            <a:spAutoFit/>
          </a:bodyPr>
          <a:lstStyle/>
          <a:p>
            <a:pPr>
              <a:spcBef>
                <a:spcPct val="50000"/>
              </a:spcBef>
            </a:pPr>
            <a:r>
              <a:rPr lang="en-GB">
                <a:solidFill>
                  <a:prstClr val="black"/>
                </a:solidFill>
              </a:rPr>
              <a:t>Cell C </a:t>
            </a:r>
          </a:p>
          <a:p>
            <a:pPr>
              <a:spcBef>
                <a:spcPct val="50000"/>
              </a:spcBef>
            </a:pPr>
            <a:r>
              <a:rPr lang="en-GB" b="1">
                <a:solidFill>
                  <a:prstClr val="black"/>
                </a:solidFill>
                <a:latin typeface="Symbol" pitchFamily="18" charset="2"/>
              </a:rPr>
              <a:t>Y</a:t>
            </a:r>
            <a:r>
              <a:rPr lang="en-GB">
                <a:solidFill>
                  <a:prstClr val="black"/>
                </a:solidFill>
              </a:rPr>
              <a:t> = - 3.2 kPa</a:t>
            </a:r>
          </a:p>
        </p:txBody>
      </p:sp>
      <p:sp>
        <p:nvSpPr>
          <p:cNvPr id="19463" name="Text Box 10"/>
          <p:cNvSpPr txBox="1">
            <a:spLocks noChangeArrowheads="1"/>
          </p:cNvSpPr>
          <p:nvPr/>
        </p:nvSpPr>
        <p:spPr bwMode="auto">
          <a:xfrm>
            <a:off x="5762501" y="2239962"/>
            <a:ext cx="2057400" cy="687388"/>
          </a:xfrm>
          <a:prstGeom prst="rect">
            <a:avLst/>
          </a:prstGeom>
          <a:noFill/>
          <a:ln w="9525">
            <a:noFill/>
            <a:miter lim="800000"/>
            <a:headEnd/>
            <a:tailEnd/>
          </a:ln>
        </p:spPr>
        <p:txBody>
          <a:bodyPr lIns="0" tIns="0" rIns="0" bIns="0">
            <a:spAutoFit/>
          </a:bodyPr>
          <a:lstStyle/>
          <a:p>
            <a:pPr>
              <a:spcBef>
                <a:spcPct val="50000"/>
              </a:spcBef>
            </a:pPr>
            <a:r>
              <a:rPr lang="en-GB">
                <a:solidFill>
                  <a:prstClr val="black"/>
                </a:solidFill>
              </a:rPr>
              <a:t>Cell B </a:t>
            </a:r>
          </a:p>
          <a:p>
            <a:pPr>
              <a:spcBef>
                <a:spcPct val="50000"/>
              </a:spcBef>
            </a:pPr>
            <a:r>
              <a:rPr lang="en-GB" b="1">
                <a:solidFill>
                  <a:prstClr val="black"/>
                </a:solidFill>
                <a:latin typeface="Symbol" pitchFamily="18" charset="2"/>
              </a:rPr>
              <a:t>Y</a:t>
            </a:r>
            <a:r>
              <a:rPr lang="en-GB">
                <a:solidFill>
                  <a:prstClr val="black"/>
                </a:solidFill>
              </a:rPr>
              <a:t> = - 4.2 kPa</a:t>
            </a:r>
          </a:p>
        </p:txBody>
      </p:sp>
    </p:spTree>
    <p:extLst>
      <p:ext uri="{BB962C8B-B14F-4D97-AF65-F5344CB8AC3E}">
        <p14:creationId xmlns:p14="http://schemas.microsoft.com/office/powerpoint/2010/main" val="372584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910" y="418962"/>
            <a:ext cx="9720072" cy="952639"/>
          </a:xfrm>
        </p:spPr>
        <p:txBody>
          <a:bodyPr>
            <a:normAutofit/>
          </a:bodyPr>
          <a:lstStyle/>
          <a:p>
            <a:r>
              <a:rPr lang="en-GB" sz="3600" b="1" dirty="0"/>
              <a:t>Lessons 1&amp;2</a:t>
            </a:r>
            <a:r>
              <a:rPr lang="en-GB" sz="3600" dirty="0"/>
              <a:t>: </a:t>
            </a:r>
            <a:r>
              <a:rPr lang="en-GB" sz="3200" dirty="0"/>
              <a:t>Membrane Structure and Functions </a:t>
            </a:r>
            <a:r>
              <a:rPr lang="en-GB" sz="2000" dirty="0"/>
              <a:t>(slides 5 – 26)</a:t>
            </a:r>
          </a:p>
        </p:txBody>
      </p:sp>
      <p:sp>
        <p:nvSpPr>
          <p:cNvPr id="3" name="Content Placeholder 2"/>
          <p:cNvSpPr>
            <a:spLocks noGrp="1"/>
          </p:cNvSpPr>
          <p:nvPr>
            <p:ph idx="1"/>
          </p:nvPr>
        </p:nvSpPr>
        <p:spPr>
          <a:xfrm>
            <a:off x="1024128" y="1662545"/>
            <a:ext cx="9720073" cy="4717473"/>
          </a:xfrm>
        </p:spPr>
        <p:txBody>
          <a:bodyPr/>
          <a:lstStyle/>
          <a:p>
            <a:pPr marL="0" indent="0">
              <a:buNone/>
            </a:pPr>
            <a:r>
              <a:rPr lang="en-GB" dirty="0"/>
              <a:t>Lesson outcomes – You should be able to:</a:t>
            </a:r>
          </a:p>
          <a:p>
            <a:pPr marL="514350" indent="-514350">
              <a:buAutoNum type="arabicPlain"/>
            </a:pPr>
            <a:r>
              <a:rPr lang="en-GB" sz="2000" dirty="0"/>
              <a:t>explain the basic structure of a plasma membrane as a bilayer.</a:t>
            </a:r>
          </a:p>
          <a:p>
            <a:pPr marL="514350" indent="-514350">
              <a:buFont typeface="Arial" pitchFamily="34" charset="0"/>
              <a:buAutoNum type="arabicPlain"/>
            </a:pPr>
            <a:r>
              <a:rPr lang="en-GB" sz="2000" dirty="0"/>
              <a:t>draw a simple diagram of a phospholipid bilayer and label it.</a:t>
            </a:r>
          </a:p>
          <a:p>
            <a:pPr marL="514350" indent="-514350">
              <a:buFont typeface="Arial" pitchFamily="34" charset="0"/>
              <a:buAutoNum type="arabicPlain"/>
            </a:pPr>
            <a:r>
              <a:rPr lang="en-GB" sz="2000" dirty="0"/>
              <a:t>Understand what is meant by double and single membranes and state which organelles have a double membrane.</a:t>
            </a:r>
          </a:p>
          <a:p>
            <a:pPr marL="514350" indent="-514350">
              <a:buAutoNum type="arabicPlain"/>
            </a:pPr>
            <a:r>
              <a:rPr lang="en-GB" sz="2000" dirty="0"/>
              <a:t>recognize and explain the pattern of banding shown by an electron micrograph of a membrane.</a:t>
            </a:r>
            <a:endParaRPr lang="en-GB" dirty="0"/>
          </a:p>
          <a:p>
            <a:endParaRPr lang="en-GB" dirty="0"/>
          </a:p>
        </p:txBody>
      </p:sp>
    </p:spTree>
    <p:extLst>
      <p:ext uri="{BB962C8B-B14F-4D97-AF65-F5344CB8AC3E}">
        <p14:creationId xmlns:p14="http://schemas.microsoft.com/office/powerpoint/2010/main" val="1981054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274638"/>
            <a:ext cx="8229600" cy="944562"/>
          </a:xfrm>
        </p:spPr>
        <p:txBody>
          <a:bodyPr>
            <a:normAutofit fontScale="90000"/>
          </a:bodyPr>
          <a:lstStyle/>
          <a:p>
            <a:pPr eaLnBrk="1" hangingPunct="1"/>
            <a:r>
              <a:rPr lang="en-GB" sz="3600" b="1" dirty="0"/>
              <a:t>Which Ways Does Water Move? </a:t>
            </a:r>
            <a:r>
              <a:rPr lang="en-GB" sz="3600" b="1" dirty="0">
                <a:solidFill>
                  <a:srgbClr val="FF0000"/>
                </a:solidFill>
              </a:rPr>
              <a:t>ANSWERS</a:t>
            </a:r>
          </a:p>
        </p:txBody>
      </p:sp>
      <p:sp>
        <p:nvSpPr>
          <p:cNvPr id="19459" name="Rectangle 3"/>
          <p:cNvSpPr>
            <a:spLocks noGrp="1" noChangeArrowheads="1"/>
          </p:cNvSpPr>
          <p:nvPr>
            <p:ph type="body" idx="1"/>
          </p:nvPr>
        </p:nvSpPr>
        <p:spPr>
          <a:xfrm>
            <a:off x="1535430" y="2179320"/>
            <a:ext cx="9471660" cy="3912870"/>
          </a:xfrm>
        </p:spPr>
        <p:txBody>
          <a:bodyPr/>
          <a:lstStyle/>
          <a:p>
            <a:pPr eaLnBrk="1" hangingPunct="1">
              <a:lnSpc>
                <a:spcPct val="90000"/>
              </a:lnSpc>
            </a:pPr>
            <a:endParaRPr lang="en-GB" dirty="0"/>
          </a:p>
          <a:p>
            <a:pPr eaLnBrk="1" hangingPunct="1">
              <a:lnSpc>
                <a:spcPct val="90000"/>
              </a:lnSpc>
            </a:pPr>
            <a:endParaRPr lang="en-GB" dirty="0"/>
          </a:p>
          <a:p>
            <a:pPr eaLnBrk="1" hangingPunct="1">
              <a:lnSpc>
                <a:spcPct val="90000"/>
              </a:lnSpc>
            </a:pPr>
            <a:endParaRPr lang="en-GB" dirty="0"/>
          </a:p>
          <a:p>
            <a:pPr eaLnBrk="1" hangingPunct="1">
              <a:lnSpc>
                <a:spcPct val="90000"/>
              </a:lnSpc>
            </a:pPr>
            <a:endParaRPr lang="en-GB" dirty="0"/>
          </a:p>
          <a:p>
            <a:pPr eaLnBrk="1" hangingPunct="1">
              <a:lnSpc>
                <a:spcPct val="90000"/>
              </a:lnSpc>
              <a:buFontTx/>
              <a:buNone/>
            </a:pPr>
            <a:endParaRPr lang="en-GB" dirty="0"/>
          </a:p>
          <a:p>
            <a:pPr eaLnBrk="1" hangingPunct="1">
              <a:lnSpc>
                <a:spcPct val="90000"/>
              </a:lnSpc>
            </a:pPr>
            <a:r>
              <a:rPr lang="en-GB" dirty="0"/>
              <a:t>Water moves from cell A to cell C and cell B and from cell C to cell B</a:t>
            </a:r>
          </a:p>
        </p:txBody>
      </p:sp>
      <p:grpSp>
        <p:nvGrpSpPr>
          <p:cNvPr id="3" name="Group 2"/>
          <p:cNvGrpSpPr/>
          <p:nvPr/>
        </p:nvGrpSpPr>
        <p:grpSpPr>
          <a:xfrm>
            <a:off x="3147060" y="1474470"/>
            <a:ext cx="5871210" cy="3028950"/>
            <a:chOff x="3124200" y="2971800"/>
            <a:chExt cx="4876800" cy="2057400"/>
          </a:xfrm>
        </p:grpSpPr>
        <p:grpSp>
          <p:nvGrpSpPr>
            <p:cNvPr id="2" name="Group 4"/>
            <p:cNvGrpSpPr>
              <a:grpSpLocks/>
            </p:cNvGrpSpPr>
            <p:nvPr/>
          </p:nvGrpSpPr>
          <p:grpSpPr bwMode="auto">
            <a:xfrm>
              <a:off x="3124200" y="2971800"/>
              <a:ext cx="4876800" cy="2057400"/>
              <a:chOff x="1008" y="2016"/>
              <a:chExt cx="2592" cy="1152"/>
            </a:xfrm>
          </p:grpSpPr>
          <p:sp>
            <p:nvSpPr>
              <p:cNvPr id="19468" name="AutoShape 5"/>
              <p:cNvSpPr>
                <a:spLocks noChangeArrowheads="1"/>
              </p:cNvSpPr>
              <p:nvPr/>
            </p:nvSpPr>
            <p:spPr bwMode="auto">
              <a:xfrm>
                <a:off x="1008" y="2016"/>
                <a:ext cx="1296" cy="57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solidFill>
                    <a:prstClr val="black"/>
                  </a:solidFill>
                </a:endParaRPr>
              </a:p>
            </p:txBody>
          </p:sp>
          <p:sp>
            <p:nvSpPr>
              <p:cNvPr id="19469" name="AutoShape 6"/>
              <p:cNvSpPr>
                <a:spLocks noChangeArrowheads="1"/>
              </p:cNvSpPr>
              <p:nvPr/>
            </p:nvSpPr>
            <p:spPr bwMode="auto">
              <a:xfrm>
                <a:off x="1584" y="2592"/>
                <a:ext cx="1296" cy="57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solidFill>
                    <a:prstClr val="black"/>
                  </a:solidFill>
                </a:endParaRPr>
              </a:p>
            </p:txBody>
          </p:sp>
          <p:sp>
            <p:nvSpPr>
              <p:cNvPr id="19470" name="AutoShape 7"/>
              <p:cNvSpPr>
                <a:spLocks noChangeArrowheads="1"/>
              </p:cNvSpPr>
              <p:nvPr/>
            </p:nvSpPr>
            <p:spPr bwMode="auto">
              <a:xfrm>
                <a:off x="2304" y="2016"/>
                <a:ext cx="1296" cy="57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solidFill>
                    <a:prstClr val="black"/>
                  </a:solidFill>
                </a:endParaRPr>
              </a:p>
            </p:txBody>
          </p:sp>
        </p:grpSp>
        <p:sp>
          <p:nvSpPr>
            <p:cNvPr id="19461" name="Text Box 8"/>
            <p:cNvSpPr txBox="1">
              <a:spLocks noChangeArrowheads="1"/>
            </p:cNvSpPr>
            <p:nvPr/>
          </p:nvSpPr>
          <p:spPr bwMode="auto">
            <a:xfrm>
              <a:off x="3276600" y="3048000"/>
              <a:ext cx="2057400" cy="627168"/>
            </a:xfrm>
            <a:prstGeom prst="rect">
              <a:avLst/>
            </a:prstGeom>
            <a:noFill/>
            <a:ln w="9525">
              <a:noFill/>
              <a:miter lim="800000"/>
              <a:headEnd/>
              <a:tailEnd/>
            </a:ln>
          </p:spPr>
          <p:txBody>
            <a:bodyPr lIns="0" tIns="0" rIns="0" bIns="0">
              <a:spAutoFit/>
            </a:bodyPr>
            <a:lstStyle/>
            <a:p>
              <a:pPr>
                <a:spcBef>
                  <a:spcPct val="50000"/>
                </a:spcBef>
              </a:pPr>
              <a:r>
                <a:rPr lang="en-GB" sz="2400" dirty="0">
                  <a:solidFill>
                    <a:prstClr val="black"/>
                  </a:solidFill>
                </a:rPr>
                <a:t>Cell A </a:t>
              </a:r>
            </a:p>
            <a:p>
              <a:pPr>
                <a:spcBef>
                  <a:spcPct val="50000"/>
                </a:spcBef>
              </a:pPr>
              <a:r>
                <a:rPr lang="en-GB" sz="2400" b="1" dirty="0">
                  <a:solidFill>
                    <a:prstClr val="black"/>
                  </a:solidFill>
                  <a:latin typeface="Symbol" pitchFamily="18" charset="2"/>
                </a:rPr>
                <a:t>Y</a:t>
              </a:r>
              <a:r>
                <a:rPr lang="en-GB" sz="2400" dirty="0">
                  <a:solidFill>
                    <a:prstClr val="black"/>
                  </a:solidFill>
                </a:rPr>
                <a:t> = - 2.1 kPa</a:t>
              </a:r>
            </a:p>
          </p:txBody>
        </p:sp>
        <p:sp>
          <p:nvSpPr>
            <p:cNvPr id="19462" name="Text Box 9"/>
            <p:cNvSpPr txBox="1">
              <a:spLocks noChangeArrowheads="1"/>
            </p:cNvSpPr>
            <p:nvPr/>
          </p:nvSpPr>
          <p:spPr bwMode="auto">
            <a:xfrm>
              <a:off x="4343400" y="4191000"/>
              <a:ext cx="2057400" cy="627168"/>
            </a:xfrm>
            <a:prstGeom prst="rect">
              <a:avLst/>
            </a:prstGeom>
            <a:noFill/>
            <a:ln w="9525">
              <a:noFill/>
              <a:miter lim="800000"/>
              <a:headEnd/>
              <a:tailEnd/>
            </a:ln>
          </p:spPr>
          <p:txBody>
            <a:bodyPr lIns="0" tIns="0" rIns="0" bIns="0">
              <a:spAutoFit/>
            </a:bodyPr>
            <a:lstStyle/>
            <a:p>
              <a:pPr>
                <a:spcBef>
                  <a:spcPct val="50000"/>
                </a:spcBef>
              </a:pPr>
              <a:r>
                <a:rPr lang="en-GB" sz="2400" dirty="0">
                  <a:solidFill>
                    <a:prstClr val="black"/>
                  </a:solidFill>
                </a:rPr>
                <a:t>Cell C </a:t>
              </a:r>
            </a:p>
            <a:p>
              <a:pPr>
                <a:spcBef>
                  <a:spcPct val="50000"/>
                </a:spcBef>
              </a:pPr>
              <a:r>
                <a:rPr lang="en-GB" sz="2400" b="1" dirty="0">
                  <a:solidFill>
                    <a:prstClr val="black"/>
                  </a:solidFill>
                  <a:latin typeface="Symbol" pitchFamily="18" charset="2"/>
                </a:rPr>
                <a:t>Y</a:t>
              </a:r>
              <a:r>
                <a:rPr lang="en-GB" sz="2400" dirty="0">
                  <a:solidFill>
                    <a:prstClr val="black"/>
                  </a:solidFill>
                </a:rPr>
                <a:t> = - 3.2 kPa</a:t>
              </a:r>
            </a:p>
          </p:txBody>
        </p:sp>
        <p:sp>
          <p:nvSpPr>
            <p:cNvPr id="19463" name="Text Box 10"/>
            <p:cNvSpPr txBox="1">
              <a:spLocks noChangeArrowheads="1"/>
            </p:cNvSpPr>
            <p:nvPr/>
          </p:nvSpPr>
          <p:spPr bwMode="auto">
            <a:xfrm>
              <a:off x="6064205" y="3048000"/>
              <a:ext cx="1708195" cy="627168"/>
            </a:xfrm>
            <a:prstGeom prst="rect">
              <a:avLst/>
            </a:prstGeom>
            <a:noFill/>
            <a:ln w="9525">
              <a:noFill/>
              <a:miter lim="800000"/>
              <a:headEnd/>
              <a:tailEnd/>
            </a:ln>
          </p:spPr>
          <p:txBody>
            <a:bodyPr wrap="square" lIns="0" tIns="0" rIns="0" bIns="0">
              <a:spAutoFit/>
            </a:bodyPr>
            <a:lstStyle/>
            <a:p>
              <a:pPr>
                <a:spcBef>
                  <a:spcPct val="50000"/>
                </a:spcBef>
              </a:pPr>
              <a:r>
                <a:rPr lang="en-GB" sz="2400" dirty="0">
                  <a:solidFill>
                    <a:prstClr val="black"/>
                  </a:solidFill>
                </a:rPr>
                <a:t>Cell B </a:t>
              </a:r>
            </a:p>
            <a:p>
              <a:pPr>
                <a:spcBef>
                  <a:spcPct val="50000"/>
                </a:spcBef>
              </a:pPr>
              <a:r>
                <a:rPr lang="en-GB" sz="2400" b="1" dirty="0">
                  <a:solidFill>
                    <a:prstClr val="black"/>
                  </a:solidFill>
                  <a:latin typeface="Symbol" pitchFamily="18" charset="2"/>
                </a:rPr>
                <a:t>Y</a:t>
              </a:r>
              <a:r>
                <a:rPr lang="en-GB" sz="2400" dirty="0">
                  <a:solidFill>
                    <a:prstClr val="black"/>
                  </a:solidFill>
                </a:rPr>
                <a:t> = - 4.2 kPa</a:t>
              </a:r>
            </a:p>
          </p:txBody>
        </p:sp>
        <p:sp>
          <p:nvSpPr>
            <p:cNvPr id="19464" name="Line 11"/>
            <p:cNvSpPr>
              <a:spLocks noChangeShapeType="1"/>
            </p:cNvSpPr>
            <p:nvPr/>
          </p:nvSpPr>
          <p:spPr bwMode="auto">
            <a:xfrm>
              <a:off x="4876800" y="3733800"/>
              <a:ext cx="381000" cy="457200"/>
            </a:xfrm>
            <a:prstGeom prst="line">
              <a:avLst/>
            </a:prstGeom>
            <a:noFill/>
            <a:ln w="63500">
              <a:solidFill>
                <a:schemeClr val="tx1"/>
              </a:solidFill>
              <a:round/>
              <a:headEnd/>
              <a:tailEnd type="triangle" w="med" len="med"/>
            </a:ln>
          </p:spPr>
          <p:txBody>
            <a:bodyPr/>
            <a:lstStyle/>
            <a:p>
              <a:endParaRPr lang="en-GB">
                <a:solidFill>
                  <a:prstClr val="black"/>
                </a:solidFill>
              </a:endParaRPr>
            </a:p>
          </p:txBody>
        </p:sp>
        <p:sp>
          <p:nvSpPr>
            <p:cNvPr id="19465" name="Line 12"/>
            <p:cNvSpPr>
              <a:spLocks noChangeShapeType="1"/>
            </p:cNvSpPr>
            <p:nvPr/>
          </p:nvSpPr>
          <p:spPr bwMode="auto">
            <a:xfrm flipV="1">
              <a:off x="5867400" y="3810000"/>
              <a:ext cx="381000" cy="381000"/>
            </a:xfrm>
            <a:prstGeom prst="line">
              <a:avLst/>
            </a:prstGeom>
            <a:noFill/>
            <a:ln w="63500">
              <a:solidFill>
                <a:schemeClr val="tx1"/>
              </a:solidFill>
              <a:round/>
              <a:headEnd/>
              <a:tailEnd type="triangle" w="med" len="med"/>
            </a:ln>
          </p:spPr>
          <p:txBody>
            <a:bodyPr/>
            <a:lstStyle/>
            <a:p>
              <a:endParaRPr lang="en-GB">
                <a:solidFill>
                  <a:prstClr val="black"/>
                </a:solidFill>
              </a:endParaRPr>
            </a:p>
          </p:txBody>
        </p:sp>
        <p:sp>
          <p:nvSpPr>
            <p:cNvPr id="19466" name="Line 13"/>
            <p:cNvSpPr>
              <a:spLocks noChangeShapeType="1"/>
            </p:cNvSpPr>
            <p:nvPr/>
          </p:nvSpPr>
          <p:spPr bwMode="auto">
            <a:xfrm>
              <a:off x="5257800" y="3352800"/>
              <a:ext cx="609600" cy="0"/>
            </a:xfrm>
            <a:prstGeom prst="line">
              <a:avLst/>
            </a:prstGeom>
            <a:noFill/>
            <a:ln w="63500">
              <a:solidFill>
                <a:schemeClr val="tx1"/>
              </a:solidFill>
              <a:round/>
              <a:headEnd/>
              <a:tailEnd type="triangle" w="med" len="med"/>
            </a:ln>
          </p:spPr>
          <p:txBody>
            <a:bodyPr/>
            <a:lstStyle/>
            <a:p>
              <a:endParaRPr lang="en-GB">
                <a:solidFill>
                  <a:prstClr val="black"/>
                </a:solidFill>
              </a:endParaRPr>
            </a:p>
          </p:txBody>
        </p:sp>
      </p:grpSp>
    </p:spTree>
    <p:extLst>
      <p:ext uri="{BB962C8B-B14F-4D97-AF65-F5344CB8AC3E}">
        <p14:creationId xmlns:p14="http://schemas.microsoft.com/office/powerpoint/2010/main" val="29552799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66737" y="723900"/>
            <a:ext cx="11058525" cy="5410200"/>
          </a:xfrm>
          <a:prstGeom prst="rect">
            <a:avLst/>
          </a:prstGeom>
        </p:spPr>
      </p:pic>
    </p:spTree>
    <p:extLst>
      <p:ext uri="{BB962C8B-B14F-4D97-AF65-F5344CB8AC3E}">
        <p14:creationId xmlns:p14="http://schemas.microsoft.com/office/powerpoint/2010/main" val="1985693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5" y="0"/>
            <a:ext cx="11899075" cy="6771084"/>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n-GB" sz="2800" dirty="0">
                <a:ea typeface="Times New Roman" panose="02020603050405020304" pitchFamily="18" charset="0"/>
              </a:rPr>
              <a:t>Is a plant cell wall permeable, impermeable or semi-permeable? …</a:t>
            </a:r>
            <a:r>
              <a:rPr lang="en-GB" sz="2800" dirty="0">
                <a:solidFill>
                  <a:srgbClr val="FF0000"/>
                </a:solidFill>
                <a:ea typeface="Times New Roman" panose="02020603050405020304" pitchFamily="18" charset="0"/>
              </a:rPr>
              <a:t>permeable…</a:t>
            </a:r>
            <a:r>
              <a:rPr lang="en-GB" sz="2800" dirty="0">
                <a:ea typeface="Times New Roman" panose="02020603050405020304" pitchFamily="18" charset="0"/>
              </a:rPr>
              <a:t>…..</a:t>
            </a:r>
          </a:p>
          <a:p>
            <a:pPr marL="342900" lvl="0" indent="-342900">
              <a:lnSpc>
                <a:spcPct val="150000"/>
              </a:lnSpc>
              <a:spcAft>
                <a:spcPts val="0"/>
              </a:spcAft>
              <a:buFont typeface="Symbol" panose="05050102010706020507" pitchFamily="18" charset="2"/>
              <a:buChar char=""/>
            </a:pPr>
            <a:r>
              <a:rPr lang="en-GB" sz="2800" dirty="0">
                <a:ea typeface="Times New Roman" panose="02020603050405020304" pitchFamily="18" charset="0"/>
              </a:rPr>
              <a:t>What is in the gap between the cell wall and the membrane in the cell in a hypertonic solution.......</a:t>
            </a:r>
            <a:r>
              <a:rPr lang="en-GB" sz="2800" dirty="0">
                <a:solidFill>
                  <a:srgbClr val="FF0000"/>
                </a:solidFill>
                <a:ea typeface="Times New Roman" panose="02020603050405020304" pitchFamily="18" charset="0"/>
              </a:rPr>
              <a:t>the external solution</a:t>
            </a:r>
            <a:r>
              <a:rPr lang="en-GB" sz="2800" dirty="0">
                <a:ea typeface="Times New Roman" panose="02020603050405020304" pitchFamily="18" charset="0"/>
              </a:rPr>
              <a:t>…………………………………………….</a:t>
            </a:r>
          </a:p>
          <a:p>
            <a:pPr marL="342900" lvl="0" indent="-342900">
              <a:lnSpc>
                <a:spcPct val="150000"/>
              </a:lnSpc>
              <a:spcAft>
                <a:spcPts val="0"/>
              </a:spcAft>
              <a:buFont typeface="Symbol" panose="05050102010706020507" pitchFamily="18" charset="2"/>
              <a:buChar char=""/>
            </a:pPr>
            <a:r>
              <a:rPr lang="en-GB" sz="2800" dirty="0">
                <a:ea typeface="Times New Roman" panose="02020603050405020304" pitchFamily="18" charset="0"/>
              </a:rPr>
              <a:t>Why are arrows drawn both ways on the diagrams?…..</a:t>
            </a:r>
            <a:r>
              <a:rPr lang="en-GB" sz="2800" dirty="0">
                <a:solidFill>
                  <a:srgbClr val="FF0000"/>
                </a:solidFill>
                <a:ea typeface="Times New Roman" panose="02020603050405020304" pitchFamily="18" charset="0"/>
              </a:rPr>
              <a:t>membranes are permeable to water so it can move in either direction randomly, but if there is a water potential gradient there will be a net movement by osmosis down the gradient…</a:t>
            </a:r>
            <a:r>
              <a:rPr lang="en-GB" sz="2800" dirty="0">
                <a:ea typeface="Times New Roman" panose="02020603050405020304" pitchFamily="18" charset="0"/>
              </a:rPr>
              <a:t>………………</a:t>
            </a:r>
          </a:p>
          <a:p>
            <a:r>
              <a:rPr lang="en-GB" sz="2800" dirty="0">
                <a:ea typeface="Calibri" panose="020F0502020204030204" pitchFamily="34" charset="0"/>
              </a:rPr>
              <a:t>What is meant by the word PROTOPLAST…..</a:t>
            </a:r>
            <a:r>
              <a:rPr lang="en-GB" sz="2800" dirty="0">
                <a:solidFill>
                  <a:srgbClr val="FF0000"/>
                </a:solidFill>
                <a:ea typeface="Calibri" panose="020F0502020204030204" pitchFamily="34" charset="0"/>
              </a:rPr>
              <a:t>the living part of a PLANT CELL, i.e. membrane, cytoplasm and its contents but not the cell wall…</a:t>
            </a:r>
            <a:endParaRPr lang="en-GB" sz="2800" dirty="0"/>
          </a:p>
        </p:txBody>
      </p:sp>
    </p:spTree>
    <p:extLst>
      <p:ext uri="{BB962C8B-B14F-4D97-AF65-F5344CB8AC3E}">
        <p14:creationId xmlns:p14="http://schemas.microsoft.com/office/powerpoint/2010/main" val="34546467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274638"/>
            <a:ext cx="10972800" cy="1143000"/>
          </a:xfrm>
        </p:spPr>
        <p:txBody>
          <a:bodyPr>
            <a:noAutofit/>
          </a:bodyPr>
          <a:lstStyle/>
          <a:p>
            <a:r>
              <a:rPr lang="en-GB" sz="3200" b="1" dirty="0"/>
              <a:t>Effect of External Solution on Red Onion Cells</a:t>
            </a:r>
          </a:p>
        </p:txBody>
      </p:sp>
      <p:sp>
        <p:nvSpPr>
          <p:cNvPr id="44" name="Text Placeholder 43"/>
          <p:cNvSpPr>
            <a:spLocks noGrp="1"/>
          </p:cNvSpPr>
          <p:nvPr>
            <p:ph type="body" sz="half" idx="1"/>
          </p:nvPr>
        </p:nvSpPr>
        <p:spPr>
          <a:xfrm>
            <a:off x="1158240" y="1283003"/>
            <a:ext cx="4038600" cy="4911741"/>
          </a:xfrm>
        </p:spPr>
        <p:txBody>
          <a:bodyPr>
            <a:normAutofit/>
          </a:bodyPr>
          <a:lstStyle/>
          <a:p>
            <a:r>
              <a:rPr lang="en-GB" sz="2000" b="1" u="sng" dirty="0"/>
              <a:t>Onion Cells in Distilled Water </a:t>
            </a:r>
            <a:r>
              <a:rPr lang="en-GB" sz="2000" dirty="0"/>
              <a:t>(Hypotonic to cell)</a:t>
            </a:r>
          </a:p>
        </p:txBody>
      </p:sp>
      <p:sp>
        <p:nvSpPr>
          <p:cNvPr id="45" name="Content Placeholder 44"/>
          <p:cNvSpPr>
            <a:spLocks noGrp="1"/>
          </p:cNvSpPr>
          <p:nvPr>
            <p:ph sz="half" idx="2"/>
          </p:nvPr>
        </p:nvSpPr>
        <p:spPr>
          <a:xfrm>
            <a:off x="5829300" y="1191563"/>
            <a:ext cx="4743450" cy="4911741"/>
          </a:xfrm>
        </p:spPr>
        <p:txBody>
          <a:bodyPr>
            <a:normAutofit/>
          </a:bodyPr>
          <a:lstStyle/>
          <a:p>
            <a:r>
              <a:rPr lang="en-GB" sz="2000" b="1" u="sng" dirty="0"/>
              <a:t>Onion Cells in a 5% Sodium chloride Solution </a:t>
            </a:r>
            <a:r>
              <a:rPr lang="en-GB" sz="2000" dirty="0"/>
              <a:t>(Hypertonic to cell)</a:t>
            </a:r>
            <a:endParaRPr lang="en-GB" sz="2000" b="1" u="sng" dirty="0"/>
          </a:p>
        </p:txBody>
      </p:sp>
      <p:grpSp>
        <p:nvGrpSpPr>
          <p:cNvPr id="8" name="Group 36"/>
          <p:cNvGrpSpPr/>
          <p:nvPr/>
        </p:nvGrpSpPr>
        <p:grpSpPr>
          <a:xfrm>
            <a:off x="6596066" y="2071678"/>
            <a:ext cx="3426966" cy="1571636"/>
            <a:chOff x="4857752" y="2357430"/>
            <a:chExt cx="3426966" cy="1571636"/>
          </a:xfrm>
        </p:grpSpPr>
        <p:grpSp>
          <p:nvGrpSpPr>
            <p:cNvPr id="9" name="Group 31"/>
            <p:cNvGrpSpPr/>
            <p:nvPr/>
          </p:nvGrpSpPr>
          <p:grpSpPr>
            <a:xfrm>
              <a:off x="4857752" y="3056542"/>
              <a:ext cx="1781903" cy="872524"/>
              <a:chOff x="4857752" y="3056542"/>
              <a:chExt cx="1781903" cy="872524"/>
            </a:xfrm>
          </p:grpSpPr>
          <p:grpSp>
            <p:nvGrpSpPr>
              <p:cNvPr id="11" name="Group 29"/>
              <p:cNvGrpSpPr/>
              <p:nvPr/>
            </p:nvGrpSpPr>
            <p:grpSpPr>
              <a:xfrm>
                <a:off x="4857752" y="3056542"/>
                <a:ext cx="1781903" cy="872524"/>
                <a:chOff x="4857752" y="3056542"/>
                <a:chExt cx="1781903" cy="872524"/>
              </a:xfrm>
            </p:grpSpPr>
            <p:sp>
              <p:nvSpPr>
                <p:cNvPr id="25" name="Freeform 24"/>
                <p:cNvSpPr/>
                <p:nvPr/>
              </p:nvSpPr>
              <p:spPr>
                <a:xfrm>
                  <a:off x="4857752" y="3056542"/>
                  <a:ext cx="1781903" cy="872524"/>
                </a:xfrm>
                <a:custGeom>
                  <a:avLst/>
                  <a:gdLst>
                    <a:gd name="connsiteX0" fmla="*/ 154074 w 3681046"/>
                    <a:gd name="connsiteY0" fmla="*/ 472273 h 1358202"/>
                    <a:gd name="connsiteX1" fmla="*/ 355041 w 3681046"/>
                    <a:gd name="connsiteY1" fmla="*/ 160774 h 1358202"/>
                    <a:gd name="connsiteX2" fmla="*/ 1309635 w 3681046"/>
                    <a:gd name="connsiteY2" fmla="*/ 90436 h 1358202"/>
                    <a:gd name="connsiteX3" fmla="*/ 2023068 w 3681046"/>
                    <a:gd name="connsiteY3" fmla="*/ 30145 h 1358202"/>
                    <a:gd name="connsiteX4" fmla="*/ 3248967 w 3681046"/>
                    <a:gd name="connsiteY4" fmla="*/ 271306 h 1358202"/>
                    <a:gd name="connsiteX5" fmla="*/ 3550417 w 3681046"/>
                    <a:gd name="connsiteY5" fmla="*/ 602902 h 1358202"/>
                    <a:gd name="connsiteX6" fmla="*/ 3429837 w 3681046"/>
                    <a:gd name="connsiteY6" fmla="*/ 1256044 h 1358202"/>
                    <a:gd name="connsiteX7" fmla="*/ 2043164 w 3681046"/>
                    <a:gd name="connsiteY7" fmla="*/ 1215851 h 1358202"/>
                    <a:gd name="connsiteX8" fmla="*/ 1078523 w 3681046"/>
                    <a:gd name="connsiteY8" fmla="*/ 1185706 h 1358202"/>
                    <a:gd name="connsiteX9" fmla="*/ 164123 w 3681046"/>
                    <a:gd name="connsiteY9" fmla="*/ 1105319 h 1358202"/>
                    <a:gd name="connsiteX10" fmla="*/ 93784 w 3681046"/>
                    <a:gd name="connsiteY10" fmla="*/ 773723 h 1358202"/>
                    <a:gd name="connsiteX11" fmla="*/ 154074 w 3681046"/>
                    <a:gd name="connsiteY11" fmla="*/ 472273 h 135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1046" h="1358202">
                      <a:moveTo>
                        <a:pt x="154074" y="472273"/>
                      </a:moveTo>
                      <a:cubicBezTo>
                        <a:pt x="197617" y="370115"/>
                        <a:pt x="162448" y="224414"/>
                        <a:pt x="355041" y="160774"/>
                      </a:cubicBezTo>
                      <a:cubicBezTo>
                        <a:pt x="547635" y="97135"/>
                        <a:pt x="1309635" y="90436"/>
                        <a:pt x="1309635" y="90436"/>
                      </a:cubicBezTo>
                      <a:cubicBezTo>
                        <a:pt x="1587639" y="68665"/>
                        <a:pt x="1699846" y="0"/>
                        <a:pt x="2023068" y="30145"/>
                      </a:cubicBezTo>
                      <a:cubicBezTo>
                        <a:pt x="2346290" y="60290"/>
                        <a:pt x="2994409" y="175847"/>
                        <a:pt x="3248967" y="271306"/>
                      </a:cubicBezTo>
                      <a:cubicBezTo>
                        <a:pt x="3503525" y="366765"/>
                        <a:pt x="3520272" y="438779"/>
                        <a:pt x="3550417" y="602902"/>
                      </a:cubicBezTo>
                      <a:cubicBezTo>
                        <a:pt x="3580562" y="767025"/>
                        <a:pt x="3681046" y="1153886"/>
                        <a:pt x="3429837" y="1256044"/>
                      </a:cubicBezTo>
                      <a:cubicBezTo>
                        <a:pt x="3178628" y="1358202"/>
                        <a:pt x="2043164" y="1215851"/>
                        <a:pt x="2043164" y="1215851"/>
                      </a:cubicBezTo>
                      <a:cubicBezTo>
                        <a:pt x="1651278" y="1204128"/>
                        <a:pt x="1391696" y="1204128"/>
                        <a:pt x="1078523" y="1185706"/>
                      </a:cubicBezTo>
                      <a:cubicBezTo>
                        <a:pt x="765350" y="1167284"/>
                        <a:pt x="328246" y="1173983"/>
                        <a:pt x="164123" y="1105319"/>
                      </a:cubicBezTo>
                      <a:cubicBezTo>
                        <a:pt x="0" y="1036655"/>
                        <a:pt x="97134" y="880905"/>
                        <a:pt x="93784" y="773723"/>
                      </a:cubicBezTo>
                      <a:cubicBezTo>
                        <a:pt x="90434" y="666541"/>
                        <a:pt x="110531" y="574431"/>
                        <a:pt x="154074" y="472273"/>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4892333" y="3102435"/>
                  <a:ext cx="1694487" cy="780174"/>
                </a:xfrm>
                <a:custGeom>
                  <a:avLst/>
                  <a:gdLst>
                    <a:gd name="connsiteX0" fmla="*/ 154074 w 3681046"/>
                    <a:gd name="connsiteY0" fmla="*/ 472273 h 1358202"/>
                    <a:gd name="connsiteX1" fmla="*/ 355041 w 3681046"/>
                    <a:gd name="connsiteY1" fmla="*/ 160774 h 1358202"/>
                    <a:gd name="connsiteX2" fmla="*/ 1309635 w 3681046"/>
                    <a:gd name="connsiteY2" fmla="*/ 90436 h 1358202"/>
                    <a:gd name="connsiteX3" fmla="*/ 2023068 w 3681046"/>
                    <a:gd name="connsiteY3" fmla="*/ 30145 h 1358202"/>
                    <a:gd name="connsiteX4" fmla="*/ 3248967 w 3681046"/>
                    <a:gd name="connsiteY4" fmla="*/ 271306 h 1358202"/>
                    <a:gd name="connsiteX5" fmla="*/ 3550417 w 3681046"/>
                    <a:gd name="connsiteY5" fmla="*/ 602902 h 1358202"/>
                    <a:gd name="connsiteX6" fmla="*/ 3429837 w 3681046"/>
                    <a:gd name="connsiteY6" fmla="*/ 1256044 h 1358202"/>
                    <a:gd name="connsiteX7" fmla="*/ 2043164 w 3681046"/>
                    <a:gd name="connsiteY7" fmla="*/ 1215851 h 1358202"/>
                    <a:gd name="connsiteX8" fmla="*/ 1078523 w 3681046"/>
                    <a:gd name="connsiteY8" fmla="*/ 1185706 h 1358202"/>
                    <a:gd name="connsiteX9" fmla="*/ 164123 w 3681046"/>
                    <a:gd name="connsiteY9" fmla="*/ 1105319 h 1358202"/>
                    <a:gd name="connsiteX10" fmla="*/ 93784 w 3681046"/>
                    <a:gd name="connsiteY10" fmla="*/ 773723 h 1358202"/>
                    <a:gd name="connsiteX11" fmla="*/ 154074 w 3681046"/>
                    <a:gd name="connsiteY11" fmla="*/ 472273 h 135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1046" h="1358202">
                      <a:moveTo>
                        <a:pt x="154074" y="472273"/>
                      </a:moveTo>
                      <a:cubicBezTo>
                        <a:pt x="197617" y="370115"/>
                        <a:pt x="162448" y="224414"/>
                        <a:pt x="355041" y="160774"/>
                      </a:cubicBezTo>
                      <a:cubicBezTo>
                        <a:pt x="547635" y="97135"/>
                        <a:pt x="1309635" y="90436"/>
                        <a:pt x="1309635" y="90436"/>
                      </a:cubicBezTo>
                      <a:cubicBezTo>
                        <a:pt x="1587639" y="68665"/>
                        <a:pt x="1699846" y="0"/>
                        <a:pt x="2023068" y="30145"/>
                      </a:cubicBezTo>
                      <a:cubicBezTo>
                        <a:pt x="2346290" y="60290"/>
                        <a:pt x="2994409" y="175847"/>
                        <a:pt x="3248967" y="271306"/>
                      </a:cubicBezTo>
                      <a:cubicBezTo>
                        <a:pt x="3503525" y="366765"/>
                        <a:pt x="3520272" y="438779"/>
                        <a:pt x="3550417" y="602902"/>
                      </a:cubicBezTo>
                      <a:cubicBezTo>
                        <a:pt x="3580562" y="767025"/>
                        <a:pt x="3681046" y="1153886"/>
                        <a:pt x="3429837" y="1256044"/>
                      </a:cubicBezTo>
                      <a:cubicBezTo>
                        <a:pt x="3178628" y="1358202"/>
                        <a:pt x="2043164" y="1215851"/>
                        <a:pt x="2043164" y="1215851"/>
                      </a:cubicBezTo>
                      <a:cubicBezTo>
                        <a:pt x="1651278" y="1204128"/>
                        <a:pt x="1391696" y="1204128"/>
                        <a:pt x="1078523" y="1185706"/>
                      </a:cubicBezTo>
                      <a:cubicBezTo>
                        <a:pt x="765350" y="1167284"/>
                        <a:pt x="328246" y="1173983"/>
                        <a:pt x="164123" y="1105319"/>
                      </a:cubicBezTo>
                      <a:cubicBezTo>
                        <a:pt x="0" y="1036655"/>
                        <a:pt x="97134" y="880905"/>
                        <a:pt x="93784" y="773723"/>
                      </a:cubicBezTo>
                      <a:cubicBezTo>
                        <a:pt x="90434" y="666541"/>
                        <a:pt x="110531" y="574431"/>
                        <a:pt x="154074" y="472273"/>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Freeform 30"/>
              <p:cNvSpPr/>
              <p:nvPr/>
            </p:nvSpPr>
            <p:spPr>
              <a:xfrm>
                <a:off x="4942114" y="3143248"/>
                <a:ext cx="1634533" cy="655029"/>
              </a:xfrm>
              <a:custGeom>
                <a:avLst/>
                <a:gdLst>
                  <a:gd name="connsiteX0" fmla="*/ 1559170 w 1634533"/>
                  <a:gd name="connsiteY0" fmla="*/ 324896 h 686637"/>
                  <a:gd name="connsiteX1" fmla="*/ 1117042 w 1634533"/>
                  <a:gd name="connsiteY1" fmla="*/ 304800 h 686637"/>
                  <a:gd name="connsiteX2" fmla="*/ 916075 w 1634533"/>
                  <a:gd name="connsiteY2" fmla="*/ 123929 h 686637"/>
                  <a:gd name="connsiteX3" fmla="*/ 745253 w 1634533"/>
                  <a:gd name="connsiteY3" fmla="*/ 3349 h 686637"/>
                  <a:gd name="connsiteX4" fmla="*/ 343319 w 1634533"/>
                  <a:gd name="connsiteY4" fmla="*/ 103833 h 686637"/>
                  <a:gd name="connsiteX5" fmla="*/ 202642 w 1634533"/>
                  <a:gd name="connsiteY5" fmla="*/ 214364 h 686637"/>
                  <a:gd name="connsiteX6" fmla="*/ 61965 w 1634533"/>
                  <a:gd name="connsiteY6" fmla="*/ 214364 h 686637"/>
                  <a:gd name="connsiteX7" fmla="*/ 41868 w 1634533"/>
                  <a:gd name="connsiteY7" fmla="*/ 425380 h 686637"/>
                  <a:gd name="connsiteX8" fmla="*/ 313174 w 1634533"/>
                  <a:gd name="connsiteY8" fmla="*/ 556008 h 686637"/>
                  <a:gd name="connsiteX9" fmla="*/ 644770 w 1634533"/>
                  <a:gd name="connsiteY9" fmla="*/ 676589 h 686637"/>
                  <a:gd name="connsiteX10" fmla="*/ 1207477 w 1634533"/>
                  <a:gd name="connsiteY10" fmla="*/ 616298 h 686637"/>
                  <a:gd name="connsiteX11" fmla="*/ 1428541 w 1634533"/>
                  <a:gd name="connsiteY11" fmla="*/ 525863 h 686637"/>
                  <a:gd name="connsiteX12" fmla="*/ 1569218 w 1634533"/>
                  <a:gd name="connsiteY12" fmla="*/ 495718 h 686637"/>
                  <a:gd name="connsiteX13" fmla="*/ 1559170 w 1634533"/>
                  <a:gd name="connsiteY13" fmla="*/ 324896 h 68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4533" h="686637">
                    <a:moveTo>
                      <a:pt x="1559170" y="324896"/>
                    </a:moveTo>
                    <a:cubicBezTo>
                      <a:pt x="1483807" y="293076"/>
                      <a:pt x="1224224" y="338294"/>
                      <a:pt x="1117042" y="304800"/>
                    </a:cubicBezTo>
                    <a:cubicBezTo>
                      <a:pt x="1009860" y="271306"/>
                      <a:pt x="978040" y="174171"/>
                      <a:pt x="916075" y="123929"/>
                    </a:cubicBezTo>
                    <a:cubicBezTo>
                      <a:pt x="854110" y="73687"/>
                      <a:pt x="840712" y="6698"/>
                      <a:pt x="745253" y="3349"/>
                    </a:cubicBezTo>
                    <a:cubicBezTo>
                      <a:pt x="649794" y="0"/>
                      <a:pt x="433754" y="68664"/>
                      <a:pt x="343319" y="103833"/>
                    </a:cubicBezTo>
                    <a:cubicBezTo>
                      <a:pt x="252884" y="139002"/>
                      <a:pt x="249534" y="195942"/>
                      <a:pt x="202642" y="214364"/>
                    </a:cubicBezTo>
                    <a:cubicBezTo>
                      <a:pt x="155750" y="232786"/>
                      <a:pt x="88761" y="179195"/>
                      <a:pt x="61965" y="214364"/>
                    </a:cubicBezTo>
                    <a:cubicBezTo>
                      <a:pt x="35169" y="249533"/>
                      <a:pt x="0" y="368439"/>
                      <a:pt x="41868" y="425380"/>
                    </a:cubicBezTo>
                    <a:cubicBezTo>
                      <a:pt x="83736" y="482321"/>
                      <a:pt x="212690" y="514140"/>
                      <a:pt x="313174" y="556008"/>
                    </a:cubicBezTo>
                    <a:cubicBezTo>
                      <a:pt x="413658" y="597876"/>
                      <a:pt x="495720" y="666541"/>
                      <a:pt x="644770" y="676589"/>
                    </a:cubicBezTo>
                    <a:cubicBezTo>
                      <a:pt x="793820" y="686637"/>
                      <a:pt x="1076849" y="641419"/>
                      <a:pt x="1207477" y="616298"/>
                    </a:cubicBezTo>
                    <a:cubicBezTo>
                      <a:pt x="1338106" y="591177"/>
                      <a:pt x="1368251" y="545960"/>
                      <a:pt x="1428541" y="525863"/>
                    </a:cubicBezTo>
                    <a:cubicBezTo>
                      <a:pt x="1488831" y="505766"/>
                      <a:pt x="1547447" y="522514"/>
                      <a:pt x="1569218" y="495718"/>
                    </a:cubicBezTo>
                    <a:cubicBezTo>
                      <a:pt x="1590990" y="468923"/>
                      <a:pt x="1634533" y="356716"/>
                      <a:pt x="1559170" y="324896"/>
                    </a:cubicBezTo>
                    <a:close/>
                  </a:path>
                </a:pathLst>
              </a:custGeom>
              <a:solidFill>
                <a:srgbClr val="AE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33"/>
            <p:cNvGrpSpPr/>
            <p:nvPr/>
          </p:nvGrpSpPr>
          <p:grpSpPr>
            <a:xfrm>
              <a:off x="5638281" y="2357430"/>
              <a:ext cx="1781903" cy="872524"/>
              <a:chOff x="5638281" y="2357430"/>
              <a:chExt cx="1781903" cy="872524"/>
            </a:xfrm>
          </p:grpSpPr>
          <p:grpSp>
            <p:nvGrpSpPr>
              <p:cNvPr id="15" name="Group 10"/>
              <p:cNvGrpSpPr/>
              <p:nvPr/>
            </p:nvGrpSpPr>
            <p:grpSpPr>
              <a:xfrm flipH="1" flipV="1">
                <a:off x="5638281" y="2357430"/>
                <a:ext cx="1781903" cy="872524"/>
                <a:chOff x="928662" y="3643314"/>
                <a:chExt cx="3681046" cy="1358202"/>
              </a:xfrm>
            </p:grpSpPr>
            <p:sp>
              <p:nvSpPr>
                <p:cNvPr id="27" name="Freeform 4"/>
                <p:cNvSpPr/>
                <p:nvPr/>
              </p:nvSpPr>
              <p:spPr>
                <a:xfrm>
                  <a:off x="928662" y="3643314"/>
                  <a:ext cx="3681046" cy="1358202"/>
                </a:xfrm>
                <a:custGeom>
                  <a:avLst/>
                  <a:gdLst>
                    <a:gd name="connsiteX0" fmla="*/ 154074 w 3681046"/>
                    <a:gd name="connsiteY0" fmla="*/ 472273 h 1358202"/>
                    <a:gd name="connsiteX1" fmla="*/ 355041 w 3681046"/>
                    <a:gd name="connsiteY1" fmla="*/ 160774 h 1358202"/>
                    <a:gd name="connsiteX2" fmla="*/ 1309635 w 3681046"/>
                    <a:gd name="connsiteY2" fmla="*/ 90436 h 1358202"/>
                    <a:gd name="connsiteX3" fmla="*/ 2023068 w 3681046"/>
                    <a:gd name="connsiteY3" fmla="*/ 30145 h 1358202"/>
                    <a:gd name="connsiteX4" fmla="*/ 3248967 w 3681046"/>
                    <a:gd name="connsiteY4" fmla="*/ 271306 h 1358202"/>
                    <a:gd name="connsiteX5" fmla="*/ 3550417 w 3681046"/>
                    <a:gd name="connsiteY5" fmla="*/ 602902 h 1358202"/>
                    <a:gd name="connsiteX6" fmla="*/ 3429837 w 3681046"/>
                    <a:gd name="connsiteY6" fmla="*/ 1256044 h 1358202"/>
                    <a:gd name="connsiteX7" fmla="*/ 2043164 w 3681046"/>
                    <a:gd name="connsiteY7" fmla="*/ 1215851 h 1358202"/>
                    <a:gd name="connsiteX8" fmla="*/ 1078523 w 3681046"/>
                    <a:gd name="connsiteY8" fmla="*/ 1185706 h 1358202"/>
                    <a:gd name="connsiteX9" fmla="*/ 164123 w 3681046"/>
                    <a:gd name="connsiteY9" fmla="*/ 1105319 h 1358202"/>
                    <a:gd name="connsiteX10" fmla="*/ 93784 w 3681046"/>
                    <a:gd name="connsiteY10" fmla="*/ 773723 h 1358202"/>
                    <a:gd name="connsiteX11" fmla="*/ 154074 w 3681046"/>
                    <a:gd name="connsiteY11" fmla="*/ 472273 h 135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1046" h="1358202">
                      <a:moveTo>
                        <a:pt x="154074" y="472273"/>
                      </a:moveTo>
                      <a:cubicBezTo>
                        <a:pt x="197617" y="370115"/>
                        <a:pt x="162448" y="224414"/>
                        <a:pt x="355041" y="160774"/>
                      </a:cubicBezTo>
                      <a:cubicBezTo>
                        <a:pt x="547635" y="97135"/>
                        <a:pt x="1309635" y="90436"/>
                        <a:pt x="1309635" y="90436"/>
                      </a:cubicBezTo>
                      <a:cubicBezTo>
                        <a:pt x="1587639" y="68665"/>
                        <a:pt x="1699846" y="0"/>
                        <a:pt x="2023068" y="30145"/>
                      </a:cubicBezTo>
                      <a:cubicBezTo>
                        <a:pt x="2346290" y="60290"/>
                        <a:pt x="2994409" y="175847"/>
                        <a:pt x="3248967" y="271306"/>
                      </a:cubicBezTo>
                      <a:cubicBezTo>
                        <a:pt x="3503525" y="366765"/>
                        <a:pt x="3520272" y="438779"/>
                        <a:pt x="3550417" y="602902"/>
                      </a:cubicBezTo>
                      <a:cubicBezTo>
                        <a:pt x="3580562" y="767025"/>
                        <a:pt x="3681046" y="1153886"/>
                        <a:pt x="3429837" y="1256044"/>
                      </a:cubicBezTo>
                      <a:cubicBezTo>
                        <a:pt x="3178628" y="1358202"/>
                        <a:pt x="2043164" y="1215851"/>
                        <a:pt x="2043164" y="1215851"/>
                      </a:cubicBezTo>
                      <a:cubicBezTo>
                        <a:pt x="1651278" y="1204128"/>
                        <a:pt x="1391696" y="1204128"/>
                        <a:pt x="1078523" y="1185706"/>
                      </a:cubicBezTo>
                      <a:cubicBezTo>
                        <a:pt x="765350" y="1167284"/>
                        <a:pt x="328246" y="1173983"/>
                        <a:pt x="164123" y="1105319"/>
                      </a:cubicBezTo>
                      <a:cubicBezTo>
                        <a:pt x="0" y="1036655"/>
                        <a:pt x="97134" y="880905"/>
                        <a:pt x="93784" y="773723"/>
                      </a:cubicBezTo>
                      <a:cubicBezTo>
                        <a:pt x="90434" y="666541"/>
                        <a:pt x="110531" y="574431"/>
                        <a:pt x="154074" y="472273"/>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1000100" y="3714752"/>
                  <a:ext cx="3500462" cy="1214446"/>
                </a:xfrm>
                <a:custGeom>
                  <a:avLst/>
                  <a:gdLst>
                    <a:gd name="connsiteX0" fmla="*/ 154074 w 3681046"/>
                    <a:gd name="connsiteY0" fmla="*/ 472273 h 1358202"/>
                    <a:gd name="connsiteX1" fmla="*/ 355041 w 3681046"/>
                    <a:gd name="connsiteY1" fmla="*/ 160774 h 1358202"/>
                    <a:gd name="connsiteX2" fmla="*/ 1309635 w 3681046"/>
                    <a:gd name="connsiteY2" fmla="*/ 90436 h 1358202"/>
                    <a:gd name="connsiteX3" fmla="*/ 2023068 w 3681046"/>
                    <a:gd name="connsiteY3" fmla="*/ 30145 h 1358202"/>
                    <a:gd name="connsiteX4" fmla="*/ 3248967 w 3681046"/>
                    <a:gd name="connsiteY4" fmla="*/ 271306 h 1358202"/>
                    <a:gd name="connsiteX5" fmla="*/ 3550417 w 3681046"/>
                    <a:gd name="connsiteY5" fmla="*/ 602902 h 1358202"/>
                    <a:gd name="connsiteX6" fmla="*/ 3429837 w 3681046"/>
                    <a:gd name="connsiteY6" fmla="*/ 1256044 h 1358202"/>
                    <a:gd name="connsiteX7" fmla="*/ 2043164 w 3681046"/>
                    <a:gd name="connsiteY7" fmla="*/ 1215851 h 1358202"/>
                    <a:gd name="connsiteX8" fmla="*/ 1078523 w 3681046"/>
                    <a:gd name="connsiteY8" fmla="*/ 1185706 h 1358202"/>
                    <a:gd name="connsiteX9" fmla="*/ 164123 w 3681046"/>
                    <a:gd name="connsiteY9" fmla="*/ 1105319 h 1358202"/>
                    <a:gd name="connsiteX10" fmla="*/ 93784 w 3681046"/>
                    <a:gd name="connsiteY10" fmla="*/ 773723 h 1358202"/>
                    <a:gd name="connsiteX11" fmla="*/ 154074 w 3681046"/>
                    <a:gd name="connsiteY11" fmla="*/ 472273 h 135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1046" h="1358202">
                      <a:moveTo>
                        <a:pt x="154074" y="472273"/>
                      </a:moveTo>
                      <a:cubicBezTo>
                        <a:pt x="197617" y="370115"/>
                        <a:pt x="162448" y="224414"/>
                        <a:pt x="355041" y="160774"/>
                      </a:cubicBezTo>
                      <a:cubicBezTo>
                        <a:pt x="547635" y="97135"/>
                        <a:pt x="1309635" y="90436"/>
                        <a:pt x="1309635" y="90436"/>
                      </a:cubicBezTo>
                      <a:cubicBezTo>
                        <a:pt x="1587639" y="68665"/>
                        <a:pt x="1699846" y="0"/>
                        <a:pt x="2023068" y="30145"/>
                      </a:cubicBezTo>
                      <a:cubicBezTo>
                        <a:pt x="2346290" y="60290"/>
                        <a:pt x="2994409" y="175847"/>
                        <a:pt x="3248967" y="271306"/>
                      </a:cubicBezTo>
                      <a:cubicBezTo>
                        <a:pt x="3503525" y="366765"/>
                        <a:pt x="3520272" y="438779"/>
                        <a:pt x="3550417" y="602902"/>
                      </a:cubicBezTo>
                      <a:cubicBezTo>
                        <a:pt x="3580562" y="767025"/>
                        <a:pt x="3681046" y="1153886"/>
                        <a:pt x="3429837" y="1256044"/>
                      </a:cubicBezTo>
                      <a:cubicBezTo>
                        <a:pt x="3178628" y="1358202"/>
                        <a:pt x="2043164" y="1215851"/>
                        <a:pt x="2043164" y="1215851"/>
                      </a:cubicBezTo>
                      <a:cubicBezTo>
                        <a:pt x="1651278" y="1204128"/>
                        <a:pt x="1391696" y="1204128"/>
                        <a:pt x="1078523" y="1185706"/>
                      </a:cubicBezTo>
                      <a:cubicBezTo>
                        <a:pt x="765350" y="1167284"/>
                        <a:pt x="328246" y="1173983"/>
                        <a:pt x="164123" y="1105319"/>
                      </a:cubicBezTo>
                      <a:cubicBezTo>
                        <a:pt x="0" y="1036655"/>
                        <a:pt x="97134" y="880905"/>
                        <a:pt x="93784" y="773723"/>
                      </a:cubicBezTo>
                      <a:cubicBezTo>
                        <a:pt x="90434" y="666541"/>
                        <a:pt x="110531" y="574431"/>
                        <a:pt x="154074" y="472273"/>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Freeform 32"/>
              <p:cNvSpPr/>
              <p:nvPr/>
            </p:nvSpPr>
            <p:spPr>
              <a:xfrm>
                <a:off x="5715008" y="2500306"/>
                <a:ext cx="1616939" cy="571504"/>
              </a:xfrm>
              <a:custGeom>
                <a:avLst/>
                <a:gdLst>
                  <a:gd name="connsiteX0" fmla="*/ 1478783 w 1646255"/>
                  <a:gd name="connsiteY0" fmla="*/ 323221 h 587828"/>
                  <a:gd name="connsiteX1" fmla="*/ 1117042 w 1646255"/>
                  <a:gd name="connsiteY1" fmla="*/ 41868 h 587828"/>
                  <a:gd name="connsiteX2" fmla="*/ 614624 w 1646255"/>
                  <a:gd name="connsiteY2" fmla="*/ 72013 h 587828"/>
                  <a:gd name="connsiteX3" fmla="*/ 162449 w 1646255"/>
                  <a:gd name="connsiteY3" fmla="*/ 303125 h 587828"/>
                  <a:gd name="connsiteX4" fmla="*/ 122255 w 1646255"/>
                  <a:gd name="connsiteY4" fmla="*/ 524188 h 587828"/>
                  <a:gd name="connsiteX5" fmla="*/ 895978 w 1646255"/>
                  <a:gd name="connsiteY5" fmla="*/ 584479 h 587828"/>
                  <a:gd name="connsiteX6" fmla="*/ 1549121 w 1646255"/>
                  <a:gd name="connsiteY6" fmla="*/ 504092 h 587828"/>
                  <a:gd name="connsiteX7" fmla="*/ 1478783 w 1646255"/>
                  <a:gd name="connsiteY7" fmla="*/ 323221 h 58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6255" h="587828">
                    <a:moveTo>
                      <a:pt x="1478783" y="323221"/>
                    </a:moveTo>
                    <a:cubicBezTo>
                      <a:pt x="1406770" y="246184"/>
                      <a:pt x="1261069" y="83736"/>
                      <a:pt x="1117042" y="41868"/>
                    </a:cubicBezTo>
                    <a:cubicBezTo>
                      <a:pt x="973016" y="0"/>
                      <a:pt x="773723" y="28470"/>
                      <a:pt x="614624" y="72013"/>
                    </a:cubicBezTo>
                    <a:cubicBezTo>
                      <a:pt x="455525" y="115556"/>
                      <a:pt x="244510" y="227763"/>
                      <a:pt x="162449" y="303125"/>
                    </a:cubicBezTo>
                    <a:cubicBezTo>
                      <a:pt x="80388" y="378487"/>
                      <a:pt x="0" y="477296"/>
                      <a:pt x="122255" y="524188"/>
                    </a:cubicBezTo>
                    <a:cubicBezTo>
                      <a:pt x="244510" y="571080"/>
                      <a:pt x="658167" y="587828"/>
                      <a:pt x="895978" y="584479"/>
                    </a:cubicBezTo>
                    <a:cubicBezTo>
                      <a:pt x="1133789" y="581130"/>
                      <a:pt x="1451987" y="549310"/>
                      <a:pt x="1549121" y="504092"/>
                    </a:cubicBezTo>
                    <a:cubicBezTo>
                      <a:pt x="1646255" y="458874"/>
                      <a:pt x="1550796" y="400258"/>
                      <a:pt x="1478783" y="323221"/>
                    </a:cubicBezTo>
                    <a:close/>
                  </a:path>
                </a:pathLst>
              </a:custGeom>
              <a:solidFill>
                <a:srgbClr val="AE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35"/>
            <p:cNvGrpSpPr/>
            <p:nvPr/>
          </p:nvGrpSpPr>
          <p:grpSpPr>
            <a:xfrm>
              <a:off x="6502815" y="3045818"/>
              <a:ext cx="1781903" cy="872524"/>
              <a:chOff x="6502815" y="3045818"/>
              <a:chExt cx="1781903" cy="872524"/>
            </a:xfrm>
          </p:grpSpPr>
          <p:grpSp>
            <p:nvGrpSpPr>
              <p:cNvPr id="19" name="Group 14"/>
              <p:cNvGrpSpPr/>
              <p:nvPr/>
            </p:nvGrpSpPr>
            <p:grpSpPr>
              <a:xfrm flipV="1">
                <a:off x="6502815" y="3045818"/>
                <a:ext cx="1781903" cy="872524"/>
                <a:chOff x="928662" y="3643314"/>
                <a:chExt cx="3681046" cy="1358202"/>
              </a:xfrm>
            </p:grpSpPr>
            <p:sp>
              <p:nvSpPr>
                <p:cNvPr id="23" name="Freeform 22"/>
                <p:cNvSpPr/>
                <p:nvPr/>
              </p:nvSpPr>
              <p:spPr>
                <a:xfrm>
                  <a:off x="928662" y="3643314"/>
                  <a:ext cx="3681046" cy="1358202"/>
                </a:xfrm>
                <a:custGeom>
                  <a:avLst/>
                  <a:gdLst>
                    <a:gd name="connsiteX0" fmla="*/ 154074 w 3681046"/>
                    <a:gd name="connsiteY0" fmla="*/ 472273 h 1358202"/>
                    <a:gd name="connsiteX1" fmla="*/ 355041 w 3681046"/>
                    <a:gd name="connsiteY1" fmla="*/ 160774 h 1358202"/>
                    <a:gd name="connsiteX2" fmla="*/ 1309635 w 3681046"/>
                    <a:gd name="connsiteY2" fmla="*/ 90436 h 1358202"/>
                    <a:gd name="connsiteX3" fmla="*/ 2023068 w 3681046"/>
                    <a:gd name="connsiteY3" fmla="*/ 30145 h 1358202"/>
                    <a:gd name="connsiteX4" fmla="*/ 3248967 w 3681046"/>
                    <a:gd name="connsiteY4" fmla="*/ 271306 h 1358202"/>
                    <a:gd name="connsiteX5" fmla="*/ 3550417 w 3681046"/>
                    <a:gd name="connsiteY5" fmla="*/ 602902 h 1358202"/>
                    <a:gd name="connsiteX6" fmla="*/ 3429837 w 3681046"/>
                    <a:gd name="connsiteY6" fmla="*/ 1256044 h 1358202"/>
                    <a:gd name="connsiteX7" fmla="*/ 2043164 w 3681046"/>
                    <a:gd name="connsiteY7" fmla="*/ 1215851 h 1358202"/>
                    <a:gd name="connsiteX8" fmla="*/ 1078523 w 3681046"/>
                    <a:gd name="connsiteY8" fmla="*/ 1185706 h 1358202"/>
                    <a:gd name="connsiteX9" fmla="*/ 164123 w 3681046"/>
                    <a:gd name="connsiteY9" fmla="*/ 1105319 h 1358202"/>
                    <a:gd name="connsiteX10" fmla="*/ 93784 w 3681046"/>
                    <a:gd name="connsiteY10" fmla="*/ 773723 h 1358202"/>
                    <a:gd name="connsiteX11" fmla="*/ 154074 w 3681046"/>
                    <a:gd name="connsiteY11" fmla="*/ 472273 h 135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1046" h="1358202">
                      <a:moveTo>
                        <a:pt x="154074" y="472273"/>
                      </a:moveTo>
                      <a:cubicBezTo>
                        <a:pt x="197617" y="370115"/>
                        <a:pt x="162448" y="224414"/>
                        <a:pt x="355041" y="160774"/>
                      </a:cubicBezTo>
                      <a:cubicBezTo>
                        <a:pt x="547635" y="97135"/>
                        <a:pt x="1309635" y="90436"/>
                        <a:pt x="1309635" y="90436"/>
                      </a:cubicBezTo>
                      <a:cubicBezTo>
                        <a:pt x="1587639" y="68665"/>
                        <a:pt x="1699846" y="0"/>
                        <a:pt x="2023068" y="30145"/>
                      </a:cubicBezTo>
                      <a:cubicBezTo>
                        <a:pt x="2346290" y="60290"/>
                        <a:pt x="2994409" y="175847"/>
                        <a:pt x="3248967" y="271306"/>
                      </a:cubicBezTo>
                      <a:cubicBezTo>
                        <a:pt x="3503525" y="366765"/>
                        <a:pt x="3520272" y="438779"/>
                        <a:pt x="3550417" y="602902"/>
                      </a:cubicBezTo>
                      <a:cubicBezTo>
                        <a:pt x="3580562" y="767025"/>
                        <a:pt x="3681046" y="1153886"/>
                        <a:pt x="3429837" y="1256044"/>
                      </a:cubicBezTo>
                      <a:cubicBezTo>
                        <a:pt x="3178628" y="1358202"/>
                        <a:pt x="2043164" y="1215851"/>
                        <a:pt x="2043164" y="1215851"/>
                      </a:cubicBezTo>
                      <a:cubicBezTo>
                        <a:pt x="1651278" y="1204128"/>
                        <a:pt x="1391696" y="1204128"/>
                        <a:pt x="1078523" y="1185706"/>
                      </a:cubicBezTo>
                      <a:cubicBezTo>
                        <a:pt x="765350" y="1167284"/>
                        <a:pt x="328246" y="1173983"/>
                        <a:pt x="164123" y="1105319"/>
                      </a:cubicBezTo>
                      <a:cubicBezTo>
                        <a:pt x="0" y="1036655"/>
                        <a:pt x="97134" y="880905"/>
                        <a:pt x="93784" y="773723"/>
                      </a:cubicBezTo>
                      <a:cubicBezTo>
                        <a:pt x="90434" y="666541"/>
                        <a:pt x="110531" y="574431"/>
                        <a:pt x="154074" y="472273"/>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1000100" y="3714752"/>
                  <a:ext cx="3500462" cy="1214446"/>
                </a:xfrm>
                <a:custGeom>
                  <a:avLst/>
                  <a:gdLst>
                    <a:gd name="connsiteX0" fmla="*/ 154074 w 3681046"/>
                    <a:gd name="connsiteY0" fmla="*/ 472273 h 1358202"/>
                    <a:gd name="connsiteX1" fmla="*/ 355041 w 3681046"/>
                    <a:gd name="connsiteY1" fmla="*/ 160774 h 1358202"/>
                    <a:gd name="connsiteX2" fmla="*/ 1309635 w 3681046"/>
                    <a:gd name="connsiteY2" fmla="*/ 90436 h 1358202"/>
                    <a:gd name="connsiteX3" fmla="*/ 2023068 w 3681046"/>
                    <a:gd name="connsiteY3" fmla="*/ 30145 h 1358202"/>
                    <a:gd name="connsiteX4" fmla="*/ 3248967 w 3681046"/>
                    <a:gd name="connsiteY4" fmla="*/ 271306 h 1358202"/>
                    <a:gd name="connsiteX5" fmla="*/ 3550417 w 3681046"/>
                    <a:gd name="connsiteY5" fmla="*/ 602902 h 1358202"/>
                    <a:gd name="connsiteX6" fmla="*/ 3429837 w 3681046"/>
                    <a:gd name="connsiteY6" fmla="*/ 1256044 h 1358202"/>
                    <a:gd name="connsiteX7" fmla="*/ 2043164 w 3681046"/>
                    <a:gd name="connsiteY7" fmla="*/ 1215851 h 1358202"/>
                    <a:gd name="connsiteX8" fmla="*/ 1078523 w 3681046"/>
                    <a:gd name="connsiteY8" fmla="*/ 1185706 h 1358202"/>
                    <a:gd name="connsiteX9" fmla="*/ 164123 w 3681046"/>
                    <a:gd name="connsiteY9" fmla="*/ 1105319 h 1358202"/>
                    <a:gd name="connsiteX10" fmla="*/ 93784 w 3681046"/>
                    <a:gd name="connsiteY10" fmla="*/ 773723 h 1358202"/>
                    <a:gd name="connsiteX11" fmla="*/ 154074 w 3681046"/>
                    <a:gd name="connsiteY11" fmla="*/ 472273 h 135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1046" h="1358202">
                      <a:moveTo>
                        <a:pt x="154074" y="472273"/>
                      </a:moveTo>
                      <a:cubicBezTo>
                        <a:pt x="197617" y="370115"/>
                        <a:pt x="162448" y="224414"/>
                        <a:pt x="355041" y="160774"/>
                      </a:cubicBezTo>
                      <a:cubicBezTo>
                        <a:pt x="547635" y="97135"/>
                        <a:pt x="1309635" y="90436"/>
                        <a:pt x="1309635" y="90436"/>
                      </a:cubicBezTo>
                      <a:cubicBezTo>
                        <a:pt x="1587639" y="68665"/>
                        <a:pt x="1699846" y="0"/>
                        <a:pt x="2023068" y="30145"/>
                      </a:cubicBezTo>
                      <a:cubicBezTo>
                        <a:pt x="2346290" y="60290"/>
                        <a:pt x="2994409" y="175847"/>
                        <a:pt x="3248967" y="271306"/>
                      </a:cubicBezTo>
                      <a:cubicBezTo>
                        <a:pt x="3503525" y="366765"/>
                        <a:pt x="3520272" y="438779"/>
                        <a:pt x="3550417" y="602902"/>
                      </a:cubicBezTo>
                      <a:cubicBezTo>
                        <a:pt x="3580562" y="767025"/>
                        <a:pt x="3681046" y="1153886"/>
                        <a:pt x="3429837" y="1256044"/>
                      </a:cubicBezTo>
                      <a:cubicBezTo>
                        <a:pt x="3178628" y="1358202"/>
                        <a:pt x="2043164" y="1215851"/>
                        <a:pt x="2043164" y="1215851"/>
                      </a:cubicBezTo>
                      <a:cubicBezTo>
                        <a:pt x="1651278" y="1204128"/>
                        <a:pt x="1391696" y="1204128"/>
                        <a:pt x="1078523" y="1185706"/>
                      </a:cubicBezTo>
                      <a:cubicBezTo>
                        <a:pt x="765350" y="1167284"/>
                        <a:pt x="328246" y="1173983"/>
                        <a:pt x="164123" y="1105319"/>
                      </a:cubicBezTo>
                      <a:cubicBezTo>
                        <a:pt x="0" y="1036655"/>
                        <a:pt x="97134" y="880905"/>
                        <a:pt x="93784" y="773723"/>
                      </a:cubicBezTo>
                      <a:cubicBezTo>
                        <a:pt x="90434" y="666541"/>
                        <a:pt x="110531" y="574431"/>
                        <a:pt x="154074" y="472273"/>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Freeform 34"/>
              <p:cNvSpPr/>
              <p:nvPr/>
            </p:nvSpPr>
            <p:spPr>
              <a:xfrm>
                <a:off x="6586695" y="3121688"/>
                <a:ext cx="1542422" cy="684963"/>
              </a:xfrm>
              <a:custGeom>
                <a:avLst/>
                <a:gdLst>
                  <a:gd name="connsiteX0" fmla="*/ 1210826 w 1542422"/>
                  <a:gd name="connsiteY0" fmla="*/ 53591 h 684963"/>
                  <a:gd name="connsiteX1" fmla="*/ 989762 w 1542422"/>
                  <a:gd name="connsiteY1" fmla="*/ 234461 h 684963"/>
                  <a:gd name="connsiteX2" fmla="*/ 708408 w 1542422"/>
                  <a:gd name="connsiteY2" fmla="*/ 425380 h 684963"/>
                  <a:gd name="connsiteX3" fmla="*/ 296426 w 1542422"/>
                  <a:gd name="connsiteY3" fmla="*/ 234461 h 684963"/>
                  <a:gd name="connsiteX4" fmla="*/ 45217 w 1542422"/>
                  <a:gd name="connsiteY4" fmla="*/ 264607 h 684963"/>
                  <a:gd name="connsiteX5" fmla="*/ 35169 w 1542422"/>
                  <a:gd name="connsiteY5" fmla="*/ 495719 h 684963"/>
                  <a:gd name="connsiteX6" fmla="*/ 256232 w 1542422"/>
                  <a:gd name="connsiteY6" fmla="*/ 576105 h 684963"/>
                  <a:gd name="connsiteX7" fmla="*/ 487345 w 1542422"/>
                  <a:gd name="connsiteY7" fmla="*/ 676589 h 684963"/>
                  <a:gd name="connsiteX8" fmla="*/ 1029956 w 1542422"/>
                  <a:gd name="connsiteY8" fmla="*/ 626347 h 684963"/>
                  <a:gd name="connsiteX9" fmla="*/ 1281164 w 1542422"/>
                  <a:gd name="connsiteY9" fmla="*/ 626347 h 684963"/>
                  <a:gd name="connsiteX10" fmla="*/ 1492180 w 1542422"/>
                  <a:gd name="connsiteY10" fmla="*/ 515815 h 684963"/>
                  <a:gd name="connsiteX11" fmla="*/ 1502228 w 1542422"/>
                  <a:gd name="connsiteY11" fmla="*/ 344993 h 684963"/>
                  <a:gd name="connsiteX12" fmla="*/ 1522325 w 1542422"/>
                  <a:gd name="connsiteY12" fmla="*/ 53591 h 684963"/>
                  <a:gd name="connsiteX13" fmla="*/ 1381648 w 1542422"/>
                  <a:gd name="connsiteY13" fmla="*/ 23446 h 684963"/>
                  <a:gd name="connsiteX14" fmla="*/ 1210826 w 1542422"/>
                  <a:gd name="connsiteY14" fmla="*/ 53591 h 68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2422" h="684963">
                    <a:moveTo>
                      <a:pt x="1210826" y="53591"/>
                    </a:moveTo>
                    <a:cubicBezTo>
                      <a:pt x="1145512" y="88760"/>
                      <a:pt x="1073498" y="172496"/>
                      <a:pt x="989762" y="234461"/>
                    </a:cubicBezTo>
                    <a:cubicBezTo>
                      <a:pt x="906026" y="296426"/>
                      <a:pt x="823964" y="425380"/>
                      <a:pt x="708408" y="425380"/>
                    </a:cubicBezTo>
                    <a:cubicBezTo>
                      <a:pt x="592852" y="425380"/>
                      <a:pt x="406958" y="261256"/>
                      <a:pt x="296426" y="234461"/>
                    </a:cubicBezTo>
                    <a:cubicBezTo>
                      <a:pt x="185894" y="207666"/>
                      <a:pt x="88760" y="221064"/>
                      <a:pt x="45217" y="264607"/>
                    </a:cubicBezTo>
                    <a:cubicBezTo>
                      <a:pt x="1674" y="308150"/>
                      <a:pt x="0" y="443803"/>
                      <a:pt x="35169" y="495719"/>
                    </a:cubicBezTo>
                    <a:cubicBezTo>
                      <a:pt x="70338" y="547635"/>
                      <a:pt x="180869" y="545960"/>
                      <a:pt x="256232" y="576105"/>
                    </a:cubicBezTo>
                    <a:cubicBezTo>
                      <a:pt x="331595" y="606250"/>
                      <a:pt x="358391" y="668215"/>
                      <a:pt x="487345" y="676589"/>
                    </a:cubicBezTo>
                    <a:cubicBezTo>
                      <a:pt x="616299" y="684963"/>
                      <a:pt x="897653" y="634721"/>
                      <a:pt x="1029956" y="626347"/>
                    </a:cubicBezTo>
                    <a:cubicBezTo>
                      <a:pt x="1162259" y="617973"/>
                      <a:pt x="1204127" y="644769"/>
                      <a:pt x="1281164" y="626347"/>
                    </a:cubicBezTo>
                    <a:cubicBezTo>
                      <a:pt x="1358201" y="607925"/>
                      <a:pt x="1455336" y="562707"/>
                      <a:pt x="1492180" y="515815"/>
                    </a:cubicBezTo>
                    <a:cubicBezTo>
                      <a:pt x="1529024" y="468923"/>
                      <a:pt x="1497204" y="422030"/>
                      <a:pt x="1502228" y="344993"/>
                    </a:cubicBezTo>
                    <a:cubicBezTo>
                      <a:pt x="1507252" y="267956"/>
                      <a:pt x="1542422" y="107182"/>
                      <a:pt x="1522325" y="53591"/>
                    </a:cubicBezTo>
                    <a:cubicBezTo>
                      <a:pt x="1502228" y="0"/>
                      <a:pt x="1431890" y="25121"/>
                      <a:pt x="1381648" y="23446"/>
                    </a:cubicBezTo>
                    <a:cubicBezTo>
                      <a:pt x="1331406" y="21771"/>
                      <a:pt x="1276140" y="18422"/>
                      <a:pt x="1210826" y="53591"/>
                    </a:cubicBezTo>
                    <a:close/>
                  </a:path>
                </a:pathLst>
              </a:custGeom>
              <a:solidFill>
                <a:srgbClr val="AE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 name="Group 19"/>
          <p:cNvGrpSpPr/>
          <p:nvPr/>
        </p:nvGrpSpPr>
        <p:grpSpPr>
          <a:xfrm>
            <a:off x="1386814" y="2217410"/>
            <a:ext cx="3426966" cy="1857388"/>
            <a:chOff x="2381224" y="2000240"/>
            <a:chExt cx="3426966" cy="1857388"/>
          </a:xfrm>
        </p:grpSpPr>
        <p:grpSp>
          <p:nvGrpSpPr>
            <p:cNvPr id="3" name="Group 17"/>
            <p:cNvGrpSpPr/>
            <p:nvPr/>
          </p:nvGrpSpPr>
          <p:grpSpPr>
            <a:xfrm>
              <a:off x="2381224" y="2000240"/>
              <a:ext cx="3426966" cy="1571636"/>
              <a:chOff x="1359348" y="2400280"/>
              <a:chExt cx="7079408" cy="2446466"/>
            </a:xfrm>
          </p:grpSpPr>
          <p:grpSp>
            <p:nvGrpSpPr>
              <p:cNvPr id="4" name="Group 10"/>
              <p:cNvGrpSpPr/>
              <p:nvPr/>
            </p:nvGrpSpPr>
            <p:grpSpPr>
              <a:xfrm flipH="1" flipV="1">
                <a:off x="2971760" y="2400280"/>
                <a:ext cx="3681046" cy="1358202"/>
                <a:chOff x="928662" y="3643314"/>
                <a:chExt cx="3681046" cy="1358202"/>
              </a:xfrm>
            </p:grpSpPr>
            <p:sp>
              <p:nvSpPr>
                <p:cNvPr id="5" name="Freeform 4"/>
                <p:cNvSpPr/>
                <p:nvPr/>
              </p:nvSpPr>
              <p:spPr>
                <a:xfrm>
                  <a:off x="928662" y="3643314"/>
                  <a:ext cx="3681046" cy="1358202"/>
                </a:xfrm>
                <a:custGeom>
                  <a:avLst/>
                  <a:gdLst>
                    <a:gd name="connsiteX0" fmla="*/ 154074 w 3681046"/>
                    <a:gd name="connsiteY0" fmla="*/ 472273 h 1358202"/>
                    <a:gd name="connsiteX1" fmla="*/ 355041 w 3681046"/>
                    <a:gd name="connsiteY1" fmla="*/ 160774 h 1358202"/>
                    <a:gd name="connsiteX2" fmla="*/ 1309635 w 3681046"/>
                    <a:gd name="connsiteY2" fmla="*/ 90436 h 1358202"/>
                    <a:gd name="connsiteX3" fmla="*/ 2023068 w 3681046"/>
                    <a:gd name="connsiteY3" fmla="*/ 30145 h 1358202"/>
                    <a:gd name="connsiteX4" fmla="*/ 3248967 w 3681046"/>
                    <a:gd name="connsiteY4" fmla="*/ 271306 h 1358202"/>
                    <a:gd name="connsiteX5" fmla="*/ 3550417 w 3681046"/>
                    <a:gd name="connsiteY5" fmla="*/ 602902 h 1358202"/>
                    <a:gd name="connsiteX6" fmla="*/ 3429837 w 3681046"/>
                    <a:gd name="connsiteY6" fmla="*/ 1256044 h 1358202"/>
                    <a:gd name="connsiteX7" fmla="*/ 2043164 w 3681046"/>
                    <a:gd name="connsiteY7" fmla="*/ 1215851 h 1358202"/>
                    <a:gd name="connsiteX8" fmla="*/ 1078523 w 3681046"/>
                    <a:gd name="connsiteY8" fmla="*/ 1185706 h 1358202"/>
                    <a:gd name="connsiteX9" fmla="*/ 164123 w 3681046"/>
                    <a:gd name="connsiteY9" fmla="*/ 1105319 h 1358202"/>
                    <a:gd name="connsiteX10" fmla="*/ 93784 w 3681046"/>
                    <a:gd name="connsiteY10" fmla="*/ 773723 h 1358202"/>
                    <a:gd name="connsiteX11" fmla="*/ 154074 w 3681046"/>
                    <a:gd name="connsiteY11" fmla="*/ 472273 h 135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1046" h="1358202">
                      <a:moveTo>
                        <a:pt x="154074" y="472273"/>
                      </a:moveTo>
                      <a:cubicBezTo>
                        <a:pt x="197617" y="370115"/>
                        <a:pt x="162448" y="224414"/>
                        <a:pt x="355041" y="160774"/>
                      </a:cubicBezTo>
                      <a:cubicBezTo>
                        <a:pt x="547635" y="97135"/>
                        <a:pt x="1309635" y="90436"/>
                        <a:pt x="1309635" y="90436"/>
                      </a:cubicBezTo>
                      <a:cubicBezTo>
                        <a:pt x="1587639" y="68665"/>
                        <a:pt x="1699846" y="0"/>
                        <a:pt x="2023068" y="30145"/>
                      </a:cubicBezTo>
                      <a:cubicBezTo>
                        <a:pt x="2346290" y="60290"/>
                        <a:pt x="2994409" y="175847"/>
                        <a:pt x="3248967" y="271306"/>
                      </a:cubicBezTo>
                      <a:cubicBezTo>
                        <a:pt x="3503525" y="366765"/>
                        <a:pt x="3520272" y="438779"/>
                        <a:pt x="3550417" y="602902"/>
                      </a:cubicBezTo>
                      <a:cubicBezTo>
                        <a:pt x="3580562" y="767025"/>
                        <a:pt x="3681046" y="1153886"/>
                        <a:pt x="3429837" y="1256044"/>
                      </a:cubicBezTo>
                      <a:cubicBezTo>
                        <a:pt x="3178628" y="1358202"/>
                        <a:pt x="2043164" y="1215851"/>
                        <a:pt x="2043164" y="1215851"/>
                      </a:cubicBezTo>
                      <a:cubicBezTo>
                        <a:pt x="1651278" y="1204128"/>
                        <a:pt x="1391696" y="1204128"/>
                        <a:pt x="1078523" y="1185706"/>
                      </a:cubicBezTo>
                      <a:cubicBezTo>
                        <a:pt x="765350" y="1167284"/>
                        <a:pt x="328246" y="1173983"/>
                        <a:pt x="164123" y="1105319"/>
                      </a:cubicBezTo>
                      <a:cubicBezTo>
                        <a:pt x="0" y="1036655"/>
                        <a:pt x="97134" y="880905"/>
                        <a:pt x="93784" y="773723"/>
                      </a:cubicBezTo>
                      <a:cubicBezTo>
                        <a:pt x="90434" y="666541"/>
                        <a:pt x="110531" y="574431"/>
                        <a:pt x="154074" y="472273"/>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1000100" y="3714752"/>
                  <a:ext cx="3500462" cy="1214446"/>
                </a:xfrm>
                <a:custGeom>
                  <a:avLst/>
                  <a:gdLst>
                    <a:gd name="connsiteX0" fmla="*/ 154074 w 3681046"/>
                    <a:gd name="connsiteY0" fmla="*/ 472273 h 1358202"/>
                    <a:gd name="connsiteX1" fmla="*/ 355041 w 3681046"/>
                    <a:gd name="connsiteY1" fmla="*/ 160774 h 1358202"/>
                    <a:gd name="connsiteX2" fmla="*/ 1309635 w 3681046"/>
                    <a:gd name="connsiteY2" fmla="*/ 90436 h 1358202"/>
                    <a:gd name="connsiteX3" fmla="*/ 2023068 w 3681046"/>
                    <a:gd name="connsiteY3" fmla="*/ 30145 h 1358202"/>
                    <a:gd name="connsiteX4" fmla="*/ 3248967 w 3681046"/>
                    <a:gd name="connsiteY4" fmla="*/ 271306 h 1358202"/>
                    <a:gd name="connsiteX5" fmla="*/ 3550417 w 3681046"/>
                    <a:gd name="connsiteY5" fmla="*/ 602902 h 1358202"/>
                    <a:gd name="connsiteX6" fmla="*/ 3429837 w 3681046"/>
                    <a:gd name="connsiteY6" fmla="*/ 1256044 h 1358202"/>
                    <a:gd name="connsiteX7" fmla="*/ 2043164 w 3681046"/>
                    <a:gd name="connsiteY7" fmla="*/ 1215851 h 1358202"/>
                    <a:gd name="connsiteX8" fmla="*/ 1078523 w 3681046"/>
                    <a:gd name="connsiteY8" fmla="*/ 1185706 h 1358202"/>
                    <a:gd name="connsiteX9" fmla="*/ 164123 w 3681046"/>
                    <a:gd name="connsiteY9" fmla="*/ 1105319 h 1358202"/>
                    <a:gd name="connsiteX10" fmla="*/ 93784 w 3681046"/>
                    <a:gd name="connsiteY10" fmla="*/ 773723 h 1358202"/>
                    <a:gd name="connsiteX11" fmla="*/ 154074 w 3681046"/>
                    <a:gd name="connsiteY11" fmla="*/ 472273 h 135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1046" h="1358202">
                      <a:moveTo>
                        <a:pt x="154074" y="472273"/>
                      </a:moveTo>
                      <a:cubicBezTo>
                        <a:pt x="197617" y="370115"/>
                        <a:pt x="162448" y="224414"/>
                        <a:pt x="355041" y="160774"/>
                      </a:cubicBezTo>
                      <a:cubicBezTo>
                        <a:pt x="547635" y="97135"/>
                        <a:pt x="1309635" y="90436"/>
                        <a:pt x="1309635" y="90436"/>
                      </a:cubicBezTo>
                      <a:cubicBezTo>
                        <a:pt x="1587639" y="68665"/>
                        <a:pt x="1699846" y="0"/>
                        <a:pt x="2023068" y="30145"/>
                      </a:cubicBezTo>
                      <a:cubicBezTo>
                        <a:pt x="2346290" y="60290"/>
                        <a:pt x="2994409" y="175847"/>
                        <a:pt x="3248967" y="271306"/>
                      </a:cubicBezTo>
                      <a:cubicBezTo>
                        <a:pt x="3503525" y="366765"/>
                        <a:pt x="3520272" y="438779"/>
                        <a:pt x="3550417" y="602902"/>
                      </a:cubicBezTo>
                      <a:cubicBezTo>
                        <a:pt x="3580562" y="767025"/>
                        <a:pt x="3681046" y="1153886"/>
                        <a:pt x="3429837" y="1256044"/>
                      </a:cubicBezTo>
                      <a:cubicBezTo>
                        <a:pt x="3178628" y="1358202"/>
                        <a:pt x="2043164" y="1215851"/>
                        <a:pt x="2043164" y="1215851"/>
                      </a:cubicBezTo>
                      <a:cubicBezTo>
                        <a:pt x="1651278" y="1204128"/>
                        <a:pt x="1391696" y="1204128"/>
                        <a:pt x="1078523" y="1185706"/>
                      </a:cubicBezTo>
                      <a:cubicBezTo>
                        <a:pt x="765350" y="1167284"/>
                        <a:pt x="328246" y="1173983"/>
                        <a:pt x="164123" y="1105319"/>
                      </a:cubicBezTo>
                      <a:cubicBezTo>
                        <a:pt x="0" y="1036655"/>
                        <a:pt x="97134" y="880905"/>
                        <a:pt x="93784" y="773723"/>
                      </a:cubicBezTo>
                      <a:cubicBezTo>
                        <a:pt x="90434" y="666541"/>
                        <a:pt x="110531" y="574431"/>
                        <a:pt x="154074" y="472273"/>
                      </a:cubicBezTo>
                      <a:close/>
                    </a:path>
                  </a:pathLst>
                </a:custGeom>
                <a:solidFill>
                  <a:srgbClr val="AE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11"/>
              <p:cNvGrpSpPr/>
              <p:nvPr/>
            </p:nvGrpSpPr>
            <p:grpSpPr>
              <a:xfrm>
                <a:off x="1359348" y="3488544"/>
                <a:ext cx="3681046" cy="1358202"/>
                <a:chOff x="928662" y="3643314"/>
                <a:chExt cx="3681046" cy="1358202"/>
              </a:xfrm>
            </p:grpSpPr>
            <p:sp>
              <p:nvSpPr>
                <p:cNvPr id="13" name="Freeform 12"/>
                <p:cNvSpPr/>
                <p:nvPr/>
              </p:nvSpPr>
              <p:spPr>
                <a:xfrm>
                  <a:off x="928662" y="3643314"/>
                  <a:ext cx="3681046" cy="1358202"/>
                </a:xfrm>
                <a:custGeom>
                  <a:avLst/>
                  <a:gdLst>
                    <a:gd name="connsiteX0" fmla="*/ 154074 w 3681046"/>
                    <a:gd name="connsiteY0" fmla="*/ 472273 h 1358202"/>
                    <a:gd name="connsiteX1" fmla="*/ 355041 w 3681046"/>
                    <a:gd name="connsiteY1" fmla="*/ 160774 h 1358202"/>
                    <a:gd name="connsiteX2" fmla="*/ 1309635 w 3681046"/>
                    <a:gd name="connsiteY2" fmla="*/ 90436 h 1358202"/>
                    <a:gd name="connsiteX3" fmla="*/ 2023068 w 3681046"/>
                    <a:gd name="connsiteY3" fmla="*/ 30145 h 1358202"/>
                    <a:gd name="connsiteX4" fmla="*/ 3248967 w 3681046"/>
                    <a:gd name="connsiteY4" fmla="*/ 271306 h 1358202"/>
                    <a:gd name="connsiteX5" fmla="*/ 3550417 w 3681046"/>
                    <a:gd name="connsiteY5" fmla="*/ 602902 h 1358202"/>
                    <a:gd name="connsiteX6" fmla="*/ 3429837 w 3681046"/>
                    <a:gd name="connsiteY6" fmla="*/ 1256044 h 1358202"/>
                    <a:gd name="connsiteX7" fmla="*/ 2043164 w 3681046"/>
                    <a:gd name="connsiteY7" fmla="*/ 1215851 h 1358202"/>
                    <a:gd name="connsiteX8" fmla="*/ 1078523 w 3681046"/>
                    <a:gd name="connsiteY8" fmla="*/ 1185706 h 1358202"/>
                    <a:gd name="connsiteX9" fmla="*/ 164123 w 3681046"/>
                    <a:gd name="connsiteY9" fmla="*/ 1105319 h 1358202"/>
                    <a:gd name="connsiteX10" fmla="*/ 93784 w 3681046"/>
                    <a:gd name="connsiteY10" fmla="*/ 773723 h 1358202"/>
                    <a:gd name="connsiteX11" fmla="*/ 154074 w 3681046"/>
                    <a:gd name="connsiteY11" fmla="*/ 472273 h 135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1046" h="1358202">
                      <a:moveTo>
                        <a:pt x="154074" y="472273"/>
                      </a:moveTo>
                      <a:cubicBezTo>
                        <a:pt x="197617" y="370115"/>
                        <a:pt x="162448" y="224414"/>
                        <a:pt x="355041" y="160774"/>
                      </a:cubicBezTo>
                      <a:cubicBezTo>
                        <a:pt x="547635" y="97135"/>
                        <a:pt x="1309635" y="90436"/>
                        <a:pt x="1309635" y="90436"/>
                      </a:cubicBezTo>
                      <a:cubicBezTo>
                        <a:pt x="1587639" y="68665"/>
                        <a:pt x="1699846" y="0"/>
                        <a:pt x="2023068" y="30145"/>
                      </a:cubicBezTo>
                      <a:cubicBezTo>
                        <a:pt x="2346290" y="60290"/>
                        <a:pt x="2994409" y="175847"/>
                        <a:pt x="3248967" y="271306"/>
                      </a:cubicBezTo>
                      <a:cubicBezTo>
                        <a:pt x="3503525" y="366765"/>
                        <a:pt x="3520272" y="438779"/>
                        <a:pt x="3550417" y="602902"/>
                      </a:cubicBezTo>
                      <a:cubicBezTo>
                        <a:pt x="3580562" y="767025"/>
                        <a:pt x="3681046" y="1153886"/>
                        <a:pt x="3429837" y="1256044"/>
                      </a:cubicBezTo>
                      <a:cubicBezTo>
                        <a:pt x="3178628" y="1358202"/>
                        <a:pt x="2043164" y="1215851"/>
                        <a:pt x="2043164" y="1215851"/>
                      </a:cubicBezTo>
                      <a:cubicBezTo>
                        <a:pt x="1651278" y="1204128"/>
                        <a:pt x="1391696" y="1204128"/>
                        <a:pt x="1078523" y="1185706"/>
                      </a:cubicBezTo>
                      <a:cubicBezTo>
                        <a:pt x="765350" y="1167284"/>
                        <a:pt x="328246" y="1173983"/>
                        <a:pt x="164123" y="1105319"/>
                      </a:cubicBezTo>
                      <a:cubicBezTo>
                        <a:pt x="0" y="1036655"/>
                        <a:pt x="97134" y="880905"/>
                        <a:pt x="93784" y="773723"/>
                      </a:cubicBezTo>
                      <a:cubicBezTo>
                        <a:pt x="90434" y="666541"/>
                        <a:pt x="110531" y="574431"/>
                        <a:pt x="154074" y="472273"/>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1000100" y="3714752"/>
                  <a:ext cx="3500462" cy="1214446"/>
                </a:xfrm>
                <a:custGeom>
                  <a:avLst/>
                  <a:gdLst>
                    <a:gd name="connsiteX0" fmla="*/ 154074 w 3681046"/>
                    <a:gd name="connsiteY0" fmla="*/ 472273 h 1358202"/>
                    <a:gd name="connsiteX1" fmla="*/ 355041 w 3681046"/>
                    <a:gd name="connsiteY1" fmla="*/ 160774 h 1358202"/>
                    <a:gd name="connsiteX2" fmla="*/ 1309635 w 3681046"/>
                    <a:gd name="connsiteY2" fmla="*/ 90436 h 1358202"/>
                    <a:gd name="connsiteX3" fmla="*/ 2023068 w 3681046"/>
                    <a:gd name="connsiteY3" fmla="*/ 30145 h 1358202"/>
                    <a:gd name="connsiteX4" fmla="*/ 3248967 w 3681046"/>
                    <a:gd name="connsiteY4" fmla="*/ 271306 h 1358202"/>
                    <a:gd name="connsiteX5" fmla="*/ 3550417 w 3681046"/>
                    <a:gd name="connsiteY5" fmla="*/ 602902 h 1358202"/>
                    <a:gd name="connsiteX6" fmla="*/ 3429837 w 3681046"/>
                    <a:gd name="connsiteY6" fmla="*/ 1256044 h 1358202"/>
                    <a:gd name="connsiteX7" fmla="*/ 2043164 w 3681046"/>
                    <a:gd name="connsiteY7" fmla="*/ 1215851 h 1358202"/>
                    <a:gd name="connsiteX8" fmla="*/ 1078523 w 3681046"/>
                    <a:gd name="connsiteY8" fmla="*/ 1185706 h 1358202"/>
                    <a:gd name="connsiteX9" fmla="*/ 164123 w 3681046"/>
                    <a:gd name="connsiteY9" fmla="*/ 1105319 h 1358202"/>
                    <a:gd name="connsiteX10" fmla="*/ 93784 w 3681046"/>
                    <a:gd name="connsiteY10" fmla="*/ 773723 h 1358202"/>
                    <a:gd name="connsiteX11" fmla="*/ 154074 w 3681046"/>
                    <a:gd name="connsiteY11" fmla="*/ 472273 h 135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1046" h="1358202">
                      <a:moveTo>
                        <a:pt x="154074" y="472273"/>
                      </a:moveTo>
                      <a:cubicBezTo>
                        <a:pt x="197617" y="370115"/>
                        <a:pt x="162448" y="224414"/>
                        <a:pt x="355041" y="160774"/>
                      </a:cubicBezTo>
                      <a:cubicBezTo>
                        <a:pt x="547635" y="97135"/>
                        <a:pt x="1309635" y="90436"/>
                        <a:pt x="1309635" y="90436"/>
                      </a:cubicBezTo>
                      <a:cubicBezTo>
                        <a:pt x="1587639" y="68665"/>
                        <a:pt x="1699846" y="0"/>
                        <a:pt x="2023068" y="30145"/>
                      </a:cubicBezTo>
                      <a:cubicBezTo>
                        <a:pt x="2346290" y="60290"/>
                        <a:pt x="2994409" y="175847"/>
                        <a:pt x="3248967" y="271306"/>
                      </a:cubicBezTo>
                      <a:cubicBezTo>
                        <a:pt x="3503525" y="366765"/>
                        <a:pt x="3520272" y="438779"/>
                        <a:pt x="3550417" y="602902"/>
                      </a:cubicBezTo>
                      <a:cubicBezTo>
                        <a:pt x="3580562" y="767025"/>
                        <a:pt x="3681046" y="1153886"/>
                        <a:pt x="3429837" y="1256044"/>
                      </a:cubicBezTo>
                      <a:cubicBezTo>
                        <a:pt x="3178628" y="1358202"/>
                        <a:pt x="2043164" y="1215851"/>
                        <a:pt x="2043164" y="1215851"/>
                      </a:cubicBezTo>
                      <a:cubicBezTo>
                        <a:pt x="1651278" y="1204128"/>
                        <a:pt x="1391696" y="1204128"/>
                        <a:pt x="1078523" y="1185706"/>
                      </a:cubicBezTo>
                      <a:cubicBezTo>
                        <a:pt x="765350" y="1167284"/>
                        <a:pt x="328246" y="1173983"/>
                        <a:pt x="164123" y="1105319"/>
                      </a:cubicBezTo>
                      <a:cubicBezTo>
                        <a:pt x="0" y="1036655"/>
                        <a:pt x="97134" y="880905"/>
                        <a:pt x="93784" y="773723"/>
                      </a:cubicBezTo>
                      <a:cubicBezTo>
                        <a:pt x="90434" y="666541"/>
                        <a:pt x="110531" y="574431"/>
                        <a:pt x="154074" y="472273"/>
                      </a:cubicBezTo>
                      <a:close/>
                    </a:path>
                  </a:pathLst>
                </a:custGeom>
                <a:solidFill>
                  <a:srgbClr val="AE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14"/>
              <p:cNvGrpSpPr/>
              <p:nvPr/>
            </p:nvGrpSpPr>
            <p:grpSpPr>
              <a:xfrm flipV="1">
                <a:off x="4757710" y="3471850"/>
                <a:ext cx="3681046" cy="1358202"/>
                <a:chOff x="928662" y="3643314"/>
                <a:chExt cx="3681046" cy="1358202"/>
              </a:xfrm>
            </p:grpSpPr>
            <p:sp>
              <p:nvSpPr>
                <p:cNvPr id="16" name="Freeform 15"/>
                <p:cNvSpPr/>
                <p:nvPr/>
              </p:nvSpPr>
              <p:spPr>
                <a:xfrm>
                  <a:off x="928662" y="3643314"/>
                  <a:ext cx="3681046" cy="1358202"/>
                </a:xfrm>
                <a:custGeom>
                  <a:avLst/>
                  <a:gdLst>
                    <a:gd name="connsiteX0" fmla="*/ 154074 w 3681046"/>
                    <a:gd name="connsiteY0" fmla="*/ 472273 h 1358202"/>
                    <a:gd name="connsiteX1" fmla="*/ 355041 w 3681046"/>
                    <a:gd name="connsiteY1" fmla="*/ 160774 h 1358202"/>
                    <a:gd name="connsiteX2" fmla="*/ 1309635 w 3681046"/>
                    <a:gd name="connsiteY2" fmla="*/ 90436 h 1358202"/>
                    <a:gd name="connsiteX3" fmla="*/ 2023068 w 3681046"/>
                    <a:gd name="connsiteY3" fmla="*/ 30145 h 1358202"/>
                    <a:gd name="connsiteX4" fmla="*/ 3248967 w 3681046"/>
                    <a:gd name="connsiteY4" fmla="*/ 271306 h 1358202"/>
                    <a:gd name="connsiteX5" fmla="*/ 3550417 w 3681046"/>
                    <a:gd name="connsiteY5" fmla="*/ 602902 h 1358202"/>
                    <a:gd name="connsiteX6" fmla="*/ 3429837 w 3681046"/>
                    <a:gd name="connsiteY6" fmla="*/ 1256044 h 1358202"/>
                    <a:gd name="connsiteX7" fmla="*/ 2043164 w 3681046"/>
                    <a:gd name="connsiteY7" fmla="*/ 1215851 h 1358202"/>
                    <a:gd name="connsiteX8" fmla="*/ 1078523 w 3681046"/>
                    <a:gd name="connsiteY8" fmla="*/ 1185706 h 1358202"/>
                    <a:gd name="connsiteX9" fmla="*/ 164123 w 3681046"/>
                    <a:gd name="connsiteY9" fmla="*/ 1105319 h 1358202"/>
                    <a:gd name="connsiteX10" fmla="*/ 93784 w 3681046"/>
                    <a:gd name="connsiteY10" fmla="*/ 773723 h 1358202"/>
                    <a:gd name="connsiteX11" fmla="*/ 154074 w 3681046"/>
                    <a:gd name="connsiteY11" fmla="*/ 472273 h 135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1046" h="1358202">
                      <a:moveTo>
                        <a:pt x="154074" y="472273"/>
                      </a:moveTo>
                      <a:cubicBezTo>
                        <a:pt x="197617" y="370115"/>
                        <a:pt x="162448" y="224414"/>
                        <a:pt x="355041" y="160774"/>
                      </a:cubicBezTo>
                      <a:cubicBezTo>
                        <a:pt x="547635" y="97135"/>
                        <a:pt x="1309635" y="90436"/>
                        <a:pt x="1309635" y="90436"/>
                      </a:cubicBezTo>
                      <a:cubicBezTo>
                        <a:pt x="1587639" y="68665"/>
                        <a:pt x="1699846" y="0"/>
                        <a:pt x="2023068" y="30145"/>
                      </a:cubicBezTo>
                      <a:cubicBezTo>
                        <a:pt x="2346290" y="60290"/>
                        <a:pt x="2994409" y="175847"/>
                        <a:pt x="3248967" y="271306"/>
                      </a:cubicBezTo>
                      <a:cubicBezTo>
                        <a:pt x="3503525" y="366765"/>
                        <a:pt x="3520272" y="438779"/>
                        <a:pt x="3550417" y="602902"/>
                      </a:cubicBezTo>
                      <a:cubicBezTo>
                        <a:pt x="3580562" y="767025"/>
                        <a:pt x="3681046" y="1153886"/>
                        <a:pt x="3429837" y="1256044"/>
                      </a:cubicBezTo>
                      <a:cubicBezTo>
                        <a:pt x="3178628" y="1358202"/>
                        <a:pt x="2043164" y="1215851"/>
                        <a:pt x="2043164" y="1215851"/>
                      </a:cubicBezTo>
                      <a:cubicBezTo>
                        <a:pt x="1651278" y="1204128"/>
                        <a:pt x="1391696" y="1204128"/>
                        <a:pt x="1078523" y="1185706"/>
                      </a:cubicBezTo>
                      <a:cubicBezTo>
                        <a:pt x="765350" y="1167284"/>
                        <a:pt x="328246" y="1173983"/>
                        <a:pt x="164123" y="1105319"/>
                      </a:cubicBezTo>
                      <a:cubicBezTo>
                        <a:pt x="0" y="1036655"/>
                        <a:pt x="97134" y="880905"/>
                        <a:pt x="93784" y="773723"/>
                      </a:cubicBezTo>
                      <a:cubicBezTo>
                        <a:pt x="90434" y="666541"/>
                        <a:pt x="110531" y="574431"/>
                        <a:pt x="154074" y="472273"/>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1000100" y="3714752"/>
                  <a:ext cx="3500462" cy="1214446"/>
                </a:xfrm>
                <a:custGeom>
                  <a:avLst/>
                  <a:gdLst>
                    <a:gd name="connsiteX0" fmla="*/ 154074 w 3681046"/>
                    <a:gd name="connsiteY0" fmla="*/ 472273 h 1358202"/>
                    <a:gd name="connsiteX1" fmla="*/ 355041 w 3681046"/>
                    <a:gd name="connsiteY1" fmla="*/ 160774 h 1358202"/>
                    <a:gd name="connsiteX2" fmla="*/ 1309635 w 3681046"/>
                    <a:gd name="connsiteY2" fmla="*/ 90436 h 1358202"/>
                    <a:gd name="connsiteX3" fmla="*/ 2023068 w 3681046"/>
                    <a:gd name="connsiteY3" fmla="*/ 30145 h 1358202"/>
                    <a:gd name="connsiteX4" fmla="*/ 3248967 w 3681046"/>
                    <a:gd name="connsiteY4" fmla="*/ 271306 h 1358202"/>
                    <a:gd name="connsiteX5" fmla="*/ 3550417 w 3681046"/>
                    <a:gd name="connsiteY5" fmla="*/ 602902 h 1358202"/>
                    <a:gd name="connsiteX6" fmla="*/ 3429837 w 3681046"/>
                    <a:gd name="connsiteY6" fmla="*/ 1256044 h 1358202"/>
                    <a:gd name="connsiteX7" fmla="*/ 2043164 w 3681046"/>
                    <a:gd name="connsiteY7" fmla="*/ 1215851 h 1358202"/>
                    <a:gd name="connsiteX8" fmla="*/ 1078523 w 3681046"/>
                    <a:gd name="connsiteY8" fmla="*/ 1185706 h 1358202"/>
                    <a:gd name="connsiteX9" fmla="*/ 164123 w 3681046"/>
                    <a:gd name="connsiteY9" fmla="*/ 1105319 h 1358202"/>
                    <a:gd name="connsiteX10" fmla="*/ 93784 w 3681046"/>
                    <a:gd name="connsiteY10" fmla="*/ 773723 h 1358202"/>
                    <a:gd name="connsiteX11" fmla="*/ 154074 w 3681046"/>
                    <a:gd name="connsiteY11" fmla="*/ 472273 h 135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1046" h="1358202">
                      <a:moveTo>
                        <a:pt x="154074" y="472273"/>
                      </a:moveTo>
                      <a:cubicBezTo>
                        <a:pt x="197617" y="370115"/>
                        <a:pt x="162448" y="224414"/>
                        <a:pt x="355041" y="160774"/>
                      </a:cubicBezTo>
                      <a:cubicBezTo>
                        <a:pt x="547635" y="97135"/>
                        <a:pt x="1309635" y="90436"/>
                        <a:pt x="1309635" y="90436"/>
                      </a:cubicBezTo>
                      <a:cubicBezTo>
                        <a:pt x="1587639" y="68665"/>
                        <a:pt x="1699846" y="0"/>
                        <a:pt x="2023068" y="30145"/>
                      </a:cubicBezTo>
                      <a:cubicBezTo>
                        <a:pt x="2346290" y="60290"/>
                        <a:pt x="2994409" y="175847"/>
                        <a:pt x="3248967" y="271306"/>
                      </a:cubicBezTo>
                      <a:cubicBezTo>
                        <a:pt x="3503525" y="366765"/>
                        <a:pt x="3520272" y="438779"/>
                        <a:pt x="3550417" y="602902"/>
                      </a:cubicBezTo>
                      <a:cubicBezTo>
                        <a:pt x="3580562" y="767025"/>
                        <a:pt x="3681046" y="1153886"/>
                        <a:pt x="3429837" y="1256044"/>
                      </a:cubicBezTo>
                      <a:cubicBezTo>
                        <a:pt x="3178628" y="1358202"/>
                        <a:pt x="2043164" y="1215851"/>
                        <a:pt x="2043164" y="1215851"/>
                      </a:cubicBezTo>
                      <a:cubicBezTo>
                        <a:pt x="1651278" y="1204128"/>
                        <a:pt x="1391696" y="1204128"/>
                        <a:pt x="1078523" y="1185706"/>
                      </a:cubicBezTo>
                      <a:cubicBezTo>
                        <a:pt x="765350" y="1167284"/>
                        <a:pt x="328246" y="1173983"/>
                        <a:pt x="164123" y="1105319"/>
                      </a:cubicBezTo>
                      <a:cubicBezTo>
                        <a:pt x="0" y="1036655"/>
                        <a:pt x="97134" y="880905"/>
                        <a:pt x="93784" y="773723"/>
                      </a:cubicBezTo>
                      <a:cubicBezTo>
                        <a:pt x="90434" y="666541"/>
                        <a:pt x="110531" y="574431"/>
                        <a:pt x="154074" y="472273"/>
                      </a:cubicBezTo>
                      <a:close/>
                    </a:path>
                  </a:pathLst>
                </a:custGeom>
                <a:solidFill>
                  <a:srgbClr val="AE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47" name="Straight Arrow Connector 46"/>
            <p:cNvCxnSpPr/>
            <p:nvPr/>
          </p:nvCxnSpPr>
          <p:spPr>
            <a:xfrm rot="5400000" flipH="1" flipV="1">
              <a:off x="2809852" y="3143248"/>
              <a:ext cx="785818" cy="6429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852055" y="4065446"/>
            <a:ext cx="4657205" cy="2031325"/>
          </a:xfrm>
          <a:prstGeom prst="rect">
            <a:avLst/>
          </a:prstGeom>
          <a:noFill/>
        </p:spPr>
        <p:txBody>
          <a:bodyPr wrap="square" rtlCol="0">
            <a:spAutoFit/>
          </a:bodyPr>
          <a:lstStyle/>
          <a:p>
            <a:r>
              <a:rPr lang="en-GB" dirty="0"/>
              <a:t>The membrane surrounding the cytoplasm is pushed up against the cell wall so it can’t be seen. </a:t>
            </a:r>
          </a:p>
          <a:p>
            <a:r>
              <a:rPr lang="en-GB" dirty="0"/>
              <a:t>The cell is </a:t>
            </a:r>
            <a:r>
              <a:rPr lang="en-GB" b="1" dirty="0">
                <a:solidFill>
                  <a:srgbClr val="FF0000"/>
                </a:solidFill>
              </a:rPr>
              <a:t>TURGID. </a:t>
            </a:r>
          </a:p>
          <a:p>
            <a:endParaRPr lang="en-GB" b="1" dirty="0">
              <a:solidFill>
                <a:srgbClr val="FF0000"/>
              </a:solidFill>
            </a:endParaRPr>
          </a:p>
          <a:p>
            <a:pPr>
              <a:buFont typeface="Arial" pitchFamily="34" charset="0"/>
              <a:buChar char="•"/>
            </a:pPr>
            <a:r>
              <a:rPr lang="en-GB" dirty="0">
                <a:solidFill>
                  <a:schemeClr val="tx2"/>
                </a:solidFill>
              </a:rPr>
              <a:t>   Why does it not burst when in distilled water? </a:t>
            </a:r>
          </a:p>
        </p:txBody>
      </p:sp>
      <p:cxnSp>
        <p:nvCxnSpPr>
          <p:cNvPr id="50" name="Straight Arrow Connector 49"/>
          <p:cNvCxnSpPr/>
          <p:nvPr/>
        </p:nvCxnSpPr>
        <p:spPr>
          <a:xfrm rot="10800000">
            <a:off x="7310446" y="3286124"/>
            <a:ext cx="1000132" cy="6429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818908" y="4038601"/>
            <a:ext cx="4696691" cy="2031325"/>
          </a:xfrm>
          <a:prstGeom prst="rect">
            <a:avLst/>
          </a:prstGeom>
          <a:noFill/>
        </p:spPr>
        <p:txBody>
          <a:bodyPr wrap="square" rtlCol="0">
            <a:spAutoFit/>
          </a:bodyPr>
          <a:lstStyle/>
          <a:p>
            <a:r>
              <a:rPr lang="en-GB" dirty="0"/>
              <a:t>The cytoplasm and membrane around it has shrunk away from the cell wall as water has left the cell by </a:t>
            </a:r>
            <a:r>
              <a:rPr lang="en-GB" b="1" dirty="0">
                <a:solidFill>
                  <a:srgbClr val="FF0000"/>
                </a:solidFill>
              </a:rPr>
              <a:t>OSMOSIS</a:t>
            </a:r>
            <a:r>
              <a:rPr lang="en-GB" dirty="0"/>
              <a:t>. </a:t>
            </a:r>
          </a:p>
          <a:p>
            <a:r>
              <a:rPr lang="en-GB" dirty="0"/>
              <a:t>The cell is </a:t>
            </a:r>
            <a:r>
              <a:rPr lang="en-GB" b="1" dirty="0">
                <a:solidFill>
                  <a:srgbClr val="FF0000"/>
                </a:solidFill>
              </a:rPr>
              <a:t>PLASMOLYSED. </a:t>
            </a:r>
          </a:p>
          <a:p>
            <a:endParaRPr lang="en-GB" b="1" dirty="0">
              <a:solidFill>
                <a:schemeClr val="accent1">
                  <a:lumMod val="75000"/>
                </a:schemeClr>
              </a:solidFill>
            </a:endParaRPr>
          </a:p>
          <a:p>
            <a:pPr>
              <a:buFont typeface="Arial" pitchFamily="34" charset="0"/>
              <a:buChar char="•"/>
            </a:pPr>
            <a:r>
              <a:rPr lang="en-GB" b="1" dirty="0">
                <a:solidFill>
                  <a:schemeClr val="accent1">
                    <a:lumMod val="75000"/>
                  </a:schemeClr>
                </a:solidFill>
              </a:rPr>
              <a:t>   </a:t>
            </a:r>
            <a:r>
              <a:rPr lang="en-GB" dirty="0">
                <a:solidFill>
                  <a:schemeClr val="tx2"/>
                </a:solidFill>
              </a:rPr>
              <a:t>What is present in the spaces between the wall and the cytoplasm?</a:t>
            </a:r>
          </a:p>
        </p:txBody>
      </p:sp>
      <p:sp>
        <p:nvSpPr>
          <p:cNvPr id="21" name="Rectangle 20"/>
          <p:cNvSpPr/>
          <p:nvPr/>
        </p:nvSpPr>
        <p:spPr>
          <a:xfrm>
            <a:off x="871855" y="6303109"/>
            <a:ext cx="8032116" cy="369332"/>
          </a:xfrm>
          <a:prstGeom prst="rect">
            <a:avLst/>
          </a:prstGeom>
          <a:solidFill>
            <a:schemeClr val="accent1">
              <a:lumMod val="20000"/>
              <a:lumOff val="80000"/>
            </a:schemeClr>
          </a:solidFill>
          <a:ln w="12700">
            <a:solidFill>
              <a:schemeClr val="accent1">
                <a:lumMod val="50000"/>
              </a:schemeClr>
            </a:solidFill>
          </a:ln>
        </p:spPr>
        <p:txBody>
          <a:bodyPr wrap="square">
            <a:spAutoFit/>
          </a:bodyPr>
          <a:lstStyle/>
          <a:p>
            <a:r>
              <a:rPr lang="en-GB" dirty="0"/>
              <a:t>NOTE: Purple cytoplasm is due to pigment – enables cytoplasm to be seen</a:t>
            </a:r>
          </a:p>
        </p:txBody>
      </p:sp>
    </p:spTree>
    <p:extLst>
      <p:ext uri="{BB962C8B-B14F-4D97-AF65-F5344CB8AC3E}">
        <p14:creationId xmlns:p14="http://schemas.microsoft.com/office/powerpoint/2010/main" val="28803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3600" dirty="0"/>
              <a:t>Turgid and Plasmolysed Onion Cells Under a Microscope.</a:t>
            </a:r>
          </a:p>
        </p:txBody>
      </p:sp>
      <p:sp>
        <p:nvSpPr>
          <p:cNvPr id="7" name="Content Placeholder 6"/>
          <p:cNvSpPr>
            <a:spLocks noGrp="1"/>
          </p:cNvSpPr>
          <p:nvPr>
            <p:ph sz="half" idx="1"/>
          </p:nvPr>
        </p:nvSpPr>
        <p:spPr>
          <a:xfrm>
            <a:off x="911394" y="2286000"/>
            <a:ext cx="3347456" cy="4023360"/>
          </a:xfrm>
        </p:spPr>
        <p:txBody>
          <a:bodyPr>
            <a:normAutofit/>
          </a:bodyPr>
          <a:lstStyle/>
          <a:p>
            <a:r>
              <a:rPr lang="en-GB" sz="2000" dirty="0"/>
              <a:t>Turgid Onion Cells</a:t>
            </a:r>
          </a:p>
        </p:txBody>
      </p:sp>
      <p:sp>
        <p:nvSpPr>
          <p:cNvPr id="8" name="Content Placeholder 7"/>
          <p:cNvSpPr>
            <a:spLocks noGrp="1"/>
          </p:cNvSpPr>
          <p:nvPr>
            <p:ph sz="half" idx="2"/>
          </p:nvPr>
        </p:nvSpPr>
        <p:spPr>
          <a:xfrm>
            <a:off x="7415408" y="2273474"/>
            <a:ext cx="3156560" cy="4023360"/>
          </a:xfrm>
        </p:spPr>
        <p:txBody>
          <a:bodyPr>
            <a:normAutofit/>
          </a:bodyPr>
          <a:lstStyle/>
          <a:p>
            <a:r>
              <a:rPr lang="en-GB" sz="2000" dirty="0"/>
              <a:t>Plasmolysed Onion Cells</a:t>
            </a:r>
          </a:p>
        </p:txBody>
      </p:sp>
      <p:graphicFrame>
        <p:nvGraphicFramePr>
          <p:cNvPr id="4" name="Object 3"/>
          <p:cNvGraphicFramePr>
            <a:graphicFrameLocks noChangeAspect="1"/>
          </p:cNvGraphicFramePr>
          <p:nvPr/>
        </p:nvGraphicFramePr>
        <p:xfrm>
          <a:off x="7500945" y="3442056"/>
          <a:ext cx="2908183" cy="2971270"/>
        </p:xfrm>
        <a:graphic>
          <a:graphicData uri="http://schemas.openxmlformats.org/presentationml/2006/ole">
            <mc:AlternateContent xmlns:mc="http://schemas.openxmlformats.org/markup-compatibility/2006">
              <mc:Choice xmlns:v="urn:schemas-microsoft-com:vml" Requires="v">
                <p:oleObj name="Acrobat Document" r:id="rId2" imgW="2133600" imgH="2143125" progId="AcroExch.Document.DC">
                  <p:embed/>
                </p:oleObj>
              </mc:Choice>
              <mc:Fallback>
                <p:oleObj name="Acrobat Document" r:id="rId2" imgW="2133600" imgH="2143125" progId="AcroExch.Document.DC">
                  <p:embed/>
                  <p:pic>
                    <p:nvPicPr>
                      <p:cNvPr id="4" name="Object 3"/>
                      <p:cNvPicPr/>
                      <p:nvPr/>
                    </p:nvPicPr>
                    <p:blipFill>
                      <a:blip r:embed="rId3"/>
                      <a:stretch>
                        <a:fillRect/>
                      </a:stretch>
                    </p:blipFill>
                    <p:spPr>
                      <a:xfrm>
                        <a:off x="7500945" y="3442056"/>
                        <a:ext cx="2908183" cy="297127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968811" y="3457183"/>
          <a:ext cx="2930533" cy="2943616"/>
        </p:xfrm>
        <a:graphic>
          <a:graphicData uri="http://schemas.openxmlformats.org/presentationml/2006/ole">
            <mc:AlternateContent xmlns:mc="http://schemas.openxmlformats.org/markup-compatibility/2006">
              <mc:Choice xmlns:v="urn:schemas-microsoft-com:vml" Requires="v">
                <p:oleObj name="Acrobat Document" r:id="rId4" imgW="2133600" imgH="2143125" progId="AcroExch.Document.DC">
                  <p:embed/>
                </p:oleObj>
              </mc:Choice>
              <mc:Fallback>
                <p:oleObj name="Acrobat Document" r:id="rId4" imgW="2133600" imgH="2143125" progId="AcroExch.Document.DC">
                  <p:embed/>
                  <p:pic>
                    <p:nvPicPr>
                      <p:cNvPr id="5" name="Object 4"/>
                      <p:cNvPicPr/>
                      <p:nvPr/>
                    </p:nvPicPr>
                    <p:blipFill>
                      <a:blip r:embed="rId5"/>
                      <a:stretch>
                        <a:fillRect/>
                      </a:stretch>
                    </p:blipFill>
                    <p:spPr>
                      <a:xfrm>
                        <a:off x="968811" y="3457183"/>
                        <a:ext cx="2930533" cy="2943616"/>
                      </a:xfrm>
                      <a:prstGeom prst="rect">
                        <a:avLst/>
                      </a:prstGeom>
                    </p:spPr>
                  </p:pic>
                </p:oleObj>
              </mc:Fallback>
            </mc:AlternateContent>
          </a:graphicData>
        </a:graphic>
      </p:graphicFrame>
      <p:grpSp>
        <p:nvGrpSpPr>
          <p:cNvPr id="93" name="Group 92"/>
          <p:cNvGrpSpPr/>
          <p:nvPr/>
        </p:nvGrpSpPr>
        <p:grpSpPr>
          <a:xfrm>
            <a:off x="4108537" y="2179529"/>
            <a:ext cx="3144033" cy="4244323"/>
            <a:chOff x="4108537" y="2179529"/>
            <a:chExt cx="3144033" cy="4244323"/>
          </a:xfrm>
        </p:grpSpPr>
        <p:graphicFrame>
          <p:nvGraphicFramePr>
            <p:cNvPr id="91" name="Object 90"/>
            <p:cNvGraphicFramePr>
              <a:graphicFrameLocks noChangeAspect="1"/>
            </p:cNvGraphicFramePr>
            <p:nvPr/>
          </p:nvGraphicFramePr>
          <p:xfrm>
            <a:off x="4188086" y="3461577"/>
            <a:ext cx="3000375" cy="2962275"/>
          </p:xfrm>
          <a:graphic>
            <a:graphicData uri="http://schemas.openxmlformats.org/presentationml/2006/ole">
              <mc:AlternateContent xmlns:mc="http://schemas.openxmlformats.org/markup-compatibility/2006">
                <mc:Choice xmlns:v="urn:schemas-microsoft-com:vml" Requires="v">
                  <p:oleObj name="Acrobat Document" r:id="rId6" imgW="3000202" imgH="2961970" progId="AcroExch.Document.DC">
                    <p:embed/>
                  </p:oleObj>
                </mc:Choice>
                <mc:Fallback>
                  <p:oleObj name="Acrobat Document" r:id="rId6" imgW="3000202" imgH="2961970" progId="AcroExch.Document.DC">
                    <p:embed/>
                    <p:pic>
                      <p:nvPicPr>
                        <p:cNvPr id="91" name="Object 90"/>
                        <p:cNvPicPr/>
                        <p:nvPr/>
                      </p:nvPicPr>
                      <p:blipFill>
                        <a:blip r:embed="rId7"/>
                        <a:stretch>
                          <a:fillRect/>
                        </a:stretch>
                      </p:blipFill>
                      <p:spPr>
                        <a:xfrm>
                          <a:off x="4188086" y="3461577"/>
                          <a:ext cx="3000375" cy="2962275"/>
                        </a:xfrm>
                        <a:prstGeom prst="rect">
                          <a:avLst/>
                        </a:prstGeom>
                      </p:spPr>
                    </p:pic>
                  </p:oleObj>
                </mc:Fallback>
              </mc:AlternateContent>
            </a:graphicData>
          </a:graphic>
        </p:graphicFrame>
        <p:sp>
          <p:nvSpPr>
            <p:cNvPr id="92" name="TextBox 91"/>
            <p:cNvSpPr txBox="1"/>
            <p:nvPr/>
          </p:nvSpPr>
          <p:spPr>
            <a:xfrm>
              <a:off x="4108537" y="2179529"/>
              <a:ext cx="3144033" cy="1015663"/>
            </a:xfrm>
            <a:prstGeom prst="rect">
              <a:avLst/>
            </a:prstGeom>
            <a:noFill/>
          </p:spPr>
          <p:txBody>
            <a:bodyPr wrap="square" rtlCol="0">
              <a:spAutoFit/>
            </a:bodyPr>
            <a:lstStyle/>
            <a:p>
              <a:r>
                <a:rPr lang="en-GB" sz="2000" dirty="0"/>
                <a:t>At </a:t>
              </a:r>
              <a:r>
                <a:rPr lang="en-GB" sz="2000" b="1" dirty="0"/>
                <a:t>Incipient plasmolysis </a:t>
              </a:r>
              <a:r>
                <a:rPr lang="en-GB" sz="2000" dirty="0"/>
                <a:t>50% cells are seen to be plasmolysed</a:t>
              </a:r>
            </a:p>
          </p:txBody>
        </p:sp>
      </p:grpSp>
    </p:spTree>
    <p:extLst>
      <p:ext uri="{BB962C8B-B14F-4D97-AF65-F5344CB8AC3E}">
        <p14:creationId xmlns:p14="http://schemas.microsoft.com/office/powerpoint/2010/main" val="3590682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161098" y="792688"/>
          <a:ext cx="10028872" cy="5903530"/>
        </p:xfrm>
        <a:graphic>
          <a:graphicData uri="http://schemas.openxmlformats.org/drawingml/2006/table">
            <a:tbl>
              <a:tblPr firstRow="1" bandRow="1">
                <a:tableStyleId>{5940675A-B579-460E-94D1-54222C63F5DA}</a:tableStyleId>
              </a:tblPr>
              <a:tblGrid>
                <a:gridCol w="558677">
                  <a:extLst>
                    <a:ext uri="{9D8B030D-6E8A-4147-A177-3AD203B41FA5}">
                      <a16:colId xmlns:a16="http://schemas.microsoft.com/office/drawing/2014/main" val="20000"/>
                    </a:ext>
                  </a:extLst>
                </a:gridCol>
                <a:gridCol w="3092255">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3177540">
                  <a:extLst>
                    <a:ext uri="{9D8B030D-6E8A-4147-A177-3AD203B41FA5}">
                      <a16:colId xmlns:a16="http://schemas.microsoft.com/office/drawing/2014/main" val="20003"/>
                    </a:ext>
                  </a:extLst>
                </a:gridCol>
              </a:tblGrid>
              <a:tr h="630029">
                <a:tc>
                  <a:txBody>
                    <a:bodyPr/>
                    <a:lstStyle/>
                    <a:p>
                      <a:endParaRPr lang="en-GB" dirty="0"/>
                    </a:p>
                  </a:txBody>
                  <a:tcPr/>
                </a:tc>
                <a:tc>
                  <a:txBody>
                    <a:bodyPr/>
                    <a:lstStyle/>
                    <a:p>
                      <a:r>
                        <a:rPr lang="en-GB" dirty="0"/>
                        <a:t>In Higher Water</a:t>
                      </a:r>
                      <a:r>
                        <a:rPr lang="en-GB" baseline="0" dirty="0"/>
                        <a:t> potential than cell (hypotonic solution)</a:t>
                      </a:r>
                      <a:endParaRPr lang="en-GB" dirty="0"/>
                    </a:p>
                  </a:txBody>
                  <a:tcPr/>
                </a:tc>
                <a:tc>
                  <a:txBody>
                    <a:bodyPr/>
                    <a:lstStyle/>
                    <a:p>
                      <a:r>
                        <a:rPr lang="en-GB" dirty="0"/>
                        <a:t>In Equal Water</a:t>
                      </a:r>
                      <a:r>
                        <a:rPr lang="en-GB" baseline="0" dirty="0"/>
                        <a:t> potential to cell  (Isotonic solution)</a:t>
                      </a:r>
                      <a:endParaRPr lang="en-GB" dirty="0"/>
                    </a:p>
                  </a:txBody>
                  <a:tcPr/>
                </a:tc>
                <a:tc>
                  <a:txBody>
                    <a:bodyPr/>
                    <a:lstStyle/>
                    <a:p>
                      <a:r>
                        <a:rPr lang="en-GB" dirty="0"/>
                        <a:t>In Lower water potential than</a:t>
                      </a:r>
                      <a:r>
                        <a:rPr lang="en-GB" baseline="0" dirty="0"/>
                        <a:t> cell (hypertonic solution)</a:t>
                      </a:r>
                      <a:endParaRPr lang="en-GB" dirty="0"/>
                    </a:p>
                  </a:txBody>
                  <a:tcPr/>
                </a:tc>
                <a:extLst>
                  <a:ext uri="{0D108BD9-81ED-4DB2-BD59-A6C34878D82A}">
                    <a16:rowId xmlns:a16="http://schemas.microsoft.com/office/drawing/2014/main" val="10000"/>
                  </a:ext>
                </a:extLst>
              </a:tr>
              <a:tr h="2120209">
                <a:tc>
                  <a:txBody>
                    <a:bodyPr/>
                    <a:lstStyle/>
                    <a:p>
                      <a:r>
                        <a:rPr lang="en-GB" dirty="0"/>
                        <a:t>          Animal Cell</a:t>
                      </a:r>
                    </a:p>
                  </a:txBody>
                  <a:tcPr vert="vert270"/>
                </a:tc>
                <a:tc>
                  <a:txBody>
                    <a:bodyPr/>
                    <a:lstStyle/>
                    <a:p>
                      <a:endParaRPr lang="en-GB" dirty="0"/>
                    </a:p>
                    <a:p>
                      <a:endParaRPr lang="en-GB" dirty="0"/>
                    </a:p>
                    <a:p>
                      <a:endParaRPr lang="en-GB" dirty="0"/>
                    </a:p>
                    <a:p>
                      <a:endParaRPr lang="en-GB" dirty="0"/>
                    </a:p>
                    <a:p>
                      <a:endParaRPr lang="en-GB" dirty="0"/>
                    </a:p>
                    <a:p>
                      <a:r>
                        <a:rPr lang="en-GB" sz="1600" dirty="0"/>
                        <a:t>Water enters cell by osmosis. Cell bursts open.</a:t>
                      </a:r>
                    </a:p>
                  </a:txBody>
                  <a:tcPr/>
                </a:tc>
                <a:tc>
                  <a:txBody>
                    <a:bodyPr/>
                    <a:lstStyle/>
                    <a:p>
                      <a:endParaRPr lang="en-GB" dirty="0"/>
                    </a:p>
                    <a:p>
                      <a:endParaRPr lang="en-GB" dirty="0"/>
                    </a:p>
                    <a:p>
                      <a:endParaRPr lang="en-GB" dirty="0"/>
                    </a:p>
                    <a:p>
                      <a:endParaRPr lang="en-GB" dirty="0"/>
                    </a:p>
                    <a:p>
                      <a:endParaRPr lang="en-GB" dirty="0"/>
                    </a:p>
                    <a:p>
                      <a:r>
                        <a:rPr lang="en-GB" sz="1600" dirty="0"/>
                        <a:t>No NET water movement although it moves both ways.</a:t>
                      </a:r>
                      <a:r>
                        <a:rPr lang="en-GB" sz="1600" baseline="0" dirty="0"/>
                        <a:t> No change in cell shape</a:t>
                      </a:r>
                      <a:endParaRPr lang="en-GB" sz="1600" dirty="0"/>
                    </a:p>
                  </a:txBody>
                  <a:tcPr/>
                </a:tc>
                <a:tc>
                  <a:txBody>
                    <a:bodyPr/>
                    <a:lstStyle/>
                    <a:p>
                      <a:endParaRPr lang="en-GB" dirty="0"/>
                    </a:p>
                    <a:p>
                      <a:endParaRPr lang="en-GB" dirty="0"/>
                    </a:p>
                    <a:p>
                      <a:endParaRPr lang="en-GB" dirty="0"/>
                    </a:p>
                    <a:p>
                      <a:endParaRPr lang="en-GB" dirty="0"/>
                    </a:p>
                    <a:p>
                      <a:endParaRPr lang="en-GB" dirty="0"/>
                    </a:p>
                    <a:p>
                      <a:r>
                        <a:rPr lang="en-GB" sz="1600" dirty="0"/>
                        <a:t>Water leave cell by osmosis. Cell shrinks and shrivels</a:t>
                      </a:r>
                    </a:p>
                  </a:txBody>
                  <a:tcPr/>
                </a:tc>
                <a:extLst>
                  <a:ext uri="{0D108BD9-81ED-4DB2-BD59-A6C34878D82A}">
                    <a16:rowId xmlns:a16="http://schemas.microsoft.com/office/drawing/2014/main" val="10001"/>
                  </a:ext>
                </a:extLst>
              </a:tr>
              <a:tr h="3068890">
                <a:tc>
                  <a:txBody>
                    <a:bodyPr/>
                    <a:lstStyle/>
                    <a:p>
                      <a:r>
                        <a:rPr lang="en-GB" dirty="0"/>
                        <a:t>        Plant Cell</a:t>
                      </a:r>
                    </a:p>
                  </a:txBody>
                  <a:tcPr vert="vert270"/>
                </a:tc>
                <a:tc>
                  <a:txBody>
                    <a:bodyPr/>
                    <a:lstStyle/>
                    <a:p>
                      <a:endParaRPr lang="en-GB" dirty="0"/>
                    </a:p>
                    <a:p>
                      <a:endParaRPr lang="en-GB" dirty="0"/>
                    </a:p>
                    <a:p>
                      <a:endParaRPr lang="en-GB" dirty="0"/>
                    </a:p>
                    <a:p>
                      <a:endParaRPr lang="en-GB" dirty="0"/>
                    </a:p>
                    <a:p>
                      <a:endParaRPr lang="en-GB" dirty="0"/>
                    </a:p>
                    <a:p>
                      <a:endParaRPr lang="en-GB" sz="1600" dirty="0"/>
                    </a:p>
                    <a:p>
                      <a:r>
                        <a:rPr lang="en-GB" sz="1600" dirty="0"/>
                        <a:t>Water</a:t>
                      </a:r>
                      <a:r>
                        <a:rPr lang="en-GB" sz="1600" baseline="0" dirty="0"/>
                        <a:t> enters cell by osmosis. Cell membrane is pushed tight against the cell wall. Cell is </a:t>
                      </a:r>
                      <a:r>
                        <a:rPr lang="en-GB" sz="1600" baseline="0" dirty="0">
                          <a:solidFill>
                            <a:srgbClr val="FF0000"/>
                          </a:solidFill>
                        </a:rPr>
                        <a:t>TURGID</a:t>
                      </a:r>
                      <a:endParaRPr lang="en-GB" sz="1600" dirty="0">
                        <a:solidFill>
                          <a:srgbClr val="FF0000"/>
                        </a:solidFill>
                      </a:endParaRPr>
                    </a:p>
                  </a:txBody>
                  <a:tcPr/>
                </a:tc>
                <a:tc>
                  <a:txBody>
                    <a:bodyPr/>
                    <a:lstStyle/>
                    <a:p>
                      <a:endParaRPr lang="en-GB" dirty="0"/>
                    </a:p>
                    <a:p>
                      <a:endParaRPr lang="en-GB" dirty="0"/>
                    </a:p>
                    <a:p>
                      <a:endParaRPr lang="en-GB" dirty="0"/>
                    </a:p>
                    <a:p>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No NET water movement although it moves both ways.</a:t>
                      </a:r>
                      <a:r>
                        <a:rPr lang="en-GB" sz="1600" baseline="0" dirty="0"/>
                        <a:t> No change in cell shape but protoplast is barely in contact with cell wall. Cell is in </a:t>
                      </a:r>
                      <a:r>
                        <a:rPr lang="en-GB" sz="1600" baseline="0" dirty="0">
                          <a:solidFill>
                            <a:srgbClr val="FF0000"/>
                          </a:solidFill>
                        </a:rPr>
                        <a:t>INCIPIENT PLASMOLYSIS</a:t>
                      </a:r>
                      <a:endParaRPr lang="en-GB" sz="1600" dirty="0">
                        <a:solidFill>
                          <a:srgbClr val="FF0000"/>
                        </a:solidFill>
                      </a:endParaRPr>
                    </a:p>
                  </a:txBody>
                  <a:tcPr/>
                </a:tc>
                <a:tc>
                  <a:txBody>
                    <a:bodyPr/>
                    <a:lstStyle/>
                    <a:p>
                      <a:endParaRPr lang="en-GB" dirty="0"/>
                    </a:p>
                    <a:p>
                      <a:endParaRPr lang="en-GB" dirty="0"/>
                    </a:p>
                    <a:p>
                      <a:endParaRPr lang="en-GB" dirty="0"/>
                    </a:p>
                    <a:p>
                      <a:endParaRPr lang="en-GB" dirty="0"/>
                    </a:p>
                    <a:p>
                      <a:endParaRPr lang="en-GB" dirty="0"/>
                    </a:p>
                    <a:p>
                      <a:endParaRPr lang="en-GB" sz="1600" dirty="0"/>
                    </a:p>
                    <a:p>
                      <a:r>
                        <a:rPr lang="en-GB" sz="1600" dirty="0"/>
                        <a:t>Water leaves cell by osmosis. Cytoplasm shrinks pulling membrane from cell wall. Cell is flaccid and said to be </a:t>
                      </a:r>
                      <a:r>
                        <a:rPr lang="en-GB" sz="1600" dirty="0">
                          <a:solidFill>
                            <a:srgbClr val="FF0000"/>
                          </a:solidFill>
                        </a:rPr>
                        <a:t>PLASMOLYSED</a:t>
                      </a:r>
                    </a:p>
                  </a:txBody>
                  <a:tcPr/>
                </a:tc>
                <a:extLst>
                  <a:ext uri="{0D108BD9-81ED-4DB2-BD59-A6C34878D82A}">
                    <a16:rowId xmlns:a16="http://schemas.microsoft.com/office/drawing/2014/main" val="10002"/>
                  </a:ext>
                </a:extLst>
              </a:tr>
            </a:tbl>
          </a:graphicData>
        </a:graphic>
      </p:graphicFrame>
      <p:graphicFrame>
        <p:nvGraphicFramePr>
          <p:cNvPr id="6" name="Object 5"/>
          <p:cNvGraphicFramePr>
            <a:graphicFrameLocks noChangeAspect="1"/>
          </p:cNvGraphicFramePr>
          <p:nvPr/>
        </p:nvGraphicFramePr>
        <p:xfrm>
          <a:off x="2558276" y="3707944"/>
          <a:ext cx="949855" cy="1315945"/>
        </p:xfrm>
        <a:graphic>
          <a:graphicData uri="http://schemas.openxmlformats.org/presentationml/2006/ole">
            <mc:AlternateContent xmlns:mc="http://schemas.openxmlformats.org/markup-compatibility/2006">
              <mc:Choice xmlns:v="urn:schemas-microsoft-com:vml" Requires="v">
                <p:oleObj name="Acrobat Document" r:id="rId2" imgW="914400" imgH="1266673" progId="AcroExch.Document.DC">
                  <p:embed/>
                </p:oleObj>
              </mc:Choice>
              <mc:Fallback>
                <p:oleObj name="Acrobat Document" r:id="rId2" imgW="914400" imgH="1266673" progId="AcroExch.Document.DC">
                  <p:embed/>
                  <p:pic>
                    <p:nvPicPr>
                      <p:cNvPr id="6" name="Object 5"/>
                      <p:cNvPicPr/>
                      <p:nvPr/>
                    </p:nvPicPr>
                    <p:blipFill>
                      <a:blip r:embed="rId3"/>
                      <a:stretch>
                        <a:fillRect/>
                      </a:stretch>
                    </p:blipFill>
                    <p:spPr>
                      <a:xfrm>
                        <a:off x="2558276" y="3707944"/>
                        <a:ext cx="949855" cy="1315945"/>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637417" y="1519247"/>
          <a:ext cx="1220484" cy="1269797"/>
        </p:xfrm>
        <a:graphic>
          <a:graphicData uri="http://schemas.openxmlformats.org/presentationml/2006/ole">
            <mc:AlternateContent xmlns:mc="http://schemas.openxmlformats.org/markup-compatibility/2006">
              <mc:Choice xmlns:v="urn:schemas-microsoft-com:vml" Requires="v">
                <p:oleObj name="Acrobat Document" r:id="rId4" imgW="942802" imgH="981037" progId="AcroExch.Document.DC">
                  <p:embed/>
                </p:oleObj>
              </mc:Choice>
              <mc:Fallback>
                <p:oleObj name="Acrobat Document" r:id="rId4" imgW="942802" imgH="981037" progId="AcroExch.Document.DC">
                  <p:embed/>
                  <p:pic>
                    <p:nvPicPr>
                      <p:cNvPr id="7" name="Object 6"/>
                      <p:cNvPicPr/>
                      <p:nvPr/>
                    </p:nvPicPr>
                    <p:blipFill>
                      <a:blip r:embed="rId5"/>
                      <a:stretch>
                        <a:fillRect/>
                      </a:stretch>
                    </p:blipFill>
                    <p:spPr>
                      <a:xfrm>
                        <a:off x="2637417" y="1519247"/>
                        <a:ext cx="1220484" cy="1269797"/>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5707224" y="1596351"/>
          <a:ext cx="1054159" cy="1170295"/>
        </p:xfrm>
        <a:graphic>
          <a:graphicData uri="http://schemas.openxmlformats.org/presentationml/2006/ole">
            <mc:AlternateContent xmlns:mc="http://schemas.openxmlformats.org/markup-compatibility/2006">
              <mc:Choice xmlns:v="urn:schemas-microsoft-com:vml" Requires="v">
                <p:oleObj name="Acrobat Document" r:id="rId6" imgW="1123950" imgH="1247470" progId="AcroExch.Document.DC">
                  <p:embed/>
                </p:oleObj>
              </mc:Choice>
              <mc:Fallback>
                <p:oleObj name="Acrobat Document" r:id="rId6" imgW="1123950" imgH="1247470" progId="AcroExch.Document.DC">
                  <p:embed/>
                  <p:pic>
                    <p:nvPicPr>
                      <p:cNvPr id="8" name="Object 7"/>
                      <p:cNvPicPr/>
                      <p:nvPr/>
                    </p:nvPicPr>
                    <p:blipFill>
                      <a:blip r:embed="rId7"/>
                      <a:stretch>
                        <a:fillRect/>
                      </a:stretch>
                    </p:blipFill>
                    <p:spPr>
                      <a:xfrm>
                        <a:off x="5707224" y="1596351"/>
                        <a:ext cx="1054159" cy="1170295"/>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8266251" y="1624660"/>
          <a:ext cx="885201" cy="1036333"/>
        </p:xfrm>
        <a:graphic>
          <a:graphicData uri="http://schemas.openxmlformats.org/presentationml/2006/ole">
            <mc:AlternateContent xmlns:mc="http://schemas.openxmlformats.org/markup-compatibility/2006">
              <mc:Choice xmlns:v="urn:schemas-microsoft-com:vml" Requires="v">
                <p:oleObj name="Acrobat Document" r:id="rId8" imgW="781050" imgH="914171" progId="AcroExch.Document.DC">
                  <p:embed/>
                </p:oleObj>
              </mc:Choice>
              <mc:Fallback>
                <p:oleObj name="Acrobat Document" r:id="rId8" imgW="781050" imgH="914171" progId="AcroExch.Document.DC">
                  <p:embed/>
                  <p:pic>
                    <p:nvPicPr>
                      <p:cNvPr id="9" name="Object 8"/>
                      <p:cNvPicPr/>
                      <p:nvPr/>
                    </p:nvPicPr>
                    <p:blipFill>
                      <a:blip r:embed="rId9"/>
                      <a:stretch>
                        <a:fillRect/>
                      </a:stretch>
                    </p:blipFill>
                    <p:spPr>
                      <a:xfrm>
                        <a:off x="8266251" y="1624660"/>
                        <a:ext cx="885201" cy="1036333"/>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5688695" y="3670328"/>
          <a:ext cx="993459" cy="1292376"/>
        </p:xfrm>
        <a:graphic>
          <a:graphicData uri="http://schemas.openxmlformats.org/presentationml/2006/ole">
            <mc:AlternateContent xmlns:mc="http://schemas.openxmlformats.org/markup-compatibility/2006">
              <mc:Choice xmlns:v="urn:schemas-microsoft-com:vml" Requires="v">
                <p:oleObj name="Acrobat Document" r:id="rId10" imgW="1076152" imgH="1400061" progId="AcroExch.Document.DC">
                  <p:embed/>
                </p:oleObj>
              </mc:Choice>
              <mc:Fallback>
                <p:oleObj name="Acrobat Document" r:id="rId10" imgW="1076152" imgH="1400061" progId="AcroExch.Document.DC">
                  <p:embed/>
                  <p:pic>
                    <p:nvPicPr>
                      <p:cNvPr id="10" name="Object 9"/>
                      <p:cNvPicPr/>
                      <p:nvPr/>
                    </p:nvPicPr>
                    <p:blipFill>
                      <a:blip r:embed="rId11"/>
                      <a:stretch>
                        <a:fillRect/>
                      </a:stretch>
                    </p:blipFill>
                    <p:spPr>
                      <a:xfrm>
                        <a:off x="5688695" y="3670328"/>
                        <a:ext cx="993459" cy="1292376"/>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8883303" y="3704324"/>
          <a:ext cx="928911" cy="1241708"/>
        </p:xfrm>
        <a:graphic>
          <a:graphicData uri="http://schemas.openxmlformats.org/presentationml/2006/ole">
            <mc:AlternateContent xmlns:mc="http://schemas.openxmlformats.org/markup-compatibility/2006">
              <mc:Choice xmlns:v="urn:schemas-microsoft-com:vml" Requires="v">
                <p:oleObj name="Acrobat Document" r:id="rId12" imgW="933450" imgH="1247470" progId="AcroExch.Document.DC">
                  <p:embed/>
                </p:oleObj>
              </mc:Choice>
              <mc:Fallback>
                <p:oleObj name="Acrobat Document" r:id="rId12" imgW="933450" imgH="1247470" progId="AcroExch.Document.DC">
                  <p:embed/>
                  <p:pic>
                    <p:nvPicPr>
                      <p:cNvPr id="11" name="Object 10"/>
                      <p:cNvPicPr/>
                      <p:nvPr/>
                    </p:nvPicPr>
                    <p:blipFill>
                      <a:blip r:embed="rId13"/>
                      <a:stretch>
                        <a:fillRect/>
                      </a:stretch>
                    </p:blipFill>
                    <p:spPr>
                      <a:xfrm>
                        <a:off x="8883303" y="3704324"/>
                        <a:ext cx="928911" cy="1241708"/>
                      </a:xfrm>
                      <a:prstGeom prst="rect">
                        <a:avLst/>
                      </a:prstGeom>
                    </p:spPr>
                  </p:pic>
                </p:oleObj>
              </mc:Fallback>
            </mc:AlternateContent>
          </a:graphicData>
        </a:graphic>
      </p:graphicFrame>
      <p:sp>
        <p:nvSpPr>
          <p:cNvPr id="13" name="TextBox 12"/>
          <p:cNvSpPr txBox="1"/>
          <p:nvPr/>
        </p:nvSpPr>
        <p:spPr>
          <a:xfrm>
            <a:off x="867508" y="222738"/>
            <a:ext cx="10656277" cy="400110"/>
          </a:xfrm>
          <a:prstGeom prst="rect">
            <a:avLst/>
          </a:prstGeom>
          <a:noFill/>
        </p:spPr>
        <p:txBody>
          <a:bodyPr wrap="square" rtlCol="0">
            <a:spAutoFit/>
          </a:bodyPr>
          <a:lstStyle/>
          <a:p>
            <a:r>
              <a:rPr lang="en-GB" sz="2000" b="1" dirty="0"/>
              <a:t>Effect of Osmosis in Plant and Animal cells in Solutions of Different Water Potentials</a:t>
            </a:r>
          </a:p>
        </p:txBody>
      </p:sp>
      <p:sp>
        <p:nvSpPr>
          <p:cNvPr id="2" name="TextBox 1"/>
          <p:cNvSpPr txBox="1"/>
          <p:nvPr/>
        </p:nvSpPr>
        <p:spPr>
          <a:xfrm>
            <a:off x="9237786" y="1617784"/>
            <a:ext cx="1969476" cy="1077218"/>
          </a:xfrm>
          <a:prstGeom prst="rect">
            <a:avLst/>
          </a:prstGeom>
          <a:noFill/>
        </p:spPr>
        <p:txBody>
          <a:bodyPr wrap="square" lIns="36000" tIns="36000" rIns="36000" bIns="36000" rtlCol="0">
            <a:spAutoFit/>
          </a:bodyPr>
          <a:lstStyle/>
          <a:p>
            <a:r>
              <a:rPr lang="en-GB" sz="1600" dirty="0"/>
              <a:t>Note: shrivelled and shrunken red blood cells are said to be </a:t>
            </a:r>
            <a:r>
              <a:rPr lang="en-GB" sz="1600" dirty="0">
                <a:solidFill>
                  <a:srgbClr val="FF0000"/>
                </a:solidFill>
              </a:rPr>
              <a:t>HAEMOLYSED</a:t>
            </a:r>
          </a:p>
        </p:txBody>
      </p:sp>
    </p:spTree>
    <p:extLst>
      <p:ext uri="{BB962C8B-B14F-4D97-AF65-F5344CB8AC3E}">
        <p14:creationId xmlns:p14="http://schemas.microsoft.com/office/powerpoint/2010/main" val="3463072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88474" y="440892"/>
            <a:ext cx="9102436" cy="820632"/>
          </a:xfrm>
        </p:spPr>
        <p:txBody>
          <a:bodyPr>
            <a:normAutofit/>
          </a:bodyPr>
          <a:lstStyle/>
          <a:p>
            <a:pPr eaLnBrk="1" hangingPunct="1"/>
            <a:r>
              <a:rPr lang="en-GB" sz="3600" b="1" dirty="0"/>
              <a:t>Facilitated Diffusion </a:t>
            </a:r>
            <a:r>
              <a:rPr lang="en-GB" sz="2200" dirty="0"/>
              <a:t>(passive –no energy required)</a:t>
            </a:r>
          </a:p>
        </p:txBody>
      </p:sp>
      <p:sp>
        <p:nvSpPr>
          <p:cNvPr id="20483" name="Rectangle 3"/>
          <p:cNvSpPr>
            <a:spLocks noGrp="1" noChangeArrowheads="1"/>
          </p:cNvSpPr>
          <p:nvPr>
            <p:ph type="body" idx="1"/>
          </p:nvPr>
        </p:nvSpPr>
        <p:spPr>
          <a:xfrm>
            <a:off x="1091720" y="2654388"/>
            <a:ext cx="9831653" cy="2856726"/>
          </a:xfrm>
        </p:spPr>
        <p:txBody>
          <a:bodyPr>
            <a:normAutofit/>
          </a:bodyPr>
          <a:lstStyle/>
          <a:p>
            <a:pPr eaLnBrk="1" hangingPunct="1">
              <a:lnSpc>
                <a:spcPct val="90000"/>
              </a:lnSpc>
              <a:spcAft>
                <a:spcPts val="1200"/>
              </a:spcAft>
            </a:pPr>
            <a:r>
              <a:rPr lang="en-GB" sz="2400" dirty="0"/>
              <a:t>Hydrophilic polar molecules &amp; large molecules such as </a:t>
            </a:r>
            <a:r>
              <a:rPr lang="en-GB" sz="2400" dirty="0">
                <a:solidFill>
                  <a:srgbClr val="FF3300"/>
                </a:solidFill>
              </a:rPr>
              <a:t>glucose</a:t>
            </a:r>
            <a:r>
              <a:rPr lang="en-GB" sz="2400" dirty="0"/>
              <a:t>, </a:t>
            </a:r>
            <a:r>
              <a:rPr lang="en-GB" sz="2400" dirty="0">
                <a:solidFill>
                  <a:srgbClr val="FF3300"/>
                </a:solidFill>
              </a:rPr>
              <a:t>sodium ions</a:t>
            </a:r>
            <a:r>
              <a:rPr lang="en-GB" sz="2400" dirty="0"/>
              <a:t> and </a:t>
            </a:r>
            <a:r>
              <a:rPr lang="en-GB" sz="2400" dirty="0">
                <a:solidFill>
                  <a:srgbClr val="FF3300"/>
                </a:solidFill>
              </a:rPr>
              <a:t>chloride ions</a:t>
            </a:r>
            <a:r>
              <a:rPr lang="en-GB" sz="2400" dirty="0"/>
              <a:t> are not lipid soluble and do not diffuse readily through the phospholipids of cell membranes.</a:t>
            </a:r>
          </a:p>
          <a:p>
            <a:pPr eaLnBrk="1" hangingPunct="1">
              <a:lnSpc>
                <a:spcPct val="90000"/>
              </a:lnSpc>
              <a:spcAft>
                <a:spcPts val="1200"/>
              </a:spcAft>
            </a:pPr>
            <a:r>
              <a:rPr lang="en-GB" sz="2400" dirty="0"/>
              <a:t>Instead they move </a:t>
            </a:r>
            <a:r>
              <a:rPr lang="en-GB" sz="2400" dirty="0">
                <a:solidFill>
                  <a:srgbClr val="FF3300"/>
                </a:solidFill>
              </a:rPr>
              <a:t>passively </a:t>
            </a:r>
            <a:r>
              <a:rPr lang="en-GB" sz="2400" dirty="0"/>
              <a:t>down a concentration gradient by                                     facilitated diffusion.</a:t>
            </a:r>
          </a:p>
          <a:p>
            <a:pPr eaLnBrk="1" hangingPunct="1">
              <a:lnSpc>
                <a:spcPct val="90000"/>
              </a:lnSpc>
            </a:pPr>
            <a:r>
              <a:rPr lang="en-GB" sz="2400" dirty="0"/>
              <a:t>Facilitated diffusion involves either </a:t>
            </a:r>
            <a:r>
              <a:rPr lang="en-GB" sz="2400" dirty="0">
                <a:solidFill>
                  <a:srgbClr val="FF3300"/>
                </a:solidFill>
              </a:rPr>
              <a:t>channel proteins</a:t>
            </a:r>
            <a:r>
              <a:rPr lang="en-GB" sz="2400" dirty="0"/>
              <a:t> or </a:t>
            </a:r>
            <a:r>
              <a:rPr lang="en-GB" sz="2400" dirty="0">
                <a:solidFill>
                  <a:srgbClr val="FF3300"/>
                </a:solidFill>
              </a:rPr>
              <a:t>protein carriers</a:t>
            </a:r>
            <a:r>
              <a:rPr lang="en-GB" sz="2400" dirty="0"/>
              <a:t>.</a:t>
            </a:r>
          </a:p>
        </p:txBody>
      </p:sp>
      <p:sp>
        <p:nvSpPr>
          <p:cNvPr id="2" name="Rectangle 1"/>
          <p:cNvSpPr/>
          <p:nvPr/>
        </p:nvSpPr>
        <p:spPr>
          <a:xfrm>
            <a:off x="1167931" y="1688581"/>
            <a:ext cx="9792511" cy="685059"/>
          </a:xfrm>
          <a:prstGeom prst="rect">
            <a:avLst/>
          </a:prstGeom>
        </p:spPr>
        <p:txBody>
          <a:bodyPr wrap="square">
            <a:spAutoFit/>
          </a:bodyPr>
          <a:lstStyle/>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http://highered.mheducation.com/sites/9834092339/student_view0/chapter5/how_facilitated_diffusion_works.html</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89326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88474" y="440892"/>
            <a:ext cx="9102436" cy="820632"/>
          </a:xfrm>
        </p:spPr>
        <p:txBody>
          <a:bodyPr>
            <a:normAutofit/>
          </a:bodyPr>
          <a:lstStyle/>
          <a:p>
            <a:pPr eaLnBrk="1" hangingPunct="1"/>
            <a:r>
              <a:rPr lang="en-GB" sz="3600" b="1" dirty="0"/>
              <a:t>Facilitated Diffusion </a:t>
            </a:r>
            <a:r>
              <a:rPr lang="en-GB" sz="2200" dirty="0"/>
              <a:t>(passive –no energy required)</a:t>
            </a:r>
          </a:p>
        </p:txBody>
      </p:sp>
      <p:sp>
        <p:nvSpPr>
          <p:cNvPr id="20483" name="Rectangle 3"/>
          <p:cNvSpPr>
            <a:spLocks noGrp="1" noChangeArrowheads="1"/>
          </p:cNvSpPr>
          <p:nvPr>
            <p:ph type="body" idx="1"/>
          </p:nvPr>
        </p:nvSpPr>
        <p:spPr>
          <a:xfrm>
            <a:off x="1021260" y="2199027"/>
            <a:ext cx="10082732" cy="3633362"/>
          </a:xfrm>
        </p:spPr>
        <p:txBody>
          <a:bodyPr>
            <a:normAutofit/>
          </a:bodyPr>
          <a:lstStyle/>
          <a:p>
            <a:pPr marL="0" indent="0">
              <a:buNone/>
            </a:pPr>
            <a:r>
              <a:rPr lang="en-GB" sz="2400" dirty="0"/>
              <a:t>Facilitated diffusion involves either </a:t>
            </a:r>
            <a:r>
              <a:rPr lang="en-GB" sz="2400" dirty="0">
                <a:solidFill>
                  <a:srgbClr val="FF3300"/>
                </a:solidFill>
              </a:rPr>
              <a:t>channel proteins</a:t>
            </a:r>
            <a:r>
              <a:rPr lang="en-GB" sz="2400" dirty="0"/>
              <a:t> or </a:t>
            </a:r>
            <a:r>
              <a:rPr lang="en-GB" sz="2400" dirty="0">
                <a:solidFill>
                  <a:srgbClr val="FF3300"/>
                </a:solidFill>
              </a:rPr>
              <a:t>protein carriers</a:t>
            </a:r>
            <a:r>
              <a:rPr lang="en-GB" sz="2400" dirty="0"/>
              <a:t>.</a:t>
            </a:r>
          </a:p>
          <a:p>
            <a:pPr marL="444500" indent="-444500">
              <a:buFont typeface="Wingdings" panose="05000000000000000000" pitchFamily="2" charset="2"/>
              <a:buChar char="§"/>
            </a:pPr>
            <a:r>
              <a:rPr lang="en-GB" sz="2400" dirty="0"/>
              <a:t>Hydrophilic polar molecules </a:t>
            </a:r>
          </a:p>
          <a:p>
            <a:pPr marL="444500" indent="-444500">
              <a:buFont typeface="Wingdings" panose="05000000000000000000" pitchFamily="2" charset="2"/>
              <a:buChar char="§"/>
            </a:pPr>
            <a:r>
              <a:rPr lang="en-GB" sz="2400" dirty="0"/>
              <a:t>Ions </a:t>
            </a:r>
            <a:r>
              <a:rPr lang="en-GB" sz="2400" dirty="0" err="1"/>
              <a:t>eg</a:t>
            </a:r>
            <a:r>
              <a:rPr lang="en-GB" sz="2400" dirty="0"/>
              <a:t> </a:t>
            </a:r>
            <a:r>
              <a:rPr lang="en-GB" sz="2400" dirty="0">
                <a:solidFill>
                  <a:srgbClr val="FF0000"/>
                </a:solidFill>
              </a:rPr>
              <a:t>sodium</a:t>
            </a:r>
            <a:r>
              <a:rPr lang="en-GB" sz="2400" dirty="0"/>
              <a:t> ions</a:t>
            </a:r>
          </a:p>
          <a:p>
            <a:pPr marL="444500" indent="-444500" eaLnBrk="1" hangingPunct="1">
              <a:lnSpc>
                <a:spcPct val="90000"/>
              </a:lnSpc>
              <a:buFont typeface="Wingdings" panose="05000000000000000000" pitchFamily="2" charset="2"/>
              <a:buChar char="§"/>
            </a:pPr>
            <a:r>
              <a:rPr lang="en-GB" sz="2400" dirty="0"/>
              <a:t>Large molecules </a:t>
            </a:r>
            <a:r>
              <a:rPr lang="en-GB" sz="2400" dirty="0" err="1"/>
              <a:t>eg</a:t>
            </a:r>
            <a:r>
              <a:rPr lang="en-GB" sz="2400" dirty="0"/>
              <a:t> </a:t>
            </a:r>
            <a:r>
              <a:rPr lang="en-GB" sz="2400" dirty="0">
                <a:solidFill>
                  <a:srgbClr val="FF3300"/>
                </a:solidFill>
              </a:rPr>
              <a:t>glucose</a:t>
            </a:r>
            <a:endParaRPr lang="en-GB" sz="2400" dirty="0"/>
          </a:p>
          <a:p>
            <a:pPr eaLnBrk="1" hangingPunct="1">
              <a:lnSpc>
                <a:spcPct val="90000"/>
              </a:lnSpc>
            </a:pPr>
            <a:endParaRPr lang="en-GB" sz="2400" dirty="0"/>
          </a:p>
          <a:p>
            <a:pPr marL="0" indent="0" eaLnBrk="1" hangingPunct="1">
              <a:lnSpc>
                <a:spcPct val="90000"/>
              </a:lnSpc>
              <a:buNone/>
            </a:pPr>
            <a:r>
              <a:rPr lang="en-GB" sz="2400" dirty="0"/>
              <a:t>Instead they move </a:t>
            </a:r>
            <a:r>
              <a:rPr lang="en-GB" sz="2400" dirty="0">
                <a:solidFill>
                  <a:srgbClr val="FF3300"/>
                </a:solidFill>
              </a:rPr>
              <a:t>passively </a:t>
            </a:r>
            <a:r>
              <a:rPr lang="en-GB" sz="2400" dirty="0"/>
              <a:t>down a concentration gradient through the protein channels or carriers by facilitated diffusion.</a:t>
            </a:r>
          </a:p>
          <a:p>
            <a:pPr eaLnBrk="1" hangingPunct="1">
              <a:lnSpc>
                <a:spcPct val="90000"/>
              </a:lnSpc>
              <a:buNone/>
            </a:pPr>
            <a:endParaRPr lang="en-GB" sz="2400" dirty="0"/>
          </a:p>
        </p:txBody>
      </p:sp>
      <p:sp>
        <p:nvSpPr>
          <p:cNvPr id="2" name="Right Brace 1"/>
          <p:cNvSpPr/>
          <p:nvPr/>
        </p:nvSpPr>
        <p:spPr>
          <a:xfrm>
            <a:off x="5980670" y="2879125"/>
            <a:ext cx="370703" cy="12356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p:cNvSpPr txBox="1"/>
          <p:nvPr/>
        </p:nvSpPr>
        <p:spPr>
          <a:xfrm>
            <a:off x="6474941" y="2706129"/>
            <a:ext cx="3126259" cy="1569660"/>
          </a:xfrm>
          <a:prstGeom prst="rect">
            <a:avLst/>
          </a:prstGeom>
          <a:noFill/>
        </p:spPr>
        <p:txBody>
          <a:bodyPr wrap="square" rtlCol="0">
            <a:spAutoFit/>
          </a:bodyPr>
          <a:lstStyle/>
          <a:p>
            <a:r>
              <a:rPr lang="en-GB" sz="2400" dirty="0"/>
              <a:t>Not lipid soluble so can’t diffuse through the membrane phospholipids</a:t>
            </a:r>
          </a:p>
        </p:txBody>
      </p:sp>
    </p:spTree>
    <p:extLst>
      <p:ext uri="{BB962C8B-B14F-4D97-AF65-F5344CB8AC3E}">
        <p14:creationId xmlns:p14="http://schemas.microsoft.com/office/powerpoint/2010/main" val="3113475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2173" y="274638"/>
            <a:ext cx="9117227" cy="715962"/>
          </a:xfrm>
        </p:spPr>
        <p:txBody>
          <a:bodyPr>
            <a:normAutofit fontScale="90000"/>
          </a:bodyPr>
          <a:lstStyle/>
          <a:p>
            <a:r>
              <a:rPr lang="en-GB" sz="2800" b="1" dirty="0">
                <a:latin typeface="Arial" pitchFamily="34" charset="0"/>
                <a:cs typeface="Arial" pitchFamily="34" charset="0"/>
              </a:rPr>
              <a:t>Facilitated Diffusion – Channel and Carrier Proteins</a:t>
            </a:r>
          </a:p>
        </p:txBody>
      </p:sp>
      <p:grpSp>
        <p:nvGrpSpPr>
          <p:cNvPr id="10" name="Group 9"/>
          <p:cNvGrpSpPr/>
          <p:nvPr/>
        </p:nvGrpSpPr>
        <p:grpSpPr>
          <a:xfrm>
            <a:off x="1309166" y="1174217"/>
            <a:ext cx="9218791" cy="4701746"/>
            <a:chOff x="1309166" y="1174217"/>
            <a:chExt cx="9218791" cy="4701746"/>
          </a:xfrm>
        </p:grpSpPr>
        <p:sp>
          <p:nvSpPr>
            <p:cNvPr id="36" name="TextBox 35"/>
            <p:cNvSpPr txBox="1"/>
            <p:nvPr/>
          </p:nvSpPr>
          <p:spPr>
            <a:xfrm>
              <a:off x="1321524" y="1174217"/>
              <a:ext cx="3657600" cy="369332"/>
            </a:xfrm>
            <a:prstGeom prst="rect">
              <a:avLst/>
            </a:prstGeom>
            <a:noFill/>
          </p:spPr>
          <p:txBody>
            <a:bodyPr wrap="square" rtlCol="0">
              <a:spAutoFit/>
            </a:bodyPr>
            <a:lstStyle/>
            <a:p>
              <a:r>
                <a:rPr lang="en-GB" b="1" dirty="0">
                  <a:latin typeface="Arial" pitchFamily="34" charset="0"/>
                  <a:cs typeface="Arial" pitchFamily="34" charset="0"/>
                </a:rPr>
                <a:t>Channel Protein</a:t>
              </a:r>
            </a:p>
          </p:txBody>
        </p:sp>
        <p:grpSp>
          <p:nvGrpSpPr>
            <p:cNvPr id="9" name="Group 8"/>
            <p:cNvGrpSpPr/>
            <p:nvPr/>
          </p:nvGrpSpPr>
          <p:grpSpPr>
            <a:xfrm>
              <a:off x="1309166" y="1227763"/>
              <a:ext cx="9218791" cy="4648200"/>
              <a:chOff x="1309166" y="1227763"/>
              <a:chExt cx="9218791" cy="4648200"/>
            </a:xfrm>
          </p:grpSpPr>
          <p:grpSp>
            <p:nvGrpSpPr>
              <p:cNvPr id="3" name="Group 2"/>
              <p:cNvGrpSpPr/>
              <p:nvPr/>
            </p:nvGrpSpPr>
            <p:grpSpPr>
              <a:xfrm>
                <a:off x="1395664" y="1227763"/>
                <a:ext cx="9132293" cy="4648200"/>
                <a:chOff x="1395664" y="1511968"/>
                <a:chExt cx="9132293" cy="4648200"/>
              </a:xfrm>
            </p:grpSpPr>
            <p:pic>
              <p:nvPicPr>
                <p:cNvPr id="1028" name="Picture 4" descr="C:\Documents and Settings\Kay\My Documents\My PaperPort Documents\06 November 2011 (2).jpg"/>
                <p:cNvPicPr>
                  <a:picLocks noChangeAspect="1" noChangeArrowheads="1"/>
                </p:cNvPicPr>
                <p:nvPr/>
              </p:nvPicPr>
              <p:blipFill>
                <a:blip r:embed="rId2" cstate="print"/>
                <a:srcRect/>
                <a:stretch>
                  <a:fillRect/>
                </a:stretch>
              </p:blipFill>
              <p:spPr bwMode="auto">
                <a:xfrm>
                  <a:off x="1395665" y="4349578"/>
                  <a:ext cx="4119092" cy="1810590"/>
                </a:xfrm>
                <a:prstGeom prst="rect">
                  <a:avLst/>
                </a:prstGeom>
                <a:noFill/>
                <a:ln w="19050">
                  <a:solidFill>
                    <a:schemeClr val="tx2"/>
                  </a:solidFill>
                </a:ln>
              </p:spPr>
            </p:pic>
            <p:grpSp>
              <p:nvGrpSpPr>
                <p:cNvPr id="32" name="Group 31"/>
                <p:cNvGrpSpPr/>
                <p:nvPr/>
              </p:nvGrpSpPr>
              <p:grpSpPr>
                <a:xfrm>
                  <a:off x="2843464" y="4419924"/>
                  <a:ext cx="7672136" cy="923330"/>
                  <a:chOff x="1981200" y="4431956"/>
                  <a:chExt cx="7672136" cy="923330"/>
                </a:xfrm>
              </p:grpSpPr>
              <p:sp>
                <p:nvSpPr>
                  <p:cNvPr id="29" name="TextBox 28"/>
                  <p:cNvSpPr txBox="1"/>
                  <p:nvPr/>
                </p:nvSpPr>
                <p:spPr>
                  <a:xfrm>
                    <a:off x="4961237" y="4431956"/>
                    <a:ext cx="4692099" cy="923330"/>
                  </a:xfrm>
                  <a:prstGeom prst="rect">
                    <a:avLst/>
                  </a:prstGeom>
                  <a:noFill/>
                </p:spPr>
                <p:txBody>
                  <a:bodyPr wrap="square" rtlCol="0">
                    <a:spAutoFit/>
                  </a:bodyPr>
                  <a:lstStyle/>
                  <a:p>
                    <a:r>
                      <a:rPr lang="en-GB" dirty="0">
                        <a:solidFill>
                          <a:srgbClr val="FF0000"/>
                        </a:solidFill>
                      </a:rPr>
                      <a:t>Binding site </a:t>
                    </a:r>
                    <a:r>
                      <a:rPr lang="en-GB" dirty="0"/>
                      <a:t>of </a:t>
                    </a:r>
                    <a:r>
                      <a:rPr lang="en-GB" b="1" dirty="0"/>
                      <a:t>Carrier</a:t>
                    </a:r>
                    <a:r>
                      <a:rPr lang="en-GB" dirty="0"/>
                      <a:t> protein. Allows </a:t>
                    </a:r>
                    <a:r>
                      <a:rPr lang="en-GB" u="sng" dirty="0"/>
                      <a:t>larger polar molecules </a:t>
                    </a:r>
                    <a:r>
                      <a:rPr lang="en-GB" dirty="0"/>
                      <a:t>such as sugars and amino acids to cross the membrane</a:t>
                    </a:r>
                  </a:p>
                </p:txBody>
              </p:sp>
              <p:cxnSp>
                <p:nvCxnSpPr>
                  <p:cNvPr id="31" name="Straight Arrow Connector 30"/>
                  <p:cNvCxnSpPr/>
                  <p:nvPr/>
                </p:nvCxnSpPr>
                <p:spPr>
                  <a:xfrm flipH="1">
                    <a:off x="1981200" y="4658172"/>
                    <a:ext cx="3013639" cy="599628"/>
                  </a:xfrm>
                  <a:prstGeom prst="straightConnector1">
                    <a:avLst/>
                  </a:prstGeom>
                  <a:ln w="2222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1029" name="Picture 5" descr="C:\Documents and Settings\Kay\My Documents\My PaperPort Documents\06 November 2011.jpg"/>
                <p:cNvPicPr>
                  <a:picLocks noChangeAspect="1" noChangeArrowheads="1"/>
                </p:cNvPicPr>
                <p:nvPr/>
              </p:nvPicPr>
              <p:blipFill>
                <a:blip r:embed="rId3" cstate="print"/>
                <a:srcRect/>
                <a:stretch>
                  <a:fillRect/>
                </a:stretch>
              </p:blipFill>
              <p:spPr bwMode="auto">
                <a:xfrm>
                  <a:off x="1395664" y="1865870"/>
                  <a:ext cx="4061626" cy="1806166"/>
                </a:xfrm>
                <a:prstGeom prst="rect">
                  <a:avLst/>
                </a:prstGeom>
                <a:noFill/>
                <a:ln w="19050">
                  <a:solidFill>
                    <a:schemeClr val="tx2"/>
                  </a:solidFill>
                </a:ln>
              </p:spPr>
            </p:pic>
            <p:grpSp>
              <p:nvGrpSpPr>
                <p:cNvPr id="28" name="Group 27"/>
                <p:cNvGrpSpPr/>
                <p:nvPr/>
              </p:nvGrpSpPr>
              <p:grpSpPr>
                <a:xfrm>
                  <a:off x="3605464" y="1511968"/>
                  <a:ext cx="6922493" cy="2646227"/>
                  <a:chOff x="2743200" y="1524000"/>
                  <a:chExt cx="6922493" cy="2646227"/>
                </a:xfrm>
              </p:grpSpPr>
              <p:grpSp>
                <p:nvGrpSpPr>
                  <p:cNvPr id="13" name="Group 12"/>
                  <p:cNvGrpSpPr/>
                  <p:nvPr/>
                </p:nvGrpSpPr>
                <p:grpSpPr>
                  <a:xfrm>
                    <a:off x="3810000" y="1524000"/>
                    <a:ext cx="5571486" cy="533400"/>
                    <a:chOff x="4038600" y="1524000"/>
                    <a:chExt cx="5571486" cy="533400"/>
                  </a:xfrm>
                </p:grpSpPr>
                <p:cxnSp>
                  <p:nvCxnSpPr>
                    <p:cNvPr id="11" name="Straight Arrow Connector 10"/>
                    <p:cNvCxnSpPr>
                      <a:stCxn id="12" idx="1"/>
                    </p:cNvCxnSpPr>
                    <p:nvPr/>
                  </p:nvCxnSpPr>
                  <p:spPr>
                    <a:xfrm flipH="1">
                      <a:off x="4038600" y="1708666"/>
                      <a:ext cx="2362199" cy="348734"/>
                    </a:xfrm>
                    <a:prstGeom prst="straightConnector1">
                      <a:avLst/>
                    </a:prstGeom>
                    <a:ln w="2222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00799" y="1524000"/>
                      <a:ext cx="3209287" cy="369332"/>
                    </a:xfrm>
                    <a:prstGeom prst="rect">
                      <a:avLst/>
                    </a:prstGeom>
                    <a:noFill/>
                  </p:spPr>
                  <p:txBody>
                    <a:bodyPr wrap="square" rtlCol="0">
                      <a:spAutoFit/>
                    </a:bodyPr>
                    <a:lstStyle/>
                    <a:p>
                      <a:r>
                        <a:rPr lang="en-GB" dirty="0"/>
                        <a:t>High concentration of solute</a:t>
                      </a:r>
                    </a:p>
                  </p:txBody>
                </p:sp>
              </p:grpSp>
              <p:grpSp>
                <p:nvGrpSpPr>
                  <p:cNvPr id="27" name="Group 26"/>
                  <p:cNvGrpSpPr/>
                  <p:nvPr/>
                </p:nvGrpSpPr>
                <p:grpSpPr>
                  <a:xfrm>
                    <a:off x="2807369" y="3605463"/>
                    <a:ext cx="6569241" cy="564764"/>
                    <a:chOff x="2807369" y="3605463"/>
                    <a:chExt cx="6569241" cy="564764"/>
                  </a:xfrm>
                </p:grpSpPr>
                <p:cxnSp>
                  <p:nvCxnSpPr>
                    <p:cNvPr id="15" name="Straight Arrow Connector 14"/>
                    <p:cNvCxnSpPr>
                      <a:stCxn id="16" idx="1"/>
                    </p:cNvCxnSpPr>
                    <p:nvPr/>
                  </p:nvCxnSpPr>
                  <p:spPr>
                    <a:xfrm flipH="1" flipV="1">
                      <a:off x="2807369" y="3605463"/>
                      <a:ext cx="3445041" cy="380098"/>
                    </a:xfrm>
                    <a:prstGeom prst="straightConnector1">
                      <a:avLst/>
                    </a:prstGeom>
                    <a:ln w="2222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52410" y="3800895"/>
                      <a:ext cx="3124200" cy="369332"/>
                    </a:xfrm>
                    <a:prstGeom prst="rect">
                      <a:avLst/>
                    </a:prstGeom>
                    <a:noFill/>
                  </p:spPr>
                  <p:txBody>
                    <a:bodyPr wrap="square" rtlCol="0">
                      <a:spAutoFit/>
                    </a:bodyPr>
                    <a:lstStyle/>
                    <a:p>
                      <a:r>
                        <a:rPr lang="en-GB" dirty="0"/>
                        <a:t>Low concentration of solute</a:t>
                      </a:r>
                    </a:p>
                  </p:txBody>
                </p:sp>
              </p:grpSp>
              <p:grpSp>
                <p:nvGrpSpPr>
                  <p:cNvPr id="26" name="Group 25"/>
                  <p:cNvGrpSpPr/>
                  <p:nvPr/>
                </p:nvGrpSpPr>
                <p:grpSpPr>
                  <a:xfrm>
                    <a:off x="2743200" y="2100648"/>
                    <a:ext cx="6922493" cy="1477328"/>
                    <a:chOff x="2743200" y="2100648"/>
                    <a:chExt cx="6922493" cy="1477328"/>
                  </a:xfrm>
                </p:grpSpPr>
                <p:cxnSp>
                  <p:nvCxnSpPr>
                    <p:cNvPr id="18" name="Straight Arrow Connector 17"/>
                    <p:cNvCxnSpPr/>
                    <p:nvPr/>
                  </p:nvCxnSpPr>
                  <p:spPr>
                    <a:xfrm flipH="1">
                      <a:off x="2743200" y="2619307"/>
                      <a:ext cx="2103358" cy="200093"/>
                    </a:xfrm>
                    <a:prstGeom prst="straightConnector1">
                      <a:avLst/>
                    </a:prstGeom>
                    <a:ln w="2222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924167" y="2100648"/>
                      <a:ext cx="4741526" cy="1477328"/>
                    </a:xfrm>
                    <a:prstGeom prst="rect">
                      <a:avLst/>
                    </a:prstGeom>
                    <a:noFill/>
                  </p:spPr>
                  <p:txBody>
                    <a:bodyPr wrap="square" rtlCol="0">
                      <a:spAutoFit/>
                    </a:bodyPr>
                    <a:lstStyle/>
                    <a:p>
                      <a:r>
                        <a:rPr lang="en-GB" b="1" dirty="0"/>
                        <a:t>Channel</a:t>
                      </a:r>
                      <a:r>
                        <a:rPr lang="en-GB" dirty="0"/>
                        <a:t> </a:t>
                      </a:r>
                      <a:r>
                        <a:rPr lang="en-GB" dirty="0">
                          <a:solidFill>
                            <a:srgbClr val="FF0000"/>
                          </a:solidFill>
                        </a:rPr>
                        <a:t>lined with POLAR groups </a:t>
                      </a:r>
                      <a:r>
                        <a:rPr lang="en-GB" dirty="0"/>
                        <a:t>forming a </a:t>
                      </a:r>
                      <a:r>
                        <a:rPr lang="en-GB" dirty="0">
                          <a:solidFill>
                            <a:srgbClr val="FF0000"/>
                          </a:solidFill>
                        </a:rPr>
                        <a:t>hydrophilic channel</a:t>
                      </a:r>
                      <a:r>
                        <a:rPr lang="en-GB" dirty="0"/>
                        <a:t>. This enables </a:t>
                      </a:r>
                      <a:r>
                        <a:rPr lang="en-GB" u="sng" dirty="0"/>
                        <a:t>small polar </a:t>
                      </a:r>
                      <a:r>
                        <a:rPr lang="en-GB" dirty="0"/>
                        <a:t>and </a:t>
                      </a:r>
                      <a:r>
                        <a:rPr lang="en-GB" u="sng" dirty="0"/>
                        <a:t>charged </a:t>
                      </a:r>
                      <a:r>
                        <a:rPr lang="en-GB" dirty="0"/>
                        <a:t>molecules to pass through. Are ‘gated’ so can be opened and closed to meet cell needs.</a:t>
                      </a:r>
                    </a:p>
                  </p:txBody>
                </p:sp>
              </p:grpSp>
            </p:grpSp>
          </p:grpSp>
          <p:sp>
            <p:nvSpPr>
              <p:cNvPr id="37" name="TextBox 36"/>
              <p:cNvSpPr txBox="1"/>
              <p:nvPr/>
            </p:nvSpPr>
            <p:spPr>
              <a:xfrm>
                <a:off x="1309166" y="3688818"/>
                <a:ext cx="3657600" cy="369332"/>
              </a:xfrm>
              <a:prstGeom prst="rect">
                <a:avLst/>
              </a:prstGeom>
              <a:noFill/>
            </p:spPr>
            <p:txBody>
              <a:bodyPr wrap="square" rtlCol="0">
                <a:spAutoFit/>
              </a:bodyPr>
              <a:lstStyle/>
              <a:p>
                <a:r>
                  <a:rPr lang="en-GB" b="1" dirty="0">
                    <a:latin typeface="Arial" pitchFamily="34" charset="0"/>
                    <a:cs typeface="Arial" pitchFamily="34" charset="0"/>
                  </a:rPr>
                  <a:t>Carrier Protein</a:t>
                </a:r>
              </a:p>
            </p:txBody>
          </p:sp>
        </p:grpSp>
      </p:grpSp>
      <p:sp>
        <p:nvSpPr>
          <p:cNvPr id="2" name="TextBox 1"/>
          <p:cNvSpPr txBox="1"/>
          <p:nvPr/>
        </p:nvSpPr>
        <p:spPr>
          <a:xfrm>
            <a:off x="1250399" y="6054811"/>
            <a:ext cx="9280187" cy="369332"/>
          </a:xfrm>
          <a:prstGeom prst="rect">
            <a:avLst/>
          </a:prstGeom>
          <a:noFill/>
        </p:spPr>
        <p:txBody>
          <a:bodyPr wrap="square" rtlCol="0">
            <a:spAutoFit/>
          </a:bodyPr>
          <a:lstStyle/>
          <a:p>
            <a:r>
              <a:rPr lang="en-GB" b="1" dirty="0"/>
              <a:t>NOTE:</a:t>
            </a:r>
            <a:r>
              <a:rPr lang="en-GB" dirty="0"/>
              <a:t> Each channel or carrier protein can transport only type of molecule / ion</a:t>
            </a:r>
          </a:p>
        </p:txBody>
      </p:sp>
    </p:spTree>
    <p:extLst>
      <p:ext uri="{BB962C8B-B14F-4D97-AF65-F5344CB8AC3E}">
        <p14:creationId xmlns:p14="http://schemas.microsoft.com/office/powerpoint/2010/main" val="3269288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884" y="247285"/>
            <a:ext cx="9720072" cy="1499616"/>
          </a:xfrm>
        </p:spPr>
        <p:txBody>
          <a:bodyPr>
            <a:normAutofit/>
          </a:bodyPr>
          <a:lstStyle/>
          <a:p>
            <a:r>
              <a:rPr lang="en-GB" sz="4000" b="1" dirty="0"/>
              <a:t>Comparing Channel and Carrier Proteins </a:t>
            </a:r>
            <a:r>
              <a:rPr lang="en-GB" sz="4000" dirty="0"/>
              <a:t>(facilitated diffusion)</a:t>
            </a:r>
            <a:endParaRPr lang="en-GB" sz="4000" b="1" dirty="0"/>
          </a:p>
        </p:txBody>
      </p:sp>
      <p:graphicFrame>
        <p:nvGraphicFramePr>
          <p:cNvPr id="5" name="Group 193"/>
          <p:cNvGraphicFramePr>
            <a:graphicFrameLocks noGrp="1"/>
          </p:cNvGraphicFramePr>
          <p:nvPr>
            <p:ph idx="1"/>
          </p:nvPr>
        </p:nvGraphicFramePr>
        <p:xfrm>
          <a:off x="1037283" y="2190223"/>
          <a:ext cx="9241347" cy="4130869"/>
        </p:xfrm>
        <a:graphic>
          <a:graphicData uri="http://schemas.openxmlformats.org/drawingml/2006/table">
            <a:tbl>
              <a:tblPr/>
              <a:tblGrid>
                <a:gridCol w="4290091">
                  <a:extLst>
                    <a:ext uri="{9D8B030D-6E8A-4147-A177-3AD203B41FA5}">
                      <a16:colId xmlns:a16="http://schemas.microsoft.com/office/drawing/2014/main" val="20000"/>
                    </a:ext>
                  </a:extLst>
                </a:gridCol>
                <a:gridCol w="4951256">
                  <a:extLst>
                    <a:ext uri="{9D8B030D-6E8A-4147-A177-3AD203B41FA5}">
                      <a16:colId xmlns:a16="http://schemas.microsoft.com/office/drawing/2014/main" val="20001"/>
                    </a:ext>
                  </a:extLst>
                </a:gridCol>
              </a:tblGrid>
              <a:tr h="4642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Arial" charset="0"/>
                        </a:rPr>
                        <a:t>CHANNEL PROTEIN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Arial" charset="0"/>
                        </a:rPr>
                        <a:t>CARRIER PROTEIN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310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rPr>
                        <a:t>Form water filled pores (lined with polar groups so the channel is hydrophilic)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2400" kern="1200" dirty="0">
                          <a:solidFill>
                            <a:schemeClr val="tx1"/>
                          </a:solidFill>
                          <a:effectLst/>
                          <a:latin typeface="+mn-lt"/>
                          <a:ea typeface="+mn-ea"/>
                          <a:cs typeface="+mn-cs"/>
                        </a:rPr>
                        <a:t>Able to </a:t>
                      </a:r>
                      <a:r>
                        <a:rPr lang="en-GB" sz="2400" b="1" kern="1200" dirty="0">
                          <a:solidFill>
                            <a:srgbClr val="FF0000"/>
                          </a:solidFill>
                          <a:effectLst/>
                          <a:latin typeface="+mn-lt"/>
                          <a:ea typeface="+mn-ea"/>
                          <a:cs typeface="+mn-cs"/>
                        </a:rPr>
                        <a:t>bind</a:t>
                      </a:r>
                      <a:r>
                        <a:rPr lang="en-GB" sz="2400" kern="1200" dirty="0">
                          <a:solidFill>
                            <a:schemeClr val="tx1"/>
                          </a:solidFill>
                          <a:effectLst/>
                          <a:latin typeface="+mn-lt"/>
                          <a:ea typeface="+mn-ea"/>
                          <a:cs typeface="+mn-cs"/>
                        </a:rPr>
                        <a:t> with a specific shaped molecule. </a:t>
                      </a:r>
                      <a:r>
                        <a:rPr kumimoji="0" lang="en-GB" sz="2400" b="0" i="0" u="none" strike="noStrike" cap="none" normalizeH="0" baseline="0" dirty="0">
                          <a:ln>
                            <a:noFill/>
                          </a:ln>
                          <a:solidFill>
                            <a:schemeClr val="tx1"/>
                          </a:solidFill>
                          <a:effectLst/>
                          <a:latin typeface="Arial" charset="0"/>
                        </a:rPr>
                        <a:t>The </a:t>
                      </a:r>
                      <a:r>
                        <a:rPr kumimoji="0" lang="en-GB" sz="2400" b="1" i="0" u="none" strike="noStrike" cap="none" normalizeH="0" baseline="0" dirty="0">
                          <a:ln>
                            <a:noFill/>
                          </a:ln>
                          <a:solidFill>
                            <a:srgbClr val="FF0000"/>
                          </a:solidFill>
                          <a:effectLst/>
                          <a:latin typeface="Arial" charset="0"/>
                        </a:rPr>
                        <a:t>binding site</a:t>
                      </a:r>
                      <a:r>
                        <a:rPr kumimoji="0" lang="en-GB" sz="2400" b="0" i="0" u="none" strike="noStrike" cap="none" normalizeH="0" baseline="0" dirty="0">
                          <a:ln>
                            <a:noFill/>
                          </a:ln>
                          <a:solidFill>
                            <a:schemeClr val="tx1"/>
                          </a:solidFill>
                          <a:effectLst/>
                          <a:latin typeface="Arial" charset="0"/>
                        </a:rPr>
                        <a:t> is alternately open to both sides of the membrane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23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rPr>
                        <a:t>Charged substances (usually ions) diffuse through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2400" kern="1200" dirty="0">
                          <a:solidFill>
                            <a:schemeClr val="tx1"/>
                          </a:solidFill>
                          <a:effectLst/>
                          <a:latin typeface="+mn-lt"/>
                          <a:ea typeface="+mn-ea"/>
                          <a:cs typeface="+mn-cs"/>
                        </a:rPr>
                        <a:t>Larger molecules such as glucose and amino acids are taken across.</a:t>
                      </a:r>
                      <a:endParaRPr kumimoji="0" lang="en-GB"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872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rPr>
                        <a:t>Most channels can be </a:t>
                      </a:r>
                      <a:r>
                        <a:rPr kumimoji="0" lang="en-GB" sz="2400" b="1" i="0" u="none" strike="noStrike" cap="none" normalizeH="0" baseline="0" dirty="0">
                          <a:ln>
                            <a:noFill/>
                          </a:ln>
                          <a:solidFill>
                            <a:srgbClr val="FF0000"/>
                          </a:solidFill>
                          <a:effectLst/>
                          <a:latin typeface="Arial" charset="0"/>
                        </a:rPr>
                        <a:t>gated</a:t>
                      </a:r>
                      <a:r>
                        <a:rPr kumimoji="0" lang="en-GB" sz="2400" b="0" i="0" u="none" strike="noStrike" cap="none" normalizeH="0" baseline="0" dirty="0">
                          <a:ln>
                            <a:noFill/>
                          </a:ln>
                          <a:solidFill>
                            <a:schemeClr val="tx1"/>
                          </a:solidFill>
                          <a:effectLst/>
                          <a:latin typeface="Arial" charset="0"/>
                        </a:rPr>
                        <a:t> so the cell can </a:t>
                      </a:r>
                      <a:r>
                        <a:rPr kumimoji="0" lang="en-GB" sz="2400" b="1" i="0" u="none" strike="noStrike" cap="none" normalizeH="0" baseline="0" dirty="0">
                          <a:ln>
                            <a:noFill/>
                          </a:ln>
                          <a:solidFill>
                            <a:srgbClr val="FF0000"/>
                          </a:solidFill>
                          <a:effectLst/>
                          <a:latin typeface="Arial" charset="0"/>
                        </a:rPr>
                        <a:t>control</a:t>
                      </a:r>
                      <a:r>
                        <a:rPr kumimoji="0" lang="en-GB" sz="2400" b="0" i="0" u="none" strike="noStrike" cap="none" normalizeH="0" baseline="0" dirty="0">
                          <a:ln>
                            <a:noFill/>
                          </a:ln>
                          <a:solidFill>
                            <a:schemeClr val="tx1"/>
                          </a:solidFill>
                          <a:effectLst/>
                          <a:latin typeface="Arial" charset="0"/>
                        </a:rPr>
                        <a:t> entry and exit of ions</a:t>
                      </a:r>
                      <a:r>
                        <a:rPr kumimoji="0" lang="en-GB" sz="2000" b="0" i="0" u="none" strike="noStrike" cap="none" normalizeH="0" baseline="0" dirty="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2400" kern="1200" dirty="0">
                          <a:solidFill>
                            <a:schemeClr val="tx1"/>
                          </a:solidFill>
                          <a:effectLst/>
                          <a:latin typeface="+mn-lt"/>
                          <a:ea typeface="+mn-ea"/>
                          <a:cs typeface="+mn-cs"/>
                        </a:rPr>
                        <a:t>The carrier </a:t>
                      </a:r>
                      <a:r>
                        <a:rPr lang="en-GB" sz="2400" b="1" kern="1200" dirty="0">
                          <a:solidFill>
                            <a:srgbClr val="FF0000"/>
                          </a:solidFill>
                          <a:effectLst/>
                          <a:latin typeface="+mn-lt"/>
                          <a:ea typeface="+mn-ea"/>
                          <a:cs typeface="+mn-cs"/>
                        </a:rPr>
                        <a:t>changes shape </a:t>
                      </a:r>
                      <a:r>
                        <a:rPr lang="en-GB" sz="2400" kern="1200" dirty="0">
                          <a:solidFill>
                            <a:schemeClr val="tx1"/>
                          </a:solidFill>
                          <a:effectLst/>
                          <a:latin typeface="+mn-lt"/>
                          <a:ea typeface="+mn-ea"/>
                          <a:cs typeface="+mn-cs"/>
                        </a:rPr>
                        <a:t>to release the molecules the other side of the membrane</a:t>
                      </a:r>
                      <a:r>
                        <a:rPr lang="en-GB" sz="1800" kern="1200" dirty="0">
                          <a:solidFill>
                            <a:schemeClr val="tx1"/>
                          </a:solidFill>
                          <a:effectLst/>
                          <a:latin typeface="+mn-lt"/>
                          <a:ea typeface="+mn-ea"/>
                          <a:cs typeface="+mn-cs"/>
                        </a:rPr>
                        <a:t>.</a:t>
                      </a:r>
                      <a:endParaRPr kumimoji="0" lang="en-GB"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87618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585216"/>
            <a:ext cx="10806545" cy="952639"/>
          </a:xfrm>
        </p:spPr>
        <p:txBody>
          <a:bodyPr>
            <a:normAutofit/>
          </a:bodyPr>
          <a:lstStyle/>
          <a:p>
            <a:r>
              <a:rPr lang="en-GB" sz="3200" b="1" dirty="0">
                <a:solidFill>
                  <a:schemeClr val="tx1"/>
                </a:solidFill>
              </a:rPr>
              <a:t>Starter: What Do You Know/Remember from GCSE? </a:t>
            </a:r>
            <a:r>
              <a:rPr lang="en-GB" sz="2000" b="1" dirty="0">
                <a:solidFill>
                  <a:schemeClr val="tx1"/>
                </a:solidFill>
              </a:rPr>
              <a:t> </a:t>
            </a:r>
            <a:r>
              <a:rPr lang="en-GB" sz="2000" dirty="0">
                <a:solidFill>
                  <a:schemeClr val="tx1"/>
                </a:solidFill>
              </a:rPr>
              <a:t>Should have done prior to lesson so only check over answers</a:t>
            </a:r>
            <a:endParaRPr lang="en-GB" sz="3200" dirty="0"/>
          </a:p>
        </p:txBody>
      </p:sp>
      <p:sp>
        <p:nvSpPr>
          <p:cNvPr id="3" name="Content Placeholder 2"/>
          <p:cNvSpPr>
            <a:spLocks noGrp="1"/>
          </p:cNvSpPr>
          <p:nvPr>
            <p:ph idx="1"/>
          </p:nvPr>
        </p:nvSpPr>
        <p:spPr>
          <a:xfrm>
            <a:off x="784403" y="1994170"/>
            <a:ext cx="10037620" cy="4023360"/>
          </a:xfrm>
        </p:spPr>
        <p:txBody>
          <a:bodyPr>
            <a:normAutofit fontScale="85000" lnSpcReduction="10000"/>
          </a:bodyPr>
          <a:lstStyle/>
          <a:p>
            <a:pPr marL="457200" indent="-457200">
              <a:buFont typeface="+mj-lt"/>
              <a:buAutoNum type="arabicPeriod"/>
            </a:pPr>
            <a:r>
              <a:rPr lang="en-GB" sz="2800" dirty="0"/>
              <a:t>Where are membranes found?</a:t>
            </a:r>
          </a:p>
          <a:p>
            <a:pPr marL="457200" indent="-457200">
              <a:buFont typeface="+mj-lt"/>
              <a:buAutoNum type="arabicPeriod"/>
            </a:pPr>
            <a:r>
              <a:rPr lang="en-GB" sz="2800" dirty="0"/>
              <a:t>What is the purpose of cell membranes?</a:t>
            </a:r>
          </a:p>
          <a:p>
            <a:pPr marL="457200" indent="-457200">
              <a:buFont typeface="+mj-lt"/>
              <a:buAutoNum type="arabicPeriod"/>
            </a:pPr>
            <a:r>
              <a:rPr lang="en-GB" sz="2800" dirty="0"/>
              <a:t>Do plants have cell membranes?</a:t>
            </a:r>
          </a:p>
          <a:p>
            <a:pPr marL="457200" indent="-457200">
              <a:buFont typeface="+mj-lt"/>
              <a:buAutoNum type="arabicPeriod"/>
            </a:pPr>
            <a:r>
              <a:rPr lang="en-GB" sz="2800" dirty="0"/>
              <a:t>Do bacteria have cell membranes?</a:t>
            </a:r>
          </a:p>
          <a:p>
            <a:pPr marL="457200" indent="-457200">
              <a:buFont typeface="+mj-lt"/>
              <a:buAutoNum type="arabicPeriod"/>
            </a:pPr>
            <a:r>
              <a:rPr lang="en-GB" sz="2800" dirty="0"/>
              <a:t>How can dissolved substances pass across membranes?</a:t>
            </a:r>
          </a:p>
          <a:p>
            <a:pPr marL="457200" indent="-457200">
              <a:buFont typeface="+mj-lt"/>
              <a:buAutoNum type="arabicPeriod"/>
            </a:pPr>
            <a:r>
              <a:rPr lang="en-GB" sz="2800" dirty="0"/>
              <a:t>How can water pass across membranes?</a:t>
            </a:r>
          </a:p>
          <a:p>
            <a:pPr marL="457200" indent="-457200">
              <a:buFont typeface="+mj-lt"/>
              <a:buAutoNum type="arabicPeriod"/>
            </a:pPr>
            <a:r>
              <a:rPr lang="en-GB" sz="2800" dirty="0"/>
              <a:t>Name 4 substances required by cells and what each is needed for</a:t>
            </a:r>
          </a:p>
          <a:p>
            <a:pPr marL="457200" indent="-457200">
              <a:buFont typeface="+mj-lt"/>
              <a:buAutoNum type="arabicPeriod"/>
            </a:pPr>
            <a:r>
              <a:rPr lang="en-GB" sz="2800" dirty="0"/>
              <a:t>Name 3 end products of metabolic processes that may pass out of a cell.</a:t>
            </a:r>
          </a:p>
        </p:txBody>
      </p:sp>
    </p:spTree>
    <p:extLst>
      <p:ext uri="{BB962C8B-B14F-4D97-AF65-F5344CB8AC3E}">
        <p14:creationId xmlns:p14="http://schemas.microsoft.com/office/powerpoint/2010/main" val="12444931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180" y="272066"/>
            <a:ext cx="9720072" cy="1499616"/>
          </a:xfrm>
        </p:spPr>
        <p:txBody>
          <a:bodyPr>
            <a:noAutofit/>
          </a:bodyPr>
          <a:lstStyle/>
          <a:p>
            <a:pPr algn="l"/>
            <a:r>
              <a:rPr lang="en-GB" sz="4000" b="1" dirty="0">
                <a:latin typeface="Arial" panose="020B0604020202020204" pitchFamily="34" charset="0"/>
                <a:cs typeface="Arial" panose="020B0604020202020204" pitchFamily="34" charset="0"/>
              </a:rPr>
              <a:t>Comparing Rate of Uptake Graphs: </a:t>
            </a:r>
            <a:r>
              <a:rPr lang="en-GB" sz="3200" dirty="0">
                <a:latin typeface="Arial" panose="020B0604020202020204" pitchFamily="34" charset="0"/>
                <a:cs typeface="Arial" panose="020B0604020202020204" pitchFamily="34" charset="0"/>
              </a:rPr>
              <a:t>Diffusion and Facilitated Diffusion</a:t>
            </a:r>
          </a:p>
        </p:txBody>
      </p:sp>
      <p:grpSp>
        <p:nvGrpSpPr>
          <p:cNvPr id="10" name="Group 9"/>
          <p:cNvGrpSpPr/>
          <p:nvPr/>
        </p:nvGrpSpPr>
        <p:grpSpPr>
          <a:xfrm>
            <a:off x="1172817" y="1808923"/>
            <a:ext cx="8779385" cy="3958296"/>
            <a:chOff x="1172817" y="1808923"/>
            <a:chExt cx="8779385" cy="3958296"/>
          </a:xfrm>
        </p:grpSpPr>
        <p:grpSp>
          <p:nvGrpSpPr>
            <p:cNvPr id="25" name="Group 24"/>
            <p:cNvGrpSpPr/>
            <p:nvPr/>
          </p:nvGrpSpPr>
          <p:grpSpPr>
            <a:xfrm>
              <a:off x="5885530" y="1951575"/>
              <a:ext cx="4066672" cy="3785324"/>
              <a:chOff x="753980" y="2020302"/>
              <a:chExt cx="4066672" cy="3785324"/>
            </a:xfrm>
          </p:grpSpPr>
          <p:grpSp>
            <p:nvGrpSpPr>
              <p:cNvPr id="24" name="Group 23"/>
              <p:cNvGrpSpPr/>
              <p:nvPr/>
            </p:nvGrpSpPr>
            <p:grpSpPr>
              <a:xfrm>
                <a:off x="753980" y="2022788"/>
                <a:ext cx="3638549" cy="3782838"/>
                <a:chOff x="1981201" y="2516083"/>
                <a:chExt cx="3638549" cy="3782838"/>
              </a:xfrm>
            </p:grpSpPr>
            <p:grpSp>
              <p:nvGrpSpPr>
                <p:cNvPr id="21" name="Group 20"/>
                <p:cNvGrpSpPr/>
                <p:nvPr/>
              </p:nvGrpSpPr>
              <p:grpSpPr>
                <a:xfrm>
                  <a:off x="1981201" y="2516083"/>
                  <a:ext cx="3638549" cy="3782838"/>
                  <a:chOff x="1981201" y="2516083"/>
                  <a:chExt cx="3638549" cy="3782838"/>
                </a:xfrm>
              </p:grpSpPr>
              <p:sp>
                <p:nvSpPr>
                  <p:cNvPr id="12" name="TextBox 11"/>
                  <p:cNvSpPr txBox="1"/>
                  <p:nvPr/>
                </p:nvSpPr>
                <p:spPr>
                  <a:xfrm>
                    <a:off x="1981201" y="2516083"/>
                    <a:ext cx="461665" cy="2633827"/>
                  </a:xfrm>
                  <a:prstGeom prst="rect">
                    <a:avLst/>
                  </a:prstGeom>
                  <a:noFill/>
                </p:spPr>
                <p:txBody>
                  <a:bodyPr vert="vert270" wrap="square" rtlCol="0">
                    <a:spAutoFit/>
                  </a:bodyPr>
                  <a:lstStyle/>
                  <a:p>
                    <a:r>
                      <a:rPr lang="en-GB" dirty="0"/>
                      <a:t>Rate of uptake into a cell</a:t>
                    </a:r>
                  </a:p>
                </p:txBody>
              </p:sp>
              <p:sp>
                <p:nvSpPr>
                  <p:cNvPr id="13" name="TextBox 12"/>
                  <p:cNvSpPr txBox="1"/>
                  <p:nvPr/>
                </p:nvSpPr>
                <p:spPr>
                  <a:xfrm>
                    <a:off x="2733892" y="5929589"/>
                    <a:ext cx="2885858" cy="369332"/>
                  </a:xfrm>
                  <a:prstGeom prst="rect">
                    <a:avLst/>
                  </a:prstGeom>
                  <a:noFill/>
                </p:spPr>
                <p:txBody>
                  <a:bodyPr wrap="square" rtlCol="0">
                    <a:spAutoFit/>
                  </a:bodyPr>
                  <a:lstStyle/>
                  <a:p>
                    <a:r>
                      <a:rPr lang="en-GB" dirty="0"/>
                      <a:t>External concentration</a:t>
                    </a:r>
                  </a:p>
                </p:txBody>
              </p:sp>
            </p:grpSp>
            <p:grpSp>
              <p:nvGrpSpPr>
                <p:cNvPr id="18" name="Group 17"/>
                <p:cNvGrpSpPr/>
                <p:nvPr/>
              </p:nvGrpSpPr>
              <p:grpSpPr>
                <a:xfrm>
                  <a:off x="2493404" y="2533651"/>
                  <a:ext cx="3126346" cy="3274655"/>
                  <a:chOff x="2493404" y="2533651"/>
                  <a:chExt cx="3126346" cy="3274655"/>
                </a:xfrm>
              </p:grpSpPr>
              <p:grpSp>
                <p:nvGrpSpPr>
                  <p:cNvPr id="17" name="Group 16"/>
                  <p:cNvGrpSpPr/>
                  <p:nvPr/>
                </p:nvGrpSpPr>
                <p:grpSpPr>
                  <a:xfrm>
                    <a:off x="2493404" y="2533651"/>
                    <a:ext cx="3126346" cy="3274655"/>
                    <a:chOff x="2493404" y="2533651"/>
                    <a:chExt cx="3126346" cy="3274655"/>
                  </a:xfrm>
                </p:grpSpPr>
                <p:cxnSp>
                  <p:nvCxnSpPr>
                    <p:cNvPr id="15" name="Straight Connector 14"/>
                    <p:cNvCxnSpPr/>
                    <p:nvPr/>
                  </p:nvCxnSpPr>
                  <p:spPr>
                    <a:xfrm>
                      <a:off x="2493404" y="5808305"/>
                      <a:ext cx="31263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93404" y="2533651"/>
                      <a:ext cx="0" cy="327465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493404" y="4114800"/>
                    <a:ext cx="3126346" cy="1693506"/>
                    <a:chOff x="969404" y="4114800"/>
                    <a:chExt cx="3126346" cy="1693506"/>
                  </a:xfrm>
                </p:grpSpPr>
                <p:cxnSp>
                  <p:nvCxnSpPr>
                    <p:cNvPr id="16" name="Straight Connector 15"/>
                    <p:cNvCxnSpPr/>
                    <p:nvPr/>
                  </p:nvCxnSpPr>
                  <p:spPr>
                    <a:xfrm flipV="1">
                      <a:off x="969404" y="4114800"/>
                      <a:ext cx="1640446" cy="169350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850" y="4114800"/>
                      <a:ext cx="14859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sp>
            <p:nvSpPr>
              <p:cNvPr id="22" name="TextBox 21"/>
              <p:cNvSpPr txBox="1"/>
              <p:nvPr/>
            </p:nvSpPr>
            <p:spPr>
              <a:xfrm>
                <a:off x="1458544" y="2020302"/>
                <a:ext cx="3362108" cy="923330"/>
              </a:xfrm>
              <a:prstGeom prst="rect">
                <a:avLst/>
              </a:prstGeom>
              <a:noFill/>
            </p:spPr>
            <p:txBody>
              <a:bodyPr wrap="square" rtlCol="0">
                <a:spAutoFit/>
              </a:bodyPr>
              <a:lstStyle/>
              <a:p>
                <a:r>
                  <a:rPr lang="en-GB" dirty="0"/>
                  <a:t>Rate of Uptake  Graph for a Molecule that enters a cell by </a:t>
                </a:r>
                <a:r>
                  <a:rPr lang="en-GB" b="1" dirty="0"/>
                  <a:t>Facilitated Diffusion</a:t>
                </a:r>
              </a:p>
            </p:txBody>
          </p:sp>
        </p:grpSp>
        <p:grpSp>
          <p:nvGrpSpPr>
            <p:cNvPr id="26" name="Group 25"/>
            <p:cNvGrpSpPr/>
            <p:nvPr/>
          </p:nvGrpSpPr>
          <p:grpSpPr>
            <a:xfrm>
              <a:off x="1172817" y="1808923"/>
              <a:ext cx="3983558" cy="3958296"/>
              <a:chOff x="5510102" y="1906594"/>
              <a:chExt cx="3638550" cy="3874971"/>
            </a:xfrm>
          </p:grpSpPr>
          <p:grpSp>
            <p:nvGrpSpPr>
              <p:cNvPr id="3" name="Group 2"/>
              <p:cNvGrpSpPr/>
              <p:nvPr/>
            </p:nvGrpSpPr>
            <p:grpSpPr>
              <a:xfrm>
                <a:off x="5510102" y="1906594"/>
                <a:ext cx="3638550" cy="3874971"/>
                <a:chOff x="1088082" y="1870111"/>
                <a:chExt cx="4179243" cy="4260491"/>
              </a:xfrm>
            </p:grpSpPr>
            <p:grpSp>
              <p:nvGrpSpPr>
                <p:cNvPr id="4" name="Group 15"/>
                <p:cNvGrpSpPr/>
                <p:nvPr/>
              </p:nvGrpSpPr>
              <p:grpSpPr>
                <a:xfrm>
                  <a:off x="1676400" y="1990725"/>
                  <a:ext cx="3590925" cy="3600450"/>
                  <a:chOff x="1676400" y="1990725"/>
                  <a:chExt cx="3590925" cy="3600450"/>
                </a:xfrm>
              </p:grpSpPr>
              <p:cxnSp>
                <p:nvCxnSpPr>
                  <p:cNvPr id="7" name="Straight Connector 6"/>
                  <p:cNvCxnSpPr/>
                  <p:nvPr/>
                </p:nvCxnSpPr>
                <p:spPr>
                  <a:xfrm>
                    <a:off x="1676400" y="1990725"/>
                    <a:ext cx="0" cy="36004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76400" y="5591175"/>
                    <a:ext cx="359092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676400" y="2181225"/>
                    <a:ext cx="3438525" cy="34099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088082" y="1870111"/>
                  <a:ext cx="530269" cy="2997164"/>
                </a:xfrm>
                <a:prstGeom prst="rect">
                  <a:avLst/>
                </a:prstGeom>
                <a:noFill/>
              </p:spPr>
              <p:txBody>
                <a:bodyPr vert="vert270" wrap="square" rtlCol="0">
                  <a:spAutoFit/>
                </a:bodyPr>
                <a:lstStyle/>
                <a:p>
                  <a:r>
                    <a:rPr lang="en-GB" dirty="0"/>
                    <a:t>Rate of uptake into a cell</a:t>
                  </a:r>
                </a:p>
              </p:txBody>
            </p:sp>
            <p:sp>
              <p:nvSpPr>
                <p:cNvPr id="6" name="TextBox 5"/>
                <p:cNvSpPr txBox="1"/>
                <p:nvPr/>
              </p:nvSpPr>
              <p:spPr>
                <a:xfrm>
                  <a:off x="1952625" y="5724525"/>
                  <a:ext cx="3314700" cy="406077"/>
                </a:xfrm>
                <a:prstGeom prst="rect">
                  <a:avLst/>
                </a:prstGeom>
                <a:noFill/>
              </p:spPr>
              <p:txBody>
                <a:bodyPr wrap="square" rtlCol="0">
                  <a:spAutoFit/>
                </a:bodyPr>
                <a:lstStyle/>
                <a:p>
                  <a:r>
                    <a:rPr lang="en-GB" dirty="0"/>
                    <a:t>External concentration</a:t>
                  </a:r>
                </a:p>
              </p:txBody>
            </p:sp>
          </p:grpSp>
          <p:sp>
            <p:nvSpPr>
              <p:cNvPr id="23" name="TextBox 22"/>
              <p:cNvSpPr txBox="1"/>
              <p:nvPr/>
            </p:nvSpPr>
            <p:spPr>
              <a:xfrm>
                <a:off x="6130447" y="1972177"/>
                <a:ext cx="2147279" cy="1754326"/>
              </a:xfrm>
              <a:prstGeom prst="rect">
                <a:avLst/>
              </a:prstGeom>
              <a:noFill/>
            </p:spPr>
            <p:txBody>
              <a:bodyPr wrap="square" rtlCol="0">
                <a:spAutoFit/>
              </a:bodyPr>
              <a:lstStyle/>
              <a:p>
                <a:r>
                  <a:rPr lang="en-GB" dirty="0"/>
                  <a:t>Rate of Uptake Graph for a Molecule that enters a cell by </a:t>
                </a:r>
                <a:r>
                  <a:rPr lang="en-GB" b="1" dirty="0"/>
                  <a:t>Simple Lipid Diffusion</a:t>
                </a:r>
              </a:p>
            </p:txBody>
          </p:sp>
        </p:grpSp>
      </p:grpSp>
      <p:sp>
        <p:nvSpPr>
          <p:cNvPr id="11" name="Rectangle 10"/>
          <p:cNvSpPr/>
          <p:nvPr/>
        </p:nvSpPr>
        <p:spPr>
          <a:xfrm>
            <a:off x="1103220" y="5884855"/>
            <a:ext cx="10120100" cy="769441"/>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Can you explain why these two graphs differ? </a:t>
            </a:r>
            <a:r>
              <a:rPr lang="en-GB" sz="2000" dirty="0">
                <a:solidFill>
                  <a:schemeClr val="tx2"/>
                </a:solidFill>
                <a:latin typeface="Arial" panose="020B0604020202020204" pitchFamily="34" charset="0"/>
                <a:cs typeface="Arial" panose="020B0604020202020204" pitchFamily="34" charset="0"/>
              </a:rPr>
              <a:t>Hint, through which part of a membrane does facilitated diffusion occur?</a:t>
            </a:r>
          </a:p>
        </p:txBody>
      </p:sp>
    </p:spTree>
    <p:extLst>
      <p:ext uri="{BB962C8B-B14F-4D97-AF65-F5344CB8AC3E}">
        <p14:creationId xmlns:p14="http://schemas.microsoft.com/office/powerpoint/2010/main" val="41859468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Active Transport</a:t>
            </a:r>
            <a:endParaRPr lang="en-GB" sz="3200" dirty="0"/>
          </a:p>
        </p:txBody>
      </p:sp>
      <p:sp>
        <p:nvSpPr>
          <p:cNvPr id="3" name="Content Placeholder 2"/>
          <p:cNvSpPr>
            <a:spLocks noGrp="1"/>
          </p:cNvSpPr>
          <p:nvPr>
            <p:ph idx="1"/>
          </p:nvPr>
        </p:nvSpPr>
        <p:spPr/>
        <p:txBody>
          <a:bodyPr/>
          <a:lstStyle/>
          <a:p>
            <a:pPr marL="0" indent="0">
              <a:buNone/>
            </a:pPr>
            <a:r>
              <a:rPr lang="en-GB" b="1" dirty="0"/>
              <a:t>Lesson Outcomes </a:t>
            </a:r>
            <a:r>
              <a:rPr lang="en-GB" dirty="0"/>
              <a:t>- You should be able to:</a:t>
            </a:r>
          </a:p>
          <a:p>
            <a:pPr marL="360363" indent="-360363"/>
            <a:r>
              <a:rPr lang="en-GB" dirty="0"/>
              <a:t>Define what is meant by active transport</a:t>
            </a:r>
          </a:p>
          <a:p>
            <a:pPr marL="360363" indent="-360363"/>
            <a:r>
              <a:rPr lang="en-GB" dirty="0"/>
              <a:t>Explain the process of active transport</a:t>
            </a:r>
          </a:p>
          <a:p>
            <a:pPr marL="360363" indent="-360363"/>
            <a:r>
              <a:rPr lang="en-GB" dirty="0"/>
              <a:t>Compare and contrast active transport and facilitated diffusion.</a:t>
            </a:r>
          </a:p>
          <a:p>
            <a:endParaRPr lang="en-GB" dirty="0"/>
          </a:p>
        </p:txBody>
      </p:sp>
    </p:spTree>
    <p:extLst>
      <p:ext uri="{BB962C8B-B14F-4D97-AF65-F5344CB8AC3E}">
        <p14:creationId xmlns:p14="http://schemas.microsoft.com/office/powerpoint/2010/main" val="23915678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5653" y="1140031"/>
            <a:ext cx="8799615" cy="3046988"/>
          </a:xfrm>
          <a:prstGeom prst="rect">
            <a:avLst/>
          </a:prstGeom>
          <a:noFill/>
        </p:spPr>
        <p:txBody>
          <a:bodyPr wrap="square" rtlCol="0">
            <a:spAutoFit/>
          </a:bodyPr>
          <a:lstStyle/>
          <a:p>
            <a:r>
              <a:rPr lang="en-GB" sz="3200" dirty="0"/>
              <a:t>Definition:</a:t>
            </a:r>
          </a:p>
          <a:p>
            <a:r>
              <a:rPr lang="en-GB" sz="3200" b="1" dirty="0"/>
              <a:t>The movement of molecules or ions into or out of a cell from a region of lower concentration to a region of higher concentration using ATP and carrier proteins.</a:t>
            </a:r>
          </a:p>
        </p:txBody>
      </p:sp>
    </p:spTree>
    <p:extLst>
      <p:ext uri="{BB962C8B-B14F-4D97-AF65-F5344CB8AC3E}">
        <p14:creationId xmlns:p14="http://schemas.microsoft.com/office/powerpoint/2010/main" val="14132304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active transport ATP is used to:</a:t>
            </a:r>
          </a:p>
        </p:txBody>
      </p:sp>
      <p:sp>
        <p:nvSpPr>
          <p:cNvPr id="3" name="Content Placeholder 2"/>
          <p:cNvSpPr>
            <a:spLocks noGrp="1"/>
          </p:cNvSpPr>
          <p:nvPr>
            <p:ph idx="1"/>
          </p:nvPr>
        </p:nvSpPr>
        <p:spPr/>
        <p:txBody>
          <a:bodyPr/>
          <a:lstStyle/>
          <a:p>
            <a:r>
              <a:rPr lang="en-GB" dirty="0"/>
              <a:t>1) Directly move molecules</a:t>
            </a:r>
          </a:p>
          <a:p>
            <a:r>
              <a:rPr lang="en-GB" dirty="0"/>
              <a:t>2) Indirectly move molecules using a concentration gradient that has already been set up by direct active transport.  This is known as </a:t>
            </a:r>
            <a:r>
              <a:rPr lang="en-GB" b="1" dirty="0"/>
              <a:t>co-transport</a:t>
            </a:r>
            <a:r>
              <a:rPr lang="en-GB" dirty="0"/>
              <a:t>.</a:t>
            </a:r>
          </a:p>
        </p:txBody>
      </p:sp>
    </p:spTree>
    <p:extLst>
      <p:ext uri="{BB962C8B-B14F-4D97-AF65-F5344CB8AC3E}">
        <p14:creationId xmlns:p14="http://schemas.microsoft.com/office/powerpoint/2010/main" val="39678723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14400" y="384593"/>
            <a:ext cx="9295983" cy="576262"/>
          </a:xfrm>
        </p:spPr>
        <p:txBody>
          <a:bodyPr>
            <a:normAutofit/>
          </a:bodyPr>
          <a:lstStyle/>
          <a:p>
            <a:pPr eaLnBrk="1" hangingPunct="1"/>
            <a:r>
              <a:rPr lang="en-GB" sz="3200" b="1" dirty="0"/>
              <a:t>Active Transport </a:t>
            </a:r>
            <a:r>
              <a:rPr lang="en-GB" sz="3200" dirty="0"/>
              <a:t>- Pumping</a:t>
            </a:r>
          </a:p>
        </p:txBody>
      </p:sp>
      <p:sp>
        <p:nvSpPr>
          <p:cNvPr id="34819" name="Rectangle 3"/>
          <p:cNvSpPr>
            <a:spLocks noGrp="1" noChangeArrowheads="1"/>
          </p:cNvSpPr>
          <p:nvPr>
            <p:ph type="body" idx="1"/>
          </p:nvPr>
        </p:nvSpPr>
        <p:spPr>
          <a:xfrm>
            <a:off x="914400" y="1039062"/>
            <a:ext cx="9485981" cy="5686425"/>
          </a:xfrm>
          <a:solidFill>
            <a:schemeClr val="bg1"/>
          </a:solidFill>
        </p:spPr>
        <p:txBody>
          <a:bodyPr>
            <a:normAutofit lnSpcReduction="10000"/>
          </a:bodyPr>
          <a:lstStyle/>
          <a:p>
            <a:pPr marL="360363" indent="-360363" eaLnBrk="1" hangingPunct="1">
              <a:lnSpc>
                <a:spcPct val="110000"/>
              </a:lnSpc>
              <a:buFont typeface="Wingdings" panose="05000000000000000000" pitchFamily="2" charset="2"/>
              <a:buChar char="§"/>
            </a:pPr>
            <a:r>
              <a:rPr lang="en-GB" sz="2400" dirty="0"/>
              <a:t>Uses </a:t>
            </a:r>
            <a:r>
              <a:rPr lang="en-GB" sz="2400" b="1" dirty="0">
                <a:solidFill>
                  <a:srgbClr val="FF0000"/>
                </a:solidFill>
              </a:rPr>
              <a:t>carrier proteins</a:t>
            </a:r>
            <a:r>
              <a:rPr lang="en-GB" sz="2400" dirty="0"/>
              <a:t> very similar to those of facilitated diffusion but  needs energy to move substances </a:t>
            </a:r>
            <a:r>
              <a:rPr lang="en-GB" sz="2400" b="1" dirty="0">
                <a:solidFill>
                  <a:srgbClr val="FF0000"/>
                </a:solidFill>
              </a:rPr>
              <a:t>against</a:t>
            </a:r>
            <a:r>
              <a:rPr lang="en-GB" sz="2400" dirty="0"/>
              <a:t> a concentration gradient.</a:t>
            </a:r>
          </a:p>
          <a:p>
            <a:pPr marL="360363" indent="-360363" eaLnBrk="1" hangingPunct="1">
              <a:lnSpc>
                <a:spcPct val="80000"/>
              </a:lnSpc>
              <a:buFont typeface="Wingdings" panose="05000000000000000000" pitchFamily="2" charset="2"/>
              <a:buChar char="§"/>
            </a:pPr>
            <a:r>
              <a:rPr lang="en-GB" sz="2400" dirty="0"/>
              <a:t>The energy comes from ATP produced during RESPIRATION</a:t>
            </a:r>
          </a:p>
          <a:p>
            <a:pPr eaLnBrk="1" hangingPunct="1">
              <a:lnSpc>
                <a:spcPct val="80000"/>
              </a:lnSpc>
            </a:pPr>
            <a:endParaRPr lang="en-GB" sz="2000" dirty="0"/>
          </a:p>
          <a:p>
            <a:pPr eaLnBrk="1" hangingPunct="1">
              <a:lnSpc>
                <a:spcPct val="80000"/>
              </a:lnSpc>
            </a:pPr>
            <a:endParaRPr lang="en-GB" sz="2000" dirty="0"/>
          </a:p>
          <a:p>
            <a:pPr eaLnBrk="1" hangingPunct="1">
              <a:lnSpc>
                <a:spcPct val="80000"/>
              </a:lnSpc>
            </a:pPr>
            <a:endParaRPr lang="en-GB" sz="2000" dirty="0"/>
          </a:p>
          <a:p>
            <a:pPr eaLnBrk="1" hangingPunct="1">
              <a:lnSpc>
                <a:spcPct val="80000"/>
              </a:lnSpc>
            </a:pPr>
            <a:endParaRPr lang="en-GB" sz="2000" dirty="0"/>
          </a:p>
          <a:p>
            <a:pPr eaLnBrk="1" hangingPunct="1">
              <a:lnSpc>
                <a:spcPct val="80000"/>
              </a:lnSpc>
            </a:pPr>
            <a:endParaRPr lang="en-GB" sz="2000" dirty="0"/>
          </a:p>
          <a:p>
            <a:pPr eaLnBrk="1" hangingPunct="1">
              <a:lnSpc>
                <a:spcPct val="80000"/>
              </a:lnSpc>
              <a:buNone/>
            </a:pPr>
            <a:endParaRPr lang="en-GB" sz="2400" dirty="0"/>
          </a:p>
          <a:p>
            <a:pPr marL="360363" indent="-360363" eaLnBrk="1" hangingPunct="1">
              <a:lnSpc>
                <a:spcPct val="120000"/>
              </a:lnSpc>
              <a:buFont typeface="Wingdings" panose="05000000000000000000" pitchFamily="2" charset="2"/>
              <a:buChar char="§"/>
            </a:pPr>
            <a:r>
              <a:rPr lang="en-GB" sz="2400" dirty="0"/>
              <a:t>Protein pumps are </a:t>
            </a:r>
            <a:r>
              <a:rPr lang="en-GB" sz="2400" b="1" dirty="0">
                <a:solidFill>
                  <a:srgbClr val="FF0000"/>
                </a:solidFill>
              </a:rPr>
              <a:t>specific</a:t>
            </a:r>
            <a:r>
              <a:rPr lang="en-GB" sz="2400" dirty="0"/>
              <a:t>, some move one type of substance, others move one substance in and another substance out at the same time </a:t>
            </a:r>
            <a:r>
              <a:rPr lang="en-GB" sz="2400" b="1" dirty="0" err="1">
                <a:solidFill>
                  <a:srgbClr val="FF3300"/>
                </a:solidFill>
              </a:rPr>
              <a:t>eg</a:t>
            </a:r>
            <a:r>
              <a:rPr lang="en-GB" sz="2400" b="1" dirty="0">
                <a:solidFill>
                  <a:srgbClr val="FF3300"/>
                </a:solidFill>
              </a:rPr>
              <a:t> the sodium-potassium pump.</a:t>
            </a:r>
          </a:p>
        </p:txBody>
      </p:sp>
      <p:sp>
        <p:nvSpPr>
          <p:cNvPr id="34821" name="Text Box 173"/>
          <p:cNvSpPr txBox="1">
            <a:spLocks noChangeArrowheads="1"/>
          </p:cNvSpPr>
          <p:nvPr/>
        </p:nvSpPr>
        <p:spPr bwMode="auto">
          <a:xfrm>
            <a:off x="1782652" y="3182349"/>
            <a:ext cx="1700213" cy="1190625"/>
          </a:xfrm>
          <a:prstGeom prst="rect">
            <a:avLst/>
          </a:prstGeom>
          <a:noFill/>
          <a:ln w="9525">
            <a:noFill/>
            <a:miter lim="800000"/>
            <a:headEnd/>
            <a:tailEnd/>
          </a:ln>
        </p:spPr>
        <p:txBody>
          <a:bodyPr>
            <a:spAutoFit/>
          </a:bodyPr>
          <a:lstStyle/>
          <a:p>
            <a:pPr>
              <a:spcBef>
                <a:spcPct val="50000"/>
              </a:spcBef>
            </a:pPr>
            <a:r>
              <a:rPr lang="en-GB" u="sng" dirty="0"/>
              <a:t>Direct Active Transport of One Specific Substance</a:t>
            </a:r>
          </a:p>
        </p:txBody>
      </p:sp>
      <p:graphicFrame>
        <p:nvGraphicFramePr>
          <p:cNvPr id="34832" name="Object 34831"/>
          <p:cNvGraphicFramePr>
            <a:graphicFrameLocks noChangeAspect="1"/>
          </p:cNvGraphicFramePr>
          <p:nvPr>
            <p:extLst>
              <p:ext uri="{D42A27DB-BD31-4B8C-83A1-F6EECF244321}">
                <p14:modId xmlns:p14="http://schemas.microsoft.com/office/powerpoint/2010/main" val="2659485581"/>
              </p:ext>
            </p:extLst>
          </p:nvPr>
        </p:nvGraphicFramePr>
        <p:xfrm>
          <a:off x="3641390" y="2787148"/>
          <a:ext cx="5676900" cy="2162175"/>
        </p:xfrm>
        <a:graphic>
          <a:graphicData uri="http://schemas.openxmlformats.org/presentationml/2006/ole">
            <mc:AlternateContent xmlns:mc="http://schemas.openxmlformats.org/markup-compatibility/2006">
              <mc:Choice xmlns:v="urn:schemas-microsoft-com:vml" Requires="v">
                <p:oleObj name="Acrobat Document" r:id="rId3" imgW="5676900" imgH="2161984" progId="AcroExch.Document.DC">
                  <p:embed/>
                </p:oleObj>
              </mc:Choice>
              <mc:Fallback>
                <p:oleObj name="Acrobat Document" r:id="rId3" imgW="5676900" imgH="2161984" progId="AcroExch.Document.DC">
                  <p:embed/>
                  <p:pic>
                    <p:nvPicPr>
                      <p:cNvPr id="34832" name="Object 34831"/>
                      <p:cNvPicPr/>
                      <p:nvPr/>
                    </p:nvPicPr>
                    <p:blipFill>
                      <a:blip r:embed="rId4"/>
                      <a:stretch>
                        <a:fillRect/>
                      </a:stretch>
                    </p:blipFill>
                    <p:spPr>
                      <a:xfrm>
                        <a:off x="3641390" y="2787148"/>
                        <a:ext cx="5676900" cy="2162175"/>
                      </a:xfrm>
                      <a:prstGeom prst="rect">
                        <a:avLst/>
                      </a:prstGeom>
                    </p:spPr>
                  </p:pic>
                </p:oleObj>
              </mc:Fallback>
            </mc:AlternateContent>
          </a:graphicData>
        </a:graphic>
      </p:graphicFrame>
    </p:spTree>
    <p:extLst>
      <p:ext uri="{BB962C8B-B14F-4D97-AF65-F5344CB8AC3E}">
        <p14:creationId xmlns:p14="http://schemas.microsoft.com/office/powerpoint/2010/main" val="28217935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584" y="371208"/>
            <a:ext cx="9720072" cy="1049031"/>
          </a:xfrm>
        </p:spPr>
        <p:txBody>
          <a:bodyPr>
            <a:normAutofit/>
          </a:bodyPr>
          <a:lstStyle/>
          <a:p>
            <a:r>
              <a:rPr lang="en-GB" sz="3600" dirty="0"/>
              <a:t>Active transport Example: the Sodium Potassium Pump</a:t>
            </a:r>
          </a:p>
        </p:txBody>
      </p:sp>
      <p:sp>
        <p:nvSpPr>
          <p:cNvPr id="4" name="TextBox 3"/>
          <p:cNvSpPr txBox="1"/>
          <p:nvPr/>
        </p:nvSpPr>
        <p:spPr>
          <a:xfrm>
            <a:off x="6349007" y="1755972"/>
            <a:ext cx="4468151" cy="286232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000" dirty="0"/>
              <a:t>The protein has binding sites for sodium and potassium.</a:t>
            </a:r>
          </a:p>
          <a:p>
            <a:pPr marL="342900" indent="-342900">
              <a:spcAft>
                <a:spcPts val="1200"/>
              </a:spcAft>
              <a:buFont typeface="Arial" panose="020B0604020202020204" pitchFamily="34" charset="0"/>
              <a:buChar char="•"/>
            </a:pPr>
            <a:r>
              <a:rPr lang="en-GB" sz="2000" dirty="0"/>
              <a:t>Sodium is actively removed from the cell while potassium ions are taken up </a:t>
            </a:r>
          </a:p>
          <a:p>
            <a:pPr marL="342900" indent="-342900">
              <a:spcAft>
                <a:spcPts val="1200"/>
              </a:spcAft>
              <a:buFont typeface="Arial" panose="020B0604020202020204" pitchFamily="34" charset="0"/>
              <a:buChar char="•"/>
            </a:pPr>
            <a:r>
              <a:rPr lang="en-GB" sz="2000" dirty="0"/>
              <a:t>This is essential to many processes in the body including creation of nerve impulses.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110" y="1781761"/>
            <a:ext cx="5139681" cy="4248335"/>
          </a:xfrm>
          <a:prstGeom prst="rect">
            <a:avLst/>
          </a:prstGeom>
        </p:spPr>
      </p:pic>
      <p:sp>
        <p:nvSpPr>
          <p:cNvPr id="6" name="TextBox 5"/>
          <p:cNvSpPr txBox="1"/>
          <p:nvPr/>
        </p:nvSpPr>
        <p:spPr>
          <a:xfrm>
            <a:off x="6556444" y="5038928"/>
            <a:ext cx="4338535" cy="1323439"/>
          </a:xfrm>
          <a:prstGeom prst="rect">
            <a:avLst/>
          </a:prstGeom>
          <a:solidFill>
            <a:schemeClr val="accent1">
              <a:lumMod val="20000"/>
              <a:lumOff val="80000"/>
            </a:schemeClr>
          </a:solidFill>
          <a:ln w="15875">
            <a:solidFill>
              <a:schemeClr val="accent1"/>
            </a:solidFill>
          </a:ln>
        </p:spPr>
        <p:txBody>
          <a:bodyPr wrap="square" rtlCol="0">
            <a:spAutoFit/>
          </a:bodyPr>
          <a:lstStyle/>
          <a:p>
            <a:r>
              <a:rPr lang="en-GB" sz="2000" b="1" dirty="0"/>
              <a:t>NOTE</a:t>
            </a:r>
            <a:r>
              <a:rPr lang="en-GB" sz="2000" dirty="0"/>
              <a:t>: ATP stand for Adenosine triphosphate which you will learn more of in respiration</a:t>
            </a:r>
          </a:p>
          <a:p>
            <a:r>
              <a:rPr lang="en-GB" sz="2000" dirty="0"/>
              <a:t>Pi stands for inorganic phosphate</a:t>
            </a:r>
          </a:p>
        </p:txBody>
      </p:sp>
    </p:spTree>
    <p:extLst>
      <p:ext uri="{BB962C8B-B14F-4D97-AF65-F5344CB8AC3E}">
        <p14:creationId xmlns:p14="http://schemas.microsoft.com/office/powerpoint/2010/main" val="19038293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672" y="466926"/>
            <a:ext cx="9720072" cy="1248253"/>
          </a:xfrm>
        </p:spPr>
        <p:txBody>
          <a:bodyPr>
            <a:normAutofit/>
          </a:bodyPr>
          <a:lstStyle/>
          <a:p>
            <a:r>
              <a:rPr lang="en-GB" sz="3200" b="1" dirty="0"/>
              <a:t>How are cells adapted for rapid transport across internal and external membranes?</a:t>
            </a:r>
          </a:p>
        </p:txBody>
      </p:sp>
      <p:pic>
        <p:nvPicPr>
          <p:cNvPr id="4" name="Picture 3" descr="ProstaticEpithelialCell"/>
          <p:cNvPicPr>
            <a:picLocks noChangeAspect="1" noChangeArrowheads="1"/>
          </p:cNvPicPr>
          <p:nvPr/>
        </p:nvPicPr>
        <p:blipFill>
          <a:blip r:embed="rId2" cstate="print"/>
          <a:srcRect/>
          <a:stretch>
            <a:fillRect/>
          </a:stretch>
        </p:blipFill>
        <p:spPr bwMode="auto">
          <a:xfrm>
            <a:off x="9860692" y="747961"/>
            <a:ext cx="1235676" cy="2267926"/>
          </a:xfrm>
          <a:prstGeom prst="rect">
            <a:avLst/>
          </a:prstGeom>
          <a:noFill/>
          <a:ln w="9525">
            <a:noFill/>
            <a:miter lim="800000"/>
            <a:headEnd/>
            <a:tailEnd/>
          </a:ln>
        </p:spPr>
      </p:pic>
      <p:grpSp>
        <p:nvGrpSpPr>
          <p:cNvPr id="99" name="Group 98"/>
          <p:cNvGrpSpPr/>
          <p:nvPr/>
        </p:nvGrpSpPr>
        <p:grpSpPr>
          <a:xfrm>
            <a:off x="1103870" y="2143149"/>
            <a:ext cx="2378632" cy="3615625"/>
            <a:chOff x="1524000" y="2390285"/>
            <a:chExt cx="2584450" cy="3975688"/>
          </a:xfrm>
        </p:grpSpPr>
        <p:grpSp>
          <p:nvGrpSpPr>
            <p:cNvPr id="93" name="Group 92"/>
            <p:cNvGrpSpPr/>
            <p:nvPr/>
          </p:nvGrpSpPr>
          <p:grpSpPr>
            <a:xfrm>
              <a:off x="1524000" y="2390285"/>
              <a:ext cx="2573795" cy="3832715"/>
              <a:chOff x="1524000" y="2390285"/>
              <a:chExt cx="2573795" cy="3832715"/>
            </a:xfrm>
          </p:grpSpPr>
          <p:grpSp>
            <p:nvGrpSpPr>
              <p:cNvPr id="40" name="Group 39"/>
              <p:cNvGrpSpPr/>
              <p:nvPr/>
            </p:nvGrpSpPr>
            <p:grpSpPr>
              <a:xfrm>
                <a:off x="1524000" y="2390285"/>
                <a:ext cx="2573795" cy="3832715"/>
                <a:chOff x="4231396" y="3966114"/>
                <a:chExt cx="1541082" cy="2242823"/>
              </a:xfrm>
            </p:grpSpPr>
            <p:grpSp>
              <p:nvGrpSpPr>
                <p:cNvPr id="38" name="Group 37"/>
                <p:cNvGrpSpPr/>
                <p:nvPr/>
              </p:nvGrpSpPr>
              <p:grpSpPr>
                <a:xfrm>
                  <a:off x="4231396" y="3966114"/>
                  <a:ext cx="1541082" cy="2242823"/>
                  <a:chOff x="4231396" y="3966114"/>
                  <a:chExt cx="1541082" cy="2242823"/>
                </a:xfrm>
              </p:grpSpPr>
              <p:sp>
                <p:nvSpPr>
                  <p:cNvPr id="7" name="Freeform 6"/>
                  <p:cNvSpPr/>
                  <p:nvPr/>
                </p:nvSpPr>
                <p:spPr>
                  <a:xfrm>
                    <a:off x="4231396" y="3966114"/>
                    <a:ext cx="1541082" cy="2242823"/>
                  </a:xfrm>
                  <a:custGeom>
                    <a:avLst/>
                    <a:gdLst>
                      <a:gd name="connsiteX0" fmla="*/ 241749 w 1541082"/>
                      <a:gd name="connsiteY0" fmla="*/ 148686 h 2242823"/>
                      <a:gd name="connsiteX1" fmla="*/ 68755 w 1541082"/>
                      <a:gd name="connsiteY1" fmla="*/ 99259 h 2242823"/>
                      <a:gd name="connsiteX2" fmla="*/ 6971 w 1541082"/>
                      <a:gd name="connsiteY2" fmla="*/ 247540 h 2242823"/>
                      <a:gd name="connsiteX3" fmla="*/ 6971 w 1541082"/>
                      <a:gd name="connsiteY3" fmla="*/ 605886 h 2242823"/>
                      <a:gd name="connsiteX4" fmla="*/ 56398 w 1541082"/>
                      <a:gd name="connsiteY4" fmla="*/ 951875 h 2242823"/>
                      <a:gd name="connsiteX5" fmla="*/ 68755 w 1541082"/>
                      <a:gd name="connsiteY5" fmla="*/ 1347292 h 2242823"/>
                      <a:gd name="connsiteX6" fmla="*/ 142895 w 1541082"/>
                      <a:gd name="connsiteY6" fmla="*/ 1606784 h 2242823"/>
                      <a:gd name="connsiteX7" fmla="*/ 93468 w 1541082"/>
                      <a:gd name="connsiteY7" fmla="*/ 1890989 h 2242823"/>
                      <a:gd name="connsiteX8" fmla="*/ 278820 w 1541082"/>
                      <a:gd name="connsiteY8" fmla="*/ 2175194 h 2242823"/>
                      <a:gd name="connsiteX9" fmla="*/ 884301 w 1541082"/>
                      <a:gd name="connsiteY9" fmla="*/ 2236978 h 2242823"/>
                      <a:gd name="connsiteX10" fmla="*/ 1366214 w 1541082"/>
                      <a:gd name="connsiteY10" fmla="*/ 2212265 h 2242823"/>
                      <a:gd name="connsiteX11" fmla="*/ 1502139 w 1541082"/>
                      <a:gd name="connsiteY11" fmla="*/ 1989843 h 2242823"/>
                      <a:gd name="connsiteX12" fmla="*/ 1539209 w 1541082"/>
                      <a:gd name="connsiteY12" fmla="*/ 1717994 h 2242823"/>
                      <a:gd name="connsiteX13" fmla="*/ 1526852 w 1541082"/>
                      <a:gd name="connsiteY13" fmla="*/ 1063086 h 2242823"/>
                      <a:gd name="connsiteX14" fmla="*/ 1452712 w 1541082"/>
                      <a:gd name="connsiteY14" fmla="*/ 457605 h 2242823"/>
                      <a:gd name="connsiteX15" fmla="*/ 1477425 w 1541082"/>
                      <a:gd name="connsiteY15" fmla="*/ 235184 h 2242823"/>
                      <a:gd name="connsiteX16" fmla="*/ 1403285 w 1541082"/>
                      <a:gd name="connsiteY16" fmla="*/ 25119 h 2242823"/>
                      <a:gd name="connsiteX17" fmla="*/ 1230290 w 1541082"/>
                      <a:gd name="connsiteY17" fmla="*/ 37475 h 2242823"/>
                      <a:gd name="connsiteX18" fmla="*/ 1329144 w 1541082"/>
                      <a:gd name="connsiteY18" fmla="*/ 173400 h 2242823"/>
                      <a:gd name="connsiteX19" fmla="*/ 1353858 w 1541082"/>
                      <a:gd name="connsiteY19" fmla="*/ 408178 h 2242823"/>
                      <a:gd name="connsiteX20" fmla="*/ 1205576 w 1541082"/>
                      <a:gd name="connsiteY20" fmla="*/ 494675 h 2242823"/>
                      <a:gd name="connsiteX21" fmla="*/ 1193220 w 1541082"/>
                      <a:gd name="connsiteY21" fmla="*/ 334038 h 2242823"/>
                      <a:gd name="connsiteX22" fmla="*/ 1193220 w 1541082"/>
                      <a:gd name="connsiteY22" fmla="*/ 235184 h 2242823"/>
                      <a:gd name="connsiteX23" fmla="*/ 1180863 w 1541082"/>
                      <a:gd name="connsiteY23" fmla="*/ 99259 h 2242823"/>
                      <a:gd name="connsiteX24" fmla="*/ 1069652 w 1541082"/>
                      <a:gd name="connsiteY24" fmla="*/ 405 h 2242823"/>
                      <a:gd name="connsiteX25" fmla="*/ 1032582 w 1541082"/>
                      <a:gd name="connsiteY25" fmla="*/ 136330 h 2242823"/>
                      <a:gd name="connsiteX26" fmla="*/ 1094366 w 1541082"/>
                      <a:gd name="connsiteY26" fmla="*/ 309324 h 2242823"/>
                      <a:gd name="connsiteX27" fmla="*/ 1106722 w 1541082"/>
                      <a:gd name="connsiteY27" fmla="*/ 469962 h 2242823"/>
                      <a:gd name="connsiteX28" fmla="*/ 983155 w 1541082"/>
                      <a:gd name="connsiteY28" fmla="*/ 556459 h 2242823"/>
                      <a:gd name="connsiteX29" fmla="*/ 995512 w 1541082"/>
                      <a:gd name="connsiteY29" fmla="*/ 469962 h 2242823"/>
                      <a:gd name="connsiteX30" fmla="*/ 1007868 w 1541082"/>
                      <a:gd name="connsiteY30" fmla="*/ 309324 h 2242823"/>
                      <a:gd name="connsiteX31" fmla="*/ 970798 w 1541082"/>
                      <a:gd name="connsiteY31" fmla="*/ 99259 h 2242823"/>
                      <a:gd name="connsiteX32" fmla="*/ 958441 w 1541082"/>
                      <a:gd name="connsiteY32" fmla="*/ 49832 h 2242823"/>
                      <a:gd name="connsiteX33" fmla="*/ 884301 w 1541082"/>
                      <a:gd name="connsiteY33" fmla="*/ 99259 h 2242823"/>
                      <a:gd name="connsiteX34" fmla="*/ 884301 w 1541082"/>
                      <a:gd name="connsiteY34" fmla="*/ 296967 h 2242823"/>
                      <a:gd name="connsiteX35" fmla="*/ 896658 w 1541082"/>
                      <a:gd name="connsiteY35" fmla="*/ 507032 h 2242823"/>
                      <a:gd name="connsiteX36" fmla="*/ 834874 w 1541082"/>
                      <a:gd name="connsiteY36" fmla="*/ 568816 h 2242823"/>
                      <a:gd name="connsiteX37" fmla="*/ 810160 w 1541082"/>
                      <a:gd name="connsiteY37" fmla="*/ 358751 h 2242823"/>
                      <a:gd name="connsiteX38" fmla="*/ 810160 w 1541082"/>
                      <a:gd name="connsiteY38" fmla="*/ 161043 h 2242823"/>
                      <a:gd name="connsiteX39" fmla="*/ 810160 w 1541082"/>
                      <a:gd name="connsiteY39" fmla="*/ 99259 h 2242823"/>
                      <a:gd name="connsiteX40" fmla="*/ 711306 w 1541082"/>
                      <a:gd name="connsiteY40" fmla="*/ 99259 h 2242823"/>
                      <a:gd name="connsiteX41" fmla="*/ 686593 w 1541082"/>
                      <a:gd name="connsiteY41" fmla="*/ 222827 h 2242823"/>
                      <a:gd name="connsiteX42" fmla="*/ 736020 w 1541082"/>
                      <a:gd name="connsiteY42" fmla="*/ 358751 h 2242823"/>
                      <a:gd name="connsiteX43" fmla="*/ 748376 w 1541082"/>
                      <a:gd name="connsiteY43" fmla="*/ 507032 h 2242823"/>
                      <a:gd name="connsiteX44" fmla="*/ 686593 w 1541082"/>
                      <a:gd name="connsiteY44" fmla="*/ 556459 h 2242823"/>
                      <a:gd name="connsiteX45" fmla="*/ 600095 w 1541082"/>
                      <a:gd name="connsiteY45" fmla="*/ 482319 h 2242823"/>
                      <a:gd name="connsiteX46" fmla="*/ 637166 w 1541082"/>
                      <a:gd name="connsiteY46" fmla="*/ 198113 h 2242823"/>
                      <a:gd name="connsiteX47" fmla="*/ 624809 w 1541082"/>
                      <a:gd name="connsiteY47" fmla="*/ 99259 h 2242823"/>
                      <a:gd name="connsiteX48" fmla="*/ 563025 w 1541082"/>
                      <a:gd name="connsiteY48" fmla="*/ 62189 h 2242823"/>
                      <a:gd name="connsiteX49" fmla="*/ 550668 w 1541082"/>
                      <a:gd name="connsiteY49" fmla="*/ 210470 h 2242823"/>
                      <a:gd name="connsiteX50" fmla="*/ 563025 w 1541082"/>
                      <a:gd name="connsiteY50" fmla="*/ 358751 h 2242823"/>
                      <a:gd name="connsiteX51" fmla="*/ 550668 w 1541082"/>
                      <a:gd name="connsiteY51" fmla="*/ 519389 h 2242823"/>
                      <a:gd name="connsiteX52" fmla="*/ 525955 w 1541082"/>
                      <a:gd name="connsiteY52" fmla="*/ 593530 h 2242823"/>
                      <a:gd name="connsiteX53" fmla="*/ 476528 w 1541082"/>
                      <a:gd name="connsiteY53" fmla="*/ 507032 h 2242823"/>
                      <a:gd name="connsiteX54" fmla="*/ 476528 w 1541082"/>
                      <a:gd name="connsiteY54" fmla="*/ 395821 h 2242823"/>
                      <a:gd name="connsiteX55" fmla="*/ 488885 w 1541082"/>
                      <a:gd name="connsiteY55" fmla="*/ 136330 h 2242823"/>
                      <a:gd name="connsiteX56" fmla="*/ 427101 w 1541082"/>
                      <a:gd name="connsiteY56" fmla="*/ 136330 h 2242823"/>
                      <a:gd name="connsiteX57" fmla="*/ 402387 w 1541082"/>
                      <a:gd name="connsiteY57" fmla="*/ 358751 h 2242823"/>
                      <a:gd name="connsiteX58" fmla="*/ 402387 w 1541082"/>
                      <a:gd name="connsiteY58" fmla="*/ 568816 h 2242823"/>
                      <a:gd name="connsiteX59" fmla="*/ 328247 w 1541082"/>
                      <a:gd name="connsiteY59" fmla="*/ 593530 h 2242823"/>
                      <a:gd name="connsiteX60" fmla="*/ 328247 w 1541082"/>
                      <a:gd name="connsiteY60" fmla="*/ 395821 h 2242823"/>
                      <a:gd name="connsiteX61" fmla="*/ 365317 w 1541082"/>
                      <a:gd name="connsiteY61" fmla="*/ 272254 h 2242823"/>
                      <a:gd name="connsiteX62" fmla="*/ 278820 w 1541082"/>
                      <a:gd name="connsiteY62" fmla="*/ 334038 h 2242823"/>
                      <a:gd name="connsiteX63" fmla="*/ 266463 w 1541082"/>
                      <a:gd name="connsiteY63" fmla="*/ 605886 h 2242823"/>
                      <a:gd name="connsiteX64" fmla="*/ 229393 w 1541082"/>
                      <a:gd name="connsiteY64" fmla="*/ 531746 h 2242823"/>
                      <a:gd name="connsiteX65" fmla="*/ 179966 w 1541082"/>
                      <a:gd name="connsiteY65" fmla="*/ 309324 h 2242823"/>
                      <a:gd name="connsiteX66" fmla="*/ 204679 w 1541082"/>
                      <a:gd name="connsiteY66" fmla="*/ 222827 h 2242823"/>
                      <a:gd name="connsiteX67" fmla="*/ 241749 w 1541082"/>
                      <a:gd name="connsiteY67" fmla="*/ 148686 h 224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41082" h="2242823">
                        <a:moveTo>
                          <a:pt x="241749" y="148686"/>
                        </a:moveTo>
                        <a:cubicBezTo>
                          <a:pt x="219095" y="128091"/>
                          <a:pt x="107885" y="82783"/>
                          <a:pt x="68755" y="99259"/>
                        </a:cubicBezTo>
                        <a:cubicBezTo>
                          <a:pt x="29625" y="115735"/>
                          <a:pt x="17268" y="163102"/>
                          <a:pt x="6971" y="247540"/>
                        </a:cubicBezTo>
                        <a:cubicBezTo>
                          <a:pt x="-3326" y="331978"/>
                          <a:pt x="-1267" y="488497"/>
                          <a:pt x="6971" y="605886"/>
                        </a:cubicBezTo>
                        <a:cubicBezTo>
                          <a:pt x="15209" y="723275"/>
                          <a:pt x="46101" y="828307"/>
                          <a:pt x="56398" y="951875"/>
                        </a:cubicBezTo>
                        <a:cubicBezTo>
                          <a:pt x="66695" y="1075443"/>
                          <a:pt x="54339" y="1238141"/>
                          <a:pt x="68755" y="1347292"/>
                        </a:cubicBezTo>
                        <a:cubicBezTo>
                          <a:pt x="83171" y="1456443"/>
                          <a:pt x="138776" y="1516168"/>
                          <a:pt x="142895" y="1606784"/>
                        </a:cubicBezTo>
                        <a:cubicBezTo>
                          <a:pt x="147014" y="1697400"/>
                          <a:pt x="70814" y="1796254"/>
                          <a:pt x="93468" y="1890989"/>
                        </a:cubicBezTo>
                        <a:cubicBezTo>
                          <a:pt x="116122" y="1985724"/>
                          <a:pt x="147015" y="2117529"/>
                          <a:pt x="278820" y="2175194"/>
                        </a:cubicBezTo>
                        <a:cubicBezTo>
                          <a:pt x="410625" y="2232859"/>
                          <a:pt x="703069" y="2230800"/>
                          <a:pt x="884301" y="2236978"/>
                        </a:cubicBezTo>
                        <a:cubicBezTo>
                          <a:pt x="1065533" y="2243156"/>
                          <a:pt x="1263241" y="2253454"/>
                          <a:pt x="1366214" y="2212265"/>
                        </a:cubicBezTo>
                        <a:cubicBezTo>
                          <a:pt x="1469187" y="2171076"/>
                          <a:pt x="1473307" y="2072221"/>
                          <a:pt x="1502139" y="1989843"/>
                        </a:cubicBezTo>
                        <a:cubicBezTo>
                          <a:pt x="1530971" y="1907465"/>
                          <a:pt x="1535090" y="1872453"/>
                          <a:pt x="1539209" y="1717994"/>
                        </a:cubicBezTo>
                        <a:cubicBezTo>
                          <a:pt x="1543328" y="1563535"/>
                          <a:pt x="1541268" y="1273151"/>
                          <a:pt x="1526852" y="1063086"/>
                        </a:cubicBezTo>
                        <a:cubicBezTo>
                          <a:pt x="1512436" y="853021"/>
                          <a:pt x="1460950" y="595589"/>
                          <a:pt x="1452712" y="457605"/>
                        </a:cubicBezTo>
                        <a:cubicBezTo>
                          <a:pt x="1444474" y="319621"/>
                          <a:pt x="1485663" y="307265"/>
                          <a:pt x="1477425" y="235184"/>
                        </a:cubicBezTo>
                        <a:cubicBezTo>
                          <a:pt x="1469187" y="163103"/>
                          <a:pt x="1444474" y="58070"/>
                          <a:pt x="1403285" y="25119"/>
                        </a:cubicBezTo>
                        <a:cubicBezTo>
                          <a:pt x="1362096" y="-7833"/>
                          <a:pt x="1242647" y="12761"/>
                          <a:pt x="1230290" y="37475"/>
                        </a:cubicBezTo>
                        <a:cubicBezTo>
                          <a:pt x="1217933" y="62188"/>
                          <a:pt x="1308549" y="111616"/>
                          <a:pt x="1329144" y="173400"/>
                        </a:cubicBezTo>
                        <a:cubicBezTo>
                          <a:pt x="1349739" y="235184"/>
                          <a:pt x="1374453" y="354632"/>
                          <a:pt x="1353858" y="408178"/>
                        </a:cubicBezTo>
                        <a:cubicBezTo>
                          <a:pt x="1333263" y="461724"/>
                          <a:pt x="1232349" y="507032"/>
                          <a:pt x="1205576" y="494675"/>
                        </a:cubicBezTo>
                        <a:cubicBezTo>
                          <a:pt x="1178803" y="482318"/>
                          <a:pt x="1195279" y="377286"/>
                          <a:pt x="1193220" y="334038"/>
                        </a:cubicBezTo>
                        <a:cubicBezTo>
                          <a:pt x="1191161" y="290790"/>
                          <a:pt x="1195279" y="274314"/>
                          <a:pt x="1193220" y="235184"/>
                        </a:cubicBezTo>
                        <a:cubicBezTo>
                          <a:pt x="1191161" y="196054"/>
                          <a:pt x="1201458" y="138389"/>
                          <a:pt x="1180863" y="99259"/>
                        </a:cubicBezTo>
                        <a:cubicBezTo>
                          <a:pt x="1160268" y="60129"/>
                          <a:pt x="1094365" y="-5773"/>
                          <a:pt x="1069652" y="405"/>
                        </a:cubicBezTo>
                        <a:cubicBezTo>
                          <a:pt x="1044939" y="6583"/>
                          <a:pt x="1028463" y="84844"/>
                          <a:pt x="1032582" y="136330"/>
                        </a:cubicBezTo>
                        <a:cubicBezTo>
                          <a:pt x="1036701" y="187816"/>
                          <a:pt x="1082009" y="253719"/>
                          <a:pt x="1094366" y="309324"/>
                        </a:cubicBezTo>
                        <a:cubicBezTo>
                          <a:pt x="1106723" y="364929"/>
                          <a:pt x="1125257" y="428773"/>
                          <a:pt x="1106722" y="469962"/>
                        </a:cubicBezTo>
                        <a:cubicBezTo>
                          <a:pt x="1088187" y="511151"/>
                          <a:pt x="1001690" y="556459"/>
                          <a:pt x="983155" y="556459"/>
                        </a:cubicBezTo>
                        <a:cubicBezTo>
                          <a:pt x="964620" y="556459"/>
                          <a:pt x="991393" y="511151"/>
                          <a:pt x="995512" y="469962"/>
                        </a:cubicBezTo>
                        <a:cubicBezTo>
                          <a:pt x="999631" y="428773"/>
                          <a:pt x="1011987" y="371108"/>
                          <a:pt x="1007868" y="309324"/>
                        </a:cubicBezTo>
                        <a:cubicBezTo>
                          <a:pt x="1003749" y="247540"/>
                          <a:pt x="979036" y="142507"/>
                          <a:pt x="970798" y="99259"/>
                        </a:cubicBezTo>
                        <a:cubicBezTo>
                          <a:pt x="962560" y="56011"/>
                          <a:pt x="972857" y="49832"/>
                          <a:pt x="958441" y="49832"/>
                        </a:cubicBezTo>
                        <a:cubicBezTo>
                          <a:pt x="944025" y="49832"/>
                          <a:pt x="896658" y="58070"/>
                          <a:pt x="884301" y="99259"/>
                        </a:cubicBezTo>
                        <a:cubicBezTo>
                          <a:pt x="871944" y="140448"/>
                          <a:pt x="882242" y="229005"/>
                          <a:pt x="884301" y="296967"/>
                        </a:cubicBezTo>
                        <a:cubicBezTo>
                          <a:pt x="886360" y="364929"/>
                          <a:pt x="904896" y="461724"/>
                          <a:pt x="896658" y="507032"/>
                        </a:cubicBezTo>
                        <a:cubicBezTo>
                          <a:pt x="888420" y="552340"/>
                          <a:pt x="849290" y="593529"/>
                          <a:pt x="834874" y="568816"/>
                        </a:cubicBezTo>
                        <a:cubicBezTo>
                          <a:pt x="820458" y="544103"/>
                          <a:pt x="814279" y="426713"/>
                          <a:pt x="810160" y="358751"/>
                        </a:cubicBezTo>
                        <a:cubicBezTo>
                          <a:pt x="806041" y="290789"/>
                          <a:pt x="810160" y="161043"/>
                          <a:pt x="810160" y="161043"/>
                        </a:cubicBezTo>
                        <a:cubicBezTo>
                          <a:pt x="810160" y="117794"/>
                          <a:pt x="826636" y="109556"/>
                          <a:pt x="810160" y="99259"/>
                        </a:cubicBezTo>
                        <a:cubicBezTo>
                          <a:pt x="793684" y="88962"/>
                          <a:pt x="731900" y="78664"/>
                          <a:pt x="711306" y="99259"/>
                        </a:cubicBezTo>
                        <a:cubicBezTo>
                          <a:pt x="690712" y="119854"/>
                          <a:pt x="682474" y="179578"/>
                          <a:pt x="686593" y="222827"/>
                        </a:cubicBezTo>
                        <a:cubicBezTo>
                          <a:pt x="690712" y="266076"/>
                          <a:pt x="725723" y="311384"/>
                          <a:pt x="736020" y="358751"/>
                        </a:cubicBezTo>
                        <a:cubicBezTo>
                          <a:pt x="746317" y="406118"/>
                          <a:pt x="756614" y="474081"/>
                          <a:pt x="748376" y="507032"/>
                        </a:cubicBezTo>
                        <a:cubicBezTo>
                          <a:pt x="740138" y="539983"/>
                          <a:pt x="711306" y="560578"/>
                          <a:pt x="686593" y="556459"/>
                        </a:cubicBezTo>
                        <a:cubicBezTo>
                          <a:pt x="661880" y="552340"/>
                          <a:pt x="608333" y="542043"/>
                          <a:pt x="600095" y="482319"/>
                        </a:cubicBezTo>
                        <a:cubicBezTo>
                          <a:pt x="591857" y="422595"/>
                          <a:pt x="633047" y="261956"/>
                          <a:pt x="637166" y="198113"/>
                        </a:cubicBezTo>
                        <a:cubicBezTo>
                          <a:pt x="641285" y="134270"/>
                          <a:pt x="637166" y="121913"/>
                          <a:pt x="624809" y="99259"/>
                        </a:cubicBezTo>
                        <a:cubicBezTo>
                          <a:pt x="612452" y="76605"/>
                          <a:pt x="575382" y="43654"/>
                          <a:pt x="563025" y="62189"/>
                        </a:cubicBezTo>
                        <a:cubicBezTo>
                          <a:pt x="550668" y="80724"/>
                          <a:pt x="550668" y="161043"/>
                          <a:pt x="550668" y="210470"/>
                        </a:cubicBezTo>
                        <a:cubicBezTo>
                          <a:pt x="550668" y="259897"/>
                          <a:pt x="563025" y="307265"/>
                          <a:pt x="563025" y="358751"/>
                        </a:cubicBezTo>
                        <a:cubicBezTo>
                          <a:pt x="563025" y="410237"/>
                          <a:pt x="556846" y="480259"/>
                          <a:pt x="550668" y="519389"/>
                        </a:cubicBezTo>
                        <a:cubicBezTo>
                          <a:pt x="544490" y="558519"/>
                          <a:pt x="538312" y="595590"/>
                          <a:pt x="525955" y="593530"/>
                        </a:cubicBezTo>
                        <a:cubicBezTo>
                          <a:pt x="513598" y="591471"/>
                          <a:pt x="484766" y="539983"/>
                          <a:pt x="476528" y="507032"/>
                        </a:cubicBezTo>
                        <a:cubicBezTo>
                          <a:pt x="468290" y="474081"/>
                          <a:pt x="474468" y="457605"/>
                          <a:pt x="476528" y="395821"/>
                        </a:cubicBezTo>
                        <a:cubicBezTo>
                          <a:pt x="478588" y="334037"/>
                          <a:pt x="497123" y="179578"/>
                          <a:pt x="488885" y="136330"/>
                        </a:cubicBezTo>
                        <a:cubicBezTo>
                          <a:pt x="480647" y="93082"/>
                          <a:pt x="441517" y="99260"/>
                          <a:pt x="427101" y="136330"/>
                        </a:cubicBezTo>
                        <a:cubicBezTo>
                          <a:pt x="412685" y="173400"/>
                          <a:pt x="406506" y="286670"/>
                          <a:pt x="402387" y="358751"/>
                        </a:cubicBezTo>
                        <a:cubicBezTo>
                          <a:pt x="398268" y="430832"/>
                          <a:pt x="414744" y="529686"/>
                          <a:pt x="402387" y="568816"/>
                        </a:cubicBezTo>
                        <a:cubicBezTo>
                          <a:pt x="390030" y="607946"/>
                          <a:pt x="340604" y="622362"/>
                          <a:pt x="328247" y="593530"/>
                        </a:cubicBezTo>
                        <a:cubicBezTo>
                          <a:pt x="315890" y="564698"/>
                          <a:pt x="322069" y="449367"/>
                          <a:pt x="328247" y="395821"/>
                        </a:cubicBezTo>
                        <a:cubicBezTo>
                          <a:pt x="334425" y="342275"/>
                          <a:pt x="373555" y="282551"/>
                          <a:pt x="365317" y="272254"/>
                        </a:cubicBezTo>
                        <a:cubicBezTo>
                          <a:pt x="357079" y="261957"/>
                          <a:pt x="295296" y="278433"/>
                          <a:pt x="278820" y="334038"/>
                        </a:cubicBezTo>
                        <a:cubicBezTo>
                          <a:pt x="262344" y="389643"/>
                          <a:pt x="274701" y="572935"/>
                          <a:pt x="266463" y="605886"/>
                        </a:cubicBezTo>
                        <a:cubicBezTo>
                          <a:pt x="258225" y="638837"/>
                          <a:pt x="243809" y="581173"/>
                          <a:pt x="229393" y="531746"/>
                        </a:cubicBezTo>
                        <a:cubicBezTo>
                          <a:pt x="214977" y="482319"/>
                          <a:pt x="184085" y="360810"/>
                          <a:pt x="179966" y="309324"/>
                        </a:cubicBezTo>
                        <a:cubicBezTo>
                          <a:pt x="175847" y="257838"/>
                          <a:pt x="196441" y="249600"/>
                          <a:pt x="204679" y="222827"/>
                        </a:cubicBezTo>
                        <a:cubicBezTo>
                          <a:pt x="212917" y="196054"/>
                          <a:pt x="264403" y="169281"/>
                          <a:pt x="241749" y="148686"/>
                        </a:cubicBezTo>
                        <a:close/>
                      </a:path>
                    </a:pathLst>
                  </a:custGeom>
                  <a:solidFill>
                    <a:schemeClr val="accent1">
                      <a:lumMod val="20000"/>
                      <a:lumOff val="8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p:cNvGrpSpPr/>
                  <p:nvPr/>
                </p:nvGrpSpPr>
                <p:grpSpPr>
                  <a:xfrm>
                    <a:off x="4415850" y="4656175"/>
                    <a:ext cx="1237816" cy="1357008"/>
                    <a:chOff x="4415850" y="4656175"/>
                    <a:chExt cx="1237816" cy="1357008"/>
                  </a:xfrm>
                </p:grpSpPr>
                <p:grpSp>
                  <p:nvGrpSpPr>
                    <p:cNvPr id="12" name="Group 11"/>
                    <p:cNvGrpSpPr/>
                    <p:nvPr/>
                  </p:nvGrpSpPr>
                  <p:grpSpPr>
                    <a:xfrm rot="-2640000">
                      <a:off x="4610217" y="4656175"/>
                      <a:ext cx="216719" cy="420862"/>
                      <a:chOff x="5083114" y="4728483"/>
                      <a:chExt cx="287982" cy="473273"/>
                    </a:xfrm>
                  </p:grpSpPr>
                  <p:sp>
                    <p:nvSpPr>
                      <p:cNvPr id="9" name="Oval 54"/>
                      <p:cNvSpPr>
                        <a:spLocks/>
                      </p:cNvSpPr>
                      <p:nvPr/>
                    </p:nvSpPr>
                    <p:spPr bwMode="auto">
                      <a:xfrm>
                        <a:off x="5083114" y="4728483"/>
                        <a:ext cx="287982" cy="473273"/>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10" name="AutoShape 55"/>
                      <p:cNvSpPr>
                        <a:spLocks/>
                      </p:cNvSpPr>
                      <p:nvPr/>
                    </p:nvSpPr>
                    <p:spPr bwMode="auto">
                      <a:xfrm>
                        <a:off x="5118833" y="4748575"/>
                        <a:ext cx="217661" cy="428625"/>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nvGrpSpPr>
                    <p:cNvPr id="13" name="Group 12"/>
                    <p:cNvGrpSpPr/>
                    <p:nvPr/>
                  </p:nvGrpSpPr>
                  <p:grpSpPr>
                    <a:xfrm rot="1140000">
                      <a:off x="5462052" y="5201144"/>
                      <a:ext cx="191614" cy="388205"/>
                      <a:chOff x="5083114" y="4728483"/>
                      <a:chExt cx="287982" cy="473273"/>
                    </a:xfrm>
                  </p:grpSpPr>
                  <p:sp>
                    <p:nvSpPr>
                      <p:cNvPr id="14" name="Oval 54"/>
                      <p:cNvSpPr>
                        <a:spLocks/>
                      </p:cNvSpPr>
                      <p:nvPr/>
                    </p:nvSpPr>
                    <p:spPr bwMode="auto">
                      <a:xfrm>
                        <a:off x="5083114" y="4728483"/>
                        <a:ext cx="287982" cy="473273"/>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15" name="AutoShape 55"/>
                      <p:cNvSpPr>
                        <a:spLocks/>
                      </p:cNvSpPr>
                      <p:nvPr/>
                    </p:nvSpPr>
                    <p:spPr bwMode="auto">
                      <a:xfrm>
                        <a:off x="5118833" y="4748575"/>
                        <a:ext cx="217661" cy="428625"/>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nvGrpSpPr>
                    <p:cNvPr id="16" name="Group 15"/>
                    <p:cNvGrpSpPr/>
                    <p:nvPr/>
                  </p:nvGrpSpPr>
                  <p:grpSpPr>
                    <a:xfrm rot="2820000">
                      <a:off x="4891808" y="5389927"/>
                      <a:ext cx="183638" cy="329659"/>
                      <a:chOff x="5083114" y="4728483"/>
                      <a:chExt cx="287982" cy="473273"/>
                    </a:xfrm>
                  </p:grpSpPr>
                  <p:sp>
                    <p:nvSpPr>
                      <p:cNvPr id="17" name="Oval 54"/>
                      <p:cNvSpPr>
                        <a:spLocks/>
                      </p:cNvSpPr>
                      <p:nvPr/>
                    </p:nvSpPr>
                    <p:spPr bwMode="auto">
                      <a:xfrm>
                        <a:off x="5083114" y="4728483"/>
                        <a:ext cx="287982" cy="473273"/>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18" name="AutoShape 55"/>
                      <p:cNvSpPr>
                        <a:spLocks/>
                      </p:cNvSpPr>
                      <p:nvPr/>
                    </p:nvSpPr>
                    <p:spPr bwMode="auto">
                      <a:xfrm>
                        <a:off x="5118833" y="4748575"/>
                        <a:ext cx="217661" cy="428625"/>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nvGrpSpPr>
                    <p:cNvPr id="19" name="Group 18"/>
                    <p:cNvGrpSpPr/>
                    <p:nvPr/>
                  </p:nvGrpSpPr>
                  <p:grpSpPr>
                    <a:xfrm>
                      <a:off x="4415850" y="5152767"/>
                      <a:ext cx="403285" cy="209626"/>
                      <a:chOff x="5083114" y="4728483"/>
                      <a:chExt cx="287982" cy="473273"/>
                    </a:xfrm>
                  </p:grpSpPr>
                  <p:sp>
                    <p:nvSpPr>
                      <p:cNvPr id="20" name="Oval 54"/>
                      <p:cNvSpPr>
                        <a:spLocks/>
                      </p:cNvSpPr>
                      <p:nvPr/>
                    </p:nvSpPr>
                    <p:spPr bwMode="auto">
                      <a:xfrm>
                        <a:off x="5083114" y="4728483"/>
                        <a:ext cx="287982" cy="473273"/>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21" name="AutoShape 55"/>
                      <p:cNvSpPr>
                        <a:spLocks/>
                      </p:cNvSpPr>
                      <p:nvPr/>
                    </p:nvSpPr>
                    <p:spPr bwMode="auto">
                      <a:xfrm>
                        <a:off x="5118833" y="4748575"/>
                        <a:ext cx="217661" cy="428625"/>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nvGrpSpPr>
                    <p:cNvPr id="22" name="Group 21"/>
                    <p:cNvGrpSpPr/>
                    <p:nvPr/>
                  </p:nvGrpSpPr>
                  <p:grpSpPr>
                    <a:xfrm>
                      <a:off x="4951308" y="4942703"/>
                      <a:ext cx="238530" cy="287885"/>
                      <a:chOff x="5083114" y="4728483"/>
                      <a:chExt cx="287982" cy="473273"/>
                    </a:xfrm>
                  </p:grpSpPr>
                  <p:sp>
                    <p:nvSpPr>
                      <p:cNvPr id="23" name="Oval 54"/>
                      <p:cNvSpPr>
                        <a:spLocks/>
                      </p:cNvSpPr>
                      <p:nvPr/>
                    </p:nvSpPr>
                    <p:spPr bwMode="auto">
                      <a:xfrm>
                        <a:off x="5083114" y="4728483"/>
                        <a:ext cx="287982" cy="473273"/>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24" name="AutoShape 55"/>
                      <p:cNvSpPr>
                        <a:spLocks/>
                      </p:cNvSpPr>
                      <p:nvPr/>
                    </p:nvSpPr>
                    <p:spPr bwMode="auto">
                      <a:xfrm>
                        <a:off x="5118833" y="4748575"/>
                        <a:ext cx="217661" cy="428625"/>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nvGrpSpPr>
                    <p:cNvPr id="25" name="Group 24"/>
                    <p:cNvGrpSpPr/>
                    <p:nvPr/>
                  </p:nvGrpSpPr>
                  <p:grpSpPr>
                    <a:xfrm>
                      <a:off x="4547654" y="5609968"/>
                      <a:ext cx="197341" cy="403215"/>
                      <a:chOff x="5083114" y="4728483"/>
                      <a:chExt cx="287982" cy="473273"/>
                    </a:xfrm>
                  </p:grpSpPr>
                  <p:sp>
                    <p:nvSpPr>
                      <p:cNvPr id="26" name="Oval 54"/>
                      <p:cNvSpPr>
                        <a:spLocks/>
                      </p:cNvSpPr>
                      <p:nvPr/>
                    </p:nvSpPr>
                    <p:spPr bwMode="auto">
                      <a:xfrm>
                        <a:off x="5083114" y="4728483"/>
                        <a:ext cx="287982" cy="473273"/>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27" name="AutoShape 55"/>
                      <p:cNvSpPr>
                        <a:spLocks/>
                      </p:cNvSpPr>
                      <p:nvPr/>
                    </p:nvSpPr>
                    <p:spPr bwMode="auto">
                      <a:xfrm>
                        <a:off x="5118833" y="4748575"/>
                        <a:ext cx="217661" cy="428625"/>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nvGrpSpPr>
                    <p:cNvPr id="31" name="Group 30"/>
                    <p:cNvGrpSpPr/>
                    <p:nvPr/>
                  </p:nvGrpSpPr>
                  <p:grpSpPr>
                    <a:xfrm>
                      <a:off x="5124304" y="4687329"/>
                      <a:ext cx="403285" cy="209626"/>
                      <a:chOff x="5083114" y="4728483"/>
                      <a:chExt cx="287982" cy="473273"/>
                    </a:xfrm>
                  </p:grpSpPr>
                  <p:sp>
                    <p:nvSpPr>
                      <p:cNvPr id="32" name="Oval 54"/>
                      <p:cNvSpPr>
                        <a:spLocks/>
                      </p:cNvSpPr>
                      <p:nvPr/>
                    </p:nvSpPr>
                    <p:spPr bwMode="auto">
                      <a:xfrm>
                        <a:off x="5083114" y="4728483"/>
                        <a:ext cx="287982" cy="473273"/>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33" name="AutoShape 55"/>
                      <p:cNvSpPr>
                        <a:spLocks/>
                      </p:cNvSpPr>
                      <p:nvPr/>
                    </p:nvSpPr>
                    <p:spPr bwMode="auto">
                      <a:xfrm>
                        <a:off x="5118833" y="4748575"/>
                        <a:ext cx="217661" cy="428625"/>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nvGrpSpPr>
                    <p:cNvPr id="34" name="Group 33"/>
                    <p:cNvGrpSpPr/>
                    <p:nvPr/>
                  </p:nvGrpSpPr>
                  <p:grpSpPr>
                    <a:xfrm rot="19020000">
                      <a:off x="5143063" y="5221050"/>
                      <a:ext cx="183638" cy="329659"/>
                      <a:chOff x="5083114" y="4728483"/>
                      <a:chExt cx="287982" cy="473273"/>
                    </a:xfrm>
                  </p:grpSpPr>
                  <p:sp>
                    <p:nvSpPr>
                      <p:cNvPr id="35" name="Oval 54"/>
                      <p:cNvSpPr>
                        <a:spLocks/>
                      </p:cNvSpPr>
                      <p:nvPr/>
                    </p:nvSpPr>
                    <p:spPr bwMode="auto">
                      <a:xfrm>
                        <a:off x="5083114" y="4728483"/>
                        <a:ext cx="287982" cy="473273"/>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36" name="AutoShape 55"/>
                      <p:cNvSpPr>
                        <a:spLocks/>
                      </p:cNvSpPr>
                      <p:nvPr/>
                    </p:nvSpPr>
                    <p:spPr bwMode="auto">
                      <a:xfrm>
                        <a:off x="5118833" y="4748575"/>
                        <a:ext cx="217661" cy="428625"/>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grpSp>
            <p:sp>
              <p:nvSpPr>
                <p:cNvPr id="39" name="Oval 5"/>
                <p:cNvSpPr>
                  <a:spLocks/>
                </p:cNvSpPr>
                <p:nvPr/>
              </p:nvSpPr>
              <p:spPr bwMode="auto">
                <a:xfrm>
                  <a:off x="5010139" y="5634681"/>
                  <a:ext cx="439191" cy="443444"/>
                </a:xfrm>
                <a:prstGeom prst="ellipse">
                  <a:avLst/>
                </a:prstGeom>
                <a:blipFill dpi="0" rotWithShape="0">
                  <a:blip r:embed="rId3"/>
                  <a:srcRect/>
                  <a:tile tx="0" ty="0" sx="100000" sy="100000" flip="none" algn="tl"/>
                </a:blipFill>
                <a:ln w="38100">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nvGrpSpPr>
              <p:cNvPr id="92" name="Group 91"/>
              <p:cNvGrpSpPr/>
              <p:nvPr/>
            </p:nvGrpSpPr>
            <p:grpSpPr>
              <a:xfrm>
                <a:off x="2056965" y="3060407"/>
                <a:ext cx="1745976" cy="458867"/>
                <a:chOff x="2056965" y="3060407"/>
                <a:chExt cx="1745976" cy="458867"/>
              </a:xfrm>
            </p:grpSpPr>
            <p:grpSp>
              <p:nvGrpSpPr>
                <p:cNvPr id="48" name="Group 47"/>
                <p:cNvGrpSpPr/>
                <p:nvPr/>
              </p:nvGrpSpPr>
              <p:grpSpPr>
                <a:xfrm rot="16200000">
                  <a:off x="3532074" y="3097834"/>
                  <a:ext cx="308293" cy="233440"/>
                  <a:chOff x="4947622" y="4155067"/>
                  <a:chExt cx="308293" cy="233440"/>
                </a:xfrm>
                <a:solidFill>
                  <a:schemeClr val="accent4">
                    <a:lumMod val="60000"/>
                    <a:lumOff val="40000"/>
                  </a:schemeClr>
                </a:solidFill>
              </p:grpSpPr>
              <p:sp>
                <p:nvSpPr>
                  <p:cNvPr id="46" name="Freeform 46"/>
                  <p:cNvSpPr>
                    <a:spLocks/>
                  </p:cNvSpPr>
                  <p:nvPr/>
                </p:nvSpPr>
                <p:spPr bwMode="auto">
                  <a:xfrm rot="16400731" flipH="1">
                    <a:off x="5036966" y="4065723"/>
                    <a:ext cx="126518" cy="305205"/>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grpFill/>
                  <a:ln w="190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Freeform 47"/>
                  <p:cNvSpPr>
                    <a:spLocks/>
                  </p:cNvSpPr>
                  <p:nvPr/>
                </p:nvSpPr>
                <p:spPr bwMode="auto">
                  <a:xfrm rot="15795379">
                    <a:off x="5040054" y="4172645"/>
                    <a:ext cx="126518" cy="305205"/>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grpFill/>
                  <a:ln w="190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1" name="Group 60"/>
                <p:cNvGrpSpPr/>
                <p:nvPr/>
              </p:nvGrpSpPr>
              <p:grpSpPr>
                <a:xfrm rot="5400000">
                  <a:off x="2546714" y="3191107"/>
                  <a:ext cx="308293" cy="233440"/>
                  <a:chOff x="4947622" y="4155067"/>
                  <a:chExt cx="308293" cy="233440"/>
                </a:xfrm>
                <a:solidFill>
                  <a:schemeClr val="accent4">
                    <a:lumMod val="60000"/>
                    <a:lumOff val="40000"/>
                  </a:schemeClr>
                </a:solidFill>
              </p:grpSpPr>
              <p:sp>
                <p:nvSpPr>
                  <p:cNvPr id="62" name="Freeform 46"/>
                  <p:cNvSpPr>
                    <a:spLocks/>
                  </p:cNvSpPr>
                  <p:nvPr/>
                </p:nvSpPr>
                <p:spPr bwMode="auto">
                  <a:xfrm rot="16400731" flipH="1">
                    <a:off x="5036966" y="4065723"/>
                    <a:ext cx="126518" cy="305205"/>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grpFill/>
                  <a:ln w="190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3" name="Freeform 47"/>
                  <p:cNvSpPr>
                    <a:spLocks/>
                  </p:cNvSpPr>
                  <p:nvPr/>
                </p:nvSpPr>
                <p:spPr bwMode="auto">
                  <a:xfrm rot="15795379">
                    <a:off x="5040054" y="4172645"/>
                    <a:ext cx="126518" cy="305205"/>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grpFill/>
                  <a:ln w="190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4" name="Group 63"/>
                <p:cNvGrpSpPr/>
                <p:nvPr/>
              </p:nvGrpSpPr>
              <p:grpSpPr>
                <a:xfrm rot="5433260">
                  <a:off x="3047267" y="3201951"/>
                  <a:ext cx="308293" cy="233440"/>
                  <a:chOff x="4947622" y="4155067"/>
                  <a:chExt cx="308293" cy="233440"/>
                </a:xfrm>
                <a:solidFill>
                  <a:schemeClr val="accent4">
                    <a:lumMod val="60000"/>
                    <a:lumOff val="40000"/>
                  </a:schemeClr>
                </a:solidFill>
              </p:grpSpPr>
              <p:sp>
                <p:nvSpPr>
                  <p:cNvPr id="65" name="Freeform 46"/>
                  <p:cNvSpPr>
                    <a:spLocks/>
                  </p:cNvSpPr>
                  <p:nvPr/>
                </p:nvSpPr>
                <p:spPr bwMode="auto">
                  <a:xfrm rot="16400731" flipH="1">
                    <a:off x="5036966" y="4065723"/>
                    <a:ext cx="126518" cy="305205"/>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grpFill/>
                  <a:ln w="190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6" name="Freeform 47"/>
                  <p:cNvSpPr>
                    <a:spLocks/>
                  </p:cNvSpPr>
                  <p:nvPr/>
                </p:nvSpPr>
                <p:spPr bwMode="auto">
                  <a:xfrm rot="15795379">
                    <a:off x="5040054" y="4172645"/>
                    <a:ext cx="126518" cy="305205"/>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grpFill/>
                  <a:ln w="190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7" name="Group 66"/>
                <p:cNvGrpSpPr/>
                <p:nvPr/>
              </p:nvGrpSpPr>
              <p:grpSpPr>
                <a:xfrm rot="16002269">
                  <a:off x="2019538" y="3248408"/>
                  <a:ext cx="308293" cy="233440"/>
                  <a:chOff x="4947622" y="4155067"/>
                  <a:chExt cx="308293" cy="233440"/>
                </a:xfrm>
                <a:solidFill>
                  <a:schemeClr val="accent4">
                    <a:lumMod val="60000"/>
                    <a:lumOff val="40000"/>
                  </a:schemeClr>
                </a:solidFill>
              </p:grpSpPr>
              <p:sp>
                <p:nvSpPr>
                  <p:cNvPr id="68" name="Freeform 46"/>
                  <p:cNvSpPr>
                    <a:spLocks/>
                  </p:cNvSpPr>
                  <p:nvPr/>
                </p:nvSpPr>
                <p:spPr bwMode="auto">
                  <a:xfrm rot="16400731" flipH="1">
                    <a:off x="5036966" y="4065723"/>
                    <a:ext cx="126518" cy="305205"/>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grpFill/>
                  <a:ln w="190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9" name="Freeform 47"/>
                  <p:cNvSpPr>
                    <a:spLocks/>
                  </p:cNvSpPr>
                  <p:nvPr/>
                </p:nvSpPr>
                <p:spPr bwMode="auto">
                  <a:xfrm rot="15795379">
                    <a:off x="5040054" y="4172645"/>
                    <a:ext cx="126518" cy="305205"/>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grpFill/>
                  <a:ln w="190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grpSp>
        <p:grpSp>
          <p:nvGrpSpPr>
            <p:cNvPr id="97" name="Group 96"/>
            <p:cNvGrpSpPr/>
            <p:nvPr/>
          </p:nvGrpSpPr>
          <p:grpSpPr>
            <a:xfrm>
              <a:off x="1716167" y="3197902"/>
              <a:ext cx="849407" cy="310572"/>
              <a:chOff x="1716167" y="3197902"/>
              <a:chExt cx="849407" cy="310572"/>
            </a:xfrm>
            <a:solidFill>
              <a:schemeClr val="accent1"/>
            </a:solidFill>
          </p:grpSpPr>
          <p:grpSp>
            <p:nvGrpSpPr>
              <p:cNvPr id="70" name="Group 69"/>
              <p:cNvGrpSpPr/>
              <p:nvPr/>
            </p:nvGrpSpPr>
            <p:grpSpPr>
              <a:xfrm rot="16200000">
                <a:off x="2303085" y="3220585"/>
                <a:ext cx="285171" cy="239806"/>
                <a:chOff x="7497728" y="3185231"/>
                <a:chExt cx="285171" cy="239806"/>
              </a:xfrm>
              <a:grpFill/>
            </p:grpSpPr>
            <p:sp>
              <p:nvSpPr>
                <p:cNvPr id="71" name="Freeform 56"/>
                <p:cNvSpPr>
                  <a:spLocks/>
                </p:cNvSpPr>
                <p:nvPr/>
              </p:nvSpPr>
              <p:spPr bwMode="auto">
                <a:xfrm rot="16200000" flipH="1">
                  <a:off x="7575581" y="3107378"/>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2" name="Freeform 57"/>
                <p:cNvSpPr>
                  <a:spLocks/>
                </p:cNvSpPr>
                <p:nvPr/>
              </p:nvSpPr>
              <p:spPr bwMode="auto">
                <a:xfrm rot="16200000">
                  <a:off x="7580417" y="3222554"/>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73" name="Group 72"/>
              <p:cNvGrpSpPr/>
              <p:nvPr/>
            </p:nvGrpSpPr>
            <p:grpSpPr>
              <a:xfrm rot="5400000">
                <a:off x="1693484" y="3245986"/>
                <a:ext cx="285171" cy="239806"/>
                <a:chOff x="7497728" y="3185231"/>
                <a:chExt cx="285171" cy="239806"/>
              </a:xfrm>
              <a:grpFill/>
            </p:grpSpPr>
            <p:sp>
              <p:nvSpPr>
                <p:cNvPr id="74" name="Freeform 56"/>
                <p:cNvSpPr>
                  <a:spLocks/>
                </p:cNvSpPr>
                <p:nvPr/>
              </p:nvSpPr>
              <p:spPr bwMode="auto">
                <a:xfrm rot="16200000" flipH="1">
                  <a:off x="7575581" y="3107378"/>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5" name="Freeform 57"/>
                <p:cNvSpPr>
                  <a:spLocks/>
                </p:cNvSpPr>
                <p:nvPr/>
              </p:nvSpPr>
              <p:spPr bwMode="auto">
                <a:xfrm rot="16200000">
                  <a:off x="7580417" y="3222554"/>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grpSp>
          <p:nvGrpSpPr>
            <p:cNvPr id="98" name="Group 97"/>
            <p:cNvGrpSpPr/>
            <p:nvPr/>
          </p:nvGrpSpPr>
          <p:grpSpPr>
            <a:xfrm>
              <a:off x="1629984" y="5773286"/>
              <a:ext cx="2478466" cy="592687"/>
              <a:chOff x="1629984" y="5773286"/>
              <a:chExt cx="2478466" cy="592687"/>
            </a:xfrm>
          </p:grpSpPr>
          <p:grpSp>
            <p:nvGrpSpPr>
              <p:cNvPr id="76" name="Group 75"/>
              <p:cNvGrpSpPr/>
              <p:nvPr/>
            </p:nvGrpSpPr>
            <p:grpSpPr>
              <a:xfrm rot="-2160000">
                <a:off x="1629984" y="5773286"/>
                <a:ext cx="285171" cy="239806"/>
                <a:chOff x="7497728" y="3185231"/>
                <a:chExt cx="285171" cy="239806"/>
              </a:xfrm>
              <a:solidFill>
                <a:srgbClr val="FFC000"/>
              </a:solidFill>
            </p:grpSpPr>
            <p:sp>
              <p:nvSpPr>
                <p:cNvPr id="77" name="Freeform 56"/>
                <p:cNvSpPr>
                  <a:spLocks/>
                </p:cNvSpPr>
                <p:nvPr/>
              </p:nvSpPr>
              <p:spPr bwMode="auto">
                <a:xfrm rot="16200000" flipH="1">
                  <a:off x="7575581" y="3107378"/>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solidFill>
                  <a:schemeClr val="accent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8" name="Freeform 57"/>
                <p:cNvSpPr>
                  <a:spLocks/>
                </p:cNvSpPr>
                <p:nvPr/>
              </p:nvSpPr>
              <p:spPr bwMode="auto">
                <a:xfrm rot="16200000">
                  <a:off x="7580417" y="3222554"/>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solidFill>
                  <a:schemeClr val="accent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79" name="Group 78"/>
              <p:cNvGrpSpPr/>
              <p:nvPr/>
            </p:nvGrpSpPr>
            <p:grpSpPr>
              <a:xfrm rot="16200000">
                <a:off x="2252285" y="6052686"/>
                <a:ext cx="285171" cy="239806"/>
                <a:chOff x="7497728" y="3185231"/>
                <a:chExt cx="285171" cy="239806"/>
              </a:xfrm>
              <a:solidFill>
                <a:srgbClr val="FFC000"/>
              </a:solidFill>
            </p:grpSpPr>
            <p:sp>
              <p:nvSpPr>
                <p:cNvPr id="80" name="Freeform 56"/>
                <p:cNvSpPr>
                  <a:spLocks/>
                </p:cNvSpPr>
                <p:nvPr/>
              </p:nvSpPr>
              <p:spPr bwMode="auto">
                <a:xfrm rot="16200000" flipH="1">
                  <a:off x="7575581" y="3107378"/>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1" name="Freeform 57"/>
                <p:cNvSpPr>
                  <a:spLocks/>
                </p:cNvSpPr>
                <p:nvPr/>
              </p:nvSpPr>
              <p:spPr bwMode="auto">
                <a:xfrm rot="16200000">
                  <a:off x="7580417" y="3222554"/>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82" name="Group 81"/>
              <p:cNvGrpSpPr/>
              <p:nvPr/>
            </p:nvGrpSpPr>
            <p:grpSpPr>
              <a:xfrm rot="5400000">
                <a:off x="2557084" y="6078085"/>
                <a:ext cx="285171" cy="239806"/>
                <a:chOff x="7497728" y="3185231"/>
                <a:chExt cx="285171" cy="239806"/>
              </a:xfrm>
              <a:solidFill>
                <a:srgbClr val="FFC000"/>
              </a:solidFill>
            </p:grpSpPr>
            <p:sp>
              <p:nvSpPr>
                <p:cNvPr id="83" name="Freeform 56"/>
                <p:cNvSpPr>
                  <a:spLocks/>
                </p:cNvSpPr>
                <p:nvPr/>
              </p:nvSpPr>
              <p:spPr bwMode="auto">
                <a:xfrm rot="16200000" flipH="1">
                  <a:off x="7575581" y="3107378"/>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4" name="Freeform 57"/>
                <p:cNvSpPr>
                  <a:spLocks/>
                </p:cNvSpPr>
                <p:nvPr/>
              </p:nvSpPr>
              <p:spPr bwMode="auto">
                <a:xfrm rot="16200000">
                  <a:off x="7580417" y="3222554"/>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85" name="Group 84"/>
              <p:cNvGrpSpPr/>
              <p:nvPr/>
            </p:nvGrpSpPr>
            <p:grpSpPr>
              <a:xfrm rot="16200000">
                <a:off x="3115885" y="6103485"/>
                <a:ext cx="285171" cy="239806"/>
                <a:chOff x="7497728" y="3185231"/>
                <a:chExt cx="285171" cy="239806"/>
              </a:xfrm>
              <a:solidFill>
                <a:srgbClr val="FFC000"/>
              </a:solidFill>
            </p:grpSpPr>
            <p:sp>
              <p:nvSpPr>
                <p:cNvPr id="86" name="Freeform 56"/>
                <p:cNvSpPr>
                  <a:spLocks/>
                </p:cNvSpPr>
                <p:nvPr/>
              </p:nvSpPr>
              <p:spPr bwMode="auto">
                <a:xfrm rot="16200000" flipH="1">
                  <a:off x="7575581" y="3107378"/>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7" name="Freeform 57"/>
                <p:cNvSpPr>
                  <a:spLocks/>
                </p:cNvSpPr>
                <p:nvPr/>
              </p:nvSpPr>
              <p:spPr bwMode="auto">
                <a:xfrm rot="16200000">
                  <a:off x="7580417" y="3222554"/>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88" name="Group 87"/>
              <p:cNvGrpSpPr/>
              <p:nvPr/>
            </p:nvGrpSpPr>
            <p:grpSpPr>
              <a:xfrm rot="5400000">
                <a:off x="3484184" y="6090785"/>
                <a:ext cx="285171" cy="239806"/>
                <a:chOff x="7497728" y="3185231"/>
                <a:chExt cx="285171" cy="239806"/>
              </a:xfrm>
              <a:solidFill>
                <a:srgbClr val="FFC000"/>
              </a:solidFill>
            </p:grpSpPr>
            <p:sp>
              <p:nvSpPr>
                <p:cNvPr id="89" name="Freeform 56"/>
                <p:cNvSpPr>
                  <a:spLocks/>
                </p:cNvSpPr>
                <p:nvPr/>
              </p:nvSpPr>
              <p:spPr bwMode="auto">
                <a:xfrm rot="16200000" flipH="1">
                  <a:off x="7575581" y="3107378"/>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solidFill>
                  <a:schemeClr val="accent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0" name="Freeform 57"/>
                <p:cNvSpPr>
                  <a:spLocks/>
                </p:cNvSpPr>
                <p:nvPr/>
              </p:nvSpPr>
              <p:spPr bwMode="auto">
                <a:xfrm rot="16200000">
                  <a:off x="7580417" y="3222554"/>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solidFill>
                  <a:schemeClr val="accent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58" name="Group 57"/>
              <p:cNvGrpSpPr/>
              <p:nvPr/>
            </p:nvGrpSpPr>
            <p:grpSpPr>
              <a:xfrm>
                <a:off x="2844800" y="6057900"/>
                <a:ext cx="190500" cy="279400"/>
                <a:chOff x="5397500" y="4457700"/>
                <a:chExt cx="368300" cy="520700"/>
              </a:xfrm>
            </p:grpSpPr>
            <p:sp>
              <p:nvSpPr>
                <p:cNvPr id="59" name="Rounded Rectangle 58"/>
                <p:cNvSpPr/>
                <p:nvPr/>
              </p:nvSpPr>
              <p:spPr>
                <a:xfrm>
                  <a:off x="5397500" y="4457700"/>
                  <a:ext cx="139700" cy="52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ounded Rectangle 59"/>
                <p:cNvSpPr/>
                <p:nvPr/>
              </p:nvSpPr>
              <p:spPr>
                <a:xfrm>
                  <a:off x="5626100" y="4457700"/>
                  <a:ext cx="139700" cy="52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p:cNvGrpSpPr/>
              <p:nvPr/>
            </p:nvGrpSpPr>
            <p:grpSpPr>
              <a:xfrm rot="18000000">
                <a:off x="3873500" y="5905500"/>
                <a:ext cx="190500" cy="279400"/>
                <a:chOff x="5397500" y="4457700"/>
                <a:chExt cx="368300" cy="520700"/>
              </a:xfrm>
            </p:grpSpPr>
            <p:sp>
              <p:nvSpPr>
                <p:cNvPr id="56" name="Rounded Rectangle 55"/>
                <p:cNvSpPr/>
                <p:nvPr/>
              </p:nvSpPr>
              <p:spPr>
                <a:xfrm>
                  <a:off x="5397500" y="4457700"/>
                  <a:ext cx="139700" cy="52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ounded Rectangle 56"/>
                <p:cNvSpPr/>
                <p:nvPr/>
              </p:nvSpPr>
              <p:spPr>
                <a:xfrm>
                  <a:off x="5626100" y="4457700"/>
                  <a:ext cx="139700" cy="52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p:cNvGrpSpPr/>
              <p:nvPr/>
            </p:nvGrpSpPr>
            <p:grpSpPr>
              <a:xfrm rot="11880000">
                <a:off x="1981200" y="5994399"/>
                <a:ext cx="190500" cy="279400"/>
                <a:chOff x="5397500" y="4457700"/>
                <a:chExt cx="368300" cy="520700"/>
              </a:xfrm>
            </p:grpSpPr>
            <p:sp>
              <p:nvSpPr>
                <p:cNvPr id="95" name="Rounded Rectangle 94"/>
                <p:cNvSpPr/>
                <p:nvPr/>
              </p:nvSpPr>
              <p:spPr>
                <a:xfrm>
                  <a:off x="5397500" y="4457700"/>
                  <a:ext cx="139700" cy="52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ounded Rectangle 95"/>
                <p:cNvSpPr/>
                <p:nvPr/>
              </p:nvSpPr>
              <p:spPr>
                <a:xfrm>
                  <a:off x="5626100" y="4457700"/>
                  <a:ext cx="139700" cy="52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37" name="TextBox 136"/>
          <p:cNvSpPr txBox="1"/>
          <p:nvPr/>
        </p:nvSpPr>
        <p:spPr>
          <a:xfrm>
            <a:off x="3852154" y="2236573"/>
            <a:ext cx="5933872" cy="1569660"/>
          </a:xfrm>
          <a:prstGeom prst="rect">
            <a:avLst/>
          </a:prstGeom>
          <a:noFill/>
        </p:spPr>
        <p:txBody>
          <a:bodyPr wrap="square" rtlCol="0">
            <a:spAutoFit/>
          </a:bodyPr>
          <a:lstStyle/>
          <a:p>
            <a:r>
              <a:rPr lang="en-GB" sz="2400" b="1" dirty="0"/>
              <a:t>Past Exam Question </a:t>
            </a:r>
            <a:r>
              <a:rPr lang="en-GB" sz="2400" dirty="0"/>
              <a:t>: The epithelial cells that line the small intestine are adapted for the absorption of glucose. Explain how.                            6 marks</a:t>
            </a:r>
          </a:p>
        </p:txBody>
      </p:sp>
      <p:sp>
        <p:nvSpPr>
          <p:cNvPr id="138" name="TextBox 137"/>
          <p:cNvSpPr txBox="1"/>
          <p:nvPr/>
        </p:nvSpPr>
        <p:spPr>
          <a:xfrm>
            <a:off x="3871609" y="4513634"/>
            <a:ext cx="6439710" cy="1200329"/>
          </a:xfrm>
          <a:prstGeom prst="rect">
            <a:avLst/>
          </a:prstGeom>
          <a:noFill/>
        </p:spPr>
        <p:txBody>
          <a:bodyPr wrap="square" rtlCol="0">
            <a:spAutoFit/>
          </a:bodyPr>
          <a:lstStyle/>
          <a:p>
            <a:r>
              <a:rPr lang="en-GB" sz="2400" dirty="0"/>
              <a:t>In pairs / groups discuss and list  suggestions.</a:t>
            </a:r>
          </a:p>
          <a:p>
            <a:r>
              <a:rPr lang="en-GB" sz="2400" dirty="0"/>
              <a:t>Use the diagram adjacent / in workbook to help you.</a:t>
            </a:r>
          </a:p>
        </p:txBody>
      </p:sp>
    </p:spTree>
    <p:extLst>
      <p:ext uri="{BB962C8B-B14F-4D97-AF65-F5344CB8AC3E}">
        <p14:creationId xmlns:p14="http://schemas.microsoft.com/office/powerpoint/2010/main" val="5919346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672" y="466926"/>
            <a:ext cx="9720072" cy="1248253"/>
          </a:xfrm>
        </p:spPr>
        <p:txBody>
          <a:bodyPr>
            <a:normAutofit/>
          </a:bodyPr>
          <a:lstStyle/>
          <a:p>
            <a:r>
              <a:rPr lang="en-GB" sz="3200" b="1" dirty="0"/>
              <a:t>How are cells adapted for rapid transport across internal and external membranes?</a:t>
            </a:r>
          </a:p>
        </p:txBody>
      </p:sp>
      <p:pic>
        <p:nvPicPr>
          <p:cNvPr id="4" name="Picture 3" descr="ProstaticEpithelialCell"/>
          <p:cNvPicPr>
            <a:picLocks noChangeAspect="1" noChangeArrowheads="1"/>
          </p:cNvPicPr>
          <p:nvPr/>
        </p:nvPicPr>
        <p:blipFill>
          <a:blip r:embed="rId2" cstate="print"/>
          <a:srcRect/>
          <a:stretch>
            <a:fillRect/>
          </a:stretch>
        </p:blipFill>
        <p:spPr bwMode="auto">
          <a:xfrm>
            <a:off x="9638270" y="506627"/>
            <a:ext cx="1421027" cy="2608114"/>
          </a:xfrm>
          <a:prstGeom prst="rect">
            <a:avLst/>
          </a:prstGeom>
          <a:noFill/>
          <a:ln w="9525">
            <a:noFill/>
            <a:miter lim="800000"/>
            <a:headEnd/>
            <a:tailEnd/>
          </a:ln>
        </p:spPr>
      </p:pic>
      <p:grpSp>
        <p:nvGrpSpPr>
          <p:cNvPr id="136" name="Group 135"/>
          <p:cNvGrpSpPr/>
          <p:nvPr/>
        </p:nvGrpSpPr>
        <p:grpSpPr>
          <a:xfrm>
            <a:off x="574247" y="1698710"/>
            <a:ext cx="10546834" cy="4803187"/>
            <a:chOff x="574247" y="1698710"/>
            <a:chExt cx="10546834" cy="4803187"/>
          </a:xfrm>
        </p:grpSpPr>
        <p:grpSp>
          <p:nvGrpSpPr>
            <p:cNvPr id="131" name="Group 130"/>
            <p:cNvGrpSpPr/>
            <p:nvPr/>
          </p:nvGrpSpPr>
          <p:grpSpPr>
            <a:xfrm>
              <a:off x="574247" y="1698710"/>
              <a:ext cx="10546834" cy="4803187"/>
              <a:chOff x="574247" y="1698710"/>
              <a:chExt cx="10546834" cy="4803187"/>
            </a:xfrm>
          </p:grpSpPr>
          <p:sp>
            <p:nvSpPr>
              <p:cNvPr id="41" name="TextBox 40"/>
              <p:cNvSpPr txBox="1"/>
              <p:nvPr/>
            </p:nvSpPr>
            <p:spPr>
              <a:xfrm>
                <a:off x="3646273" y="1698710"/>
                <a:ext cx="5571868" cy="646331"/>
              </a:xfrm>
              <a:prstGeom prst="rect">
                <a:avLst/>
              </a:prstGeom>
              <a:noFill/>
            </p:spPr>
            <p:txBody>
              <a:bodyPr wrap="square" rtlCol="0">
                <a:spAutoFit/>
              </a:bodyPr>
              <a:lstStyle/>
              <a:p>
                <a:pPr marL="350838" indent="-350838">
                  <a:buFont typeface="Wingdings" panose="05000000000000000000" pitchFamily="2" charset="2"/>
                  <a:buChar char="§"/>
                </a:pPr>
                <a:r>
                  <a:rPr lang="en-GB" dirty="0"/>
                  <a:t>Highly folded membranes </a:t>
                </a:r>
                <a:r>
                  <a:rPr lang="en-GB" dirty="0" err="1"/>
                  <a:t>eg</a:t>
                </a:r>
                <a:r>
                  <a:rPr lang="en-GB" dirty="0"/>
                  <a:t> microvilli of intestinal cells increase surface area for diffusion</a:t>
                </a:r>
              </a:p>
            </p:txBody>
          </p:sp>
          <p:grpSp>
            <p:nvGrpSpPr>
              <p:cNvPr id="130" name="Group 129"/>
              <p:cNvGrpSpPr/>
              <p:nvPr/>
            </p:nvGrpSpPr>
            <p:grpSpPr>
              <a:xfrm>
                <a:off x="574247" y="2526209"/>
                <a:ext cx="10546834" cy="3975688"/>
                <a:chOff x="574247" y="2526209"/>
                <a:chExt cx="10546834" cy="3975688"/>
              </a:xfrm>
            </p:grpSpPr>
            <p:grpSp>
              <p:nvGrpSpPr>
                <p:cNvPr id="114" name="Group 113"/>
                <p:cNvGrpSpPr/>
                <p:nvPr/>
              </p:nvGrpSpPr>
              <p:grpSpPr>
                <a:xfrm>
                  <a:off x="574247" y="2526209"/>
                  <a:ext cx="5054084" cy="3975688"/>
                  <a:chOff x="574247" y="2526209"/>
                  <a:chExt cx="5054084" cy="3975688"/>
                </a:xfrm>
              </p:grpSpPr>
              <p:grpSp>
                <p:nvGrpSpPr>
                  <p:cNvPr id="99" name="Group 98"/>
                  <p:cNvGrpSpPr/>
                  <p:nvPr/>
                </p:nvGrpSpPr>
                <p:grpSpPr>
                  <a:xfrm>
                    <a:off x="3043881" y="2526209"/>
                    <a:ext cx="2584450" cy="3975688"/>
                    <a:chOff x="1524000" y="2390285"/>
                    <a:chExt cx="2584450" cy="3975688"/>
                  </a:xfrm>
                </p:grpSpPr>
                <p:grpSp>
                  <p:nvGrpSpPr>
                    <p:cNvPr id="93" name="Group 92"/>
                    <p:cNvGrpSpPr/>
                    <p:nvPr/>
                  </p:nvGrpSpPr>
                  <p:grpSpPr>
                    <a:xfrm>
                      <a:off x="1524000" y="2390285"/>
                      <a:ext cx="2573795" cy="3832715"/>
                      <a:chOff x="1524000" y="2390285"/>
                      <a:chExt cx="2573795" cy="3832715"/>
                    </a:xfrm>
                  </p:grpSpPr>
                  <p:grpSp>
                    <p:nvGrpSpPr>
                      <p:cNvPr id="40" name="Group 39"/>
                      <p:cNvGrpSpPr/>
                      <p:nvPr/>
                    </p:nvGrpSpPr>
                    <p:grpSpPr>
                      <a:xfrm>
                        <a:off x="1524000" y="2390285"/>
                        <a:ext cx="2573795" cy="3832715"/>
                        <a:chOff x="4231396" y="3966114"/>
                        <a:chExt cx="1541082" cy="2242823"/>
                      </a:xfrm>
                    </p:grpSpPr>
                    <p:grpSp>
                      <p:nvGrpSpPr>
                        <p:cNvPr id="38" name="Group 37"/>
                        <p:cNvGrpSpPr/>
                        <p:nvPr/>
                      </p:nvGrpSpPr>
                      <p:grpSpPr>
                        <a:xfrm>
                          <a:off x="4231396" y="3966114"/>
                          <a:ext cx="1541082" cy="2242823"/>
                          <a:chOff x="4231396" y="3966114"/>
                          <a:chExt cx="1541082" cy="2242823"/>
                        </a:xfrm>
                      </p:grpSpPr>
                      <p:sp>
                        <p:nvSpPr>
                          <p:cNvPr id="7" name="Freeform 6"/>
                          <p:cNvSpPr/>
                          <p:nvPr/>
                        </p:nvSpPr>
                        <p:spPr>
                          <a:xfrm>
                            <a:off x="4231396" y="3966114"/>
                            <a:ext cx="1541082" cy="2242823"/>
                          </a:xfrm>
                          <a:custGeom>
                            <a:avLst/>
                            <a:gdLst>
                              <a:gd name="connsiteX0" fmla="*/ 241749 w 1541082"/>
                              <a:gd name="connsiteY0" fmla="*/ 148686 h 2242823"/>
                              <a:gd name="connsiteX1" fmla="*/ 68755 w 1541082"/>
                              <a:gd name="connsiteY1" fmla="*/ 99259 h 2242823"/>
                              <a:gd name="connsiteX2" fmla="*/ 6971 w 1541082"/>
                              <a:gd name="connsiteY2" fmla="*/ 247540 h 2242823"/>
                              <a:gd name="connsiteX3" fmla="*/ 6971 w 1541082"/>
                              <a:gd name="connsiteY3" fmla="*/ 605886 h 2242823"/>
                              <a:gd name="connsiteX4" fmla="*/ 56398 w 1541082"/>
                              <a:gd name="connsiteY4" fmla="*/ 951875 h 2242823"/>
                              <a:gd name="connsiteX5" fmla="*/ 68755 w 1541082"/>
                              <a:gd name="connsiteY5" fmla="*/ 1347292 h 2242823"/>
                              <a:gd name="connsiteX6" fmla="*/ 142895 w 1541082"/>
                              <a:gd name="connsiteY6" fmla="*/ 1606784 h 2242823"/>
                              <a:gd name="connsiteX7" fmla="*/ 93468 w 1541082"/>
                              <a:gd name="connsiteY7" fmla="*/ 1890989 h 2242823"/>
                              <a:gd name="connsiteX8" fmla="*/ 278820 w 1541082"/>
                              <a:gd name="connsiteY8" fmla="*/ 2175194 h 2242823"/>
                              <a:gd name="connsiteX9" fmla="*/ 884301 w 1541082"/>
                              <a:gd name="connsiteY9" fmla="*/ 2236978 h 2242823"/>
                              <a:gd name="connsiteX10" fmla="*/ 1366214 w 1541082"/>
                              <a:gd name="connsiteY10" fmla="*/ 2212265 h 2242823"/>
                              <a:gd name="connsiteX11" fmla="*/ 1502139 w 1541082"/>
                              <a:gd name="connsiteY11" fmla="*/ 1989843 h 2242823"/>
                              <a:gd name="connsiteX12" fmla="*/ 1539209 w 1541082"/>
                              <a:gd name="connsiteY12" fmla="*/ 1717994 h 2242823"/>
                              <a:gd name="connsiteX13" fmla="*/ 1526852 w 1541082"/>
                              <a:gd name="connsiteY13" fmla="*/ 1063086 h 2242823"/>
                              <a:gd name="connsiteX14" fmla="*/ 1452712 w 1541082"/>
                              <a:gd name="connsiteY14" fmla="*/ 457605 h 2242823"/>
                              <a:gd name="connsiteX15" fmla="*/ 1477425 w 1541082"/>
                              <a:gd name="connsiteY15" fmla="*/ 235184 h 2242823"/>
                              <a:gd name="connsiteX16" fmla="*/ 1403285 w 1541082"/>
                              <a:gd name="connsiteY16" fmla="*/ 25119 h 2242823"/>
                              <a:gd name="connsiteX17" fmla="*/ 1230290 w 1541082"/>
                              <a:gd name="connsiteY17" fmla="*/ 37475 h 2242823"/>
                              <a:gd name="connsiteX18" fmla="*/ 1329144 w 1541082"/>
                              <a:gd name="connsiteY18" fmla="*/ 173400 h 2242823"/>
                              <a:gd name="connsiteX19" fmla="*/ 1353858 w 1541082"/>
                              <a:gd name="connsiteY19" fmla="*/ 408178 h 2242823"/>
                              <a:gd name="connsiteX20" fmla="*/ 1205576 w 1541082"/>
                              <a:gd name="connsiteY20" fmla="*/ 494675 h 2242823"/>
                              <a:gd name="connsiteX21" fmla="*/ 1193220 w 1541082"/>
                              <a:gd name="connsiteY21" fmla="*/ 334038 h 2242823"/>
                              <a:gd name="connsiteX22" fmla="*/ 1193220 w 1541082"/>
                              <a:gd name="connsiteY22" fmla="*/ 235184 h 2242823"/>
                              <a:gd name="connsiteX23" fmla="*/ 1180863 w 1541082"/>
                              <a:gd name="connsiteY23" fmla="*/ 99259 h 2242823"/>
                              <a:gd name="connsiteX24" fmla="*/ 1069652 w 1541082"/>
                              <a:gd name="connsiteY24" fmla="*/ 405 h 2242823"/>
                              <a:gd name="connsiteX25" fmla="*/ 1032582 w 1541082"/>
                              <a:gd name="connsiteY25" fmla="*/ 136330 h 2242823"/>
                              <a:gd name="connsiteX26" fmla="*/ 1094366 w 1541082"/>
                              <a:gd name="connsiteY26" fmla="*/ 309324 h 2242823"/>
                              <a:gd name="connsiteX27" fmla="*/ 1106722 w 1541082"/>
                              <a:gd name="connsiteY27" fmla="*/ 469962 h 2242823"/>
                              <a:gd name="connsiteX28" fmla="*/ 983155 w 1541082"/>
                              <a:gd name="connsiteY28" fmla="*/ 556459 h 2242823"/>
                              <a:gd name="connsiteX29" fmla="*/ 995512 w 1541082"/>
                              <a:gd name="connsiteY29" fmla="*/ 469962 h 2242823"/>
                              <a:gd name="connsiteX30" fmla="*/ 1007868 w 1541082"/>
                              <a:gd name="connsiteY30" fmla="*/ 309324 h 2242823"/>
                              <a:gd name="connsiteX31" fmla="*/ 970798 w 1541082"/>
                              <a:gd name="connsiteY31" fmla="*/ 99259 h 2242823"/>
                              <a:gd name="connsiteX32" fmla="*/ 958441 w 1541082"/>
                              <a:gd name="connsiteY32" fmla="*/ 49832 h 2242823"/>
                              <a:gd name="connsiteX33" fmla="*/ 884301 w 1541082"/>
                              <a:gd name="connsiteY33" fmla="*/ 99259 h 2242823"/>
                              <a:gd name="connsiteX34" fmla="*/ 884301 w 1541082"/>
                              <a:gd name="connsiteY34" fmla="*/ 296967 h 2242823"/>
                              <a:gd name="connsiteX35" fmla="*/ 896658 w 1541082"/>
                              <a:gd name="connsiteY35" fmla="*/ 507032 h 2242823"/>
                              <a:gd name="connsiteX36" fmla="*/ 834874 w 1541082"/>
                              <a:gd name="connsiteY36" fmla="*/ 568816 h 2242823"/>
                              <a:gd name="connsiteX37" fmla="*/ 810160 w 1541082"/>
                              <a:gd name="connsiteY37" fmla="*/ 358751 h 2242823"/>
                              <a:gd name="connsiteX38" fmla="*/ 810160 w 1541082"/>
                              <a:gd name="connsiteY38" fmla="*/ 161043 h 2242823"/>
                              <a:gd name="connsiteX39" fmla="*/ 810160 w 1541082"/>
                              <a:gd name="connsiteY39" fmla="*/ 99259 h 2242823"/>
                              <a:gd name="connsiteX40" fmla="*/ 711306 w 1541082"/>
                              <a:gd name="connsiteY40" fmla="*/ 99259 h 2242823"/>
                              <a:gd name="connsiteX41" fmla="*/ 686593 w 1541082"/>
                              <a:gd name="connsiteY41" fmla="*/ 222827 h 2242823"/>
                              <a:gd name="connsiteX42" fmla="*/ 736020 w 1541082"/>
                              <a:gd name="connsiteY42" fmla="*/ 358751 h 2242823"/>
                              <a:gd name="connsiteX43" fmla="*/ 748376 w 1541082"/>
                              <a:gd name="connsiteY43" fmla="*/ 507032 h 2242823"/>
                              <a:gd name="connsiteX44" fmla="*/ 686593 w 1541082"/>
                              <a:gd name="connsiteY44" fmla="*/ 556459 h 2242823"/>
                              <a:gd name="connsiteX45" fmla="*/ 600095 w 1541082"/>
                              <a:gd name="connsiteY45" fmla="*/ 482319 h 2242823"/>
                              <a:gd name="connsiteX46" fmla="*/ 637166 w 1541082"/>
                              <a:gd name="connsiteY46" fmla="*/ 198113 h 2242823"/>
                              <a:gd name="connsiteX47" fmla="*/ 624809 w 1541082"/>
                              <a:gd name="connsiteY47" fmla="*/ 99259 h 2242823"/>
                              <a:gd name="connsiteX48" fmla="*/ 563025 w 1541082"/>
                              <a:gd name="connsiteY48" fmla="*/ 62189 h 2242823"/>
                              <a:gd name="connsiteX49" fmla="*/ 550668 w 1541082"/>
                              <a:gd name="connsiteY49" fmla="*/ 210470 h 2242823"/>
                              <a:gd name="connsiteX50" fmla="*/ 563025 w 1541082"/>
                              <a:gd name="connsiteY50" fmla="*/ 358751 h 2242823"/>
                              <a:gd name="connsiteX51" fmla="*/ 550668 w 1541082"/>
                              <a:gd name="connsiteY51" fmla="*/ 519389 h 2242823"/>
                              <a:gd name="connsiteX52" fmla="*/ 525955 w 1541082"/>
                              <a:gd name="connsiteY52" fmla="*/ 593530 h 2242823"/>
                              <a:gd name="connsiteX53" fmla="*/ 476528 w 1541082"/>
                              <a:gd name="connsiteY53" fmla="*/ 507032 h 2242823"/>
                              <a:gd name="connsiteX54" fmla="*/ 476528 w 1541082"/>
                              <a:gd name="connsiteY54" fmla="*/ 395821 h 2242823"/>
                              <a:gd name="connsiteX55" fmla="*/ 488885 w 1541082"/>
                              <a:gd name="connsiteY55" fmla="*/ 136330 h 2242823"/>
                              <a:gd name="connsiteX56" fmla="*/ 427101 w 1541082"/>
                              <a:gd name="connsiteY56" fmla="*/ 136330 h 2242823"/>
                              <a:gd name="connsiteX57" fmla="*/ 402387 w 1541082"/>
                              <a:gd name="connsiteY57" fmla="*/ 358751 h 2242823"/>
                              <a:gd name="connsiteX58" fmla="*/ 402387 w 1541082"/>
                              <a:gd name="connsiteY58" fmla="*/ 568816 h 2242823"/>
                              <a:gd name="connsiteX59" fmla="*/ 328247 w 1541082"/>
                              <a:gd name="connsiteY59" fmla="*/ 593530 h 2242823"/>
                              <a:gd name="connsiteX60" fmla="*/ 328247 w 1541082"/>
                              <a:gd name="connsiteY60" fmla="*/ 395821 h 2242823"/>
                              <a:gd name="connsiteX61" fmla="*/ 365317 w 1541082"/>
                              <a:gd name="connsiteY61" fmla="*/ 272254 h 2242823"/>
                              <a:gd name="connsiteX62" fmla="*/ 278820 w 1541082"/>
                              <a:gd name="connsiteY62" fmla="*/ 334038 h 2242823"/>
                              <a:gd name="connsiteX63" fmla="*/ 266463 w 1541082"/>
                              <a:gd name="connsiteY63" fmla="*/ 605886 h 2242823"/>
                              <a:gd name="connsiteX64" fmla="*/ 229393 w 1541082"/>
                              <a:gd name="connsiteY64" fmla="*/ 531746 h 2242823"/>
                              <a:gd name="connsiteX65" fmla="*/ 179966 w 1541082"/>
                              <a:gd name="connsiteY65" fmla="*/ 309324 h 2242823"/>
                              <a:gd name="connsiteX66" fmla="*/ 204679 w 1541082"/>
                              <a:gd name="connsiteY66" fmla="*/ 222827 h 2242823"/>
                              <a:gd name="connsiteX67" fmla="*/ 241749 w 1541082"/>
                              <a:gd name="connsiteY67" fmla="*/ 148686 h 224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41082" h="2242823">
                                <a:moveTo>
                                  <a:pt x="241749" y="148686"/>
                                </a:moveTo>
                                <a:cubicBezTo>
                                  <a:pt x="219095" y="128091"/>
                                  <a:pt x="107885" y="82783"/>
                                  <a:pt x="68755" y="99259"/>
                                </a:cubicBezTo>
                                <a:cubicBezTo>
                                  <a:pt x="29625" y="115735"/>
                                  <a:pt x="17268" y="163102"/>
                                  <a:pt x="6971" y="247540"/>
                                </a:cubicBezTo>
                                <a:cubicBezTo>
                                  <a:pt x="-3326" y="331978"/>
                                  <a:pt x="-1267" y="488497"/>
                                  <a:pt x="6971" y="605886"/>
                                </a:cubicBezTo>
                                <a:cubicBezTo>
                                  <a:pt x="15209" y="723275"/>
                                  <a:pt x="46101" y="828307"/>
                                  <a:pt x="56398" y="951875"/>
                                </a:cubicBezTo>
                                <a:cubicBezTo>
                                  <a:pt x="66695" y="1075443"/>
                                  <a:pt x="54339" y="1238141"/>
                                  <a:pt x="68755" y="1347292"/>
                                </a:cubicBezTo>
                                <a:cubicBezTo>
                                  <a:pt x="83171" y="1456443"/>
                                  <a:pt x="138776" y="1516168"/>
                                  <a:pt x="142895" y="1606784"/>
                                </a:cubicBezTo>
                                <a:cubicBezTo>
                                  <a:pt x="147014" y="1697400"/>
                                  <a:pt x="70814" y="1796254"/>
                                  <a:pt x="93468" y="1890989"/>
                                </a:cubicBezTo>
                                <a:cubicBezTo>
                                  <a:pt x="116122" y="1985724"/>
                                  <a:pt x="147015" y="2117529"/>
                                  <a:pt x="278820" y="2175194"/>
                                </a:cubicBezTo>
                                <a:cubicBezTo>
                                  <a:pt x="410625" y="2232859"/>
                                  <a:pt x="703069" y="2230800"/>
                                  <a:pt x="884301" y="2236978"/>
                                </a:cubicBezTo>
                                <a:cubicBezTo>
                                  <a:pt x="1065533" y="2243156"/>
                                  <a:pt x="1263241" y="2253454"/>
                                  <a:pt x="1366214" y="2212265"/>
                                </a:cubicBezTo>
                                <a:cubicBezTo>
                                  <a:pt x="1469187" y="2171076"/>
                                  <a:pt x="1473307" y="2072221"/>
                                  <a:pt x="1502139" y="1989843"/>
                                </a:cubicBezTo>
                                <a:cubicBezTo>
                                  <a:pt x="1530971" y="1907465"/>
                                  <a:pt x="1535090" y="1872453"/>
                                  <a:pt x="1539209" y="1717994"/>
                                </a:cubicBezTo>
                                <a:cubicBezTo>
                                  <a:pt x="1543328" y="1563535"/>
                                  <a:pt x="1541268" y="1273151"/>
                                  <a:pt x="1526852" y="1063086"/>
                                </a:cubicBezTo>
                                <a:cubicBezTo>
                                  <a:pt x="1512436" y="853021"/>
                                  <a:pt x="1460950" y="595589"/>
                                  <a:pt x="1452712" y="457605"/>
                                </a:cubicBezTo>
                                <a:cubicBezTo>
                                  <a:pt x="1444474" y="319621"/>
                                  <a:pt x="1485663" y="307265"/>
                                  <a:pt x="1477425" y="235184"/>
                                </a:cubicBezTo>
                                <a:cubicBezTo>
                                  <a:pt x="1469187" y="163103"/>
                                  <a:pt x="1444474" y="58070"/>
                                  <a:pt x="1403285" y="25119"/>
                                </a:cubicBezTo>
                                <a:cubicBezTo>
                                  <a:pt x="1362096" y="-7833"/>
                                  <a:pt x="1242647" y="12761"/>
                                  <a:pt x="1230290" y="37475"/>
                                </a:cubicBezTo>
                                <a:cubicBezTo>
                                  <a:pt x="1217933" y="62188"/>
                                  <a:pt x="1308549" y="111616"/>
                                  <a:pt x="1329144" y="173400"/>
                                </a:cubicBezTo>
                                <a:cubicBezTo>
                                  <a:pt x="1349739" y="235184"/>
                                  <a:pt x="1374453" y="354632"/>
                                  <a:pt x="1353858" y="408178"/>
                                </a:cubicBezTo>
                                <a:cubicBezTo>
                                  <a:pt x="1333263" y="461724"/>
                                  <a:pt x="1232349" y="507032"/>
                                  <a:pt x="1205576" y="494675"/>
                                </a:cubicBezTo>
                                <a:cubicBezTo>
                                  <a:pt x="1178803" y="482318"/>
                                  <a:pt x="1195279" y="377286"/>
                                  <a:pt x="1193220" y="334038"/>
                                </a:cubicBezTo>
                                <a:cubicBezTo>
                                  <a:pt x="1191161" y="290790"/>
                                  <a:pt x="1195279" y="274314"/>
                                  <a:pt x="1193220" y="235184"/>
                                </a:cubicBezTo>
                                <a:cubicBezTo>
                                  <a:pt x="1191161" y="196054"/>
                                  <a:pt x="1201458" y="138389"/>
                                  <a:pt x="1180863" y="99259"/>
                                </a:cubicBezTo>
                                <a:cubicBezTo>
                                  <a:pt x="1160268" y="60129"/>
                                  <a:pt x="1094365" y="-5773"/>
                                  <a:pt x="1069652" y="405"/>
                                </a:cubicBezTo>
                                <a:cubicBezTo>
                                  <a:pt x="1044939" y="6583"/>
                                  <a:pt x="1028463" y="84844"/>
                                  <a:pt x="1032582" y="136330"/>
                                </a:cubicBezTo>
                                <a:cubicBezTo>
                                  <a:pt x="1036701" y="187816"/>
                                  <a:pt x="1082009" y="253719"/>
                                  <a:pt x="1094366" y="309324"/>
                                </a:cubicBezTo>
                                <a:cubicBezTo>
                                  <a:pt x="1106723" y="364929"/>
                                  <a:pt x="1125257" y="428773"/>
                                  <a:pt x="1106722" y="469962"/>
                                </a:cubicBezTo>
                                <a:cubicBezTo>
                                  <a:pt x="1088187" y="511151"/>
                                  <a:pt x="1001690" y="556459"/>
                                  <a:pt x="983155" y="556459"/>
                                </a:cubicBezTo>
                                <a:cubicBezTo>
                                  <a:pt x="964620" y="556459"/>
                                  <a:pt x="991393" y="511151"/>
                                  <a:pt x="995512" y="469962"/>
                                </a:cubicBezTo>
                                <a:cubicBezTo>
                                  <a:pt x="999631" y="428773"/>
                                  <a:pt x="1011987" y="371108"/>
                                  <a:pt x="1007868" y="309324"/>
                                </a:cubicBezTo>
                                <a:cubicBezTo>
                                  <a:pt x="1003749" y="247540"/>
                                  <a:pt x="979036" y="142507"/>
                                  <a:pt x="970798" y="99259"/>
                                </a:cubicBezTo>
                                <a:cubicBezTo>
                                  <a:pt x="962560" y="56011"/>
                                  <a:pt x="972857" y="49832"/>
                                  <a:pt x="958441" y="49832"/>
                                </a:cubicBezTo>
                                <a:cubicBezTo>
                                  <a:pt x="944025" y="49832"/>
                                  <a:pt x="896658" y="58070"/>
                                  <a:pt x="884301" y="99259"/>
                                </a:cubicBezTo>
                                <a:cubicBezTo>
                                  <a:pt x="871944" y="140448"/>
                                  <a:pt x="882242" y="229005"/>
                                  <a:pt x="884301" y="296967"/>
                                </a:cubicBezTo>
                                <a:cubicBezTo>
                                  <a:pt x="886360" y="364929"/>
                                  <a:pt x="904896" y="461724"/>
                                  <a:pt x="896658" y="507032"/>
                                </a:cubicBezTo>
                                <a:cubicBezTo>
                                  <a:pt x="888420" y="552340"/>
                                  <a:pt x="849290" y="593529"/>
                                  <a:pt x="834874" y="568816"/>
                                </a:cubicBezTo>
                                <a:cubicBezTo>
                                  <a:pt x="820458" y="544103"/>
                                  <a:pt x="814279" y="426713"/>
                                  <a:pt x="810160" y="358751"/>
                                </a:cubicBezTo>
                                <a:cubicBezTo>
                                  <a:pt x="806041" y="290789"/>
                                  <a:pt x="810160" y="161043"/>
                                  <a:pt x="810160" y="161043"/>
                                </a:cubicBezTo>
                                <a:cubicBezTo>
                                  <a:pt x="810160" y="117794"/>
                                  <a:pt x="826636" y="109556"/>
                                  <a:pt x="810160" y="99259"/>
                                </a:cubicBezTo>
                                <a:cubicBezTo>
                                  <a:pt x="793684" y="88962"/>
                                  <a:pt x="731900" y="78664"/>
                                  <a:pt x="711306" y="99259"/>
                                </a:cubicBezTo>
                                <a:cubicBezTo>
                                  <a:pt x="690712" y="119854"/>
                                  <a:pt x="682474" y="179578"/>
                                  <a:pt x="686593" y="222827"/>
                                </a:cubicBezTo>
                                <a:cubicBezTo>
                                  <a:pt x="690712" y="266076"/>
                                  <a:pt x="725723" y="311384"/>
                                  <a:pt x="736020" y="358751"/>
                                </a:cubicBezTo>
                                <a:cubicBezTo>
                                  <a:pt x="746317" y="406118"/>
                                  <a:pt x="756614" y="474081"/>
                                  <a:pt x="748376" y="507032"/>
                                </a:cubicBezTo>
                                <a:cubicBezTo>
                                  <a:pt x="740138" y="539983"/>
                                  <a:pt x="711306" y="560578"/>
                                  <a:pt x="686593" y="556459"/>
                                </a:cubicBezTo>
                                <a:cubicBezTo>
                                  <a:pt x="661880" y="552340"/>
                                  <a:pt x="608333" y="542043"/>
                                  <a:pt x="600095" y="482319"/>
                                </a:cubicBezTo>
                                <a:cubicBezTo>
                                  <a:pt x="591857" y="422595"/>
                                  <a:pt x="633047" y="261956"/>
                                  <a:pt x="637166" y="198113"/>
                                </a:cubicBezTo>
                                <a:cubicBezTo>
                                  <a:pt x="641285" y="134270"/>
                                  <a:pt x="637166" y="121913"/>
                                  <a:pt x="624809" y="99259"/>
                                </a:cubicBezTo>
                                <a:cubicBezTo>
                                  <a:pt x="612452" y="76605"/>
                                  <a:pt x="575382" y="43654"/>
                                  <a:pt x="563025" y="62189"/>
                                </a:cubicBezTo>
                                <a:cubicBezTo>
                                  <a:pt x="550668" y="80724"/>
                                  <a:pt x="550668" y="161043"/>
                                  <a:pt x="550668" y="210470"/>
                                </a:cubicBezTo>
                                <a:cubicBezTo>
                                  <a:pt x="550668" y="259897"/>
                                  <a:pt x="563025" y="307265"/>
                                  <a:pt x="563025" y="358751"/>
                                </a:cubicBezTo>
                                <a:cubicBezTo>
                                  <a:pt x="563025" y="410237"/>
                                  <a:pt x="556846" y="480259"/>
                                  <a:pt x="550668" y="519389"/>
                                </a:cubicBezTo>
                                <a:cubicBezTo>
                                  <a:pt x="544490" y="558519"/>
                                  <a:pt x="538312" y="595590"/>
                                  <a:pt x="525955" y="593530"/>
                                </a:cubicBezTo>
                                <a:cubicBezTo>
                                  <a:pt x="513598" y="591471"/>
                                  <a:pt x="484766" y="539983"/>
                                  <a:pt x="476528" y="507032"/>
                                </a:cubicBezTo>
                                <a:cubicBezTo>
                                  <a:pt x="468290" y="474081"/>
                                  <a:pt x="474468" y="457605"/>
                                  <a:pt x="476528" y="395821"/>
                                </a:cubicBezTo>
                                <a:cubicBezTo>
                                  <a:pt x="478588" y="334037"/>
                                  <a:pt x="497123" y="179578"/>
                                  <a:pt x="488885" y="136330"/>
                                </a:cubicBezTo>
                                <a:cubicBezTo>
                                  <a:pt x="480647" y="93082"/>
                                  <a:pt x="441517" y="99260"/>
                                  <a:pt x="427101" y="136330"/>
                                </a:cubicBezTo>
                                <a:cubicBezTo>
                                  <a:pt x="412685" y="173400"/>
                                  <a:pt x="406506" y="286670"/>
                                  <a:pt x="402387" y="358751"/>
                                </a:cubicBezTo>
                                <a:cubicBezTo>
                                  <a:pt x="398268" y="430832"/>
                                  <a:pt x="414744" y="529686"/>
                                  <a:pt x="402387" y="568816"/>
                                </a:cubicBezTo>
                                <a:cubicBezTo>
                                  <a:pt x="390030" y="607946"/>
                                  <a:pt x="340604" y="622362"/>
                                  <a:pt x="328247" y="593530"/>
                                </a:cubicBezTo>
                                <a:cubicBezTo>
                                  <a:pt x="315890" y="564698"/>
                                  <a:pt x="322069" y="449367"/>
                                  <a:pt x="328247" y="395821"/>
                                </a:cubicBezTo>
                                <a:cubicBezTo>
                                  <a:pt x="334425" y="342275"/>
                                  <a:pt x="373555" y="282551"/>
                                  <a:pt x="365317" y="272254"/>
                                </a:cubicBezTo>
                                <a:cubicBezTo>
                                  <a:pt x="357079" y="261957"/>
                                  <a:pt x="295296" y="278433"/>
                                  <a:pt x="278820" y="334038"/>
                                </a:cubicBezTo>
                                <a:cubicBezTo>
                                  <a:pt x="262344" y="389643"/>
                                  <a:pt x="274701" y="572935"/>
                                  <a:pt x="266463" y="605886"/>
                                </a:cubicBezTo>
                                <a:cubicBezTo>
                                  <a:pt x="258225" y="638837"/>
                                  <a:pt x="243809" y="581173"/>
                                  <a:pt x="229393" y="531746"/>
                                </a:cubicBezTo>
                                <a:cubicBezTo>
                                  <a:pt x="214977" y="482319"/>
                                  <a:pt x="184085" y="360810"/>
                                  <a:pt x="179966" y="309324"/>
                                </a:cubicBezTo>
                                <a:cubicBezTo>
                                  <a:pt x="175847" y="257838"/>
                                  <a:pt x="196441" y="249600"/>
                                  <a:pt x="204679" y="222827"/>
                                </a:cubicBezTo>
                                <a:cubicBezTo>
                                  <a:pt x="212917" y="196054"/>
                                  <a:pt x="264403" y="169281"/>
                                  <a:pt x="241749" y="148686"/>
                                </a:cubicBezTo>
                                <a:close/>
                              </a:path>
                            </a:pathLst>
                          </a:custGeom>
                          <a:solidFill>
                            <a:schemeClr val="accent1">
                              <a:lumMod val="20000"/>
                              <a:lumOff val="8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p:cNvGrpSpPr/>
                          <p:nvPr/>
                        </p:nvGrpSpPr>
                        <p:grpSpPr>
                          <a:xfrm>
                            <a:off x="4415850" y="4656175"/>
                            <a:ext cx="1237816" cy="1357008"/>
                            <a:chOff x="4415850" y="4656175"/>
                            <a:chExt cx="1237816" cy="1357008"/>
                          </a:xfrm>
                        </p:grpSpPr>
                        <p:grpSp>
                          <p:nvGrpSpPr>
                            <p:cNvPr id="12" name="Group 11"/>
                            <p:cNvGrpSpPr/>
                            <p:nvPr/>
                          </p:nvGrpSpPr>
                          <p:grpSpPr>
                            <a:xfrm rot="-2640000">
                              <a:off x="4610217" y="4656175"/>
                              <a:ext cx="216719" cy="420862"/>
                              <a:chOff x="5083114" y="4728483"/>
                              <a:chExt cx="287982" cy="473273"/>
                            </a:xfrm>
                          </p:grpSpPr>
                          <p:sp>
                            <p:nvSpPr>
                              <p:cNvPr id="9" name="Oval 54"/>
                              <p:cNvSpPr>
                                <a:spLocks/>
                              </p:cNvSpPr>
                              <p:nvPr/>
                            </p:nvSpPr>
                            <p:spPr bwMode="auto">
                              <a:xfrm>
                                <a:off x="5083114" y="4728483"/>
                                <a:ext cx="287982" cy="473273"/>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10" name="AutoShape 55"/>
                              <p:cNvSpPr>
                                <a:spLocks/>
                              </p:cNvSpPr>
                              <p:nvPr/>
                            </p:nvSpPr>
                            <p:spPr bwMode="auto">
                              <a:xfrm>
                                <a:off x="5118833" y="4748575"/>
                                <a:ext cx="217661" cy="428625"/>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nvGrpSpPr>
                            <p:cNvPr id="13" name="Group 12"/>
                            <p:cNvGrpSpPr/>
                            <p:nvPr/>
                          </p:nvGrpSpPr>
                          <p:grpSpPr>
                            <a:xfrm rot="1140000">
                              <a:off x="5462052" y="5201144"/>
                              <a:ext cx="191614" cy="388205"/>
                              <a:chOff x="5083114" y="4728483"/>
                              <a:chExt cx="287982" cy="473273"/>
                            </a:xfrm>
                          </p:grpSpPr>
                          <p:sp>
                            <p:nvSpPr>
                              <p:cNvPr id="14" name="Oval 54"/>
                              <p:cNvSpPr>
                                <a:spLocks/>
                              </p:cNvSpPr>
                              <p:nvPr/>
                            </p:nvSpPr>
                            <p:spPr bwMode="auto">
                              <a:xfrm>
                                <a:off x="5083114" y="4728483"/>
                                <a:ext cx="287982" cy="473273"/>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15" name="AutoShape 55"/>
                              <p:cNvSpPr>
                                <a:spLocks/>
                              </p:cNvSpPr>
                              <p:nvPr/>
                            </p:nvSpPr>
                            <p:spPr bwMode="auto">
                              <a:xfrm>
                                <a:off x="5118833" y="4748575"/>
                                <a:ext cx="217661" cy="428625"/>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nvGrpSpPr>
                            <p:cNvPr id="16" name="Group 15"/>
                            <p:cNvGrpSpPr/>
                            <p:nvPr/>
                          </p:nvGrpSpPr>
                          <p:grpSpPr>
                            <a:xfrm rot="2820000">
                              <a:off x="4891808" y="5389927"/>
                              <a:ext cx="183638" cy="329659"/>
                              <a:chOff x="5083114" y="4728483"/>
                              <a:chExt cx="287982" cy="473273"/>
                            </a:xfrm>
                          </p:grpSpPr>
                          <p:sp>
                            <p:nvSpPr>
                              <p:cNvPr id="17" name="Oval 54"/>
                              <p:cNvSpPr>
                                <a:spLocks/>
                              </p:cNvSpPr>
                              <p:nvPr/>
                            </p:nvSpPr>
                            <p:spPr bwMode="auto">
                              <a:xfrm>
                                <a:off x="5083114" y="4728483"/>
                                <a:ext cx="287982" cy="473273"/>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18" name="AutoShape 55"/>
                              <p:cNvSpPr>
                                <a:spLocks/>
                              </p:cNvSpPr>
                              <p:nvPr/>
                            </p:nvSpPr>
                            <p:spPr bwMode="auto">
                              <a:xfrm>
                                <a:off x="5118833" y="4748575"/>
                                <a:ext cx="217661" cy="428625"/>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nvGrpSpPr>
                            <p:cNvPr id="19" name="Group 18"/>
                            <p:cNvGrpSpPr/>
                            <p:nvPr/>
                          </p:nvGrpSpPr>
                          <p:grpSpPr>
                            <a:xfrm>
                              <a:off x="4415850" y="5152767"/>
                              <a:ext cx="403285" cy="209626"/>
                              <a:chOff x="5083114" y="4728483"/>
                              <a:chExt cx="287982" cy="473273"/>
                            </a:xfrm>
                          </p:grpSpPr>
                          <p:sp>
                            <p:nvSpPr>
                              <p:cNvPr id="20" name="Oval 54"/>
                              <p:cNvSpPr>
                                <a:spLocks/>
                              </p:cNvSpPr>
                              <p:nvPr/>
                            </p:nvSpPr>
                            <p:spPr bwMode="auto">
                              <a:xfrm>
                                <a:off x="5083114" y="4728483"/>
                                <a:ext cx="287982" cy="473273"/>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21" name="AutoShape 55"/>
                              <p:cNvSpPr>
                                <a:spLocks/>
                              </p:cNvSpPr>
                              <p:nvPr/>
                            </p:nvSpPr>
                            <p:spPr bwMode="auto">
                              <a:xfrm>
                                <a:off x="5118833" y="4748575"/>
                                <a:ext cx="217661" cy="428625"/>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nvGrpSpPr>
                            <p:cNvPr id="22" name="Group 21"/>
                            <p:cNvGrpSpPr/>
                            <p:nvPr/>
                          </p:nvGrpSpPr>
                          <p:grpSpPr>
                            <a:xfrm>
                              <a:off x="4951308" y="4942703"/>
                              <a:ext cx="238530" cy="287885"/>
                              <a:chOff x="5083114" y="4728483"/>
                              <a:chExt cx="287982" cy="473273"/>
                            </a:xfrm>
                          </p:grpSpPr>
                          <p:sp>
                            <p:nvSpPr>
                              <p:cNvPr id="23" name="Oval 54"/>
                              <p:cNvSpPr>
                                <a:spLocks/>
                              </p:cNvSpPr>
                              <p:nvPr/>
                            </p:nvSpPr>
                            <p:spPr bwMode="auto">
                              <a:xfrm>
                                <a:off x="5083114" y="4728483"/>
                                <a:ext cx="287982" cy="473273"/>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24" name="AutoShape 55"/>
                              <p:cNvSpPr>
                                <a:spLocks/>
                              </p:cNvSpPr>
                              <p:nvPr/>
                            </p:nvSpPr>
                            <p:spPr bwMode="auto">
                              <a:xfrm>
                                <a:off x="5118833" y="4748575"/>
                                <a:ext cx="217661" cy="428625"/>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nvGrpSpPr>
                            <p:cNvPr id="25" name="Group 24"/>
                            <p:cNvGrpSpPr/>
                            <p:nvPr/>
                          </p:nvGrpSpPr>
                          <p:grpSpPr>
                            <a:xfrm>
                              <a:off x="4547654" y="5609968"/>
                              <a:ext cx="197341" cy="403215"/>
                              <a:chOff x="5083114" y="4728483"/>
                              <a:chExt cx="287982" cy="473273"/>
                            </a:xfrm>
                          </p:grpSpPr>
                          <p:sp>
                            <p:nvSpPr>
                              <p:cNvPr id="26" name="Oval 54"/>
                              <p:cNvSpPr>
                                <a:spLocks/>
                              </p:cNvSpPr>
                              <p:nvPr/>
                            </p:nvSpPr>
                            <p:spPr bwMode="auto">
                              <a:xfrm>
                                <a:off x="5083114" y="4728483"/>
                                <a:ext cx="287982" cy="473273"/>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27" name="AutoShape 55"/>
                              <p:cNvSpPr>
                                <a:spLocks/>
                              </p:cNvSpPr>
                              <p:nvPr/>
                            </p:nvSpPr>
                            <p:spPr bwMode="auto">
                              <a:xfrm>
                                <a:off x="5118833" y="4748575"/>
                                <a:ext cx="217661" cy="428625"/>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nvGrpSpPr>
                            <p:cNvPr id="31" name="Group 30"/>
                            <p:cNvGrpSpPr/>
                            <p:nvPr/>
                          </p:nvGrpSpPr>
                          <p:grpSpPr>
                            <a:xfrm>
                              <a:off x="5124304" y="4687329"/>
                              <a:ext cx="403285" cy="209626"/>
                              <a:chOff x="5083114" y="4728483"/>
                              <a:chExt cx="287982" cy="473273"/>
                            </a:xfrm>
                          </p:grpSpPr>
                          <p:sp>
                            <p:nvSpPr>
                              <p:cNvPr id="32" name="Oval 54"/>
                              <p:cNvSpPr>
                                <a:spLocks/>
                              </p:cNvSpPr>
                              <p:nvPr/>
                            </p:nvSpPr>
                            <p:spPr bwMode="auto">
                              <a:xfrm>
                                <a:off x="5083114" y="4728483"/>
                                <a:ext cx="287982" cy="473273"/>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33" name="AutoShape 55"/>
                              <p:cNvSpPr>
                                <a:spLocks/>
                              </p:cNvSpPr>
                              <p:nvPr/>
                            </p:nvSpPr>
                            <p:spPr bwMode="auto">
                              <a:xfrm>
                                <a:off x="5118833" y="4748575"/>
                                <a:ext cx="217661" cy="428625"/>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nvGrpSpPr>
                            <p:cNvPr id="34" name="Group 33"/>
                            <p:cNvGrpSpPr/>
                            <p:nvPr/>
                          </p:nvGrpSpPr>
                          <p:grpSpPr>
                            <a:xfrm rot="19020000">
                              <a:off x="5143063" y="5221050"/>
                              <a:ext cx="183638" cy="329659"/>
                              <a:chOff x="5083114" y="4728483"/>
                              <a:chExt cx="287982" cy="473273"/>
                            </a:xfrm>
                          </p:grpSpPr>
                          <p:sp>
                            <p:nvSpPr>
                              <p:cNvPr id="35" name="Oval 54"/>
                              <p:cNvSpPr>
                                <a:spLocks/>
                              </p:cNvSpPr>
                              <p:nvPr/>
                            </p:nvSpPr>
                            <p:spPr bwMode="auto">
                              <a:xfrm>
                                <a:off x="5083114" y="4728483"/>
                                <a:ext cx="287982" cy="473273"/>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36" name="AutoShape 55"/>
                              <p:cNvSpPr>
                                <a:spLocks/>
                              </p:cNvSpPr>
                              <p:nvPr/>
                            </p:nvSpPr>
                            <p:spPr bwMode="auto">
                              <a:xfrm>
                                <a:off x="5118833" y="4748575"/>
                                <a:ext cx="217661" cy="428625"/>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grpSp>
                    <p:sp>
                      <p:nvSpPr>
                        <p:cNvPr id="39" name="Oval 5"/>
                        <p:cNvSpPr>
                          <a:spLocks/>
                        </p:cNvSpPr>
                        <p:nvPr/>
                      </p:nvSpPr>
                      <p:spPr bwMode="auto">
                        <a:xfrm>
                          <a:off x="5010139" y="5634681"/>
                          <a:ext cx="439191" cy="443444"/>
                        </a:xfrm>
                        <a:prstGeom prst="ellipse">
                          <a:avLst/>
                        </a:prstGeom>
                        <a:blipFill dpi="0" rotWithShape="0">
                          <a:blip r:embed="rId3"/>
                          <a:srcRect/>
                          <a:tile tx="0" ty="0" sx="100000" sy="100000" flip="none" algn="tl"/>
                        </a:blipFill>
                        <a:ln w="38100">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nvGrpSpPr>
                      <p:cNvPr id="92" name="Group 91"/>
                      <p:cNvGrpSpPr/>
                      <p:nvPr/>
                    </p:nvGrpSpPr>
                    <p:grpSpPr>
                      <a:xfrm>
                        <a:off x="2056965" y="3060407"/>
                        <a:ext cx="1745976" cy="458867"/>
                        <a:chOff x="2056965" y="3060407"/>
                        <a:chExt cx="1745976" cy="458867"/>
                      </a:xfrm>
                    </p:grpSpPr>
                    <p:grpSp>
                      <p:nvGrpSpPr>
                        <p:cNvPr id="48" name="Group 47"/>
                        <p:cNvGrpSpPr/>
                        <p:nvPr/>
                      </p:nvGrpSpPr>
                      <p:grpSpPr>
                        <a:xfrm rot="16200000">
                          <a:off x="3532074" y="3097834"/>
                          <a:ext cx="308293" cy="233440"/>
                          <a:chOff x="4947622" y="4155067"/>
                          <a:chExt cx="308293" cy="233440"/>
                        </a:xfrm>
                        <a:solidFill>
                          <a:schemeClr val="accent4">
                            <a:lumMod val="60000"/>
                            <a:lumOff val="40000"/>
                          </a:schemeClr>
                        </a:solidFill>
                      </p:grpSpPr>
                      <p:sp>
                        <p:nvSpPr>
                          <p:cNvPr id="46" name="Freeform 46"/>
                          <p:cNvSpPr>
                            <a:spLocks/>
                          </p:cNvSpPr>
                          <p:nvPr/>
                        </p:nvSpPr>
                        <p:spPr bwMode="auto">
                          <a:xfrm rot="16400731" flipH="1">
                            <a:off x="5036966" y="4065723"/>
                            <a:ext cx="126518" cy="305205"/>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grpFill/>
                          <a:ln w="190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Freeform 47"/>
                          <p:cNvSpPr>
                            <a:spLocks/>
                          </p:cNvSpPr>
                          <p:nvPr/>
                        </p:nvSpPr>
                        <p:spPr bwMode="auto">
                          <a:xfrm rot="15795379">
                            <a:off x="5040054" y="4172645"/>
                            <a:ext cx="126518" cy="305205"/>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grpFill/>
                          <a:ln w="190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1" name="Group 60"/>
                        <p:cNvGrpSpPr/>
                        <p:nvPr/>
                      </p:nvGrpSpPr>
                      <p:grpSpPr>
                        <a:xfrm rot="5400000">
                          <a:off x="2546714" y="3191107"/>
                          <a:ext cx="308293" cy="233440"/>
                          <a:chOff x="4947622" y="4155067"/>
                          <a:chExt cx="308293" cy="233440"/>
                        </a:xfrm>
                        <a:solidFill>
                          <a:schemeClr val="accent4">
                            <a:lumMod val="60000"/>
                            <a:lumOff val="40000"/>
                          </a:schemeClr>
                        </a:solidFill>
                      </p:grpSpPr>
                      <p:sp>
                        <p:nvSpPr>
                          <p:cNvPr id="62" name="Freeform 46"/>
                          <p:cNvSpPr>
                            <a:spLocks/>
                          </p:cNvSpPr>
                          <p:nvPr/>
                        </p:nvSpPr>
                        <p:spPr bwMode="auto">
                          <a:xfrm rot="16400731" flipH="1">
                            <a:off x="5036966" y="4065723"/>
                            <a:ext cx="126518" cy="305205"/>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grpFill/>
                          <a:ln w="190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3" name="Freeform 47"/>
                          <p:cNvSpPr>
                            <a:spLocks/>
                          </p:cNvSpPr>
                          <p:nvPr/>
                        </p:nvSpPr>
                        <p:spPr bwMode="auto">
                          <a:xfrm rot="15795379">
                            <a:off x="5040054" y="4172645"/>
                            <a:ext cx="126518" cy="305205"/>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grpFill/>
                          <a:ln w="190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4" name="Group 63"/>
                        <p:cNvGrpSpPr/>
                        <p:nvPr/>
                      </p:nvGrpSpPr>
                      <p:grpSpPr>
                        <a:xfrm rot="5433260">
                          <a:off x="3047267" y="3201951"/>
                          <a:ext cx="308293" cy="233440"/>
                          <a:chOff x="4947622" y="4155067"/>
                          <a:chExt cx="308293" cy="233440"/>
                        </a:xfrm>
                        <a:solidFill>
                          <a:schemeClr val="accent4">
                            <a:lumMod val="60000"/>
                            <a:lumOff val="40000"/>
                          </a:schemeClr>
                        </a:solidFill>
                      </p:grpSpPr>
                      <p:sp>
                        <p:nvSpPr>
                          <p:cNvPr id="65" name="Freeform 46"/>
                          <p:cNvSpPr>
                            <a:spLocks/>
                          </p:cNvSpPr>
                          <p:nvPr/>
                        </p:nvSpPr>
                        <p:spPr bwMode="auto">
                          <a:xfrm rot="16400731" flipH="1">
                            <a:off x="5036966" y="4065723"/>
                            <a:ext cx="126518" cy="305205"/>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grpFill/>
                          <a:ln w="190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6" name="Freeform 47"/>
                          <p:cNvSpPr>
                            <a:spLocks/>
                          </p:cNvSpPr>
                          <p:nvPr/>
                        </p:nvSpPr>
                        <p:spPr bwMode="auto">
                          <a:xfrm rot="15795379">
                            <a:off x="5040054" y="4172645"/>
                            <a:ext cx="126518" cy="305205"/>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grpFill/>
                          <a:ln w="190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7" name="Group 66"/>
                        <p:cNvGrpSpPr/>
                        <p:nvPr/>
                      </p:nvGrpSpPr>
                      <p:grpSpPr>
                        <a:xfrm rot="16002269">
                          <a:off x="2019538" y="3248408"/>
                          <a:ext cx="308293" cy="233440"/>
                          <a:chOff x="4947622" y="4155067"/>
                          <a:chExt cx="308293" cy="233440"/>
                        </a:xfrm>
                        <a:solidFill>
                          <a:schemeClr val="accent4">
                            <a:lumMod val="60000"/>
                            <a:lumOff val="40000"/>
                          </a:schemeClr>
                        </a:solidFill>
                      </p:grpSpPr>
                      <p:sp>
                        <p:nvSpPr>
                          <p:cNvPr id="68" name="Freeform 46"/>
                          <p:cNvSpPr>
                            <a:spLocks/>
                          </p:cNvSpPr>
                          <p:nvPr/>
                        </p:nvSpPr>
                        <p:spPr bwMode="auto">
                          <a:xfrm rot="16400731" flipH="1">
                            <a:off x="5036966" y="4065723"/>
                            <a:ext cx="126518" cy="305205"/>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grpFill/>
                          <a:ln w="190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9" name="Freeform 47"/>
                          <p:cNvSpPr>
                            <a:spLocks/>
                          </p:cNvSpPr>
                          <p:nvPr/>
                        </p:nvSpPr>
                        <p:spPr bwMode="auto">
                          <a:xfrm rot="15795379">
                            <a:off x="5040054" y="4172645"/>
                            <a:ext cx="126518" cy="305205"/>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grpFill/>
                          <a:ln w="190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grpSp>
                <p:grpSp>
                  <p:nvGrpSpPr>
                    <p:cNvPr id="97" name="Group 96"/>
                    <p:cNvGrpSpPr/>
                    <p:nvPr/>
                  </p:nvGrpSpPr>
                  <p:grpSpPr>
                    <a:xfrm>
                      <a:off x="1716167" y="3197902"/>
                      <a:ext cx="849407" cy="310572"/>
                      <a:chOff x="1716167" y="3197902"/>
                      <a:chExt cx="849407" cy="310572"/>
                    </a:xfrm>
                    <a:solidFill>
                      <a:schemeClr val="accent1"/>
                    </a:solidFill>
                  </p:grpSpPr>
                  <p:grpSp>
                    <p:nvGrpSpPr>
                      <p:cNvPr id="70" name="Group 69"/>
                      <p:cNvGrpSpPr/>
                      <p:nvPr/>
                    </p:nvGrpSpPr>
                    <p:grpSpPr>
                      <a:xfrm rot="16200000">
                        <a:off x="2303085" y="3220585"/>
                        <a:ext cx="285171" cy="239806"/>
                        <a:chOff x="7497728" y="3185231"/>
                        <a:chExt cx="285171" cy="239806"/>
                      </a:xfrm>
                      <a:grpFill/>
                    </p:grpSpPr>
                    <p:sp>
                      <p:nvSpPr>
                        <p:cNvPr id="71" name="Freeform 56"/>
                        <p:cNvSpPr>
                          <a:spLocks/>
                        </p:cNvSpPr>
                        <p:nvPr/>
                      </p:nvSpPr>
                      <p:spPr bwMode="auto">
                        <a:xfrm rot="16200000" flipH="1">
                          <a:off x="7575581" y="3107378"/>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2" name="Freeform 57"/>
                        <p:cNvSpPr>
                          <a:spLocks/>
                        </p:cNvSpPr>
                        <p:nvPr/>
                      </p:nvSpPr>
                      <p:spPr bwMode="auto">
                        <a:xfrm rot="16200000">
                          <a:off x="7580417" y="3222554"/>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73" name="Group 72"/>
                      <p:cNvGrpSpPr/>
                      <p:nvPr/>
                    </p:nvGrpSpPr>
                    <p:grpSpPr>
                      <a:xfrm rot="5400000">
                        <a:off x="1693484" y="3245986"/>
                        <a:ext cx="285171" cy="239806"/>
                        <a:chOff x="7497728" y="3185231"/>
                        <a:chExt cx="285171" cy="239806"/>
                      </a:xfrm>
                      <a:grpFill/>
                    </p:grpSpPr>
                    <p:sp>
                      <p:nvSpPr>
                        <p:cNvPr id="74" name="Freeform 56"/>
                        <p:cNvSpPr>
                          <a:spLocks/>
                        </p:cNvSpPr>
                        <p:nvPr/>
                      </p:nvSpPr>
                      <p:spPr bwMode="auto">
                        <a:xfrm rot="16200000" flipH="1">
                          <a:off x="7575581" y="3107378"/>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5" name="Freeform 57"/>
                        <p:cNvSpPr>
                          <a:spLocks/>
                        </p:cNvSpPr>
                        <p:nvPr/>
                      </p:nvSpPr>
                      <p:spPr bwMode="auto">
                        <a:xfrm rot="16200000">
                          <a:off x="7580417" y="3222554"/>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grpSp>
                  <p:nvGrpSpPr>
                    <p:cNvPr id="98" name="Group 97"/>
                    <p:cNvGrpSpPr/>
                    <p:nvPr/>
                  </p:nvGrpSpPr>
                  <p:grpSpPr>
                    <a:xfrm>
                      <a:off x="1629984" y="5773286"/>
                      <a:ext cx="2478466" cy="592687"/>
                      <a:chOff x="1629984" y="5773286"/>
                      <a:chExt cx="2478466" cy="592687"/>
                    </a:xfrm>
                  </p:grpSpPr>
                  <p:grpSp>
                    <p:nvGrpSpPr>
                      <p:cNvPr id="76" name="Group 75"/>
                      <p:cNvGrpSpPr/>
                      <p:nvPr/>
                    </p:nvGrpSpPr>
                    <p:grpSpPr>
                      <a:xfrm rot="-2160000">
                        <a:off x="1629984" y="5773286"/>
                        <a:ext cx="285171" cy="239806"/>
                        <a:chOff x="7497728" y="3185231"/>
                        <a:chExt cx="285171" cy="239806"/>
                      </a:xfrm>
                      <a:solidFill>
                        <a:srgbClr val="FFC000"/>
                      </a:solidFill>
                    </p:grpSpPr>
                    <p:sp>
                      <p:nvSpPr>
                        <p:cNvPr id="77" name="Freeform 56"/>
                        <p:cNvSpPr>
                          <a:spLocks/>
                        </p:cNvSpPr>
                        <p:nvPr/>
                      </p:nvSpPr>
                      <p:spPr bwMode="auto">
                        <a:xfrm rot="16200000" flipH="1">
                          <a:off x="7575581" y="3107378"/>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solidFill>
                          <a:schemeClr val="accent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8" name="Freeform 57"/>
                        <p:cNvSpPr>
                          <a:spLocks/>
                        </p:cNvSpPr>
                        <p:nvPr/>
                      </p:nvSpPr>
                      <p:spPr bwMode="auto">
                        <a:xfrm rot="16200000">
                          <a:off x="7580417" y="3222554"/>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solidFill>
                          <a:schemeClr val="accent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79" name="Group 78"/>
                      <p:cNvGrpSpPr/>
                      <p:nvPr/>
                    </p:nvGrpSpPr>
                    <p:grpSpPr>
                      <a:xfrm rot="16200000">
                        <a:off x="2252285" y="6052686"/>
                        <a:ext cx="285171" cy="239806"/>
                        <a:chOff x="7497728" y="3185231"/>
                        <a:chExt cx="285171" cy="239806"/>
                      </a:xfrm>
                      <a:solidFill>
                        <a:srgbClr val="FFC000"/>
                      </a:solidFill>
                    </p:grpSpPr>
                    <p:sp>
                      <p:nvSpPr>
                        <p:cNvPr id="80" name="Freeform 56"/>
                        <p:cNvSpPr>
                          <a:spLocks/>
                        </p:cNvSpPr>
                        <p:nvPr/>
                      </p:nvSpPr>
                      <p:spPr bwMode="auto">
                        <a:xfrm rot="16200000" flipH="1">
                          <a:off x="7575581" y="3107378"/>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1" name="Freeform 57"/>
                        <p:cNvSpPr>
                          <a:spLocks/>
                        </p:cNvSpPr>
                        <p:nvPr/>
                      </p:nvSpPr>
                      <p:spPr bwMode="auto">
                        <a:xfrm rot="16200000">
                          <a:off x="7580417" y="3222554"/>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82" name="Group 81"/>
                      <p:cNvGrpSpPr/>
                      <p:nvPr/>
                    </p:nvGrpSpPr>
                    <p:grpSpPr>
                      <a:xfrm rot="5400000">
                        <a:off x="2557084" y="6078085"/>
                        <a:ext cx="285171" cy="239806"/>
                        <a:chOff x="7497728" y="3185231"/>
                        <a:chExt cx="285171" cy="239806"/>
                      </a:xfrm>
                      <a:solidFill>
                        <a:srgbClr val="FFC000"/>
                      </a:solidFill>
                    </p:grpSpPr>
                    <p:sp>
                      <p:nvSpPr>
                        <p:cNvPr id="83" name="Freeform 56"/>
                        <p:cNvSpPr>
                          <a:spLocks/>
                        </p:cNvSpPr>
                        <p:nvPr/>
                      </p:nvSpPr>
                      <p:spPr bwMode="auto">
                        <a:xfrm rot="16200000" flipH="1">
                          <a:off x="7575581" y="3107378"/>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4" name="Freeform 57"/>
                        <p:cNvSpPr>
                          <a:spLocks/>
                        </p:cNvSpPr>
                        <p:nvPr/>
                      </p:nvSpPr>
                      <p:spPr bwMode="auto">
                        <a:xfrm rot="16200000">
                          <a:off x="7580417" y="3222554"/>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85" name="Group 84"/>
                      <p:cNvGrpSpPr/>
                      <p:nvPr/>
                    </p:nvGrpSpPr>
                    <p:grpSpPr>
                      <a:xfrm rot="16200000">
                        <a:off x="3115885" y="6103485"/>
                        <a:ext cx="285171" cy="239806"/>
                        <a:chOff x="7497728" y="3185231"/>
                        <a:chExt cx="285171" cy="239806"/>
                      </a:xfrm>
                      <a:solidFill>
                        <a:srgbClr val="FFC000"/>
                      </a:solidFill>
                    </p:grpSpPr>
                    <p:sp>
                      <p:nvSpPr>
                        <p:cNvPr id="86" name="Freeform 56"/>
                        <p:cNvSpPr>
                          <a:spLocks/>
                        </p:cNvSpPr>
                        <p:nvPr/>
                      </p:nvSpPr>
                      <p:spPr bwMode="auto">
                        <a:xfrm rot="16200000" flipH="1">
                          <a:off x="7575581" y="3107378"/>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7" name="Freeform 57"/>
                        <p:cNvSpPr>
                          <a:spLocks/>
                        </p:cNvSpPr>
                        <p:nvPr/>
                      </p:nvSpPr>
                      <p:spPr bwMode="auto">
                        <a:xfrm rot="16200000">
                          <a:off x="7580417" y="3222554"/>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88" name="Group 87"/>
                      <p:cNvGrpSpPr/>
                      <p:nvPr/>
                    </p:nvGrpSpPr>
                    <p:grpSpPr>
                      <a:xfrm rot="5400000">
                        <a:off x="3484184" y="6090785"/>
                        <a:ext cx="285171" cy="239806"/>
                        <a:chOff x="7497728" y="3185231"/>
                        <a:chExt cx="285171" cy="239806"/>
                      </a:xfrm>
                      <a:solidFill>
                        <a:srgbClr val="FFC000"/>
                      </a:solidFill>
                    </p:grpSpPr>
                    <p:sp>
                      <p:nvSpPr>
                        <p:cNvPr id="89" name="Freeform 56"/>
                        <p:cNvSpPr>
                          <a:spLocks/>
                        </p:cNvSpPr>
                        <p:nvPr/>
                      </p:nvSpPr>
                      <p:spPr bwMode="auto">
                        <a:xfrm rot="16200000" flipH="1">
                          <a:off x="7575581" y="3107378"/>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solidFill>
                          <a:schemeClr val="accent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0" name="Freeform 57"/>
                        <p:cNvSpPr>
                          <a:spLocks/>
                        </p:cNvSpPr>
                        <p:nvPr/>
                      </p:nvSpPr>
                      <p:spPr bwMode="auto">
                        <a:xfrm rot="16200000">
                          <a:off x="7580417" y="3222554"/>
                          <a:ext cx="124630" cy="280335"/>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solidFill>
                          <a:schemeClr val="accent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58" name="Group 57"/>
                      <p:cNvGrpSpPr/>
                      <p:nvPr/>
                    </p:nvGrpSpPr>
                    <p:grpSpPr>
                      <a:xfrm>
                        <a:off x="2844800" y="6057900"/>
                        <a:ext cx="190500" cy="279400"/>
                        <a:chOff x="5397500" y="4457700"/>
                        <a:chExt cx="368300" cy="520700"/>
                      </a:xfrm>
                    </p:grpSpPr>
                    <p:sp>
                      <p:nvSpPr>
                        <p:cNvPr id="59" name="Rounded Rectangle 58"/>
                        <p:cNvSpPr/>
                        <p:nvPr/>
                      </p:nvSpPr>
                      <p:spPr>
                        <a:xfrm>
                          <a:off x="5397500" y="4457700"/>
                          <a:ext cx="139700" cy="52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ounded Rectangle 59"/>
                        <p:cNvSpPr/>
                        <p:nvPr/>
                      </p:nvSpPr>
                      <p:spPr>
                        <a:xfrm>
                          <a:off x="5626100" y="4457700"/>
                          <a:ext cx="139700" cy="52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p:cNvGrpSpPr/>
                      <p:nvPr/>
                    </p:nvGrpSpPr>
                    <p:grpSpPr>
                      <a:xfrm rot="18000000">
                        <a:off x="3873500" y="5905500"/>
                        <a:ext cx="190500" cy="279400"/>
                        <a:chOff x="5397500" y="4457700"/>
                        <a:chExt cx="368300" cy="520700"/>
                      </a:xfrm>
                    </p:grpSpPr>
                    <p:sp>
                      <p:nvSpPr>
                        <p:cNvPr id="56" name="Rounded Rectangle 55"/>
                        <p:cNvSpPr/>
                        <p:nvPr/>
                      </p:nvSpPr>
                      <p:spPr>
                        <a:xfrm>
                          <a:off x="5397500" y="4457700"/>
                          <a:ext cx="139700" cy="52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ounded Rectangle 56"/>
                        <p:cNvSpPr/>
                        <p:nvPr/>
                      </p:nvSpPr>
                      <p:spPr>
                        <a:xfrm>
                          <a:off x="5626100" y="4457700"/>
                          <a:ext cx="139700" cy="52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p:cNvGrpSpPr/>
                      <p:nvPr/>
                    </p:nvGrpSpPr>
                    <p:grpSpPr>
                      <a:xfrm rot="11880000">
                        <a:off x="1981200" y="5994399"/>
                        <a:ext cx="190500" cy="279400"/>
                        <a:chOff x="5397500" y="4457700"/>
                        <a:chExt cx="368300" cy="520700"/>
                      </a:xfrm>
                    </p:grpSpPr>
                    <p:sp>
                      <p:nvSpPr>
                        <p:cNvPr id="95" name="Rounded Rectangle 94"/>
                        <p:cNvSpPr/>
                        <p:nvPr/>
                      </p:nvSpPr>
                      <p:spPr>
                        <a:xfrm>
                          <a:off x="5397500" y="4457700"/>
                          <a:ext cx="139700" cy="52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ounded Rectangle 95"/>
                        <p:cNvSpPr/>
                        <p:nvPr/>
                      </p:nvSpPr>
                      <p:spPr>
                        <a:xfrm>
                          <a:off x="5626100" y="4457700"/>
                          <a:ext cx="139700" cy="52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13" name="Group 112"/>
                  <p:cNvGrpSpPr/>
                  <p:nvPr/>
                </p:nvGrpSpPr>
                <p:grpSpPr>
                  <a:xfrm>
                    <a:off x="574247" y="3459892"/>
                    <a:ext cx="3367558" cy="2780270"/>
                    <a:chOff x="574247" y="3459892"/>
                    <a:chExt cx="3367558" cy="2780270"/>
                  </a:xfrm>
                </p:grpSpPr>
                <p:sp>
                  <p:nvSpPr>
                    <p:cNvPr id="101" name="TextBox 100"/>
                    <p:cNvSpPr txBox="1"/>
                    <p:nvPr/>
                  </p:nvSpPr>
                  <p:spPr>
                    <a:xfrm>
                      <a:off x="574247" y="3769841"/>
                      <a:ext cx="2304878" cy="2031325"/>
                    </a:xfrm>
                    <a:prstGeom prst="rect">
                      <a:avLst/>
                    </a:prstGeom>
                    <a:noFill/>
                  </p:spPr>
                  <p:txBody>
                    <a:bodyPr wrap="square" rtlCol="0">
                      <a:spAutoFit/>
                    </a:bodyPr>
                    <a:lstStyle/>
                    <a:p>
                      <a:pPr marL="350838" indent="-350838">
                        <a:buFont typeface="Wingdings" panose="05000000000000000000" pitchFamily="2" charset="2"/>
                        <a:buChar char="§"/>
                      </a:pPr>
                      <a:r>
                        <a:rPr lang="en-GB" dirty="0"/>
                        <a:t>Presence of many carrier proteins for active transport and presence of co-transport proteins.</a:t>
                      </a:r>
                    </a:p>
                  </p:txBody>
                </p:sp>
                <p:grpSp>
                  <p:nvGrpSpPr>
                    <p:cNvPr id="112" name="Group 111"/>
                    <p:cNvGrpSpPr/>
                    <p:nvPr/>
                  </p:nvGrpSpPr>
                  <p:grpSpPr>
                    <a:xfrm>
                      <a:off x="2446638" y="3459892"/>
                      <a:ext cx="1495167" cy="2780270"/>
                      <a:chOff x="2446638" y="3459892"/>
                      <a:chExt cx="1495167" cy="2780270"/>
                    </a:xfrm>
                  </p:grpSpPr>
                  <p:cxnSp>
                    <p:nvCxnSpPr>
                      <p:cNvPr id="106" name="Straight Arrow Connector 105"/>
                      <p:cNvCxnSpPr/>
                      <p:nvPr/>
                    </p:nvCxnSpPr>
                    <p:spPr>
                      <a:xfrm>
                        <a:off x="2458995" y="3904735"/>
                        <a:ext cx="1482810" cy="2335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2446638" y="3459892"/>
                        <a:ext cx="1223319" cy="4695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125" name="Group 124"/>
                <p:cNvGrpSpPr/>
                <p:nvPr/>
              </p:nvGrpSpPr>
              <p:grpSpPr>
                <a:xfrm>
                  <a:off x="5115699" y="4907005"/>
                  <a:ext cx="5350476" cy="1333156"/>
                  <a:chOff x="5115699" y="4907005"/>
                  <a:chExt cx="5350476" cy="1333156"/>
                </a:xfrm>
              </p:grpSpPr>
              <p:sp>
                <p:nvSpPr>
                  <p:cNvPr id="100" name="TextBox 99"/>
                  <p:cNvSpPr txBox="1"/>
                  <p:nvPr/>
                </p:nvSpPr>
                <p:spPr>
                  <a:xfrm>
                    <a:off x="5955959" y="4907005"/>
                    <a:ext cx="4510216" cy="646331"/>
                  </a:xfrm>
                  <a:prstGeom prst="rect">
                    <a:avLst/>
                  </a:prstGeom>
                  <a:noFill/>
                </p:spPr>
                <p:txBody>
                  <a:bodyPr wrap="square" rtlCol="0">
                    <a:spAutoFit/>
                  </a:bodyPr>
                  <a:lstStyle/>
                  <a:p>
                    <a:pPr marL="350838" indent="-350838">
                      <a:buFont typeface="Wingdings" panose="05000000000000000000" pitchFamily="2" charset="2"/>
                      <a:buChar char="§"/>
                    </a:pPr>
                    <a:r>
                      <a:rPr lang="en-GB" dirty="0"/>
                      <a:t>Presence of many channel and carrier proteins for facilitated diffusion</a:t>
                    </a:r>
                  </a:p>
                </p:txBody>
              </p:sp>
              <p:cxnSp>
                <p:nvCxnSpPr>
                  <p:cNvPr id="115" name="Straight Arrow Connector 114"/>
                  <p:cNvCxnSpPr/>
                  <p:nvPr/>
                </p:nvCxnSpPr>
                <p:spPr>
                  <a:xfrm flipH="1">
                    <a:off x="5115699" y="5202195"/>
                    <a:ext cx="914398" cy="10379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57" idx="3"/>
                  </p:cNvCxnSpPr>
                  <p:nvPr/>
                </p:nvCxnSpPr>
                <p:spPr>
                  <a:xfrm flipH="1">
                    <a:off x="5536256" y="5239265"/>
                    <a:ext cx="469128" cy="8593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4625547" y="3259438"/>
                  <a:ext cx="6495534" cy="1205469"/>
                  <a:chOff x="4625547" y="3259438"/>
                  <a:chExt cx="6495534" cy="1205469"/>
                </a:xfrm>
              </p:grpSpPr>
              <p:sp>
                <p:nvSpPr>
                  <p:cNvPr id="103" name="TextBox 102"/>
                  <p:cNvSpPr txBox="1"/>
                  <p:nvPr/>
                </p:nvSpPr>
                <p:spPr>
                  <a:xfrm>
                    <a:off x="5860878" y="3259438"/>
                    <a:ext cx="5260203" cy="646331"/>
                  </a:xfrm>
                  <a:prstGeom prst="rect">
                    <a:avLst/>
                  </a:prstGeom>
                  <a:noFill/>
                </p:spPr>
                <p:txBody>
                  <a:bodyPr wrap="square" rtlCol="0">
                    <a:spAutoFit/>
                  </a:bodyPr>
                  <a:lstStyle/>
                  <a:p>
                    <a:pPr marL="350838" indent="-350838">
                      <a:buFont typeface="Wingdings" panose="05000000000000000000" pitchFamily="2" charset="2"/>
                      <a:buChar char="§"/>
                    </a:pPr>
                    <a:r>
                      <a:rPr lang="en-GB" dirty="0"/>
                      <a:t>Many mitochondria within cells produce much ATP to release energy for active transport</a:t>
                    </a:r>
                  </a:p>
                </p:txBody>
              </p:sp>
              <p:cxnSp>
                <p:nvCxnSpPr>
                  <p:cNvPr id="127" name="Straight Arrow Connector 126"/>
                  <p:cNvCxnSpPr/>
                  <p:nvPr/>
                </p:nvCxnSpPr>
                <p:spPr>
                  <a:xfrm flipH="1">
                    <a:off x="4625547" y="3632886"/>
                    <a:ext cx="1355123" cy="8320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cxnSp>
          <p:nvCxnSpPr>
            <p:cNvPr id="132" name="Straight Arrow Connector 131"/>
            <p:cNvCxnSpPr/>
            <p:nvPr/>
          </p:nvCxnSpPr>
          <p:spPr>
            <a:xfrm flipH="1">
              <a:off x="3571104" y="2001795"/>
              <a:ext cx="296561" cy="8773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40919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840" y="253013"/>
            <a:ext cx="11147158" cy="6378606"/>
          </a:xfrm>
        </p:spPr>
        <p:txBody>
          <a:bodyPr/>
          <a:lstStyle/>
          <a:p>
            <a:r>
              <a:rPr lang="en-GB" dirty="0"/>
              <a:t> </a:t>
            </a:r>
            <a:r>
              <a:rPr lang="en-GB" sz="3200" dirty="0"/>
              <a:t>The </a:t>
            </a:r>
            <a:r>
              <a:rPr lang="en-GB" sz="3200" dirty="0">
                <a:solidFill>
                  <a:srgbClr val="FF0000"/>
                </a:solidFill>
              </a:rPr>
              <a:t>Carrier protein </a:t>
            </a:r>
            <a:r>
              <a:rPr lang="en-GB" sz="3200" dirty="0"/>
              <a:t>spans the plasma membrane and binds to the molecule or ion to be transported. The molecule binds to a </a:t>
            </a:r>
            <a:r>
              <a:rPr lang="en-GB" sz="3200" dirty="0">
                <a:solidFill>
                  <a:srgbClr val="FF0000"/>
                </a:solidFill>
              </a:rPr>
              <a:t>receptor site </a:t>
            </a:r>
            <a:r>
              <a:rPr lang="en-GB" sz="3200" dirty="0"/>
              <a:t>on the carrier protein. On the inside of the cell </a:t>
            </a:r>
            <a:r>
              <a:rPr lang="en-GB" sz="3200" dirty="0">
                <a:solidFill>
                  <a:srgbClr val="FF0000"/>
                </a:solidFill>
              </a:rPr>
              <a:t>ATP</a:t>
            </a:r>
            <a:r>
              <a:rPr lang="en-GB" sz="3200" dirty="0"/>
              <a:t> binds to the protein causing it to split into ADP and a </a:t>
            </a:r>
            <a:r>
              <a:rPr lang="en-GB" sz="3200" dirty="0">
                <a:solidFill>
                  <a:srgbClr val="FF0000"/>
                </a:solidFill>
              </a:rPr>
              <a:t>phosphate molecule</a:t>
            </a:r>
            <a:r>
              <a:rPr lang="en-GB" sz="3200" dirty="0"/>
              <a:t>. The phosphate molecule binds to the carrier protein (</a:t>
            </a:r>
            <a:r>
              <a:rPr lang="en-GB" sz="3200" dirty="0" err="1"/>
              <a:t>phoshorylating</a:t>
            </a:r>
            <a:r>
              <a:rPr lang="en-GB" sz="3200" dirty="0"/>
              <a:t> it) and as a result the protein molecule </a:t>
            </a:r>
            <a:r>
              <a:rPr lang="en-GB" sz="3200" dirty="0">
                <a:solidFill>
                  <a:srgbClr val="FF0000"/>
                </a:solidFill>
              </a:rPr>
              <a:t>changes shape </a:t>
            </a:r>
            <a:r>
              <a:rPr lang="en-GB" sz="3200" dirty="0"/>
              <a:t>and opens to the opposite side of the membrane. The molecule or ion is </a:t>
            </a:r>
            <a:r>
              <a:rPr lang="en-GB" sz="3200" dirty="0">
                <a:solidFill>
                  <a:srgbClr val="FF0000"/>
                </a:solidFill>
              </a:rPr>
              <a:t>released</a:t>
            </a:r>
            <a:r>
              <a:rPr lang="en-GB" sz="3200" dirty="0"/>
              <a:t>. The phosphate molecule is released from the protein which causes the protein to revert to it’s </a:t>
            </a:r>
            <a:r>
              <a:rPr lang="en-GB" sz="3200" dirty="0">
                <a:solidFill>
                  <a:srgbClr val="FF0000"/>
                </a:solidFill>
              </a:rPr>
              <a:t>original shape</a:t>
            </a:r>
            <a:r>
              <a:rPr lang="en-GB" sz="3200" dirty="0"/>
              <a:t>. The phosphate molecule recombines with </a:t>
            </a:r>
            <a:r>
              <a:rPr lang="en-GB" sz="3200" dirty="0">
                <a:solidFill>
                  <a:srgbClr val="FF0000"/>
                </a:solidFill>
              </a:rPr>
              <a:t>ADP</a:t>
            </a:r>
            <a:r>
              <a:rPr lang="en-GB" sz="3200" dirty="0"/>
              <a:t>. to form ATP during respiration.</a:t>
            </a:r>
          </a:p>
          <a:p>
            <a:endParaRPr lang="en-GB" dirty="0"/>
          </a:p>
        </p:txBody>
      </p:sp>
    </p:spTree>
    <p:extLst>
      <p:ext uri="{BB962C8B-B14F-4D97-AF65-F5344CB8AC3E}">
        <p14:creationId xmlns:p14="http://schemas.microsoft.com/office/powerpoint/2010/main" val="10381301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main differences between passive and active transport</a:t>
            </a:r>
          </a:p>
        </p:txBody>
      </p:sp>
      <p:sp>
        <p:nvSpPr>
          <p:cNvPr id="3" name="Content Placeholder 2"/>
          <p:cNvSpPr>
            <a:spLocks noGrp="1"/>
          </p:cNvSpPr>
          <p:nvPr>
            <p:ph idx="1"/>
          </p:nvPr>
        </p:nvSpPr>
        <p:spPr/>
        <p:txBody>
          <a:bodyPr/>
          <a:lstStyle/>
          <a:p>
            <a:r>
              <a:rPr lang="en-GB" sz="3200" dirty="0"/>
              <a:t>Passive – diffusion occurs from high to low concentration in passive transport, from low to high concentration in active transport</a:t>
            </a:r>
          </a:p>
          <a:p>
            <a:r>
              <a:rPr lang="en-GB" sz="3200" dirty="0"/>
              <a:t>Passive does no require ATP, active transport requires ATP</a:t>
            </a:r>
          </a:p>
          <a:p>
            <a:r>
              <a:rPr lang="en-GB" sz="3200" dirty="0"/>
              <a:t>More than one molecule or ion can be moved in the same direction is active transport using one carrier.</a:t>
            </a:r>
          </a:p>
          <a:p>
            <a:endParaRPr lang="en-GB" dirty="0"/>
          </a:p>
        </p:txBody>
      </p:sp>
    </p:spTree>
    <p:extLst>
      <p:ext uri="{BB962C8B-B14F-4D97-AF65-F5344CB8AC3E}">
        <p14:creationId xmlns:p14="http://schemas.microsoft.com/office/powerpoint/2010/main" val="1721545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Bozeman Introduction</a:t>
            </a:r>
          </a:p>
        </p:txBody>
      </p:sp>
      <p:sp>
        <p:nvSpPr>
          <p:cNvPr id="3" name="Content Placeholder 2"/>
          <p:cNvSpPr>
            <a:spLocks noGrp="1"/>
          </p:cNvSpPr>
          <p:nvPr>
            <p:ph idx="1"/>
          </p:nvPr>
        </p:nvSpPr>
        <p:spPr/>
        <p:txBody>
          <a:bodyPr/>
          <a:lstStyle/>
          <a:p>
            <a:r>
              <a:rPr lang="en-GB" dirty="0"/>
              <a:t>Complete the questions on page 2-3</a:t>
            </a:r>
          </a:p>
        </p:txBody>
      </p:sp>
      <p:sp>
        <p:nvSpPr>
          <p:cNvPr id="6" name="TextBox 5"/>
          <p:cNvSpPr txBox="1"/>
          <p:nvPr/>
        </p:nvSpPr>
        <p:spPr>
          <a:xfrm>
            <a:off x="1804086" y="3002692"/>
            <a:ext cx="4534930" cy="646331"/>
          </a:xfrm>
          <a:prstGeom prst="rect">
            <a:avLst/>
          </a:prstGeom>
          <a:noFill/>
        </p:spPr>
        <p:txBody>
          <a:bodyPr wrap="square" rtlCol="0">
            <a:spAutoFit/>
          </a:bodyPr>
          <a:lstStyle/>
          <a:p>
            <a:r>
              <a:rPr lang="en-GB" dirty="0">
                <a:hlinkClick r:id="rId2"/>
              </a:rPr>
              <a:t>https://www.youtube.com/watch?v=y31DlJ6uGgE</a:t>
            </a:r>
            <a:r>
              <a:rPr lang="en-GB" dirty="0"/>
              <a:t> </a:t>
            </a:r>
          </a:p>
        </p:txBody>
      </p:sp>
    </p:spTree>
    <p:extLst>
      <p:ext uri="{BB962C8B-B14F-4D97-AF65-F5344CB8AC3E}">
        <p14:creationId xmlns:p14="http://schemas.microsoft.com/office/powerpoint/2010/main" val="26198638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Co-Transport and Consolidation:</a:t>
            </a:r>
            <a:br>
              <a:rPr lang="en-GB" dirty="0"/>
            </a:br>
            <a:r>
              <a:rPr lang="en-GB" dirty="0"/>
              <a:t>extension</a:t>
            </a:r>
          </a:p>
        </p:txBody>
      </p:sp>
      <p:pic>
        <p:nvPicPr>
          <p:cNvPr id="7170" name="Picture 2" descr="Image result for sym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515" y="2084832"/>
            <a:ext cx="7242751" cy="386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8003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705" y="455111"/>
            <a:ext cx="8229600" cy="654032"/>
          </a:xfrm>
        </p:spPr>
        <p:txBody>
          <a:bodyPr>
            <a:normAutofit fontScale="90000"/>
          </a:bodyPr>
          <a:lstStyle/>
          <a:p>
            <a:r>
              <a:rPr lang="en-GB" sz="3600" b="1" dirty="0"/>
              <a:t>Co transport: </a:t>
            </a:r>
            <a:r>
              <a:rPr lang="en-GB" sz="3600" dirty="0"/>
              <a:t>e.g. in gut epithelium cells</a:t>
            </a:r>
            <a:endParaRPr lang="en-GB" sz="2400" b="1" i="1" dirty="0">
              <a:solidFill>
                <a:schemeClr val="tx2">
                  <a:lumMod val="75000"/>
                </a:schemeClr>
              </a:solidFill>
            </a:endParaRPr>
          </a:p>
        </p:txBody>
      </p:sp>
      <p:sp>
        <p:nvSpPr>
          <p:cNvPr id="5" name="Rectangle 4"/>
          <p:cNvSpPr/>
          <p:nvPr/>
        </p:nvSpPr>
        <p:spPr>
          <a:xfrm>
            <a:off x="998621" y="1612216"/>
            <a:ext cx="9443785" cy="3724096"/>
          </a:xfrm>
          <a:prstGeom prst="rect">
            <a:avLst/>
          </a:prstGeom>
        </p:spPr>
        <p:txBody>
          <a:bodyPr wrap="square">
            <a:spAutoFit/>
          </a:bodyPr>
          <a:lstStyle/>
          <a:p>
            <a:r>
              <a:rPr lang="en-GB" sz="2000" b="1" u="sng" dirty="0"/>
              <a:t>Co transport</a:t>
            </a:r>
            <a:r>
              <a:rPr lang="en-GB" sz="2000" dirty="0"/>
              <a:t> is an </a:t>
            </a:r>
            <a:r>
              <a:rPr lang="en-GB" sz="2000" b="1" dirty="0">
                <a:solidFill>
                  <a:srgbClr val="FF3300"/>
                </a:solidFill>
              </a:rPr>
              <a:t>indirect </a:t>
            </a:r>
            <a:r>
              <a:rPr lang="en-GB" sz="2000" dirty="0"/>
              <a:t>form of active transport where carrier proteins </a:t>
            </a:r>
            <a:r>
              <a:rPr lang="en-GB" sz="2000" b="1" dirty="0">
                <a:solidFill>
                  <a:srgbClr val="FF3300"/>
                </a:solidFill>
              </a:rPr>
              <a:t>actively pump</a:t>
            </a:r>
            <a:r>
              <a:rPr lang="en-GB" sz="2000" dirty="0"/>
              <a:t> an ion such as Na+ one way in order to set up a concentration gradient that then causes the Na+ to be drawn back in </a:t>
            </a:r>
            <a:r>
              <a:rPr lang="en-GB" sz="2000" b="1" dirty="0">
                <a:solidFill>
                  <a:srgbClr val="FF3300"/>
                </a:solidFill>
              </a:rPr>
              <a:t>passively</a:t>
            </a:r>
            <a:r>
              <a:rPr lang="en-GB" sz="2000" dirty="0"/>
              <a:t> but also </a:t>
            </a:r>
            <a:r>
              <a:rPr lang="en-GB" sz="2000" b="1" dirty="0">
                <a:solidFill>
                  <a:srgbClr val="FF3300"/>
                </a:solidFill>
              </a:rPr>
              <a:t>PULLING </a:t>
            </a:r>
            <a:r>
              <a:rPr lang="en-GB" sz="2000" dirty="0"/>
              <a:t>through another wanted substance (</a:t>
            </a:r>
            <a:r>
              <a:rPr lang="en-GB" sz="2000" dirty="0" err="1"/>
              <a:t>eg</a:t>
            </a:r>
            <a:r>
              <a:rPr lang="en-GB" sz="2000" dirty="0"/>
              <a:t> glucose) at the same time. </a:t>
            </a:r>
          </a:p>
          <a:p>
            <a:pPr>
              <a:lnSpc>
                <a:spcPct val="80000"/>
              </a:lnSpc>
            </a:pPr>
            <a:endParaRPr lang="en-GB" sz="2000" dirty="0"/>
          </a:p>
          <a:p>
            <a:pPr>
              <a:spcAft>
                <a:spcPts val="1200"/>
              </a:spcAft>
              <a:buFont typeface="Arial" pitchFamily="34" charset="0"/>
              <a:buChar char="•"/>
              <a:tabLst>
                <a:tab pos="271463" algn="l"/>
                <a:tab pos="712788" algn="l"/>
              </a:tabLst>
            </a:pPr>
            <a:r>
              <a:rPr lang="en-GB" sz="2000" dirty="0"/>
              <a:t>   Na</a:t>
            </a:r>
            <a:r>
              <a:rPr lang="en-GB" sz="2000" baseline="30000" dirty="0"/>
              <a:t>+</a:t>
            </a:r>
            <a:r>
              <a:rPr lang="en-GB" sz="2000" dirty="0"/>
              <a:t> are ACTIVELY transported OUT of intestinal epithelium cells into the 	</a:t>
            </a:r>
            <a:r>
              <a:rPr lang="en-GB" sz="2000" b="1" dirty="0"/>
              <a:t>blood</a:t>
            </a:r>
            <a:r>
              <a:rPr lang="en-GB" sz="2000" dirty="0"/>
              <a:t>.</a:t>
            </a:r>
          </a:p>
          <a:p>
            <a:pPr marL="271463" indent="-271463">
              <a:spcAft>
                <a:spcPts val="1200"/>
              </a:spcAft>
              <a:buFont typeface="Arial" pitchFamily="34" charset="0"/>
              <a:buChar char="•"/>
              <a:tabLst>
                <a:tab pos="271463" algn="l"/>
                <a:tab pos="712788" algn="l"/>
              </a:tabLst>
            </a:pPr>
            <a:r>
              <a:rPr lang="en-GB" sz="2000" dirty="0"/>
              <a:t>This makes the concentration of sodium in the </a:t>
            </a:r>
            <a:r>
              <a:rPr lang="en-GB" sz="2000" b="1" dirty="0"/>
              <a:t>LUMEN</a:t>
            </a:r>
            <a:r>
              <a:rPr lang="en-GB" sz="2000" dirty="0"/>
              <a:t> (gut space) higher than in the epithelial cells.</a:t>
            </a:r>
          </a:p>
          <a:p>
            <a:pPr marL="271463" indent="-271463">
              <a:spcAft>
                <a:spcPts val="1200"/>
              </a:spcAft>
              <a:buFont typeface="Arial" pitchFamily="34" charset="0"/>
              <a:buChar char="•"/>
              <a:tabLst>
                <a:tab pos="271463" algn="l"/>
              </a:tabLst>
            </a:pPr>
            <a:r>
              <a:rPr lang="en-GB" sz="2000" dirty="0"/>
              <a:t>So the sodium from the gut diffuses into the epithelial cells down its concentration gradient and pulls glucose back with it.</a:t>
            </a:r>
          </a:p>
        </p:txBody>
      </p:sp>
    </p:spTree>
    <p:extLst>
      <p:ext uri="{BB962C8B-B14F-4D97-AF65-F5344CB8AC3E}">
        <p14:creationId xmlns:p14="http://schemas.microsoft.com/office/powerpoint/2010/main" val="27795144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CC">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How Glucose Is Drawn In to the Epithelial cells by Co-transport </a:t>
            </a:r>
            <a:endParaRPr lang="en-GB" sz="2400" b="1" i="1" dirty="0">
              <a:solidFill>
                <a:schemeClr val="tx2">
                  <a:lumMod val="75000"/>
                </a:schemeClr>
              </a:solidFill>
            </a:endParaRPr>
          </a:p>
        </p:txBody>
      </p:sp>
      <p:grpSp>
        <p:nvGrpSpPr>
          <p:cNvPr id="3" name="Group 51"/>
          <p:cNvGrpSpPr>
            <a:grpSpLocks/>
          </p:cNvGrpSpPr>
          <p:nvPr/>
        </p:nvGrpSpPr>
        <p:grpSpPr bwMode="auto">
          <a:xfrm>
            <a:off x="2135560" y="1700808"/>
            <a:ext cx="7920880" cy="4480110"/>
            <a:chOff x="1198" y="1939"/>
            <a:chExt cx="8561" cy="4591"/>
          </a:xfrm>
        </p:grpSpPr>
        <p:sp>
          <p:nvSpPr>
            <p:cNvPr id="70708" name="AutoShape 52"/>
            <p:cNvSpPr>
              <a:spLocks noChangeArrowheads="1"/>
            </p:cNvSpPr>
            <p:nvPr/>
          </p:nvSpPr>
          <p:spPr bwMode="auto">
            <a:xfrm>
              <a:off x="7346" y="4743"/>
              <a:ext cx="2382" cy="1787"/>
            </a:xfrm>
            <a:prstGeom prst="wedgeRectCallout">
              <a:avLst>
                <a:gd name="adj1" fmla="val -13157"/>
                <a:gd name="adj2" fmla="val -149778"/>
              </a:avLst>
            </a:prstGeom>
            <a:solidFill>
              <a:srgbClr val="C6D9F1"/>
            </a:solidFill>
            <a:ln w="19050">
              <a:solidFill>
                <a:srgbClr val="1F497D"/>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GB" dirty="0">
                  <a:solidFill>
                    <a:prstClr val="black"/>
                  </a:solidFill>
                </a:rPr>
                <a:t>Sodium ions are </a:t>
              </a:r>
              <a:r>
                <a:rPr lang="en-GB" dirty="0">
                  <a:solidFill>
                    <a:srgbClr val="FF0000"/>
                  </a:solidFill>
                </a:rPr>
                <a:t>ACTIVELY </a:t>
              </a:r>
              <a:r>
                <a:rPr lang="en-GB" dirty="0">
                  <a:solidFill>
                    <a:prstClr val="black"/>
                  </a:solidFill>
                </a:rPr>
                <a:t>transported out of the cell into the blood by the </a:t>
              </a:r>
              <a:r>
                <a:rPr lang="en-GB" b="1" dirty="0">
                  <a:solidFill>
                    <a:prstClr val="black"/>
                  </a:solidFill>
                </a:rPr>
                <a:t>Sodium Potassium Pump</a:t>
              </a:r>
            </a:p>
            <a:p>
              <a:pPr fontAlgn="base">
                <a:spcBef>
                  <a:spcPct val="0"/>
                </a:spcBef>
                <a:spcAft>
                  <a:spcPct val="0"/>
                </a:spcAft>
              </a:pPr>
              <a:endParaRPr lang="en-US" dirty="0">
                <a:solidFill>
                  <a:prstClr val="black"/>
                </a:solidFill>
                <a:latin typeface="Arial" pitchFamily="34" charset="0"/>
              </a:endParaRPr>
            </a:p>
          </p:txBody>
        </p:sp>
        <p:grpSp>
          <p:nvGrpSpPr>
            <p:cNvPr id="4" name="Group 53"/>
            <p:cNvGrpSpPr>
              <a:grpSpLocks/>
            </p:cNvGrpSpPr>
            <p:nvPr/>
          </p:nvGrpSpPr>
          <p:grpSpPr bwMode="auto">
            <a:xfrm>
              <a:off x="1754" y="1939"/>
              <a:ext cx="8005" cy="2720"/>
              <a:chOff x="1754" y="1939"/>
              <a:chExt cx="8005" cy="2720"/>
            </a:xfrm>
          </p:grpSpPr>
          <p:sp>
            <p:nvSpPr>
              <p:cNvPr id="70710" name="Text Box 54"/>
              <p:cNvSpPr txBox="1">
                <a:spLocks noChangeArrowheads="1"/>
              </p:cNvSpPr>
              <p:nvPr/>
            </p:nvSpPr>
            <p:spPr bwMode="auto">
              <a:xfrm>
                <a:off x="1754" y="2025"/>
                <a:ext cx="1414" cy="889"/>
              </a:xfrm>
              <a:prstGeom prst="rect">
                <a:avLst/>
              </a:prstGeom>
              <a:solidFill>
                <a:srgbClr val="FFFFCC">
                  <a:alpha val="30000"/>
                </a:srgbClr>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GB" b="1" dirty="0">
                    <a:solidFill>
                      <a:prstClr val="black"/>
                    </a:solidFill>
                  </a:rPr>
                  <a:t>SMALL INTESTINE</a:t>
                </a:r>
                <a:endParaRPr lang="en-US" b="1" dirty="0">
                  <a:solidFill>
                    <a:prstClr val="black"/>
                  </a:solidFill>
                  <a:latin typeface="Arial" pitchFamily="34" charset="0"/>
                </a:endParaRPr>
              </a:p>
            </p:txBody>
          </p:sp>
          <p:grpSp>
            <p:nvGrpSpPr>
              <p:cNvPr id="5" name="Group 55"/>
              <p:cNvGrpSpPr>
                <a:grpSpLocks/>
              </p:cNvGrpSpPr>
              <p:nvPr/>
            </p:nvGrpSpPr>
            <p:grpSpPr bwMode="auto">
              <a:xfrm>
                <a:off x="2942" y="1939"/>
                <a:ext cx="6817" cy="2720"/>
                <a:chOff x="2942" y="1939"/>
                <a:chExt cx="6817" cy="2720"/>
              </a:xfrm>
            </p:grpSpPr>
            <p:grpSp>
              <p:nvGrpSpPr>
                <p:cNvPr id="6" name="Group 56"/>
                <p:cNvGrpSpPr>
                  <a:grpSpLocks/>
                </p:cNvGrpSpPr>
                <p:nvPr/>
              </p:nvGrpSpPr>
              <p:grpSpPr bwMode="auto">
                <a:xfrm>
                  <a:off x="2942" y="1942"/>
                  <a:ext cx="5529" cy="1903"/>
                  <a:chOff x="2993" y="1992"/>
                  <a:chExt cx="5529" cy="1903"/>
                </a:xfrm>
              </p:grpSpPr>
              <p:grpSp>
                <p:nvGrpSpPr>
                  <p:cNvPr id="7" name="Group 57"/>
                  <p:cNvGrpSpPr>
                    <a:grpSpLocks/>
                  </p:cNvGrpSpPr>
                  <p:nvPr/>
                </p:nvGrpSpPr>
                <p:grpSpPr bwMode="auto">
                  <a:xfrm>
                    <a:off x="2993" y="1992"/>
                    <a:ext cx="5529" cy="1903"/>
                    <a:chOff x="3094" y="2337"/>
                    <a:chExt cx="5529" cy="1903"/>
                  </a:xfrm>
                </p:grpSpPr>
                <p:grpSp>
                  <p:nvGrpSpPr>
                    <p:cNvPr id="8" name="Group 58"/>
                    <p:cNvGrpSpPr>
                      <a:grpSpLocks/>
                    </p:cNvGrpSpPr>
                    <p:nvPr/>
                  </p:nvGrpSpPr>
                  <p:grpSpPr bwMode="auto">
                    <a:xfrm>
                      <a:off x="3094" y="2337"/>
                      <a:ext cx="5529" cy="1903"/>
                      <a:chOff x="3094" y="2337"/>
                      <a:chExt cx="5529" cy="1903"/>
                    </a:xfrm>
                  </p:grpSpPr>
                  <p:grpSp>
                    <p:nvGrpSpPr>
                      <p:cNvPr id="9" name="Group 59"/>
                      <p:cNvGrpSpPr>
                        <a:grpSpLocks/>
                      </p:cNvGrpSpPr>
                      <p:nvPr/>
                    </p:nvGrpSpPr>
                    <p:grpSpPr bwMode="auto">
                      <a:xfrm>
                        <a:off x="3094" y="2337"/>
                        <a:ext cx="1476" cy="1507"/>
                        <a:chOff x="3136" y="2430"/>
                        <a:chExt cx="1476" cy="1507"/>
                      </a:xfrm>
                    </p:grpSpPr>
                    <p:sp>
                      <p:nvSpPr>
                        <p:cNvPr id="70716" name="AutoShape 60"/>
                        <p:cNvSpPr>
                          <a:spLocks noChangeArrowheads="1"/>
                        </p:cNvSpPr>
                        <p:nvPr/>
                      </p:nvSpPr>
                      <p:spPr bwMode="auto">
                        <a:xfrm>
                          <a:off x="4322" y="3274"/>
                          <a:ext cx="169" cy="161"/>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10" name="Group 61"/>
                        <p:cNvGrpSpPr>
                          <a:grpSpLocks/>
                        </p:cNvGrpSpPr>
                        <p:nvPr/>
                      </p:nvGrpSpPr>
                      <p:grpSpPr bwMode="auto">
                        <a:xfrm>
                          <a:off x="3136" y="2430"/>
                          <a:ext cx="1476" cy="1507"/>
                          <a:chOff x="3136" y="2430"/>
                          <a:chExt cx="1476" cy="1507"/>
                        </a:xfrm>
                      </p:grpSpPr>
                      <p:sp>
                        <p:nvSpPr>
                          <p:cNvPr id="70718" name="AutoShape 62"/>
                          <p:cNvSpPr>
                            <a:spLocks noChangeArrowheads="1"/>
                          </p:cNvSpPr>
                          <p:nvPr/>
                        </p:nvSpPr>
                        <p:spPr bwMode="auto">
                          <a:xfrm>
                            <a:off x="4443" y="3776"/>
                            <a:ext cx="169" cy="161"/>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19" name="AutoShape 63"/>
                          <p:cNvSpPr>
                            <a:spLocks noChangeArrowheads="1"/>
                          </p:cNvSpPr>
                          <p:nvPr/>
                        </p:nvSpPr>
                        <p:spPr bwMode="auto">
                          <a:xfrm>
                            <a:off x="4273" y="3633"/>
                            <a:ext cx="169" cy="161"/>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11" name="Group 64"/>
                          <p:cNvGrpSpPr>
                            <a:grpSpLocks/>
                          </p:cNvGrpSpPr>
                          <p:nvPr/>
                        </p:nvGrpSpPr>
                        <p:grpSpPr bwMode="auto">
                          <a:xfrm>
                            <a:off x="3136" y="2430"/>
                            <a:ext cx="1108" cy="981"/>
                            <a:chOff x="3136" y="2430"/>
                            <a:chExt cx="1108" cy="981"/>
                          </a:xfrm>
                        </p:grpSpPr>
                        <p:sp>
                          <p:nvSpPr>
                            <p:cNvPr id="70721" name="AutoShape 65"/>
                            <p:cNvSpPr>
                              <a:spLocks noChangeArrowheads="1"/>
                            </p:cNvSpPr>
                            <p:nvPr/>
                          </p:nvSpPr>
                          <p:spPr bwMode="auto">
                            <a:xfrm>
                              <a:off x="3416" y="2608"/>
                              <a:ext cx="169" cy="161"/>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22" name="AutoShape 66"/>
                            <p:cNvSpPr>
                              <a:spLocks noChangeArrowheads="1"/>
                            </p:cNvSpPr>
                            <p:nvPr/>
                          </p:nvSpPr>
                          <p:spPr bwMode="auto">
                            <a:xfrm>
                              <a:off x="3626" y="2972"/>
                              <a:ext cx="169" cy="161"/>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23" name="AutoShape 67"/>
                            <p:cNvSpPr>
                              <a:spLocks noChangeArrowheads="1"/>
                            </p:cNvSpPr>
                            <p:nvPr/>
                          </p:nvSpPr>
                          <p:spPr bwMode="auto">
                            <a:xfrm>
                              <a:off x="3702" y="3250"/>
                              <a:ext cx="169" cy="161"/>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24" name="AutoShape 68"/>
                            <p:cNvSpPr>
                              <a:spLocks noChangeArrowheads="1"/>
                            </p:cNvSpPr>
                            <p:nvPr/>
                          </p:nvSpPr>
                          <p:spPr bwMode="auto">
                            <a:xfrm>
                              <a:off x="4075" y="2430"/>
                              <a:ext cx="169" cy="161"/>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25" name="AutoShape 69"/>
                            <p:cNvSpPr>
                              <a:spLocks noChangeArrowheads="1"/>
                            </p:cNvSpPr>
                            <p:nvPr/>
                          </p:nvSpPr>
                          <p:spPr bwMode="auto">
                            <a:xfrm>
                              <a:off x="3136" y="3116"/>
                              <a:ext cx="169" cy="161"/>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70726" name="AutoShape 70"/>
                          <p:cNvSpPr>
                            <a:spLocks noChangeArrowheads="1"/>
                          </p:cNvSpPr>
                          <p:nvPr/>
                        </p:nvSpPr>
                        <p:spPr bwMode="auto">
                          <a:xfrm>
                            <a:off x="4032" y="3733"/>
                            <a:ext cx="169" cy="161"/>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grpSp>
                    <p:nvGrpSpPr>
                      <p:cNvPr id="12" name="Group 71"/>
                      <p:cNvGrpSpPr>
                        <a:grpSpLocks/>
                      </p:cNvGrpSpPr>
                      <p:nvPr/>
                    </p:nvGrpSpPr>
                    <p:grpSpPr bwMode="auto">
                      <a:xfrm>
                        <a:off x="4398" y="2663"/>
                        <a:ext cx="4225" cy="1577"/>
                        <a:chOff x="4398" y="2663"/>
                        <a:chExt cx="4225" cy="1577"/>
                      </a:xfrm>
                    </p:grpSpPr>
                    <p:grpSp>
                      <p:nvGrpSpPr>
                        <p:cNvPr id="13" name="Group 72"/>
                        <p:cNvGrpSpPr>
                          <a:grpSpLocks/>
                        </p:cNvGrpSpPr>
                        <p:nvPr/>
                      </p:nvGrpSpPr>
                      <p:grpSpPr bwMode="auto">
                        <a:xfrm>
                          <a:off x="4558" y="2663"/>
                          <a:ext cx="4065" cy="1577"/>
                          <a:chOff x="4558" y="2663"/>
                          <a:chExt cx="4065" cy="1577"/>
                        </a:xfrm>
                      </p:grpSpPr>
                      <p:grpSp>
                        <p:nvGrpSpPr>
                          <p:cNvPr id="14" name="Group 73"/>
                          <p:cNvGrpSpPr>
                            <a:grpSpLocks/>
                          </p:cNvGrpSpPr>
                          <p:nvPr/>
                        </p:nvGrpSpPr>
                        <p:grpSpPr bwMode="auto">
                          <a:xfrm>
                            <a:off x="4558" y="2663"/>
                            <a:ext cx="4065" cy="1577"/>
                            <a:chOff x="4558" y="2666"/>
                            <a:chExt cx="4065" cy="1577"/>
                          </a:xfrm>
                        </p:grpSpPr>
                        <p:grpSp>
                          <p:nvGrpSpPr>
                            <p:cNvPr id="15" name="Group 74"/>
                            <p:cNvGrpSpPr>
                              <a:grpSpLocks/>
                            </p:cNvGrpSpPr>
                            <p:nvPr/>
                          </p:nvGrpSpPr>
                          <p:grpSpPr bwMode="auto">
                            <a:xfrm>
                              <a:off x="4558" y="2666"/>
                              <a:ext cx="3685" cy="1577"/>
                              <a:chOff x="4558" y="2666"/>
                              <a:chExt cx="3685" cy="1577"/>
                            </a:xfrm>
                          </p:grpSpPr>
                          <p:sp>
                            <p:nvSpPr>
                              <p:cNvPr id="70731" name="Freeform 75"/>
                              <p:cNvSpPr>
                                <a:spLocks/>
                              </p:cNvSpPr>
                              <p:nvPr/>
                            </p:nvSpPr>
                            <p:spPr bwMode="auto">
                              <a:xfrm>
                                <a:off x="4558" y="2666"/>
                                <a:ext cx="3685" cy="1577"/>
                              </a:xfrm>
                              <a:custGeom>
                                <a:avLst/>
                                <a:gdLst/>
                                <a:ahLst/>
                                <a:cxnLst>
                                  <a:cxn ang="0">
                                    <a:pos x="2778" y="96"/>
                                  </a:cxn>
                                  <a:cxn ang="0">
                                    <a:pos x="1965" y="11"/>
                                  </a:cxn>
                                  <a:cxn ang="0">
                                    <a:pos x="1415" y="28"/>
                                  </a:cxn>
                                  <a:cxn ang="0">
                                    <a:pos x="703" y="62"/>
                                  </a:cxn>
                                  <a:cxn ang="0">
                                    <a:pos x="237" y="87"/>
                                  </a:cxn>
                                  <a:cxn ang="0">
                                    <a:pos x="169" y="215"/>
                                  </a:cxn>
                                  <a:cxn ang="0">
                                    <a:pos x="1254" y="206"/>
                                  </a:cxn>
                                  <a:cxn ang="0">
                                    <a:pos x="1313" y="248"/>
                                  </a:cxn>
                                  <a:cxn ang="0">
                                    <a:pos x="1016" y="308"/>
                                  </a:cxn>
                                  <a:cxn ang="0">
                                    <a:pos x="390" y="308"/>
                                  </a:cxn>
                                  <a:cxn ang="0">
                                    <a:pos x="59" y="342"/>
                                  </a:cxn>
                                  <a:cxn ang="0">
                                    <a:pos x="85" y="460"/>
                                  </a:cxn>
                                  <a:cxn ang="0">
                                    <a:pos x="457" y="460"/>
                                  </a:cxn>
                                  <a:cxn ang="0">
                                    <a:pos x="1194" y="477"/>
                                  </a:cxn>
                                  <a:cxn ang="0">
                                    <a:pos x="1423" y="579"/>
                                  </a:cxn>
                                  <a:cxn ang="0">
                                    <a:pos x="1372" y="663"/>
                                  </a:cxn>
                                  <a:cxn ang="0">
                                    <a:pos x="1059" y="570"/>
                                  </a:cxn>
                                  <a:cxn ang="0">
                                    <a:pos x="483" y="536"/>
                                  </a:cxn>
                                  <a:cxn ang="0">
                                    <a:pos x="136" y="587"/>
                                  </a:cxn>
                                  <a:cxn ang="0">
                                    <a:pos x="85" y="689"/>
                                  </a:cxn>
                                  <a:cxn ang="0">
                                    <a:pos x="296" y="672"/>
                                  </a:cxn>
                                  <a:cxn ang="0">
                                    <a:pos x="644" y="647"/>
                                  </a:cxn>
                                  <a:cxn ang="0">
                                    <a:pos x="966" y="697"/>
                                  </a:cxn>
                                  <a:cxn ang="0">
                                    <a:pos x="1372" y="765"/>
                                  </a:cxn>
                                  <a:cxn ang="0">
                                    <a:pos x="1372" y="858"/>
                                  </a:cxn>
                                  <a:cxn ang="0">
                                    <a:pos x="1050" y="841"/>
                                  </a:cxn>
                                  <a:cxn ang="0">
                                    <a:pos x="576" y="774"/>
                                  </a:cxn>
                                  <a:cxn ang="0">
                                    <a:pos x="330" y="774"/>
                                  </a:cxn>
                                  <a:cxn ang="0">
                                    <a:pos x="152" y="824"/>
                                  </a:cxn>
                                  <a:cxn ang="0">
                                    <a:pos x="85" y="841"/>
                                  </a:cxn>
                                  <a:cxn ang="0">
                                    <a:pos x="85" y="951"/>
                                  </a:cxn>
                                  <a:cxn ang="0">
                                    <a:pos x="356" y="926"/>
                                  </a:cxn>
                                  <a:cxn ang="0">
                                    <a:pos x="728" y="901"/>
                                  </a:cxn>
                                  <a:cxn ang="0">
                                    <a:pos x="1050" y="960"/>
                                  </a:cxn>
                                  <a:cxn ang="0">
                                    <a:pos x="1381" y="994"/>
                                  </a:cxn>
                                  <a:cxn ang="0">
                                    <a:pos x="1262" y="1079"/>
                                  </a:cxn>
                                  <a:cxn ang="0">
                                    <a:pos x="923" y="1070"/>
                                  </a:cxn>
                                  <a:cxn ang="0">
                                    <a:pos x="474" y="1019"/>
                                  </a:cxn>
                                  <a:cxn ang="0">
                                    <a:pos x="195" y="1036"/>
                                  </a:cxn>
                                  <a:cxn ang="0">
                                    <a:pos x="152" y="1180"/>
                                  </a:cxn>
                                  <a:cxn ang="0">
                                    <a:pos x="627" y="1146"/>
                                  </a:cxn>
                                  <a:cxn ang="0">
                                    <a:pos x="847" y="1231"/>
                                  </a:cxn>
                                  <a:cxn ang="0">
                                    <a:pos x="1245" y="1265"/>
                                  </a:cxn>
                                  <a:cxn ang="0">
                                    <a:pos x="1465" y="1375"/>
                                  </a:cxn>
                                  <a:cxn ang="0">
                                    <a:pos x="1237" y="1383"/>
                                  </a:cxn>
                                  <a:cxn ang="0">
                                    <a:pos x="1008" y="1392"/>
                                  </a:cxn>
                                  <a:cxn ang="0">
                                    <a:pos x="720" y="1316"/>
                                  </a:cxn>
                                  <a:cxn ang="0">
                                    <a:pos x="330" y="1307"/>
                                  </a:cxn>
                                  <a:cxn ang="0">
                                    <a:pos x="169" y="1409"/>
                                  </a:cxn>
                                  <a:cxn ang="0">
                                    <a:pos x="432" y="1443"/>
                                  </a:cxn>
                                  <a:cxn ang="0">
                                    <a:pos x="745" y="1477"/>
                                  </a:cxn>
                                  <a:cxn ang="0">
                                    <a:pos x="1389" y="1544"/>
                                  </a:cxn>
                                  <a:cxn ang="0">
                                    <a:pos x="2024" y="1511"/>
                                  </a:cxn>
                                  <a:cxn ang="0">
                                    <a:pos x="2804" y="1536"/>
                                  </a:cxn>
                                  <a:cxn ang="0">
                                    <a:pos x="3541" y="1265"/>
                                  </a:cxn>
                                  <a:cxn ang="0">
                                    <a:pos x="3668" y="621"/>
                                  </a:cxn>
                                  <a:cxn ang="0">
                                    <a:pos x="3498" y="231"/>
                                  </a:cxn>
                                  <a:cxn ang="0">
                                    <a:pos x="3168" y="138"/>
                                  </a:cxn>
                                  <a:cxn ang="0">
                                    <a:pos x="2778" y="96"/>
                                  </a:cxn>
                                </a:cxnLst>
                                <a:rect l="0" t="0" r="r" b="b"/>
                                <a:pathLst>
                                  <a:path w="3685" h="1577">
                                    <a:moveTo>
                                      <a:pt x="2778" y="96"/>
                                    </a:moveTo>
                                    <a:cubicBezTo>
                                      <a:pt x="2578" y="75"/>
                                      <a:pt x="2192" y="22"/>
                                      <a:pt x="1965" y="11"/>
                                    </a:cubicBezTo>
                                    <a:cubicBezTo>
                                      <a:pt x="1738" y="0"/>
                                      <a:pt x="1625" y="20"/>
                                      <a:pt x="1415" y="28"/>
                                    </a:cubicBezTo>
                                    <a:cubicBezTo>
                                      <a:pt x="1205" y="36"/>
                                      <a:pt x="899" y="52"/>
                                      <a:pt x="703" y="62"/>
                                    </a:cubicBezTo>
                                    <a:cubicBezTo>
                                      <a:pt x="507" y="72"/>
                                      <a:pt x="326" y="62"/>
                                      <a:pt x="237" y="87"/>
                                    </a:cubicBezTo>
                                    <a:cubicBezTo>
                                      <a:pt x="148" y="112"/>
                                      <a:pt x="0" y="195"/>
                                      <a:pt x="169" y="215"/>
                                    </a:cubicBezTo>
                                    <a:cubicBezTo>
                                      <a:pt x="338" y="235"/>
                                      <a:pt x="1063" y="201"/>
                                      <a:pt x="1254" y="206"/>
                                    </a:cubicBezTo>
                                    <a:cubicBezTo>
                                      <a:pt x="1445" y="211"/>
                                      <a:pt x="1353" y="231"/>
                                      <a:pt x="1313" y="248"/>
                                    </a:cubicBezTo>
                                    <a:cubicBezTo>
                                      <a:pt x="1273" y="265"/>
                                      <a:pt x="1170" y="298"/>
                                      <a:pt x="1016" y="308"/>
                                    </a:cubicBezTo>
                                    <a:cubicBezTo>
                                      <a:pt x="862" y="318"/>
                                      <a:pt x="549" y="302"/>
                                      <a:pt x="390" y="308"/>
                                    </a:cubicBezTo>
                                    <a:cubicBezTo>
                                      <a:pt x="231" y="314"/>
                                      <a:pt x="110" y="317"/>
                                      <a:pt x="59" y="342"/>
                                    </a:cubicBezTo>
                                    <a:cubicBezTo>
                                      <a:pt x="8" y="367"/>
                                      <a:pt x="19" y="440"/>
                                      <a:pt x="85" y="460"/>
                                    </a:cubicBezTo>
                                    <a:cubicBezTo>
                                      <a:pt x="151" y="480"/>
                                      <a:pt x="272" y="457"/>
                                      <a:pt x="457" y="460"/>
                                    </a:cubicBezTo>
                                    <a:cubicBezTo>
                                      <a:pt x="642" y="463"/>
                                      <a:pt x="1033" y="457"/>
                                      <a:pt x="1194" y="477"/>
                                    </a:cubicBezTo>
                                    <a:cubicBezTo>
                                      <a:pt x="1355" y="497"/>
                                      <a:pt x="1393" y="548"/>
                                      <a:pt x="1423" y="579"/>
                                    </a:cubicBezTo>
                                    <a:cubicBezTo>
                                      <a:pt x="1453" y="610"/>
                                      <a:pt x="1433" y="665"/>
                                      <a:pt x="1372" y="663"/>
                                    </a:cubicBezTo>
                                    <a:cubicBezTo>
                                      <a:pt x="1311" y="661"/>
                                      <a:pt x="1207" y="591"/>
                                      <a:pt x="1059" y="570"/>
                                    </a:cubicBezTo>
                                    <a:cubicBezTo>
                                      <a:pt x="911" y="549"/>
                                      <a:pt x="637" y="533"/>
                                      <a:pt x="483" y="536"/>
                                    </a:cubicBezTo>
                                    <a:cubicBezTo>
                                      <a:pt x="329" y="539"/>
                                      <a:pt x="202" y="562"/>
                                      <a:pt x="136" y="587"/>
                                    </a:cubicBezTo>
                                    <a:cubicBezTo>
                                      <a:pt x="70" y="612"/>
                                      <a:pt x="58" y="675"/>
                                      <a:pt x="85" y="689"/>
                                    </a:cubicBezTo>
                                    <a:cubicBezTo>
                                      <a:pt x="112" y="703"/>
                                      <a:pt x="203" y="679"/>
                                      <a:pt x="296" y="672"/>
                                    </a:cubicBezTo>
                                    <a:cubicBezTo>
                                      <a:pt x="389" y="665"/>
                                      <a:pt x="532" y="643"/>
                                      <a:pt x="644" y="647"/>
                                    </a:cubicBezTo>
                                    <a:cubicBezTo>
                                      <a:pt x="756" y="651"/>
                                      <a:pt x="845" y="677"/>
                                      <a:pt x="966" y="697"/>
                                    </a:cubicBezTo>
                                    <a:cubicBezTo>
                                      <a:pt x="1087" y="717"/>
                                      <a:pt x="1304" y="738"/>
                                      <a:pt x="1372" y="765"/>
                                    </a:cubicBezTo>
                                    <a:cubicBezTo>
                                      <a:pt x="1440" y="792"/>
                                      <a:pt x="1425" y="845"/>
                                      <a:pt x="1372" y="858"/>
                                    </a:cubicBezTo>
                                    <a:cubicBezTo>
                                      <a:pt x="1319" y="871"/>
                                      <a:pt x="1183" y="855"/>
                                      <a:pt x="1050" y="841"/>
                                    </a:cubicBezTo>
                                    <a:cubicBezTo>
                                      <a:pt x="917" y="827"/>
                                      <a:pt x="696" y="785"/>
                                      <a:pt x="576" y="774"/>
                                    </a:cubicBezTo>
                                    <a:cubicBezTo>
                                      <a:pt x="456" y="763"/>
                                      <a:pt x="401" y="766"/>
                                      <a:pt x="330" y="774"/>
                                    </a:cubicBezTo>
                                    <a:cubicBezTo>
                                      <a:pt x="259" y="782"/>
                                      <a:pt x="193" y="813"/>
                                      <a:pt x="152" y="824"/>
                                    </a:cubicBezTo>
                                    <a:cubicBezTo>
                                      <a:pt x="111" y="835"/>
                                      <a:pt x="96" y="820"/>
                                      <a:pt x="85" y="841"/>
                                    </a:cubicBezTo>
                                    <a:cubicBezTo>
                                      <a:pt x="74" y="862"/>
                                      <a:pt x="40" y="937"/>
                                      <a:pt x="85" y="951"/>
                                    </a:cubicBezTo>
                                    <a:cubicBezTo>
                                      <a:pt x="130" y="965"/>
                                      <a:pt x="249" y="934"/>
                                      <a:pt x="356" y="926"/>
                                    </a:cubicBezTo>
                                    <a:cubicBezTo>
                                      <a:pt x="463" y="918"/>
                                      <a:pt x="612" y="895"/>
                                      <a:pt x="728" y="901"/>
                                    </a:cubicBezTo>
                                    <a:cubicBezTo>
                                      <a:pt x="844" y="907"/>
                                      <a:pt x="941" y="945"/>
                                      <a:pt x="1050" y="960"/>
                                    </a:cubicBezTo>
                                    <a:cubicBezTo>
                                      <a:pt x="1159" y="975"/>
                                      <a:pt x="1346" y="974"/>
                                      <a:pt x="1381" y="994"/>
                                    </a:cubicBezTo>
                                    <a:cubicBezTo>
                                      <a:pt x="1416" y="1014"/>
                                      <a:pt x="1338" y="1066"/>
                                      <a:pt x="1262" y="1079"/>
                                    </a:cubicBezTo>
                                    <a:cubicBezTo>
                                      <a:pt x="1186" y="1092"/>
                                      <a:pt x="1054" y="1080"/>
                                      <a:pt x="923" y="1070"/>
                                    </a:cubicBezTo>
                                    <a:cubicBezTo>
                                      <a:pt x="792" y="1060"/>
                                      <a:pt x="595" y="1025"/>
                                      <a:pt x="474" y="1019"/>
                                    </a:cubicBezTo>
                                    <a:cubicBezTo>
                                      <a:pt x="353" y="1013"/>
                                      <a:pt x="249" y="1009"/>
                                      <a:pt x="195" y="1036"/>
                                    </a:cubicBezTo>
                                    <a:cubicBezTo>
                                      <a:pt x="141" y="1063"/>
                                      <a:pt x="80" y="1162"/>
                                      <a:pt x="152" y="1180"/>
                                    </a:cubicBezTo>
                                    <a:cubicBezTo>
                                      <a:pt x="224" y="1198"/>
                                      <a:pt x="511" y="1137"/>
                                      <a:pt x="627" y="1146"/>
                                    </a:cubicBezTo>
                                    <a:cubicBezTo>
                                      <a:pt x="743" y="1155"/>
                                      <a:pt x="744" y="1211"/>
                                      <a:pt x="847" y="1231"/>
                                    </a:cubicBezTo>
                                    <a:cubicBezTo>
                                      <a:pt x="950" y="1251"/>
                                      <a:pt x="1142" y="1241"/>
                                      <a:pt x="1245" y="1265"/>
                                    </a:cubicBezTo>
                                    <a:cubicBezTo>
                                      <a:pt x="1348" y="1289"/>
                                      <a:pt x="1466" y="1355"/>
                                      <a:pt x="1465" y="1375"/>
                                    </a:cubicBezTo>
                                    <a:cubicBezTo>
                                      <a:pt x="1464" y="1395"/>
                                      <a:pt x="1313" y="1380"/>
                                      <a:pt x="1237" y="1383"/>
                                    </a:cubicBezTo>
                                    <a:cubicBezTo>
                                      <a:pt x="1161" y="1386"/>
                                      <a:pt x="1094" y="1403"/>
                                      <a:pt x="1008" y="1392"/>
                                    </a:cubicBezTo>
                                    <a:cubicBezTo>
                                      <a:pt x="922" y="1381"/>
                                      <a:pt x="833" y="1330"/>
                                      <a:pt x="720" y="1316"/>
                                    </a:cubicBezTo>
                                    <a:cubicBezTo>
                                      <a:pt x="607" y="1302"/>
                                      <a:pt x="422" y="1292"/>
                                      <a:pt x="330" y="1307"/>
                                    </a:cubicBezTo>
                                    <a:cubicBezTo>
                                      <a:pt x="238" y="1322"/>
                                      <a:pt x="152" y="1386"/>
                                      <a:pt x="169" y="1409"/>
                                    </a:cubicBezTo>
                                    <a:cubicBezTo>
                                      <a:pt x="186" y="1432"/>
                                      <a:pt x="336" y="1432"/>
                                      <a:pt x="432" y="1443"/>
                                    </a:cubicBezTo>
                                    <a:cubicBezTo>
                                      <a:pt x="528" y="1454"/>
                                      <a:pt x="586" y="1460"/>
                                      <a:pt x="745" y="1477"/>
                                    </a:cubicBezTo>
                                    <a:cubicBezTo>
                                      <a:pt x="904" y="1494"/>
                                      <a:pt x="1176" y="1538"/>
                                      <a:pt x="1389" y="1544"/>
                                    </a:cubicBezTo>
                                    <a:cubicBezTo>
                                      <a:pt x="1602" y="1550"/>
                                      <a:pt x="1788" y="1512"/>
                                      <a:pt x="2024" y="1511"/>
                                    </a:cubicBezTo>
                                    <a:cubicBezTo>
                                      <a:pt x="2260" y="1510"/>
                                      <a:pt x="2551" y="1577"/>
                                      <a:pt x="2804" y="1536"/>
                                    </a:cubicBezTo>
                                    <a:cubicBezTo>
                                      <a:pt x="3057" y="1495"/>
                                      <a:pt x="3397" y="1417"/>
                                      <a:pt x="3541" y="1265"/>
                                    </a:cubicBezTo>
                                    <a:cubicBezTo>
                                      <a:pt x="3685" y="1113"/>
                                      <a:pt x="3675" y="793"/>
                                      <a:pt x="3668" y="621"/>
                                    </a:cubicBezTo>
                                    <a:cubicBezTo>
                                      <a:pt x="3661" y="449"/>
                                      <a:pt x="3581" y="311"/>
                                      <a:pt x="3498" y="231"/>
                                    </a:cubicBezTo>
                                    <a:cubicBezTo>
                                      <a:pt x="3415" y="151"/>
                                      <a:pt x="3286" y="162"/>
                                      <a:pt x="3168" y="138"/>
                                    </a:cubicBezTo>
                                    <a:cubicBezTo>
                                      <a:pt x="3050" y="114"/>
                                      <a:pt x="2978" y="117"/>
                                      <a:pt x="2778" y="96"/>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32" name="AutoShape 76"/>
                              <p:cNvSpPr>
                                <a:spLocks noChangeArrowheads="1"/>
                              </p:cNvSpPr>
                              <p:nvPr/>
                            </p:nvSpPr>
                            <p:spPr bwMode="auto">
                              <a:xfrm>
                                <a:off x="7820" y="3332"/>
                                <a:ext cx="169" cy="161"/>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33" name="AutoShape 77"/>
                              <p:cNvSpPr>
                                <a:spLocks noChangeArrowheads="1"/>
                              </p:cNvSpPr>
                              <p:nvPr/>
                            </p:nvSpPr>
                            <p:spPr bwMode="auto">
                              <a:xfrm>
                                <a:off x="7721" y="3200"/>
                                <a:ext cx="169" cy="161"/>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cxnSp>
                          <p:nvCxnSpPr>
                            <p:cNvPr id="70734" name="AutoShape 78"/>
                            <p:cNvCxnSpPr>
                              <a:cxnSpLocks noChangeShapeType="1"/>
                            </p:cNvCxnSpPr>
                            <p:nvPr/>
                          </p:nvCxnSpPr>
                          <p:spPr bwMode="auto">
                            <a:xfrm>
                              <a:off x="7971" y="3321"/>
                              <a:ext cx="652" cy="0"/>
                            </a:xfrm>
                            <a:prstGeom prst="straightConnector1">
                              <a:avLst/>
                            </a:prstGeom>
                            <a:noFill/>
                            <a:ln w="28575">
                              <a:solidFill>
                                <a:srgbClr val="FF0000"/>
                              </a:solidFill>
                              <a:round/>
                              <a:headEnd/>
                              <a:tailEnd type="triangle" w="med" len="med"/>
                            </a:ln>
                          </p:spPr>
                        </p:cxnSp>
                      </p:grpSp>
                      <p:sp>
                        <p:nvSpPr>
                          <p:cNvPr id="70735" name="AutoShape 79"/>
                          <p:cNvSpPr>
                            <a:spLocks noChangeArrowheads="1"/>
                          </p:cNvSpPr>
                          <p:nvPr/>
                        </p:nvSpPr>
                        <p:spPr bwMode="auto">
                          <a:xfrm>
                            <a:off x="6933" y="3303"/>
                            <a:ext cx="169" cy="161"/>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cxnSp>
                      <p:nvCxnSpPr>
                        <p:cNvPr id="70736" name="AutoShape 80"/>
                        <p:cNvCxnSpPr>
                          <a:cxnSpLocks noChangeShapeType="1"/>
                        </p:cNvCxnSpPr>
                        <p:nvPr/>
                      </p:nvCxnSpPr>
                      <p:spPr bwMode="auto">
                        <a:xfrm>
                          <a:off x="4398" y="3531"/>
                          <a:ext cx="474" cy="1"/>
                        </a:xfrm>
                        <a:prstGeom prst="straightConnector1">
                          <a:avLst/>
                        </a:prstGeom>
                        <a:noFill/>
                        <a:ln w="28575">
                          <a:solidFill>
                            <a:srgbClr val="000000"/>
                          </a:solidFill>
                          <a:round/>
                          <a:headEnd/>
                          <a:tailEnd type="triangle" w="med" len="med"/>
                        </a:ln>
                      </p:spPr>
                    </p:cxnSp>
                  </p:grpSp>
                </p:grpSp>
                <p:sp>
                  <p:nvSpPr>
                    <p:cNvPr id="70737" name="AutoShape 81"/>
                    <p:cNvSpPr>
                      <a:spLocks noChangeArrowheads="1"/>
                    </p:cNvSpPr>
                    <p:nvPr/>
                  </p:nvSpPr>
                  <p:spPr bwMode="auto">
                    <a:xfrm>
                      <a:off x="6387" y="3057"/>
                      <a:ext cx="262" cy="204"/>
                    </a:xfrm>
                    <a:prstGeom prst="hexagon">
                      <a:avLst>
                        <a:gd name="adj" fmla="val 32108"/>
                        <a:gd name="vf" fmla="val 115470"/>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38" name="AutoShape 82"/>
                    <p:cNvSpPr>
                      <a:spLocks noChangeArrowheads="1"/>
                    </p:cNvSpPr>
                    <p:nvPr/>
                  </p:nvSpPr>
                  <p:spPr bwMode="auto">
                    <a:xfrm>
                      <a:off x="3569" y="3635"/>
                      <a:ext cx="262" cy="204"/>
                    </a:xfrm>
                    <a:prstGeom prst="hexagon">
                      <a:avLst>
                        <a:gd name="adj" fmla="val 32108"/>
                        <a:gd name="vf" fmla="val 115470"/>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39" name="AutoShape 83"/>
                    <p:cNvSpPr>
                      <a:spLocks noChangeArrowheads="1"/>
                    </p:cNvSpPr>
                    <p:nvPr/>
                  </p:nvSpPr>
                  <p:spPr bwMode="auto">
                    <a:xfrm>
                      <a:off x="6283" y="3732"/>
                      <a:ext cx="262" cy="204"/>
                    </a:xfrm>
                    <a:prstGeom prst="hexagon">
                      <a:avLst>
                        <a:gd name="adj" fmla="val 32108"/>
                        <a:gd name="vf" fmla="val 115470"/>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40" name="AutoShape 84"/>
                    <p:cNvSpPr>
                      <a:spLocks noChangeArrowheads="1"/>
                    </p:cNvSpPr>
                    <p:nvPr/>
                  </p:nvSpPr>
                  <p:spPr bwMode="auto">
                    <a:xfrm>
                      <a:off x="3287" y="3311"/>
                      <a:ext cx="262" cy="204"/>
                    </a:xfrm>
                    <a:prstGeom prst="hexagon">
                      <a:avLst>
                        <a:gd name="adj" fmla="val 32108"/>
                        <a:gd name="vf" fmla="val 115470"/>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41" name="AutoShape 85"/>
                    <p:cNvSpPr>
                      <a:spLocks noChangeArrowheads="1"/>
                    </p:cNvSpPr>
                    <p:nvPr/>
                  </p:nvSpPr>
                  <p:spPr bwMode="auto">
                    <a:xfrm>
                      <a:off x="3739" y="2669"/>
                      <a:ext cx="262" cy="204"/>
                    </a:xfrm>
                    <a:prstGeom prst="hexagon">
                      <a:avLst>
                        <a:gd name="adj" fmla="val 32108"/>
                        <a:gd name="vf" fmla="val 115470"/>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42" name="AutoShape 86"/>
                    <p:cNvSpPr>
                      <a:spLocks noChangeArrowheads="1"/>
                    </p:cNvSpPr>
                    <p:nvPr/>
                  </p:nvSpPr>
                  <p:spPr bwMode="auto">
                    <a:xfrm>
                      <a:off x="4004" y="3085"/>
                      <a:ext cx="262" cy="204"/>
                    </a:xfrm>
                    <a:prstGeom prst="hexagon">
                      <a:avLst>
                        <a:gd name="adj" fmla="val 32108"/>
                        <a:gd name="vf" fmla="val 115470"/>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43" name="AutoShape 87"/>
                    <p:cNvSpPr>
                      <a:spLocks noChangeArrowheads="1"/>
                    </p:cNvSpPr>
                    <p:nvPr/>
                  </p:nvSpPr>
                  <p:spPr bwMode="auto">
                    <a:xfrm>
                      <a:off x="4218" y="2802"/>
                      <a:ext cx="262" cy="204"/>
                    </a:xfrm>
                    <a:prstGeom prst="hexagon">
                      <a:avLst>
                        <a:gd name="adj" fmla="val 32108"/>
                        <a:gd name="vf" fmla="val 115470"/>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70744" name="AutoShape 88"/>
                  <p:cNvSpPr>
                    <a:spLocks noChangeArrowheads="1"/>
                  </p:cNvSpPr>
                  <p:nvPr/>
                </p:nvSpPr>
                <p:spPr bwMode="auto">
                  <a:xfrm>
                    <a:off x="7294" y="3159"/>
                    <a:ext cx="262" cy="204"/>
                  </a:xfrm>
                  <a:prstGeom prst="hexagon">
                    <a:avLst>
                      <a:gd name="adj" fmla="val 32108"/>
                      <a:gd name="vf" fmla="val 115470"/>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16" name="Group 89"/>
                <p:cNvGrpSpPr>
                  <a:grpSpLocks/>
                </p:cNvGrpSpPr>
                <p:nvPr/>
              </p:nvGrpSpPr>
              <p:grpSpPr bwMode="auto">
                <a:xfrm>
                  <a:off x="8316" y="1939"/>
                  <a:ext cx="1443" cy="2720"/>
                  <a:chOff x="8316" y="1939"/>
                  <a:chExt cx="1443" cy="2720"/>
                </a:xfrm>
              </p:grpSpPr>
              <p:grpSp>
                <p:nvGrpSpPr>
                  <p:cNvPr id="17" name="Group 90"/>
                  <p:cNvGrpSpPr>
                    <a:grpSpLocks/>
                  </p:cNvGrpSpPr>
                  <p:nvPr/>
                </p:nvGrpSpPr>
                <p:grpSpPr bwMode="auto">
                  <a:xfrm>
                    <a:off x="8316" y="1939"/>
                    <a:ext cx="1443" cy="2607"/>
                    <a:chOff x="8316" y="1939"/>
                    <a:chExt cx="1443" cy="2607"/>
                  </a:xfrm>
                </p:grpSpPr>
                <p:grpSp>
                  <p:nvGrpSpPr>
                    <p:cNvPr id="18" name="Group 91"/>
                    <p:cNvGrpSpPr>
                      <a:grpSpLocks/>
                    </p:cNvGrpSpPr>
                    <p:nvPr/>
                  </p:nvGrpSpPr>
                  <p:grpSpPr bwMode="auto">
                    <a:xfrm>
                      <a:off x="8316" y="1939"/>
                      <a:ext cx="1443" cy="2607"/>
                      <a:chOff x="8316" y="1939"/>
                      <a:chExt cx="1443" cy="2607"/>
                    </a:xfrm>
                  </p:grpSpPr>
                  <p:sp>
                    <p:nvSpPr>
                      <p:cNvPr id="70748" name="AutoShape 92"/>
                      <p:cNvSpPr>
                        <a:spLocks noChangeArrowheads="1"/>
                      </p:cNvSpPr>
                      <p:nvPr/>
                    </p:nvSpPr>
                    <p:spPr bwMode="auto">
                      <a:xfrm>
                        <a:off x="8933" y="4141"/>
                        <a:ext cx="169" cy="161"/>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49" name="AutoShape 93"/>
                      <p:cNvSpPr>
                        <a:spLocks noChangeArrowheads="1"/>
                      </p:cNvSpPr>
                      <p:nvPr/>
                    </p:nvSpPr>
                    <p:spPr bwMode="auto">
                      <a:xfrm>
                        <a:off x="9163" y="2623"/>
                        <a:ext cx="169" cy="161"/>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50" name="AutoShape 94"/>
                      <p:cNvSpPr>
                        <a:spLocks noChangeArrowheads="1"/>
                      </p:cNvSpPr>
                      <p:nvPr/>
                    </p:nvSpPr>
                    <p:spPr bwMode="auto">
                      <a:xfrm>
                        <a:off x="8538" y="2618"/>
                        <a:ext cx="169" cy="161"/>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51" name="AutoShape 95"/>
                      <p:cNvSpPr>
                        <a:spLocks noChangeArrowheads="1"/>
                      </p:cNvSpPr>
                      <p:nvPr/>
                    </p:nvSpPr>
                    <p:spPr bwMode="auto">
                      <a:xfrm>
                        <a:off x="8505" y="3899"/>
                        <a:ext cx="169" cy="161"/>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52" name="AutoShape 96"/>
                      <p:cNvSpPr>
                        <a:spLocks noChangeArrowheads="1"/>
                      </p:cNvSpPr>
                      <p:nvPr/>
                    </p:nvSpPr>
                    <p:spPr bwMode="auto">
                      <a:xfrm>
                        <a:off x="8949" y="3121"/>
                        <a:ext cx="169" cy="161"/>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19" name="Group 97"/>
                      <p:cNvGrpSpPr>
                        <a:grpSpLocks/>
                      </p:cNvGrpSpPr>
                      <p:nvPr/>
                    </p:nvGrpSpPr>
                    <p:grpSpPr bwMode="auto">
                      <a:xfrm>
                        <a:off x="8316" y="1939"/>
                        <a:ext cx="1443" cy="2607"/>
                        <a:chOff x="8316" y="1939"/>
                        <a:chExt cx="1443" cy="2607"/>
                      </a:xfrm>
                    </p:grpSpPr>
                    <p:sp>
                      <p:nvSpPr>
                        <p:cNvPr id="70754" name="Freeform 98"/>
                        <p:cNvSpPr>
                          <a:spLocks/>
                        </p:cNvSpPr>
                        <p:nvPr/>
                      </p:nvSpPr>
                      <p:spPr bwMode="auto">
                        <a:xfrm>
                          <a:off x="8316" y="1939"/>
                          <a:ext cx="71" cy="2592"/>
                        </a:xfrm>
                        <a:custGeom>
                          <a:avLst/>
                          <a:gdLst/>
                          <a:ahLst/>
                          <a:cxnLst>
                            <a:cxn ang="0">
                              <a:pos x="122" y="0"/>
                            </a:cxn>
                            <a:cxn ang="0">
                              <a:pos x="37" y="1524"/>
                            </a:cxn>
                            <a:cxn ang="0">
                              <a:pos x="20" y="2321"/>
                            </a:cxn>
                            <a:cxn ang="0">
                              <a:pos x="156" y="3379"/>
                            </a:cxn>
                            <a:cxn ang="0">
                              <a:pos x="105" y="3871"/>
                            </a:cxn>
                            <a:cxn ang="0">
                              <a:pos x="79" y="3939"/>
                            </a:cxn>
                          </a:cxnLst>
                          <a:rect l="0" t="0" r="r" b="b"/>
                          <a:pathLst>
                            <a:path w="170" h="3964">
                              <a:moveTo>
                                <a:pt x="122" y="0"/>
                              </a:moveTo>
                              <a:cubicBezTo>
                                <a:pt x="88" y="568"/>
                                <a:pt x="54" y="1137"/>
                                <a:pt x="37" y="1524"/>
                              </a:cubicBezTo>
                              <a:cubicBezTo>
                                <a:pt x="20" y="1911"/>
                                <a:pt x="0" y="2012"/>
                                <a:pt x="20" y="2321"/>
                              </a:cubicBezTo>
                              <a:cubicBezTo>
                                <a:pt x="40" y="2630"/>
                                <a:pt x="142" y="3121"/>
                                <a:pt x="156" y="3379"/>
                              </a:cubicBezTo>
                              <a:cubicBezTo>
                                <a:pt x="170" y="3637"/>
                                <a:pt x="118" y="3778"/>
                                <a:pt x="105" y="3871"/>
                              </a:cubicBezTo>
                              <a:cubicBezTo>
                                <a:pt x="92" y="3964"/>
                                <a:pt x="85" y="3951"/>
                                <a:pt x="79" y="3939"/>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755" name="Freeform 99"/>
                        <p:cNvSpPr>
                          <a:spLocks/>
                        </p:cNvSpPr>
                        <p:nvPr/>
                      </p:nvSpPr>
                      <p:spPr bwMode="auto">
                        <a:xfrm>
                          <a:off x="9688" y="2039"/>
                          <a:ext cx="71" cy="2507"/>
                        </a:xfrm>
                        <a:custGeom>
                          <a:avLst/>
                          <a:gdLst/>
                          <a:ahLst/>
                          <a:cxnLst>
                            <a:cxn ang="0">
                              <a:pos x="122" y="0"/>
                            </a:cxn>
                            <a:cxn ang="0">
                              <a:pos x="37" y="1524"/>
                            </a:cxn>
                            <a:cxn ang="0">
                              <a:pos x="20" y="2321"/>
                            </a:cxn>
                            <a:cxn ang="0">
                              <a:pos x="156" y="3379"/>
                            </a:cxn>
                            <a:cxn ang="0">
                              <a:pos x="105" y="3871"/>
                            </a:cxn>
                            <a:cxn ang="0">
                              <a:pos x="79" y="3939"/>
                            </a:cxn>
                          </a:cxnLst>
                          <a:rect l="0" t="0" r="r" b="b"/>
                          <a:pathLst>
                            <a:path w="170" h="3964">
                              <a:moveTo>
                                <a:pt x="122" y="0"/>
                              </a:moveTo>
                              <a:cubicBezTo>
                                <a:pt x="88" y="568"/>
                                <a:pt x="54" y="1137"/>
                                <a:pt x="37" y="1524"/>
                              </a:cubicBezTo>
                              <a:cubicBezTo>
                                <a:pt x="20" y="1911"/>
                                <a:pt x="0" y="2012"/>
                                <a:pt x="20" y="2321"/>
                              </a:cubicBezTo>
                              <a:cubicBezTo>
                                <a:pt x="40" y="2630"/>
                                <a:pt x="142" y="3121"/>
                                <a:pt x="156" y="3379"/>
                              </a:cubicBezTo>
                              <a:cubicBezTo>
                                <a:pt x="170" y="3637"/>
                                <a:pt x="118" y="3778"/>
                                <a:pt x="105" y="3871"/>
                              </a:cubicBezTo>
                              <a:cubicBezTo>
                                <a:pt x="92" y="3964"/>
                                <a:pt x="85" y="3951"/>
                                <a:pt x="79" y="3939"/>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sp>
                  <p:nvSpPr>
                    <p:cNvPr id="70756" name="AutoShape 100"/>
                    <p:cNvSpPr>
                      <a:spLocks noChangeArrowheads="1"/>
                    </p:cNvSpPr>
                    <p:nvPr/>
                  </p:nvSpPr>
                  <p:spPr bwMode="auto">
                    <a:xfrm>
                      <a:off x="8673" y="3409"/>
                      <a:ext cx="262" cy="204"/>
                    </a:xfrm>
                    <a:prstGeom prst="hexagon">
                      <a:avLst>
                        <a:gd name="adj" fmla="val 32108"/>
                        <a:gd name="vf" fmla="val 115470"/>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70757" name="Text Box 101"/>
                  <p:cNvSpPr txBox="1">
                    <a:spLocks noChangeArrowheads="1"/>
                  </p:cNvSpPr>
                  <p:nvPr/>
                </p:nvSpPr>
                <p:spPr bwMode="auto">
                  <a:xfrm>
                    <a:off x="8435" y="1957"/>
                    <a:ext cx="1204" cy="2702"/>
                  </a:xfrm>
                  <a:prstGeom prst="rect">
                    <a:avLst/>
                  </a:prstGeom>
                  <a:solidFill>
                    <a:srgbClr val="C00000">
                      <a:alpha val="30000"/>
                    </a:srgbClr>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GB" b="1" dirty="0">
                        <a:solidFill>
                          <a:prstClr val="black"/>
                        </a:solidFill>
                      </a:rPr>
                      <a:t>BLOOD</a:t>
                    </a:r>
                    <a:endParaRPr lang="en-US" b="1" dirty="0">
                      <a:solidFill>
                        <a:prstClr val="black"/>
                      </a:solidFill>
                      <a:latin typeface="Arial" pitchFamily="34" charset="0"/>
                    </a:endParaRPr>
                  </a:p>
                </p:txBody>
              </p:sp>
            </p:grpSp>
          </p:grpSp>
        </p:grpSp>
        <p:sp>
          <p:nvSpPr>
            <p:cNvPr id="70758" name="AutoShape 102"/>
            <p:cNvSpPr>
              <a:spLocks noChangeArrowheads="1"/>
            </p:cNvSpPr>
            <p:nvPr/>
          </p:nvSpPr>
          <p:spPr bwMode="auto">
            <a:xfrm>
              <a:off x="4934" y="4743"/>
              <a:ext cx="2203" cy="1787"/>
            </a:xfrm>
            <a:prstGeom prst="wedgeRectCallout">
              <a:avLst>
                <a:gd name="adj1" fmla="val 30616"/>
                <a:gd name="adj2" fmla="val -131926"/>
              </a:avLst>
            </a:prstGeom>
            <a:solidFill>
              <a:srgbClr val="C6D9F1"/>
            </a:solidFill>
            <a:ln w="19050">
              <a:solidFill>
                <a:srgbClr val="1F497D"/>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GB" dirty="0">
                  <a:solidFill>
                    <a:prstClr val="black"/>
                  </a:solidFill>
                </a:rPr>
                <a:t>The concentration of Sodium ions in the cell remains low because it is being actively removed</a:t>
              </a:r>
            </a:p>
            <a:p>
              <a:pPr fontAlgn="base">
                <a:spcBef>
                  <a:spcPct val="0"/>
                </a:spcBef>
                <a:spcAft>
                  <a:spcPct val="0"/>
                </a:spcAft>
              </a:pPr>
              <a:endParaRPr lang="en-US" dirty="0">
                <a:solidFill>
                  <a:prstClr val="black"/>
                </a:solidFill>
                <a:latin typeface="Arial" pitchFamily="34" charset="0"/>
              </a:endParaRPr>
            </a:p>
          </p:txBody>
        </p:sp>
        <p:sp>
          <p:nvSpPr>
            <p:cNvPr id="70759" name="AutoShape 103"/>
            <p:cNvSpPr>
              <a:spLocks noChangeArrowheads="1"/>
            </p:cNvSpPr>
            <p:nvPr/>
          </p:nvSpPr>
          <p:spPr bwMode="auto">
            <a:xfrm>
              <a:off x="1198" y="4720"/>
              <a:ext cx="3491" cy="1787"/>
            </a:xfrm>
            <a:prstGeom prst="wedgeRectCallout">
              <a:avLst>
                <a:gd name="adj1" fmla="val 44301"/>
                <a:gd name="adj2" fmla="val -138583"/>
              </a:avLst>
            </a:prstGeom>
            <a:solidFill>
              <a:srgbClr val="C6D9F1"/>
            </a:solidFill>
            <a:ln w="19050">
              <a:solidFill>
                <a:srgbClr val="1F497D"/>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GB" dirty="0">
                  <a:solidFill>
                    <a:prstClr val="black"/>
                  </a:solidFill>
                </a:rPr>
                <a:t>Sodium ions are </a:t>
              </a:r>
              <a:r>
                <a:rPr lang="en-GB" b="1" dirty="0">
                  <a:solidFill>
                    <a:prstClr val="black"/>
                  </a:solidFill>
                </a:rPr>
                <a:t>PASSIVELY </a:t>
              </a:r>
              <a:r>
                <a:rPr lang="en-GB" dirty="0">
                  <a:solidFill>
                    <a:prstClr val="black"/>
                  </a:solidFill>
                </a:rPr>
                <a:t>transported into the cell down their concentration gradient.</a:t>
              </a:r>
              <a:r>
                <a:rPr lang="en-GB" dirty="0">
                  <a:solidFill>
                    <a:srgbClr val="FF0000"/>
                  </a:solidFill>
                </a:rPr>
                <a:t> </a:t>
              </a:r>
              <a:r>
                <a:rPr lang="en-GB" dirty="0">
                  <a:solidFill>
                    <a:prstClr val="black"/>
                  </a:solidFill>
                </a:rPr>
                <a:t>Glucose is drawn in too by CO-TRANSPORT</a:t>
              </a:r>
            </a:p>
            <a:p>
              <a:pPr fontAlgn="base">
                <a:spcBef>
                  <a:spcPct val="0"/>
                </a:spcBef>
                <a:spcAft>
                  <a:spcPct val="0"/>
                </a:spcAft>
              </a:pPr>
              <a:endParaRPr lang="en-US" dirty="0">
                <a:solidFill>
                  <a:prstClr val="black"/>
                </a:solidFill>
                <a:latin typeface="Arial" pitchFamily="34" charset="0"/>
              </a:endParaRPr>
            </a:p>
          </p:txBody>
        </p:sp>
      </p:grpSp>
    </p:spTree>
    <p:extLst>
      <p:ext uri="{BB962C8B-B14F-4D97-AF65-F5344CB8AC3E}">
        <p14:creationId xmlns:p14="http://schemas.microsoft.com/office/powerpoint/2010/main" val="37265825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17" name="Title 116"/>
          <p:cNvSpPr>
            <a:spLocks noGrp="1"/>
          </p:cNvSpPr>
          <p:nvPr>
            <p:ph type="title"/>
          </p:nvPr>
        </p:nvSpPr>
        <p:spPr>
          <a:xfrm>
            <a:off x="1022684" y="214290"/>
            <a:ext cx="10299032" cy="785818"/>
          </a:xfrm>
        </p:spPr>
        <p:txBody>
          <a:bodyPr>
            <a:noAutofit/>
          </a:bodyPr>
          <a:lstStyle/>
          <a:p>
            <a:r>
              <a:rPr lang="en-GB" sz="3200" b="1" dirty="0"/>
              <a:t>Membrane Transport Proteins in Intestinal Epithelial Cells</a:t>
            </a:r>
          </a:p>
        </p:txBody>
      </p:sp>
      <p:sp>
        <p:nvSpPr>
          <p:cNvPr id="154" name="TextBox 153"/>
          <p:cNvSpPr txBox="1"/>
          <p:nvPr/>
        </p:nvSpPr>
        <p:spPr>
          <a:xfrm>
            <a:off x="2021305" y="1694934"/>
            <a:ext cx="1732547" cy="646331"/>
          </a:xfrm>
          <a:prstGeom prst="rect">
            <a:avLst/>
          </a:prstGeom>
          <a:noFill/>
        </p:spPr>
        <p:txBody>
          <a:bodyPr wrap="square" rtlCol="0">
            <a:spAutoFit/>
          </a:bodyPr>
          <a:lstStyle/>
          <a:p>
            <a:r>
              <a:rPr lang="en-GB" b="1" dirty="0">
                <a:solidFill>
                  <a:prstClr val="black"/>
                </a:solidFill>
              </a:rPr>
              <a:t>LUMEN of Small Intestine</a:t>
            </a:r>
          </a:p>
        </p:txBody>
      </p:sp>
      <p:cxnSp>
        <p:nvCxnSpPr>
          <p:cNvPr id="161" name="Straight Arrow Connector 160"/>
          <p:cNvCxnSpPr/>
          <p:nvPr/>
        </p:nvCxnSpPr>
        <p:spPr>
          <a:xfrm rot="10800000" flipV="1">
            <a:off x="5024430" y="2285992"/>
            <a:ext cx="3214710" cy="7858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9237761" y="1615981"/>
            <a:ext cx="2000264" cy="1077218"/>
          </a:xfrm>
          <a:prstGeom prst="rect">
            <a:avLst/>
          </a:prstGeom>
          <a:noFill/>
        </p:spPr>
        <p:txBody>
          <a:bodyPr wrap="square" rtlCol="0">
            <a:spAutoFit/>
          </a:bodyPr>
          <a:lstStyle/>
          <a:p>
            <a:r>
              <a:rPr lang="en-GB" sz="1600" dirty="0">
                <a:solidFill>
                  <a:prstClr val="black"/>
                </a:solidFill>
              </a:rPr>
              <a:t>Many mitochondria to provide lots of ATP for active absorption of nutrients</a:t>
            </a:r>
          </a:p>
        </p:txBody>
      </p:sp>
      <p:grpSp>
        <p:nvGrpSpPr>
          <p:cNvPr id="2" name="Group 166"/>
          <p:cNvGrpSpPr/>
          <p:nvPr/>
        </p:nvGrpSpPr>
        <p:grpSpPr>
          <a:xfrm flipH="1">
            <a:off x="1738282" y="1214422"/>
            <a:ext cx="10004538" cy="5500726"/>
            <a:chOff x="-1146258" y="1214422"/>
            <a:chExt cx="10004538" cy="5500726"/>
          </a:xfrm>
        </p:grpSpPr>
        <p:grpSp>
          <p:nvGrpSpPr>
            <p:cNvPr id="3" name="Group 164"/>
            <p:cNvGrpSpPr/>
            <p:nvPr/>
          </p:nvGrpSpPr>
          <p:grpSpPr>
            <a:xfrm>
              <a:off x="1428728" y="1214422"/>
              <a:ext cx="7000924" cy="5430040"/>
              <a:chOff x="1428728" y="1214422"/>
              <a:chExt cx="7000924" cy="5430040"/>
            </a:xfrm>
          </p:grpSpPr>
          <p:grpSp>
            <p:nvGrpSpPr>
              <p:cNvPr id="4" name="Group 163"/>
              <p:cNvGrpSpPr/>
              <p:nvPr/>
            </p:nvGrpSpPr>
            <p:grpSpPr>
              <a:xfrm>
                <a:off x="1428728" y="1214422"/>
                <a:ext cx="6357982" cy="5430040"/>
                <a:chOff x="1428728" y="1214422"/>
                <a:chExt cx="6357982" cy="5430040"/>
              </a:xfrm>
            </p:grpSpPr>
            <p:grpSp>
              <p:nvGrpSpPr>
                <p:cNvPr id="5" name="Group 137"/>
                <p:cNvGrpSpPr/>
                <p:nvPr/>
              </p:nvGrpSpPr>
              <p:grpSpPr>
                <a:xfrm>
                  <a:off x="1428728" y="1214422"/>
                  <a:ext cx="5214974" cy="5430040"/>
                  <a:chOff x="1142976" y="1214422"/>
                  <a:chExt cx="5214974" cy="5430040"/>
                </a:xfrm>
              </p:grpSpPr>
              <p:grpSp>
                <p:nvGrpSpPr>
                  <p:cNvPr id="6" name="Group 126"/>
                  <p:cNvGrpSpPr/>
                  <p:nvPr/>
                </p:nvGrpSpPr>
                <p:grpSpPr>
                  <a:xfrm>
                    <a:off x="1928794" y="1214422"/>
                    <a:ext cx="4429156" cy="5357850"/>
                    <a:chOff x="1928794" y="1071547"/>
                    <a:chExt cx="4572032" cy="5584544"/>
                  </a:xfrm>
                </p:grpSpPr>
                <p:grpSp>
                  <p:nvGrpSpPr>
                    <p:cNvPr id="7" name="Group 2"/>
                    <p:cNvGrpSpPr>
                      <a:grpSpLocks/>
                    </p:cNvGrpSpPr>
                    <p:nvPr/>
                  </p:nvGrpSpPr>
                  <p:grpSpPr bwMode="auto">
                    <a:xfrm rot="5400000">
                      <a:off x="2857488" y="1571612"/>
                      <a:ext cx="2714644" cy="4572032"/>
                      <a:chOff x="2951" y="3282"/>
                      <a:chExt cx="4909" cy="8620"/>
                    </a:xfrm>
                  </p:grpSpPr>
                  <p:grpSp>
                    <p:nvGrpSpPr>
                      <p:cNvPr id="8" name="Group 3"/>
                      <p:cNvGrpSpPr>
                        <a:grpSpLocks/>
                      </p:cNvGrpSpPr>
                      <p:nvPr/>
                    </p:nvGrpSpPr>
                    <p:grpSpPr bwMode="auto">
                      <a:xfrm>
                        <a:off x="2951" y="3282"/>
                        <a:ext cx="4909" cy="8620"/>
                        <a:chOff x="3371" y="4615"/>
                        <a:chExt cx="4909" cy="8620"/>
                      </a:xfrm>
                    </p:grpSpPr>
                    <p:sp>
                      <p:nvSpPr>
                        <p:cNvPr id="68612" name="Rectangle 4" descr="Trellis"/>
                        <p:cNvSpPr>
                          <a:spLocks noChangeArrowheads="1"/>
                        </p:cNvSpPr>
                        <p:nvPr/>
                      </p:nvSpPr>
                      <p:spPr bwMode="auto">
                        <a:xfrm rot="2325892">
                          <a:off x="5710" y="4652"/>
                          <a:ext cx="222" cy="242"/>
                        </a:xfrm>
                        <a:prstGeom prst="rect">
                          <a:avLst/>
                        </a:prstGeom>
                        <a:pattFill prst="trellis">
                          <a:fgClr>
                            <a:srgbClr val="FFC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cxnSp>
                      <p:nvCxnSpPr>
                        <p:cNvPr id="68613" name="AutoShape 5"/>
                        <p:cNvCxnSpPr>
                          <a:cxnSpLocks noChangeShapeType="1"/>
                        </p:cNvCxnSpPr>
                        <p:nvPr/>
                      </p:nvCxnSpPr>
                      <p:spPr bwMode="auto">
                        <a:xfrm flipH="1">
                          <a:off x="5453" y="4916"/>
                          <a:ext cx="255" cy="720"/>
                        </a:xfrm>
                        <a:prstGeom prst="straightConnector1">
                          <a:avLst/>
                        </a:prstGeom>
                        <a:noFill/>
                        <a:ln w="50800">
                          <a:solidFill>
                            <a:srgbClr val="F79646"/>
                          </a:solidFill>
                          <a:round/>
                          <a:headEnd/>
                          <a:tailEnd type="triangle" w="med" len="med"/>
                        </a:ln>
                      </p:spPr>
                    </p:cxnSp>
                    <p:grpSp>
                      <p:nvGrpSpPr>
                        <p:cNvPr id="9" name="Group 6"/>
                        <p:cNvGrpSpPr>
                          <a:grpSpLocks/>
                        </p:cNvGrpSpPr>
                        <p:nvPr/>
                      </p:nvGrpSpPr>
                      <p:grpSpPr bwMode="auto">
                        <a:xfrm>
                          <a:off x="3371" y="4615"/>
                          <a:ext cx="4909" cy="8620"/>
                          <a:chOff x="3371" y="4644"/>
                          <a:chExt cx="4909" cy="8620"/>
                        </a:xfrm>
                      </p:grpSpPr>
                      <p:grpSp>
                        <p:nvGrpSpPr>
                          <p:cNvPr id="10" name="Group 7"/>
                          <p:cNvGrpSpPr>
                            <a:grpSpLocks/>
                          </p:cNvGrpSpPr>
                          <p:nvPr/>
                        </p:nvGrpSpPr>
                        <p:grpSpPr bwMode="auto">
                          <a:xfrm>
                            <a:off x="3371" y="5721"/>
                            <a:ext cx="4909" cy="7543"/>
                            <a:chOff x="3358" y="6668"/>
                            <a:chExt cx="4909" cy="7543"/>
                          </a:xfrm>
                        </p:grpSpPr>
                        <p:grpSp>
                          <p:nvGrpSpPr>
                            <p:cNvPr id="11" name="Group 8"/>
                            <p:cNvGrpSpPr>
                              <a:grpSpLocks/>
                            </p:cNvGrpSpPr>
                            <p:nvPr/>
                          </p:nvGrpSpPr>
                          <p:grpSpPr bwMode="auto">
                            <a:xfrm>
                              <a:off x="3358" y="6668"/>
                              <a:ext cx="4909" cy="7543"/>
                              <a:chOff x="3358" y="6668"/>
                              <a:chExt cx="4909" cy="7543"/>
                            </a:xfrm>
                          </p:grpSpPr>
                          <p:grpSp>
                            <p:nvGrpSpPr>
                              <p:cNvPr id="12" name="Group 9"/>
                              <p:cNvGrpSpPr>
                                <a:grpSpLocks/>
                              </p:cNvGrpSpPr>
                              <p:nvPr/>
                            </p:nvGrpSpPr>
                            <p:grpSpPr bwMode="auto">
                              <a:xfrm>
                                <a:off x="3358" y="6668"/>
                                <a:ext cx="4909" cy="7543"/>
                                <a:chOff x="5653" y="5988"/>
                                <a:chExt cx="4909" cy="7543"/>
                              </a:xfrm>
                            </p:grpSpPr>
                            <p:cxnSp>
                              <p:nvCxnSpPr>
                                <p:cNvPr id="68618" name="AutoShape 10"/>
                                <p:cNvCxnSpPr>
                                  <a:cxnSpLocks noChangeShapeType="1"/>
                                </p:cNvCxnSpPr>
                                <p:nvPr/>
                              </p:nvCxnSpPr>
                              <p:spPr bwMode="auto">
                                <a:xfrm flipH="1" flipV="1">
                                  <a:off x="8199" y="12478"/>
                                  <a:ext cx="285" cy="540"/>
                                </a:xfrm>
                                <a:prstGeom prst="straightConnector1">
                                  <a:avLst/>
                                </a:prstGeom>
                                <a:noFill/>
                                <a:ln w="38100">
                                  <a:solidFill>
                                    <a:srgbClr val="00B050"/>
                                  </a:solidFill>
                                  <a:round/>
                                  <a:headEnd/>
                                  <a:tailEnd type="triangle" w="med" len="med"/>
                                </a:ln>
                              </p:spPr>
                            </p:cxnSp>
                            <p:grpSp>
                              <p:nvGrpSpPr>
                                <p:cNvPr id="13" name="Group 11"/>
                                <p:cNvGrpSpPr>
                                  <a:grpSpLocks/>
                                </p:cNvGrpSpPr>
                                <p:nvPr/>
                              </p:nvGrpSpPr>
                              <p:grpSpPr bwMode="auto">
                                <a:xfrm>
                                  <a:off x="5653" y="5988"/>
                                  <a:ext cx="4909" cy="7543"/>
                                  <a:chOff x="5653" y="5988"/>
                                  <a:chExt cx="4909" cy="7543"/>
                                </a:xfrm>
                              </p:grpSpPr>
                              <p:grpSp>
                                <p:nvGrpSpPr>
                                  <p:cNvPr id="14" name="Group 12"/>
                                  <p:cNvGrpSpPr>
                                    <a:grpSpLocks/>
                                  </p:cNvGrpSpPr>
                                  <p:nvPr/>
                                </p:nvGrpSpPr>
                                <p:grpSpPr bwMode="auto">
                                  <a:xfrm>
                                    <a:off x="5653" y="5988"/>
                                    <a:ext cx="4909" cy="7543"/>
                                    <a:chOff x="2518" y="5958"/>
                                    <a:chExt cx="4909" cy="7543"/>
                                  </a:xfrm>
                                </p:grpSpPr>
                                <p:grpSp>
                                  <p:nvGrpSpPr>
                                    <p:cNvPr id="15" name="Group 13"/>
                                    <p:cNvGrpSpPr>
                                      <a:grpSpLocks/>
                                    </p:cNvGrpSpPr>
                                    <p:nvPr/>
                                  </p:nvGrpSpPr>
                                  <p:grpSpPr bwMode="auto">
                                    <a:xfrm>
                                      <a:off x="2518" y="5958"/>
                                      <a:ext cx="4909" cy="7543"/>
                                      <a:chOff x="2518" y="5958"/>
                                      <a:chExt cx="4909" cy="7543"/>
                                    </a:xfrm>
                                  </p:grpSpPr>
                                  <p:grpSp>
                                    <p:nvGrpSpPr>
                                      <p:cNvPr id="16" name="Group 14"/>
                                      <p:cNvGrpSpPr>
                                        <a:grpSpLocks/>
                                      </p:cNvGrpSpPr>
                                      <p:nvPr/>
                                    </p:nvGrpSpPr>
                                    <p:grpSpPr bwMode="auto">
                                      <a:xfrm>
                                        <a:off x="2518" y="5958"/>
                                        <a:ext cx="4909" cy="7543"/>
                                        <a:chOff x="2518" y="5958"/>
                                        <a:chExt cx="4909" cy="7543"/>
                                      </a:xfrm>
                                    </p:grpSpPr>
                                    <p:grpSp>
                                      <p:nvGrpSpPr>
                                        <p:cNvPr id="17" name="Group 15"/>
                                        <p:cNvGrpSpPr>
                                          <a:grpSpLocks/>
                                        </p:cNvGrpSpPr>
                                        <p:nvPr/>
                                      </p:nvGrpSpPr>
                                      <p:grpSpPr bwMode="auto">
                                        <a:xfrm>
                                          <a:off x="2518" y="5958"/>
                                          <a:ext cx="4909" cy="7543"/>
                                          <a:chOff x="2608" y="5928"/>
                                          <a:chExt cx="4909" cy="7543"/>
                                        </a:xfrm>
                                      </p:grpSpPr>
                                      <p:cxnSp>
                                        <p:nvCxnSpPr>
                                          <p:cNvPr id="68624" name="AutoShape 16"/>
                                          <p:cNvCxnSpPr>
                                            <a:cxnSpLocks noChangeShapeType="1"/>
                                          </p:cNvCxnSpPr>
                                          <p:nvPr/>
                                        </p:nvCxnSpPr>
                                        <p:spPr bwMode="auto">
                                          <a:xfrm flipH="1">
                                            <a:off x="4796" y="12466"/>
                                            <a:ext cx="270" cy="285"/>
                                          </a:xfrm>
                                          <a:prstGeom prst="straightConnector1">
                                            <a:avLst/>
                                          </a:prstGeom>
                                          <a:noFill/>
                                          <a:ln w="38100">
                                            <a:solidFill>
                                              <a:srgbClr val="000000"/>
                                            </a:solidFill>
                                            <a:round/>
                                            <a:headEnd/>
                                            <a:tailEnd type="triangle" w="med" len="med"/>
                                          </a:ln>
                                        </p:spPr>
                                      </p:cxnSp>
                                      <p:grpSp>
                                        <p:nvGrpSpPr>
                                          <p:cNvPr id="18" name="Group 17"/>
                                          <p:cNvGrpSpPr>
                                            <a:grpSpLocks/>
                                          </p:cNvGrpSpPr>
                                          <p:nvPr/>
                                        </p:nvGrpSpPr>
                                        <p:grpSpPr bwMode="auto">
                                          <a:xfrm>
                                            <a:off x="2608" y="5928"/>
                                            <a:ext cx="4909" cy="7543"/>
                                            <a:chOff x="2608" y="5928"/>
                                            <a:chExt cx="4909" cy="7543"/>
                                          </a:xfrm>
                                        </p:grpSpPr>
                                        <p:sp>
                                          <p:nvSpPr>
                                            <p:cNvPr id="68626" name="Oval 18" descr="80%"/>
                                            <p:cNvSpPr>
                                              <a:spLocks noChangeArrowheads="1"/>
                                            </p:cNvSpPr>
                                            <p:nvPr/>
                                          </p:nvSpPr>
                                          <p:spPr bwMode="auto">
                                            <a:xfrm>
                                              <a:off x="4734" y="12844"/>
                                              <a:ext cx="195" cy="240"/>
                                            </a:xfrm>
                                            <a:prstGeom prst="ellipse">
                                              <a:avLst/>
                                            </a:prstGeom>
                                            <a:pattFill prst="pct80">
                                              <a:fgClr>
                                                <a:srgbClr val="7F7F7F"/>
                                              </a:fgClr>
                                              <a:bgClr>
                                                <a:srgbClr val="FFFFFF"/>
                                              </a:bgClr>
                                            </a:patt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19" name="Group 19"/>
                                            <p:cNvGrpSpPr>
                                              <a:grpSpLocks/>
                                            </p:cNvGrpSpPr>
                                            <p:nvPr/>
                                          </p:nvGrpSpPr>
                                          <p:grpSpPr bwMode="auto">
                                            <a:xfrm>
                                              <a:off x="2608" y="5928"/>
                                              <a:ext cx="4909" cy="7543"/>
                                              <a:chOff x="2624" y="6455"/>
                                              <a:chExt cx="4909" cy="7543"/>
                                            </a:xfrm>
                                          </p:grpSpPr>
                                          <p:sp>
                                            <p:nvSpPr>
                                              <p:cNvPr id="68628" name="Rectangle 20" descr="Trellis"/>
                                              <p:cNvSpPr>
                                                <a:spLocks noChangeArrowheads="1"/>
                                              </p:cNvSpPr>
                                              <p:nvPr/>
                                            </p:nvSpPr>
                                            <p:spPr bwMode="auto">
                                              <a:xfrm rot="2325892">
                                                <a:off x="6175" y="13756"/>
                                                <a:ext cx="222" cy="242"/>
                                              </a:xfrm>
                                              <a:prstGeom prst="rect">
                                                <a:avLst/>
                                              </a:prstGeom>
                                              <a:pattFill prst="trellis">
                                                <a:fgClr>
                                                  <a:srgbClr val="FFC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20" name="Group 21"/>
                                              <p:cNvGrpSpPr>
                                                <a:grpSpLocks/>
                                              </p:cNvGrpSpPr>
                                              <p:nvPr/>
                                            </p:nvGrpSpPr>
                                            <p:grpSpPr bwMode="auto">
                                              <a:xfrm>
                                                <a:off x="2624" y="6455"/>
                                                <a:ext cx="4909" cy="7113"/>
                                                <a:chOff x="2640" y="6473"/>
                                                <a:chExt cx="4909" cy="7113"/>
                                              </a:xfrm>
                                            </p:grpSpPr>
                                            <p:cxnSp>
                                              <p:nvCxnSpPr>
                                                <p:cNvPr id="68630" name="AutoShape 22"/>
                                                <p:cNvCxnSpPr>
                                                  <a:cxnSpLocks noChangeShapeType="1"/>
                                                </p:cNvCxnSpPr>
                                                <p:nvPr/>
                                              </p:nvCxnSpPr>
                                              <p:spPr bwMode="auto">
                                                <a:xfrm>
                                                  <a:off x="6086" y="13001"/>
                                                  <a:ext cx="135" cy="585"/>
                                                </a:xfrm>
                                                <a:prstGeom prst="straightConnector1">
                                                  <a:avLst/>
                                                </a:prstGeom>
                                                <a:noFill/>
                                                <a:ln w="50800">
                                                  <a:solidFill>
                                                    <a:srgbClr val="F79646"/>
                                                  </a:solidFill>
                                                  <a:round/>
                                                  <a:headEnd/>
                                                  <a:tailEnd type="triangle" w="med" len="med"/>
                                                </a:ln>
                                              </p:spPr>
                                            </p:cxnSp>
                                            <p:grpSp>
                                              <p:nvGrpSpPr>
                                                <p:cNvPr id="21" name="Group 23"/>
                                                <p:cNvGrpSpPr>
                                                  <a:grpSpLocks/>
                                                </p:cNvGrpSpPr>
                                                <p:nvPr/>
                                              </p:nvGrpSpPr>
                                              <p:grpSpPr bwMode="auto">
                                                <a:xfrm>
                                                  <a:off x="2640" y="6473"/>
                                                  <a:ext cx="4909" cy="6485"/>
                                                  <a:chOff x="2656" y="6998"/>
                                                  <a:chExt cx="4909" cy="6485"/>
                                                </a:xfrm>
                                              </p:grpSpPr>
                                              <p:grpSp>
                                                <p:nvGrpSpPr>
                                                  <p:cNvPr id="22" name="Group 24"/>
                                                  <p:cNvGrpSpPr>
                                                    <a:grpSpLocks/>
                                                  </p:cNvGrpSpPr>
                                                  <p:nvPr/>
                                                </p:nvGrpSpPr>
                                                <p:grpSpPr bwMode="auto">
                                                  <a:xfrm>
                                                    <a:off x="2656" y="6998"/>
                                                    <a:ext cx="4909" cy="6485"/>
                                                    <a:chOff x="2656" y="7167"/>
                                                    <a:chExt cx="4909" cy="6485"/>
                                                  </a:xfrm>
                                                </p:grpSpPr>
                                                <p:grpSp>
                                                  <p:nvGrpSpPr>
                                                    <p:cNvPr id="23" name="Group 25"/>
                                                    <p:cNvGrpSpPr>
                                                      <a:grpSpLocks/>
                                                    </p:cNvGrpSpPr>
                                                    <p:nvPr/>
                                                  </p:nvGrpSpPr>
                                                  <p:grpSpPr bwMode="auto">
                                                    <a:xfrm>
                                                      <a:off x="2656" y="7167"/>
                                                      <a:ext cx="4909" cy="6485"/>
                                                      <a:chOff x="2672" y="7185"/>
                                                      <a:chExt cx="4909" cy="6485"/>
                                                    </a:xfrm>
                                                  </p:grpSpPr>
                                                  <p:grpSp>
                                                    <p:nvGrpSpPr>
                                                      <p:cNvPr id="24" name="Group 26"/>
                                                      <p:cNvGrpSpPr>
                                                        <a:grpSpLocks/>
                                                      </p:cNvGrpSpPr>
                                                      <p:nvPr/>
                                                    </p:nvGrpSpPr>
                                                    <p:grpSpPr bwMode="auto">
                                                      <a:xfrm>
                                                        <a:off x="2672" y="7185"/>
                                                        <a:ext cx="4909" cy="6485"/>
                                                        <a:chOff x="2672" y="6169"/>
                                                        <a:chExt cx="4909" cy="6485"/>
                                                      </a:xfrm>
                                                    </p:grpSpPr>
                                                    <p:grpSp>
                                                      <p:nvGrpSpPr>
                                                        <p:cNvPr id="25" name="Group 27"/>
                                                        <p:cNvGrpSpPr>
                                                          <a:grpSpLocks/>
                                                        </p:cNvGrpSpPr>
                                                        <p:nvPr/>
                                                      </p:nvGrpSpPr>
                                                      <p:grpSpPr bwMode="auto">
                                                        <a:xfrm>
                                                          <a:off x="2672" y="6169"/>
                                                          <a:ext cx="4909" cy="6485"/>
                                                          <a:chOff x="2402" y="6979"/>
                                                          <a:chExt cx="4909" cy="6485"/>
                                                        </a:xfrm>
                                                      </p:grpSpPr>
                                                      <p:grpSp>
                                                        <p:nvGrpSpPr>
                                                          <p:cNvPr id="26" name="Group 28"/>
                                                          <p:cNvGrpSpPr>
                                                            <a:grpSpLocks/>
                                                          </p:cNvGrpSpPr>
                                                          <p:nvPr/>
                                                        </p:nvGrpSpPr>
                                                        <p:grpSpPr bwMode="auto">
                                                          <a:xfrm>
                                                            <a:off x="2402" y="6979"/>
                                                            <a:ext cx="4909" cy="6485"/>
                                                            <a:chOff x="2402" y="6979"/>
                                                            <a:chExt cx="4909" cy="6485"/>
                                                          </a:xfrm>
                                                        </p:grpSpPr>
                                                        <p:grpSp>
                                                          <p:nvGrpSpPr>
                                                            <p:cNvPr id="27" name="Group 29"/>
                                                            <p:cNvGrpSpPr>
                                                              <a:grpSpLocks/>
                                                            </p:cNvGrpSpPr>
                                                            <p:nvPr/>
                                                          </p:nvGrpSpPr>
                                                          <p:grpSpPr bwMode="auto">
                                                            <a:xfrm>
                                                              <a:off x="2402" y="6979"/>
                                                              <a:ext cx="4909" cy="6485"/>
                                                              <a:chOff x="2402" y="6979"/>
                                                              <a:chExt cx="4909" cy="6485"/>
                                                            </a:xfrm>
                                                          </p:grpSpPr>
                                                          <p:grpSp>
                                                            <p:nvGrpSpPr>
                                                              <p:cNvPr id="28" name="Group 30"/>
                                                              <p:cNvGrpSpPr>
                                                                <a:grpSpLocks/>
                                                              </p:cNvGrpSpPr>
                                                              <p:nvPr/>
                                                            </p:nvGrpSpPr>
                                                            <p:grpSpPr bwMode="auto">
                                                              <a:xfrm>
                                                                <a:off x="2402" y="6979"/>
                                                                <a:ext cx="4909" cy="6485"/>
                                                                <a:chOff x="2402" y="6979"/>
                                                                <a:chExt cx="4909" cy="6485"/>
                                                              </a:xfrm>
                                                            </p:grpSpPr>
                                                            <p:grpSp>
                                                              <p:nvGrpSpPr>
                                                                <p:cNvPr id="29" name="Group 31"/>
                                                                <p:cNvGrpSpPr>
                                                                  <a:grpSpLocks/>
                                                                </p:cNvGrpSpPr>
                                                                <p:nvPr/>
                                                              </p:nvGrpSpPr>
                                                              <p:grpSpPr bwMode="auto">
                                                                <a:xfrm>
                                                                  <a:off x="2402" y="6979"/>
                                                                  <a:ext cx="4909" cy="6485"/>
                                                                  <a:chOff x="2402" y="6979"/>
                                                                  <a:chExt cx="4909" cy="6485"/>
                                                                </a:xfrm>
                                                              </p:grpSpPr>
                                                              <p:grpSp>
                                                                <p:nvGrpSpPr>
                                                                  <p:cNvPr id="30" name="Group 32"/>
                                                                  <p:cNvGrpSpPr>
                                                                    <a:grpSpLocks/>
                                                                  </p:cNvGrpSpPr>
                                                                  <p:nvPr/>
                                                                </p:nvGrpSpPr>
                                                                <p:grpSpPr bwMode="auto">
                                                                  <a:xfrm>
                                                                    <a:off x="2402" y="6979"/>
                                                                    <a:ext cx="4909" cy="6485"/>
                                                                    <a:chOff x="2402" y="6979"/>
                                                                    <a:chExt cx="4909" cy="6485"/>
                                                                  </a:xfrm>
                                                                </p:grpSpPr>
                                                                <p:grpSp>
                                                                  <p:nvGrpSpPr>
                                                                    <p:cNvPr id="31" name="Group 33"/>
                                                                    <p:cNvGrpSpPr>
                                                                      <a:grpSpLocks/>
                                                                    </p:cNvGrpSpPr>
                                                                    <p:nvPr/>
                                                                  </p:nvGrpSpPr>
                                                                  <p:grpSpPr bwMode="auto">
                                                                    <a:xfrm>
                                                                      <a:off x="2402" y="6979"/>
                                                                      <a:ext cx="4909" cy="6485"/>
                                                                      <a:chOff x="2402" y="6979"/>
                                                                      <a:chExt cx="4909" cy="6485"/>
                                                                    </a:xfrm>
                                                                  </p:grpSpPr>
                                                                  <p:sp>
                                                                    <p:nvSpPr>
                                                                      <p:cNvPr id="68642" name="Oval 34" descr="75%"/>
                                                                      <p:cNvSpPr>
                                                                        <a:spLocks noChangeArrowheads="1"/>
                                                                      </p:cNvSpPr>
                                                                      <p:nvPr/>
                                                                    </p:nvSpPr>
                                                                    <p:spPr bwMode="auto">
                                                                      <a:xfrm>
                                                                        <a:off x="4207" y="7527"/>
                                                                        <a:ext cx="165" cy="195"/>
                                                                      </a:xfrm>
                                                                      <a:prstGeom prst="ellipse">
                                                                        <a:avLst/>
                                                                      </a:prstGeom>
                                                                      <a:pattFill prst="pct75">
                                                                        <a:fgClr>
                                                                          <a:srgbClr val="7F7F7F"/>
                                                                        </a:fgClr>
                                                                        <a:bgClr>
                                                                          <a:srgbClr val="FFFFFF"/>
                                                                        </a:bgClr>
                                                                      </a:pattFill>
                                                                      <a:ln w="1905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68608" name="Group 35"/>
                                                                      <p:cNvGrpSpPr>
                                                                        <a:grpSpLocks/>
                                                                      </p:cNvGrpSpPr>
                                                                      <p:nvPr/>
                                                                    </p:nvGrpSpPr>
                                                                    <p:grpSpPr bwMode="auto">
                                                                      <a:xfrm>
                                                                        <a:off x="2402" y="6979"/>
                                                                        <a:ext cx="4909" cy="6485"/>
                                                                        <a:chOff x="2402" y="6979"/>
                                                                        <a:chExt cx="4909" cy="6485"/>
                                                                      </a:xfrm>
                                                                    </p:grpSpPr>
                                                                    <p:sp>
                                                                      <p:nvSpPr>
                                                                        <p:cNvPr id="68644" name="Rectangle 36" descr="Trellis"/>
                                                                        <p:cNvSpPr>
                                                                          <a:spLocks noChangeArrowheads="1"/>
                                                                        </p:cNvSpPr>
                                                                        <p:nvPr/>
                                                                      </p:nvSpPr>
                                                                      <p:spPr bwMode="auto">
                                                                        <a:xfrm rot="2325892">
                                                                          <a:off x="4229" y="7046"/>
                                                                          <a:ext cx="222" cy="242"/>
                                                                        </a:xfrm>
                                                                        <a:prstGeom prst="rect">
                                                                          <a:avLst/>
                                                                        </a:prstGeom>
                                                                        <a:pattFill prst="trellis">
                                                                          <a:fgClr>
                                                                            <a:srgbClr val="FFC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68609" name="Group 37"/>
                                                                        <p:cNvGrpSpPr>
                                                                          <a:grpSpLocks/>
                                                                        </p:cNvGrpSpPr>
                                                                        <p:nvPr/>
                                                                      </p:nvGrpSpPr>
                                                                      <p:grpSpPr bwMode="auto">
                                                                        <a:xfrm>
                                                                          <a:off x="2402" y="6979"/>
                                                                          <a:ext cx="4909" cy="6485"/>
                                                                          <a:chOff x="2402" y="6979"/>
                                                                          <a:chExt cx="4909" cy="6485"/>
                                                                        </a:xfrm>
                                                                      </p:grpSpPr>
                                                                      <p:sp>
                                                                        <p:nvSpPr>
                                                                          <p:cNvPr id="68646" name="Freeform 38" descr="Newsprint"/>
                                                                          <p:cNvSpPr>
                                                                            <a:spLocks/>
                                                                          </p:cNvSpPr>
                                                                          <p:nvPr/>
                                                                        </p:nvSpPr>
                                                                        <p:spPr bwMode="auto">
                                                                          <a:xfrm>
                                                                            <a:off x="2402" y="6979"/>
                                                                            <a:ext cx="4909" cy="6485"/>
                                                                          </a:xfrm>
                                                                          <a:custGeom>
                                                                            <a:avLst/>
                                                                            <a:gdLst/>
                                                                            <a:ahLst/>
                                                                            <a:cxnLst>
                                                                              <a:cxn ang="0">
                                                                                <a:pos x="117" y="1068"/>
                                                                              </a:cxn>
                                                                              <a:cxn ang="0">
                                                                                <a:pos x="72" y="2733"/>
                                                                              </a:cxn>
                                                                              <a:cxn ang="0">
                                                                                <a:pos x="462" y="3813"/>
                                                                              </a:cxn>
                                                                              <a:cxn ang="0">
                                                                                <a:pos x="2337" y="3738"/>
                                                                              </a:cxn>
                                                                              <a:cxn ang="0">
                                                                                <a:pos x="2382" y="1293"/>
                                                                              </a:cxn>
                                                                              <a:cxn ang="0">
                                                                                <a:pos x="2367" y="198"/>
                                                                              </a:cxn>
                                                                              <a:cxn ang="0">
                                                                                <a:pos x="2277" y="798"/>
                                                                              </a:cxn>
                                                                              <a:cxn ang="0">
                                                                                <a:pos x="2082" y="618"/>
                                                                              </a:cxn>
                                                                              <a:cxn ang="0">
                                                                                <a:pos x="1992" y="183"/>
                                                                              </a:cxn>
                                                                              <a:cxn ang="0">
                                                                                <a:pos x="1932" y="723"/>
                                                                              </a:cxn>
                                                                              <a:cxn ang="0">
                                                                                <a:pos x="1767" y="723"/>
                                                                              </a:cxn>
                                                                              <a:cxn ang="0">
                                                                                <a:pos x="1827" y="213"/>
                                                                              </a:cxn>
                                                                              <a:cxn ang="0">
                                                                                <a:pos x="1722" y="333"/>
                                                                              </a:cxn>
                                                                              <a:cxn ang="0">
                                                                                <a:pos x="1677" y="678"/>
                                                                              </a:cxn>
                                                                              <a:cxn ang="0">
                                                                                <a:pos x="1542" y="528"/>
                                                                              </a:cxn>
                                                                              <a:cxn ang="0">
                                                                                <a:pos x="1452" y="138"/>
                                                                              </a:cxn>
                                                                              <a:cxn ang="0">
                                                                                <a:pos x="1362" y="393"/>
                                                                              </a:cxn>
                                                                              <a:cxn ang="0">
                                                                                <a:pos x="1317" y="798"/>
                                                                              </a:cxn>
                                                                              <a:cxn ang="0">
                                                                                <a:pos x="1212" y="333"/>
                                                                              </a:cxn>
                                                                              <a:cxn ang="0">
                                                                                <a:pos x="1032" y="153"/>
                                                                              </a:cxn>
                                                                              <a:cxn ang="0">
                                                                                <a:pos x="1062" y="588"/>
                                                                              </a:cxn>
                                                                              <a:cxn ang="0">
                                                                                <a:pos x="912" y="798"/>
                                                                              </a:cxn>
                                                                              <a:cxn ang="0">
                                                                                <a:pos x="867" y="243"/>
                                                                              </a:cxn>
                                                                              <a:cxn ang="0">
                                                                                <a:pos x="732" y="108"/>
                                                                              </a:cxn>
                                                                              <a:cxn ang="0">
                                                                                <a:pos x="657" y="708"/>
                                                                              </a:cxn>
                                                                              <a:cxn ang="0">
                                                                                <a:pos x="507" y="603"/>
                                                                              </a:cxn>
                                                                              <a:cxn ang="0">
                                                                                <a:pos x="597" y="93"/>
                                                                              </a:cxn>
                                                                              <a:cxn ang="0">
                                                                                <a:pos x="462" y="108"/>
                                                                              </a:cxn>
                                                                              <a:cxn ang="0">
                                                                                <a:pos x="372" y="483"/>
                                                                              </a:cxn>
                                                                              <a:cxn ang="0">
                                                                                <a:pos x="372" y="888"/>
                                                                              </a:cxn>
                                                                              <a:cxn ang="0">
                                                                                <a:pos x="267" y="558"/>
                                                                              </a:cxn>
                                                                              <a:cxn ang="0">
                                                                                <a:pos x="42" y="258"/>
                                                                              </a:cxn>
                                                                            </a:cxnLst>
                                                                            <a:rect l="0" t="0" r="r" b="b"/>
                                                                            <a:pathLst>
                                                                              <a:path w="2494" h="4025">
                                                                                <a:moveTo>
                                                                                  <a:pt x="12" y="393"/>
                                                                                </a:moveTo>
                                                                                <a:cubicBezTo>
                                                                                  <a:pt x="24" y="528"/>
                                                                                  <a:pt x="97" y="820"/>
                                                                                  <a:pt x="117" y="1068"/>
                                                                                </a:cubicBezTo>
                                                                                <a:cubicBezTo>
                                                                                  <a:pt x="137" y="1316"/>
                                                                                  <a:pt x="139" y="1601"/>
                                                                                  <a:pt x="132" y="1878"/>
                                                                                </a:cubicBezTo>
                                                                                <a:cubicBezTo>
                                                                                  <a:pt x="125" y="2155"/>
                                                                                  <a:pt x="65" y="2453"/>
                                                                                  <a:pt x="72" y="2733"/>
                                                                                </a:cubicBezTo>
                                                                                <a:cubicBezTo>
                                                                                  <a:pt x="79" y="3013"/>
                                                                                  <a:pt x="112" y="3378"/>
                                                                                  <a:pt x="177" y="3558"/>
                                                                                </a:cubicBezTo>
                                                                                <a:cubicBezTo>
                                                                                  <a:pt x="242" y="3738"/>
                                                                                  <a:pt x="249" y="3760"/>
                                                                                  <a:pt x="462" y="3813"/>
                                                                                </a:cubicBezTo>
                                                                                <a:cubicBezTo>
                                                                                  <a:pt x="675" y="3866"/>
                                                                                  <a:pt x="1140" y="3885"/>
                                                                                  <a:pt x="1452" y="3873"/>
                                                                                </a:cubicBezTo>
                                                                                <a:cubicBezTo>
                                                                                  <a:pt x="1764" y="3861"/>
                                                                                  <a:pt x="2180" y="4025"/>
                                                                                  <a:pt x="2337" y="3738"/>
                                                                                </a:cubicBezTo>
                                                                                <a:cubicBezTo>
                                                                                  <a:pt x="2494" y="3451"/>
                                                                                  <a:pt x="2390" y="2555"/>
                                                                                  <a:pt x="2397" y="2148"/>
                                                                                </a:cubicBezTo>
                                                                                <a:cubicBezTo>
                                                                                  <a:pt x="2404" y="1741"/>
                                                                                  <a:pt x="2367" y="1603"/>
                                                                                  <a:pt x="2382" y="1293"/>
                                                                                </a:cubicBezTo>
                                                                                <a:cubicBezTo>
                                                                                  <a:pt x="2397" y="983"/>
                                                                                  <a:pt x="2489" y="470"/>
                                                                                  <a:pt x="2487" y="288"/>
                                                                                </a:cubicBezTo>
                                                                                <a:cubicBezTo>
                                                                                  <a:pt x="2485" y="106"/>
                                                                                  <a:pt x="2400" y="153"/>
                                                                                  <a:pt x="2367" y="198"/>
                                                                                </a:cubicBezTo>
                                                                                <a:cubicBezTo>
                                                                                  <a:pt x="2334" y="243"/>
                                                                                  <a:pt x="2307" y="458"/>
                                                                                  <a:pt x="2292" y="558"/>
                                                                                </a:cubicBezTo>
                                                                                <a:cubicBezTo>
                                                                                  <a:pt x="2277" y="658"/>
                                                                                  <a:pt x="2315" y="753"/>
                                                                                  <a:pt x="2277" y="798"/>
                                                                                </a:cubicBezTo>
                                                                                <a:cubicBezTo>
                                                                                  <a:pt x="2239" y="843"/>
                                                                                  <a:pt x="2099" y="858"/>
                                                                                  <a:pt x="2067" y="828"/>
                                                                                </a:cubicBezTo>
                                                                                <a:cubicBezTo>
                                                                                  <a:pt x="2035" y="798"/>
                                                                                  <a:pt x="2075" y="730"/>
                                                                                  <a:pt x="2082" y="618"/>
                                                                                </a:cubicBezTo>
                                                                                <a:cubicBezTo>
                                                                                  <a:pt x="2089" y="506"/>
                                                                                  <a:pt x="2127" y="225"/>
                                                                                  <a:pt x="2112" y="153"/>
                                                                                </a:cubicBezTo>
                                                                                <a:cubicBezTo>
                                                                                  <a:pt x="2097" y="81"/>
                                                                                  <a:pt x="2019" y="133"/>
                                                                                  <a:pt x="1992" y="183"/>
                                                                                </a:cubicBezTo>
                                                                                <a:cubicBezTo>
                                                                                  <a:pt x="1965" y="233"/>
                                                                                  <a:pt x="1957" y="363"/>
                                                                                  <a:pt x="1947" y="453"/>
                                                                                </a:cubicBezTo>
                                                                                <a:cubicBezTo>
                                                                                  <a:pt x="1937" y="543"/>
                                                                                  <a:pt x="1947" y="671"/>
                                                                                  <a:pt x="1932" y="723"/>
                                                                                </a:cubicBezTo>
                                                                                <a:cubicBezTo>
                                                                                  <a:pt x="1917" y="775"/>
                                                                                  <a:pt x="1884" y="768"/>
                                                                                  <a:pt x="1857" y="768"/>
                                                                                </a:cubicBezTo>
                                                                                <a:cubicBezTo>
                                                                                  <a:pt x="1830" y="768"/>
                                                                                  <a:pt x="1772" y="768"/>
                                                                                  <a:pt x="1767" y="723"/>
                                                                                </a:cubicBezTo>
                                                                                <a:cubicBezTo>
                                                                                  <a:pt x="1762" y="678"/>
                                                                                  <a:pt x="1817" y="583"/>
                                                                                  <a:pt x="1827" y="498"/>
                                                                                </a:cubicBezTo>
                                                                                <a:cubicBezTo>
                                                                                  <a:pt x="1837" y="413"/>
                                                                                  <a:pt x="1829" y="275"/>
                                                                                  <a:pt x="1827" y="213"/>
                                                                                </a:cubicBezTo>
                                                                                <a:cubicBezTo>
                                                                                  <a:pt x="1825" y="151"/>
                                                                                  <a:pt x="1829" y="103"/>
                                                                                  <a:pt x="1812" y="123"/>
                                                                                </a:cubicBezTo>
                                                                                <a:cubicBezTo>
                                                                                  <a:pt x="1795" y="143"/>
                                                                                  <a:pt x="1742" y="268"/>
                                                                                  <a:pt x="1722" y="333"/>
                                                                                </a:cubicBezTo>
                                                                                <a:cubicBezTo>
                                                                                  <a:pt x="1702" y="398"/>
                                                                                  <a:pt x="1699" y="456"/>
                                                                                  <a:pt x="1692" y="513"/>
                                                                                </a:cubicBezTo>
                                                                                <a:cubicBezTo>
                                                                                  <a:pt x="1685" y="570"/>
                                                                                  <a:pt x="1702" y="631"/>
                                                                                  <a:pt x="1677" y="678"/>
                                                                                </a:cubicBezTo>
                                                                                <a:cubicBezTo>
                                                                                  <a:pt x="1652" y="725"/>
                                                                                  <a:pt x="1564" y="823"/>
                                                                                  <a:pt x="1542" y="798"/>
                                                                                </a:cubicBezTo>
                                                                                <a:cubicBezTo>
                                                                                  <a:pt x="1520" y="773"/>
                                                                                  <a:pt x="1542" y="598"/>
                                                                                  <a:pt x="1542" y="528"/>
                                                                                </a:cubicBezTo>
                                                                                <a:cubicBezTo>
                                                                                  <a:pt x="1542" y="458"/>
                                                                                  <a:pt x="1557" y="443"/>
                                                                                  <a:pt x="1542" y="378"/>
                                                                                </a:cubicBezTo>
                                                                                <a:cubicBezTo>
                                                                                  <a:pt x="1527" y="313"/>
                                                                                  <a:pt x="1489" y="168"/>
                                                                                  <a:pt x="1452" y="138"/>
                                                                                </a:cubicBezTo>
                                                                                <a:cubicBezTo>
                                                                                  <a:pt x="1415" y="108"/>
                                                                                  <a:pt x="1332" y="156"/>
                                                                                  <a:pt x="1317" y="198"/>
                                                                                </a:cubicBezTo>
                                                                                <a:cubicBezTo>
                                                                                  <a:pt x="1302" y="240"/>
                                                                                  <a:pt x="1350" y="311"/>
                                                                                  <a:pt x="1362" y="393"/>
                                                                                </a:cubicBezTo>
                                                                                <a:cubicBezTo>
                                                                                  <a:pt x="1374" y="475"/>
                                                                                  <a:pt x="1399" y="626"/>
                                                                                  <a:pt x="1392" y="693"/>
                                                                                </a:cubicBezTo>
                                                                                <a:cubicBezTo>
                                                                                  <a:pt x="1385" y="760"/>
                                                                                  <a:pt x="1347" y="803"/>
                                                                                  <a:pt x="1317" y="798"/>
                                                                                </a:cubicBezTo>
                                                                                <a:cubicBezTo>
                                                                                  <a:pt x="1287" y="793"/>
                                                                                  <a:pt x="1229" y="740"/>
                                                                                  <a:pt x="1212" y="663"/>
                                                                                </a:cubicBezTo>
                                                                                <a:cubicBezTo>
                                                                                  <a:pt x="1195" y="586"/>
                                                                                  <a:pt x="1217" y="418"/>
                                                                                  <a:pt x="1212" y="333"/>
                                                                                </a:cubicBezTo>
                                                                                <a:cubicBezTo>
                                                                                  <a:pt x="1207" y="248"/>
                                                                                  <a:pt x="1212" y="183"/>
                                                                                  <a:pt x="1182" y="153"/>
                                                                                </a:cubicBezTo>
                                                                                <a:cubicBezTo>
                                                                                  <a:pt x="1152" y="123"/>
                                                                                  <a:pt x="1052" y="116"/>
                                                                                  <a:pt x="1032" y="153"/>
                                                                                </a:cubicBezTo>
                                                                                <a:cubicBezTo>
                                                                                  <a:pt x="1012" y="190"/>
                                                                                  <a:pt x="1057" y="306"/>
                                                                                  <a:pt x="1062" y="378"/>
                                                                                </a:cubicBezTo>
                                                                                <a:cubicBezTo>
                                                                                  <a:pt x="1067" y="450"/>
                                                                                  <a:pt x="1067" y="521"/>
                                                                                  <a:pt x="1062" y="588"/>
                                                                                </a:cubicBezTo>
                                                                                <a:cubicBezTo>
                                                                                  <a:pt x="1057" y="655"/>
                                                                                  <a:pt x="1057" y="748"/>
                                                                                  <a:pt x="1032" y="783"/>
                                                                                </a:cubicBezTo>
                                                                                <a:cubicBezTo>
                                                                                  <a:pt x="1007" y="818"/>
                                                                                  <a:pt x="942" y="848"/>
                                                                                  <a:pt x="912" y="798"/>
                                                                                </a:cubicBezTo>
                                                                                <a:cubicBezTo>
                                                                                  <a:pt x="882" y="748"/>
                                                                                  <a:pt x="859" y="576"/>
                                                                                  <a:pt x="852" y="483"/>
                                                                                </a:cubicBezTo>
                                                                                <a:cubicBezTo>
                                                                                  <a:pt x="845" y="390"/>
                                                                                  <a:pt x="862" y="303"/>
                                                                                  <a:pt x="867" y="243"/>
                                                                                </a:cubicBezTo>
                                                                                <a:cubicBezTo>
                                                                                  <a:pt x="872" y="183"/>
                                                                                  <a:pt x="904" y="145"/>
                                                                                  <a:pt x="882" y="123"/>
                                                                                </a:cubicBezTo>
                                                                                <a:cubicBezTo>
                                                                                  <a:pt x="860" y="101"/>
                                                                                  <a:pt x="772" y="73"/>
                                                                                  <a:pt x="732" y="108"/>
                                                                                </a:cubicBezTo>
                                                                                <a:cubicBezTo>
                                                                                  <a:pt x="692" y="143"/>
                                                                                  <a:pt x="655" y="233"/>
                                                                                  <a:pt x="642" y="333"/>
                                                                                </a:cubicBezTo>
                                                                                <a:cubicBezTo>
                                                                                  <a:pt x="629" y="433"/>
                                                                                  <a:pt x="655" y="628"/>
                                                                                  <a:pt x="657" y="708"/>
                                                                                </a:cubicBezTo>
                                                                                <a:cubicBezTo>
                                                                                  <a:pt x="659" y="788"/>
                                                                                  <a:pt x="682" y="830"/>
                                                                                  <a:pt x="657" y="813"/>
                                                                                </a:cubicBezTo>
                                                                                <a:cubicBezTo>
                                                                                  <a:pt x="632" y="796"/>
                                                                                  <a:pt x="520" y="683"/>
                                                                                  <a:pt x="507" y="603"/>
                                                                                </a:cubicBezTo>
                                                                                <a:cubicBezTo>
                                                                                  <a:pt x="494" y="523"/>
                                                                                  <a:pt x="567" y="418"/>
                                                                                  <a:pt x="582" y="333"/>
                                                                                </a:cubicBezTo>
                                                                                <a:cubicBezTo>
                                                                                  <a:pt x="597" y="248"/>
                                                                                  <a:pt x="607" y="148"/>
                                                                                  <a:pt x="597" y="93"/>
                                                                                </a:cubicBezTo>
                                                                                <a:cubicBezTo>
                                                                                  <a:pt x="587" y="38"/>
                                                                                  <a:pt x="545" y="0"/>
                                                                                  <a:pt x="522" y="3"/>
                                                                                </a:cubicBezTo>
                                                                                <a:cubicBezTo>
                                                                                  <a:pt x="499" y="6"/>
                                                                                  <a:pt x="477" y="63"/>
                                                                                  <a:pt x="462" y="108"/>
                                                                                </a:cubicBezTo>
                                                                                <a:cubicBezTo>
                                                                                  <a:pt x="447" y="153"/>
                                                                                  <a:pt x="447" y="211"/>
                                                                                  <a:pt x="432" y="273"/>
                                                                                </a:cubicBezTo>
                                                                                <a:cubicBezTo>
                                                                                  <a:pt x="417" y="335"/>
                                                                                  <a:pt x="379" y="411"/>
                                                                                  <a:pt x="372" y="483"/>
                                                                                </a:cubicBezTo>
                                                                                <a:cubicBezTo>
                                                                                  <a:pt x="365" y="555"/>
                                                                                  <a:pt x="387" y="641"/>
                                                                                  <a:pt x="387" y="708"/>
                                                                                </a:cubicBezTo>
                                                                                <a:cubicBezTo>
                                                                                  <a:pt x="387" y="775"/>
                                                                                  <a:pt x="392" y="888"/>
                                                                                  <a:pt x="372" y="888"/>
                                                                                </a:cubicBezTo>
                                                                                <a:cubicBezTo>
                                                                                  <a:pt x="352" y="888"/>
                                                                                  <a:pt x="285" y="763"/>
                                                                                  <a:pt x="267" y="708"/>
                                                                                </a:cubicBezTo>
                                                                                <a:cubicBezTo>
                                                                                  <a:pt x="249" y="653"/>
                                                                                  <a:pt x="279" y="623"/>
                                                                                  <a:pt x="267" y="558"/>
                                                                                </a:cubicBezTo>
                                                                                <a:cubicBezTo>
                                                                                  <a:pt x="255" y="493"/>
                                                                                  <a:pt x="230" y="368"/>
                                                                                  <a:pt x="192" y="318"/>
                                                                                </a:cubicBezTo>
                                                                                <a:cubicBezTo>
                                                                                  <a:pt x="154" y="268"/>
                                                                                  <a:pt x="77" y="243"/>
                                                                                  <a:pt x="42" y="258"/>
                                                                                </a:cubicBezTo>
                                                                                <a:cubicBezTo>
                                                                                  <a:pt x="7" y="273"/>
                                                                                  <a:pt x="0" y="258"/>
                                                                                  <a:pt x="12" y="393"/>
                                                                                </a:cubicBezTo>
                                                                                <a:close/>
                                                                              </a:path>
                                                                            </a:pathLst>
                                                                          </a:custGeom>
                                                                          <a:blipFill dpi="0" rotWithShape="1">
                                                                            <a:blip r:embed="rId2" cstate="print"/>
                                                                            <a:srcRect/>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647" name="Oval 39" descr="Trellis"/>
                                                                          <p:cNvSpPr>
                                                                            <a:spLocks noChangeArrowheads="1"/>
                                                                          </p:cNvSpPr>
                                                                          <p:nvPr/>
                                                                        </p:nvSpPr>
                                                                        <p:spPr bwMode="auto">
                                                                          <a:xfrm>
                                                                            <a:off x="2887" y="10226"/>
                                                                            <a:ext cx="1122" cy="1257"/>
                                                                          </a:xfrm>
                                                                          <a:prstGeom prst="ellipse">
                                                                            <a:avLst/>
                                                                          </a:prstGeom>
                                                                          <a:pattFill prst="trellis">
                                                                            <a:fgClr>
                                                                              <a:srgbClr val="000000"/>
                                                                            </a:fgClr>
                                                                            <a:bgClr>
                                                                              <a:srgbClr val="FFFFFF"/>
                                                                            </a:bgClr>
                                                                          </a:patt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grpSp>
                                                                <p:cxnSp>
                                                                  <p:nvCxnSpPr>
                                                                    <p:cNvPr id="68648" name="AutoShape 40"/>
                                                                    <p:cNvCxnSpPr>
                                                                      <a:cxnSpLocks noChangeShapeType="1"/>
                                                                    </p:cNvCxnSpPr>
                                                                    <p:nvPr/>
                                                                  </p:nvCxnSpPr>
                                                                  <p:spPr bwMode="auto">
                                                                    <a:xfrm>
                                                                      <a:off x="4448" y="8520"/>
                                                                      <a:ext cx="660" cy="1545"/>
                                                                    </a:xfrm>
                                                                    <a:prstGeom prst="straightConnector1">
                                                                      <a:avLst/>
                                                                    </a:prstGeom>
                                                                    <a:noFill/>
                                                                    <a:ln w="50800">
                                                                      <a:solidFill>
                                                                        <a:srgbClr val="F79646"/>
                                                                      </a:solidFill>
                                                                      <a:round/>
                                                                      <a:headEnd/>
                                                                      <a:tailEnd type="triangle" w="med" len="med"/>
                                                                    </a:ln>
                                                                  </p:spPr>
                                                                </p:cxnSp>
                                                              </p:grpSp>
                                                              <p:cxnSp>
                                                                <p:nvCxnSpPr>
                                                                  <p:cNvPr id="68649" name="AutoShape 41"/>
                                                                  <p:cNvCxnSpPr>
                                                                    <a:cxnSpLocks noChangeShapeType="1"/>
                                                                  </p:cNvCxnSpPr>
                                                                  <p:nvPr/>
                                                                </p:nvCxnSpPr>
                                                                <p:spPr bwMode="auto">
                                                                  <a:xfrm>
                                                                    <a:off x="5361" y="10748"/>
                                                                    <a:ext cx="360" cy="1815"/>
                                                                  </a:xfrm>
                                                                  <a:prstGeom prst="straightConnector1">
                                                                    <a:avLst/>
                                                                  </a:prstGeom>
                                                                  <a:noFill/>
                                                                  <a:ln w="50800">
                                                                    <a:solidFill>
                                                                      <a:srgbClr val="F79646"/>
                                                                    </a:solidFill>
                                                                    <a:round/>
                                                                    <a:headEnd/>
                                                                    <a:tailEnd type="triangle" w="med" len="med"/>
                                                                  </a:ln>
                                                                </p:spPr>
                                                              </p:cxnSp>
                                                            </p:grpSp>
                                                            <p:sp>
                                                              <p:nvSpPr>
                                                                <p:cNvPr id="68650" name="Rectangle 42" descr="Trellis"/>
                                                                <p:cNvSpPr>
                                                                  <a:spLocks noChangeArrowheads="1"/>
                                                                </p:cNvSpPr>
                                                                <p:nvPr/>
                                                              </p:nvSpPr>
                                                              <p:spPr bwMode="auto">
                                                                <a:xfrm rot="2325892">
                                                                  <a:off x="5175" y="10427"/>
                                                                  <a:ext cx="222" cy="242"/>
                                                                </a:xfrm>
                                                                <a:prstGeom prst="rect">
                                                                  <a:avLst/>
                                                                </a:prstGeom>
                                                                <a:pattFill prst="trellis">
                                                                  <a:fgClr>
                                                                    <a:srgbClr val="FFC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68651" name="Rectangle 43" descr="Trellis"/>
                                                              <p:cNvSpPr>
                                                                <a:spLocks noChangeArrowheads="1"/>
                                                              </p:cNvSpPr>
                                                              <p:nvPr/>
                                                            </p:nvSpPr>
                                                            <p:spPr bwMode="auto">
                                                              <a:xfrm rot="2325892">
                                                                <a:off x="5030" y="10080"/>
                                                                <a:ext cx="222" cy="242"/>
                                                              </a:xfrm>
                                                              <a:prstGeom prst="rect">
                                                                <a:avLst/>
                                                              </a:prstGeom>
                                                              <a:pattFill prst="trellis">
                                                                <a:fgClr>
                                                                  <a:srgbClr val="FFC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8610" name="Group 44"/>
                                                            <p:cNvGrpSpPr>
                                                              <a:grpSpLocks/>
                                                            </p:cNvGrpSpPr>
                                                            <p:nvPr/>
                                                          </p:nvGrpSpPr>
                                                          <p:grpSpPr bwMode="auto">
                                                            <a:xfrm>
                                                              <a:off x="4098" y="7838"/>
                                                              <a:ext cx="2840" cy="665"/>
                                                              <a:chOff x="3918" y="7829"/>
                                                              <a:chExt cx="2840" cy="665"/>
                                                            </a:xfrm>
                                                          </p:grpSpPr>
                                                          <p:grpSp>
                                                            <p:nvGrpSpPr>
                                                              <p:cNvPr id="68611" name="Group 45"/>
                                                              <p:cNvGrpSpPr>
                                                                <a:grpSpLocks/>
                                                              </p:cNvGrpSpPr>
                                                              <p:nvPr/>
                                                            </p:nvGrpSpPr>
                                                            <p:grpSpPr bwMode="auto">
                                                              <a:xfrm>
                                                                <a:off x="5181" y="7829"/>
                                                                <a:ext cx="440" cy="600"/>
                                                                <a:chOff x="1580" y="3703"/>
                                                                <a:chExt cx="1775" cy="2595"/>
                                                              </a:xfrm>
                                                            </p:grpSpPr>
                                                            <p:sp>
                                                              <p:nvSpPr>
                                                                <p:cNvPr id="68654" name="Freeform 46"/>
                                                                <p:cNvSpPr>
                                                                  <a:spLocks/>
                                                                </p:cNvSpPr>
                                                                <p:nvPr/>
                                                              </p:nvSpPr>
                                                              <p:spPr bwMode="auto">
                                                                <a:xfrm rot="-200731">
                                                                  <a:off x="1580" y="3703"/>
                                                                  <a:ext cx="962" cy="2569"/>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solidFill>
                                                                  <a:srgbClr val="A5A5A5"/>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655" name="Freeform 47"/>
                                                                <p:cNvSpPr>
                                                                  <a:spLocks/>
                                                                </p:cNvSpPr>
                                                                <p:nvPr/>
                                                              </p:nvSpPr>
                                                              <p:spPr bwMode="auto">
                                                                <a:xfrm rot="404621" flipH="1">
                                                                  <a:off x="2393" y="3729"/>
                                                                  <a:ext cx="962" cy="2569"/>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solidFill>
                                                                  <a:srgbClr val="A5A5A5"/>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8614" name="Group 48"/>
                                                              <p:cNvGrpSpPr>
                                                                <a:grpSpLocks/>
                                                              </p:cNvGrpSpPr>
                                                              <p:nvPr/>
                                                            </p:nvGrpSpPr>
                                                            <p:grpSpPr bwMode="auto">
                                                              <a:xfrm rot="797712">
                                                                <a:off x="6318" y="7894"/>
                                                                <a:ext cx="440" cy="600"/>
                                                                <a:chOff x="1580" y="3703"/>
                                                                <a:chExt cx="1775" cy="2595"/>
                                                              </a:xfrm>
                                                            </p:grpSpPr>
                                                            <p:sp>
                                                              <p:nvSpPr>
                                                                <p:cNvPr id="68657" name="Freeform 49"/>
                                                                <p:cNvSpPr>
                                                                  <a:spLocks/>
                                                                </p:cNvSpPr>
                                                                <p:nvPr/>
                                                              </p:nvSpPr>
                                                              <p:spPr bwMode="auto">
                                                                <a:xfrm rot="-200731">
                                                                  <a:off x="1580" y="3703"/>
                                                                  <a:ext cx="962" cy="2569"/>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solidFill>
                                                                  <a:srgbClr val="A5A5A5"/>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658" name="Freeform 50"/>
                                                                <p:cNvSpPr>
                                                                  <a:spLocks/>
                                                                </p:cNvSpPr>
                                                                <p:nvPr/>
                                                              </p:nvSpPr>
                                                              <p:spPr bwMode="auto">
                                                                <a:xfrm rot="404621" flipH="1">
                                                                  <a:off x="2393" y="3729"/>
                                                                  <a:ext cx="962" cy="2569"/>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solidFill>
                                                                  <a:srgbClr val="A5A5A5"/>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8615" name="Group 51"/>
                                                              <p:cNvGrpSpPr>
                                                                <a:grpSpLocks/>
                                                              </p:cNvGrpSpPr>
                                                              <p:nvPr/>
                                                            </p:nvGrpSpPr>
                                                            <p:grpSpPr bwMode="auto">
                                                              <a:xfrm rot="-22190980">
                                                                <a:off x="3918" y="7892"/>
                                                                <a:ext cx="440" cy="600"/>
                                                                <a:chOff x="1580" y="3703"/>
                                                                <a:chExt cx="1775" cy="2595"/>
                                                              </a:xfrm>
                                                            </p:grpSpPr>
                                                            <p:sp>
                                                              <p:nvSpPr>
                                                                <p:cNvPr id="68660" name="Freeform 52"/>
                                                                <p:cNvSpPr>
                                                                  <a:spLocks/>
                                                                </p:cNvSpPr>
                                                                <p:nvPr/>
                                                              </p:nvSpPr>
                                                              <p:spPr bwMode="auto">
                                                                <a:xfrm rot="-200731">
                                                                  <a:off x="1580" y="3703"/>
                                                                  <a:ext cx="962" cy="2569"/>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solidFill>
                                                                  <a:srgbClr val="A5A5A5"/>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661" name="Freeform 53"/>
                                                                <p:cNvSpPr>
                                                                  <a:spLocks/>
                                                                </p:cNvSpPr>
                                                                <p:nvPr/>
                                                              </p:nvSpPr>
                                                              <p:spPr bwMode="auto">
                                                                <a:xfrm rot="404621" flipH="1">
                                                                  <a:off x="2393" y="3729"/>
                                                                  <a:ext cx="962" cy="2569"/>
                                                                </a:xfrm>
                                                                <a:custGeom>
                                                                  <a:avLst/>
                                                                  <a:gdLst/>
                                                                  <a:ahLst/>
                                                                  <a:cxnLst>
                                                                    <a:cxn ang="0">
                                                                      <a:pos x="490" y="122"/>
                                                                    </a:cxn>
                                                                    <a:cxn ang="0">
                                                                      <a:pos x="55" y="92"/>
                                                                    </a:cxn>
                                                                    <a:cxn ang="0">
                                                                      <a:pos x="160" y="677"/>
                                                                    </a:cxn>
                                                                    <a:cxn ang="0">
                                                                      <a:pos x="70" y="1667"/>
                                                                    </a:cxn>
                                                                    <a:cxn ang="0">
                                                                      <a:pos x="295" y="2147"/>
                                                                    </a:cxn>
                                                                    <a:cxn ang="0">
                                                                      <a:pos x="655" y="2222"/>
                                                                    </a:cxn>
                                                                    <a:cxn ang="0">
                                                                      <a:pos x="820" y="2087"/>
                                                                    </a:cxn>
                                                                    <a:cxn ang="0">
                                                                      <a:pos x="820" y="1892"/>
                                                                    </a:cxn>
                                                                    <a:cxn ang="0">
                                                                      <a:pos x="640" y="1637"/>
                                                                    </a:cxn>
                                                                    <a:cxn ang="0">
                                                                      <a:pos x="580" y="1547"/>
                                                                    </a:cxn>
                                                                    <a:cxn ang="0">
                                                                      <a:pos x="850" y="1277"/>
                                                                    </a:cxn>
                                                                    <a:cxn ang="0">
                                                                      <a:pos x="640" y="1037"/>
                                                                    </a:cxn>
                                                                    <a:cxn ang="0">
                                                                      <a:pos x="580" y="902"/>
                                                                    </a:cxn>
                                                                    <a:cxn ang="0">
                                                                      <a:pos x="805" y="707"/>
                                                                    </a:cxn>
                                                                    <a:cxn ang="0">
                                                                      <a:pos x="925" y="692"/>
                                                                    </a:cxn>
                                                                    <a:cxn ang="0">
                                                                      <a:pos x="925" y="482"/>
                                                                    </a:cxn>
                                                                    <a:cxn ang="0">
                                                                      <a:pos x="700" y="422"/>
                                                                    </a:cxn>
                                                                    <a:cxn ang="0">
                                                                      <a:pos x="685" y="197"/>
                                                                    </a:cxn>
                                                                    <a:cxn ang="0">
                                                                      <a:pos x="490" y="122"/>
                                                                    </a:cxn>
                                                                  </a:cxnLst>
                                                                  <a:rect l="0" t="0" r="r" b="b"/>
                                                                  <a:pathLst>
                                                                    <a:path w="962" h="2239">
                                                                      <a:moveTo>
                                                                        <a:pt x="490" y="122"/>
                                                                      </a:moveTo>
                                                                      <a:cubicBezTo>
                                                                        <a:pt x="385" y="105"/>
                                                                        <a:pt x="110" y="0"/>
                                                                        <a:pt x="55" y="92"/>
                                                                      </a:cubicBezTo>
                                                                      <a:cubicBezTo>
                                                                        <a:pt x="0" y="184"/>
                                                                        <a:pt x="158" y="415"/>
                                                                        <a:pt x="160" y="677"/>
                                                                      </a:cubicBezTo>
                                                                      <a:cubicBezTo>
                                                                        <a:pt x="162" y="939"/>
                                                                        <a:pt x="48" y="1422"/>
                                                                        <a:pt x="70" y="1667"/>
                                                                      </a:cubicBezTo>
                                                                      <a:cubicBezTo>
                                                                        <a:pt x="92" y="1912"/>
                                                                        <a:pt x="198" y="2055"/>
                                                                        <a:pt x="295" y="2147"/>
                                                                      </a:cubicBezTo>
                                                                      <a:cubicBezTo>
                                                                        <a:pt x="392" y="2239"/>
                                                                        <a:pt x="568" y="2232"/>
                                                                        <a:pt x="655" y="2222"/>
                                                                      </a:cubicBezTo>
                                                                      <a:cubicBezTo>
                                                                        <a:pt x="742" y="2212"/>
                                                                        <a:pt x="793" y="2142"/>
                                                                        <a:pt x="820" y="2087"/>
                                                                      </a:cubicBezTo>
                                                                      <a:cubicBezTo>
                                                                        <a:pt x="847" y="2032"/>
                                                                        <a:pt x="850" y="1967"/>
                                                                        <a:pt x="820" y="1892"/>
                                                                      </a:cubicBezTo>
                                                                      <a:cubicBezTo>
                                                                        <a:pt x="790" y="1817"/>
                                                                        <a:pt x="680" y="1694"/>
                                                                        <a:pt x="640" y="1637"/>
                                                                      </a:cubicBezTo>
                                                                      <a:cubicBezTo>
                                                                        <a:pt x="600" y="1580"/>
                                                                        <a:pt x="545" y="1607"/>
                                                                        <a:pt x="580" y="1547"/>
                                                                      </a:cubicBezTo>
                                                                      <a:cubicBezTo>
                                                                        <a:pt x="615" y="1487"/>
                                                                        <a:pt x="840" y="1362"/>
                                                                        <a:pt x="850" y="1277"/>
                                                                      </a:cubicBezTo>
                                                                      <a:cubicBezTo>
                                                                        <a:pt x="860" y="1192"/>
                                                                        <a:pt x="685" y="1099"/>
                                                                        <a:pt x="640" y="1037"/>
                                                                      </a:cubicBezTo>
                                                                      <a:cubicBezTo>
                                                                        <a:pt x="595" y="975"/>
                                                                        <a:pt x="553" y="957"/>
                                                                        <a:pt x="580" y="902"/>
                                                                      </a:cubicBezTo>
                                                                      <a:cubicBezTo>
                                                                        <a:pt x="607" y="847"/>
                                                                        <a:pt x="748" y="742"/>
                                                                        <a:pt x="805" y="707"/>
                                                                      </a:cubicBezTo>
                                                                      <a:cubicBezTo>
                                                                        <a:pt x="862" y="672"/>
                                                                        <a:pt x="905" y="729"/>
                                                                        <a:pt x="925" y="692"/>
                                                                      </a:cubicBezTo>
                                                                      <a:cubicBezTo>
                                                                        <a:pt x="945" y="655"/>
                                                                        <a:pt x="962" y="527"/>
                                                                        <a:pt x="925" y="482"/>
                                                                      </a:cubicBezTo>
                                                                      <a:cubicBezTo>
                                                                        <a:pt x="888" y="437"/>
                                                                        <a:pt x="740" y="469"/>
                                                                        <a:pt x="700" y="422"/>
                                                                      </a:cubicBezTo>
                                                                      <a:cubicBezTo>
                                                                        <a:pt x="660" y="375"/>
                                                                        <a:pt x="715" y="247"/>
                                                                        <a:pt x="685" y="197"/>
                                                                      </a:cubicBezTo>
                                                                      <a:cubicBezTo>
                                                                        <a:pt x="655" y="147"/>
                                                                        <a:pt x="595" y="139"/>
                                                                        <a:pt x="490" y="122"/>
                                                                      </a:cubicBezTo>
                                                                      <a:close/>
                                                                    </a:path>
                                                                  </a:pathLst>
                                                                </a:custGeom>
                                                                <a:solidFill>
                                                                  <a:srgbClr val="A5A5A5"/>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grpSp>
                                                      <p:grpSp>
                                                        <p:nvGrpSpPr>
                                                          <p:cNvPr id="68616" name="Group 54"/>
                                                          <p:cNvGrpSpPr>
                                                            <a:grpSpLocks/>
                                                          </p:cNvGrpSpPr>
                                                          <p:nvPr/>
                                                        </p:nvGrpSpPr>
                                                        <p:grpSpPr bwMode="auto">
                                                          <a:xfrm>
                                                            <a:off x="3533" y="12801"/>
                                                            <a:ext cx="2522" cy="658"/>
                                                            <a:chOff x="3413" y="12835"/>
                                                            <a:chExt cx="2522" cy="658"/>
                                                          </a:xfrm>
                                                        </p:grpSpPr>
                                                        <p:grpSp>
                                                          <p:nvGrpSpPr>
                                                            <p:cNvPr id="68617" name="Group 55"/>
                                                            <p:cNvGrpSpPr>
                                                              <a:grpSpLocks/>
                                                            </p:cNvGrpSpPr>
                                                            <p:nvPr/>
                                                          </p:nvGrpSpPr>
                                                          <p:grpSpPr bwMode="auto">
                                                            <a:xfrm>
                                                              <a:off x="3413" y="12835"/>
                                                              <a:ext cx="452" cy="555"/>
                                                              <a:chOff x="8848" y="7900"/>
                                                              <a:chExt cx="2207" cy="2535"/>
                                                            </a:xfrm>
                                                          </p:grpSpPr>
                                                          <p:sp>
                                                            <p:nvSpPr>
                                                              <p:cNvPr id="68664" name="Freeform 56"/>
                                                              <p:cNvSpPr>
                                                                <a:spLocks/>
                                                              </p:cNvSpPr>
                                                              <p:nvPr/>
                                                            </p:nvSpPr>
                                                            <p:spPr bwMode="auto">
                                                              <a:xfrm>
                                                                <a:off x="8848" y="7900"/>
                                                                <a:ext cx="1147" cy="2492"/>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solidFill>
                                                                <a:srgbClr val="A5A5A5"/>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665" name="Freeform 57"/>
                                                              <p:cNvSpPr>
                                                                <a:spLocks/>
                                                              </p:cNvSpPr>
                                                              <p:nvPr/>
                                                            </p:nvSpPr>
                                                            <p:spPr bwMode="auto">
                                                              <a:xfrm flipH="1">
                                                                <a:off x="9908" y="7943"/>
                                                                <a:ext cx="1147" cy="2492"/>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solidFill>
                                                                <a:srgbClr val="A5A5A5"/>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8619" name="Group 58"/>
                                                            <p:cNvGrpSpPr>
                                                              <a:grpSpLocks/>
                                                            </p:cNvGrpSpPr>
                                                            <p:nvPr/>
                                                          </p:nvGrpSpPr>
                                                          <p:grpSpPr bwMode="auto">
                                                            <a:xfrm>
                                                              <a:off x="5483" y="12925"/>
                                                              <a:ext cx="452" cy="555"/>
                                                              <a:chOff x="8848" y="7900"/>
                                                              <a:chExt cx="2207" cy="2535"/>
                                                            </a:xfrm>
                                                          </p:grpSpPr>
                                                          <p:sp>
                                                            <p:nvSpPr>
                                                              <p:cNvPr id="68667" name="Freeform 59"/>
                                                              <p:cNvSpPr>
                                                                <a:spLocks/>
                                                              </p:cNvSpPr>
                                                              <p:nvPr/>
                                                            </p:nvSpPr>
                                                            <p:spPr bwMode="auto">
                                                              <a:xfrm>
                                                                <a:off x="8848" y="7900"/>
                                                                <a:ext cx="1147" cy="2492"/>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solidFill>
                                                                <a:srgbClr val="A5A5A5"/>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668" name="Freeform 60"/>
                                                              <p:cNvSpPr>
                                                                <a:spLocks/>
                                                              </p:cNvSpPr>
                                                              <p:nvPr/>
                                                            </p:nvSpPr>
                                                            <p:spPr bwMode="auto">
                                                              <a:xfrm flipH="1">
                                                                <a:off x="9908" y="7943"/>
                                                                <a:ext cx="1147" cy="2492"/>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solidFill>
                                                                <a:srgbClr val="A5A5A5"/>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8620" name="Group 61"/>
                                                            <p:cNvGrpSpPr>
                                                              <a:grpSpLocks/>
                                                            </p:cNvGrpSpPr>
                                                            <p:nvPr/>
                                                          </p:nvGrpSpPr>
                                                          <p:grpSpPr bwMode="auto">
                                                            <a:xfrm rot="10569315" flipV="1">
                                                              <a:off x="4493" y="12938"/>
                                                              <a:ext cx="452" cy="555"/>
                                                              <a:chOff x="8848" y="7900"/>
                                                              <a:chExt cx="2207" cy="2535"/>
                                                            </a:xfrm>
                                                          </p:grpSpPr>
                                                          <p:sp>
                                                            <p:nvSpPr>
                                                              <p:cNvPr id="68670" name="Freeform 62"/>
                                                              <p:cNvSpPr>
                                                                <a:spLocks/>
                                                              </p:cNvSpPr>
                                                              <p:nvPr/>
                                                            </p:nvSpPr>
                                                            <p:spPr bwMode="auto">
                                                              <a:xfrm>
                                                                <a:off x="8848" y="7900"/>
                                                                <a:ext cx="1147" cy="2492"/>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solidFill>
                                                                <a:srgbClr val="A5A5A5"/>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671" name="Freeform 63"/>
                                                              <p:cNvSpPr>
                                                                <a:spLocks/>
                                                              </p:cNvSpPr>
                                                              <p:nvPr/>
                                                            </p:nvSpPr>
                                                            <p:spPr bwMode="auto">
                                                              <a:xfrm flipH="1">
                                                                <a:off x="9908" y="7943"/>
                                                                <a:ext cx="1147" cy="2492"/>
                                                              </a:xfrm>
                                                              <a:custGeom>
                                                                <a:avLst/>
                                                                <a:gdLst/>
                                                                <a:ahLst/>
                                                                <a:cxnLst>
                                                                  <a:cxn ang="0">
                                                                    <a:pos x="752" y="170"/>
                                                                  </a:cxn>
                                                                  <a:cxn ang="0">
                                                                    <a:pos x="347" y="50"/>
                                                                  </a:cxn>
                                                                  <a:cxn ang="0">
                                                                    <a:pos x="92" y="470"/>
                                                                  </a:cxn>
                                                                  <a:cxn ang="0">
                                                                    <a:pos x="17" y="1175"/>
                                                                  </a:cxn>
                                                                  <a:cxn ang="0">
                                                                    <a:pos x="197" y="2000"/>
                                                                  </a:cxn>
                                                                  <a:cxn ang="0">
                                                                    <a:pos x="512" y="2390"/>
                                                                  </a:cxn>
                                                                  <a:cxn ang="0">
                                                                    <a:pos x="992" y="2420"/>
                                                                  </a:cxn>
                                                                  <a:cxn ang="0">
                                                                    <a:pos x="1097" y="1955"/>
                                                                  </a:cxn>
                                                                  <a:cxn ang="0">
                                                                    <a:pos x="1097" y="1460"/>
                                                                  </a:cxn>
                                                                  <a:cxn ang="0">
                                                                    <a:pos x="797" y="1070"/>
                                                                  </a:cxn>
                                                                  <a:cxn ang="0">
                                                                    <a:pos x="557" y="740"/>
                                                                  </a:cxn>
                                                                  <a:cxn ang="0">
                                                                    <a:pos x="692" y="350"/>
                                                                  </a:cxn>
                                                                  <a:cxn ang="0">
                                                                    <a:pos x="752" y="170"/>
                                                                  </a:cxn>
                                                                </a:cxnLst>
                                                                <a:rect l="0" t="0" r="r" b="b"/>
                                                                <a:pathLst>
                                                                  <a:path w="1147" h="2492">
                                                                    <a:moveTo>
                                                                      <a:pt x="752" y="170"/>
                                                                    </a:moveTo>
                                                                    <a:cubicBezTo>
                                                                      <a:pt x="694" y="120"/>
                                                                      <a:pt x="457" y="0"/>
                                                                      <a:pt x="347" y="50"/>
                                                                    </a:cubicBezTo>
                                                                    <a:cubicBezTo>
                                                                      <a:pt x="237" y="100"/>
                                                                      <a:pt x="147" y="282"/>
                                                                      <a:pt x="92" y="470"/>
                                                                    </a:cubicBezTo>
                                                                    <a:cubicBezTo>
                                                                      <a:pt x="37" y="658"/>
                                                                      <a:pt x="0" y="920"/>
                                                                      <a:pt x="17" y="1175"/>
                                                                    </a:cubicBezTo>
                                                                    <a:cubicBezTo>
                                                                      <a:pt x="34" y="1430"/>
                                                                      <a:pt x="115" y="1798"/>
                                                                      <a:pt x="197" y="2000"/>
                                                                    </a:cubicBezTo>
                                                                    <a:cubicBezTo>
                                                                      <a:pt x="279" y="2202"/>
                                                                      <a:pt x="380" y="2320"/>
                                                                      <a:pt x="512" y="2390"/>
                                                                    </a:cubicBezTo>
                                                                    <a:cubicBezTo>
                                                                      <a:pt x="644" y="2460"/>
                                                                      <a:pt x="895" y="2492"/>
                                                                      <a:pt x="992" y="2420"/>
                                                                    </a:cubicBezTo>
                                                                    <a:cubicBezTo>
                                                                      <a:pt x="1089" y="2348"/>
                                                                      <a:pt x="1080" y="2115"/>
                                                                      <a:pt x="1097" y="1955"/>
                                                                    </a:cubicBezTo>
                                                                    <a:cubicBezTo>
                                                                      <a:pt x="1114" y="1795"/>
                                                                      <a:pt x="1147" y="1608"/>
                                                                      <a:pt x="1097" y="1460"/>
                                                                    </a:cubicBezTo>
                                                                    <a:cubicBezTo>
                                                                      <a:pt x="1047" y="1312"/>
                                                                      <a:pt x="887" y="1190"/>
                                                                      <a:pt x="797" y="1070"/>
                                                                    </a:cubicBezTo>
                                                                    <a:cubicBezTo>
                                                                      <a:pt x="707" y="950"/>
                                                                      <a:pt x="574" y="860"/>
                                                                      <a:pt x="557" y="740"/>
                                                                    </a:cubicBezTo>
                                                                    <a:cubicBezTo>
                                                                      <a:pt x="540" y="620"/>
                                                                      <a:pt x="660" y="442"/>
                                                                      <a:pt x="692" y="350"/>
                                                                    </a:cubicBezTo>
                                                                    <a:cubicBezTo>
                                                                      <a:pt x="724" y="258"/>
                                                                      <a:pt x="810" y="220"/>
                                                                      <a:pt x="752" y="170"/>
                                                                    </a:cubicBezTo>
                                                                    <a:close/>
                                                                  </a:path>
                                                                </a:pathLst>
                                                              </a:custGeom>
                                                              <a:solidFill>
                                                                <a:srgbClr val="A5A5A5"/>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grpSp>
                                                    <p:cxnSp>
                                                      <p:nvCxnSpPr>
                                                        <p:cNvPr id="68672" name="AutoShape 64"/>
                                                        <p:cNvCxnSpPr>
                                                          <a:cxnSpLocks noChangeShapeType="1"/>
                                                        </p:cNvCxnSpPr>
                                                        <p:nvPr/>
                                                      </p:nvCxnSpPr>
                                                      <p:spPr bwMode="auto">
                                                        <a:xfrm>
                                                          <a:off x="4556" y="7797"/>
                                                          <a:ext cx="90" cy="1575"/>
                                                        </a:xfrm>
                                                        <a:prstGeom prst="straightConnector1">
                                                          <a:avLst/>
                                                        </a:prstGeom>
                                                        <a:noFill/>
                                                        <a:ln w="38100">
                                                          <a:solidFill>
                                                            <a:srgbClr val="000000"/>
                                                          </a:solidFill>
                                                          <a:round/>
                                                          <a:headEnd/>
                                                          <a:tailEnd type="triangle" w="med" len="med"/>
                                                        </a:ln>
                                                      </p:spPr>
                                                    </p:cxnSp>
                                                  </p:grpSp>
                                                  <p:sp>
                                                    <p:nvSpPr>
                                                      <p:cNvPr id="68673" name="Oval 65" descr="80%"/>
                                                      <p:cNvSpPr>
                                                        <a:spLocks noChangeArrowheads="1"/>
                                                      </p:cNvSpPr>
                                                      <p:nvPr/>
                                                    </p:nvSpPr>
                                                    <p:spPr bwMode="auto">
                                                      <a:xfrm>
                                                        <a:off x="4627" y="10436"/>
                                                        <a:ext cx="195" cy="210"/>
                                                      </a:xfrm>
                                                      <a:prstGeom prst="ellipse">
                                                        <a:avLst/>
                                                      </a:prstGeom>
                                                      <a:pattFill prst="pct80">
                                                        <a:fgClr>
                                                          <a:srgbClr val="7F7F7F"/>
                                                        </a:fgClr>
                                                        <a:bgClr>
                                                          <a:srgbClr val="FFFFFF"/>
                                                        </a:bgClr>
                                                      </a:patt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68674" name="Oval 66" descr="80%"/>
                                                    <p:cNvSpPr>
                                                      <a:spLocks noChangeArrowheads="1"/>
                                                    </p:cNvSpPr>
                                                    <p:nvPr/>
                                                  </p:nvSpPr>
                                                  <p:spPr bwMode="auto">
                                                    <a:xfrm>
                                                      <a:off x="4733" y="10821"/>
                                                      <a:ext cx="210" cy="240"/>
                                                    </a:xfrm>
                                                    <a:prstGeom prst="ellipse">
                                                      <a:avLst/>
                                                    </a:prstGeom>
                                                    <a:pattFill prst="pct80">
                                                      <a:fgClr>
                                                        <a:srgbClr val="7F7F7F"/>
                                                      </a:fgClr>
                                                      <a:bgClr>
                                                        <a:srgbClr val="FFFFFF"/>
                                                      </a:bgClr>
                                                    </a:patt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cxnSp>
                                                <p:nvCxnSpPr>
                                                  <p:cNvPr id="68675" name="AutoShape 67"/>
                                                  <p:cNvCxnSpPr>
                                                    <a:cxnSpLocks noChangeShapeType="1"/>
                                                  </p:cNvCxnSpPr>
                                                  <p:nvPr/>
                                                </p:nvCxnSpPr>
                                                <p:spPr bwMode="auto">
                                                  <a:xfrm>
                                                    <a:off x="4859" y="11057"/>
                                                    <a:ext cx="210" cy="1755"/>
                                                  </a:xfrm>
                                                  <a:prstGeom prst="straightConnector1">
                                                    <a:avLst/>
                                                  </a:prstGeom>
                                                  <a:noFill/>
                                                  <a:ln w="38100">
                                                    <a:solidFill>
                                                      <a:srgbClr val="000000"/>
                                                    </a:solidFill>
                                                    <a:round/>
                                                    <a:headEnd/>
                                                    <a:tailEnd type="triangle" w="med" len="med"/>
                                                  </a:ln>
                                                </p:spPr>
                                              </p:cxnSp>
                                            </p:grpSp>
                                          </p:grpSp>
                                        </p:grpSp>
                                        <p:sp>
                                          <p:nvSpPr>
                                            <p:cNvPr id="68676" name="Oval 68" descr="80%"/>
                                            <p:cNvSpPr>
                                              <a:spLocks noChangeArrowheads="1"/>
                                            </p:cNvSpPr>
                                            <p:nvPr/>
                                          </p:nvSpPr>
                                          <p:spPr bwMode="auto">
                                            <a:xfrm>
                                              <a:off x="4456" y="12466"/>
                                              <a:ext cx="195" cy="240"/>
                                            </a:xfrm>
                                            <a:prstGeom prst="ellipse">
                                              <a:avLst/>
                                            </a:prstGeom>
                                            <a:pattFill prst="pct80">
                                              <a:fgClr>
                                                <a:srgbClr val="7F7F7F"/>
                                              </a:fgClr>
                                              <a:bgClr>
                                                <a:srgbClr val="FFFFFF"/>
                                              </a:bgClr>
                                            </a:patt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cxnSp>
                                      <p:nvCxnSpPr>
                                        <p:cNvPr id="68677" name="AutoShape 69"/>
                                        <p:cNvCxnSpPr>
                                          <a:cxnSpLocks noChangeShapeType="1"/>
                                        </p:cNvCxnSpPr>
                                        <p:nvPr/>
                                      </p:nvCxnSpPr>
                                      <p:spPr bwMode="auto">
                                        <a:xfrm flipH="1" flipV="1">
                                          <a:off x="4473" y="11466"/>
                                          <a:ext cx="330" cy="315"/>
                                        </a:xfrm>
                                        <a:prstGeom prst="straightConnector1">
                                          <a:avLst/>
                                        </a:prstGeom>
                                        <a:noFill/>
                                        <a:ln w="38100">
                                          <a:solidFill>
                                            <a:srgbClr val="00B050"/>
                                          </a:solidFill>
                                          <a:round/>
                                          <a:headEnd/>
                                          <a:tailEnd type="triangle" w="med" len="med"/>
                                        </a:ln>
                                      </p:spPr>
                                    </p:cxnSp>
                                  </p:grpSp>
                                  <p:sp>
                                    <p:nvSpPr>
                                      <p:cNvPr id="68678" name="AutoShape 70"/>
                                      <p:cNvSpPr>
                                        <a:spLocks noChangeArrowheads="1"/>
                                      </p:cNvSpPr>
                                      <p:nvPr/>
                                    </p:nvSpPr>
                                    <p:spPr bwMode="auto">
                                      <a:xfrm>
                                        <a:off x="4283" y="11185"/>
                                        <a:ext cx="203" cy="180"/>
                                      </a:xfrm>
                                      <a:prstGeom prst="triangle">
                                        <a:avLst>
                                          <a:gd name="adj" fmla="val 50000"/>
                                        </a:avLst>
                                      </a:prstGeom>
                                      <a:solidFill>
                                        <a:srgbClr val="00B050"/>
                                      </a:solidFill>
                                      <a:ln w="19050">
                                        <a:solidFill>
                                          <a:schemeClr val="accent3">
                                            <a:lumMod val="75000"/>
                                          </a:schemeClr>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68679" name="AutoShape 71"/>
                                    <p:cNvSpPr>
                                      <a:spLocks noChangeArrowheads="1"/>
                                    </p:cNvSpPr>
                                    <p:nvPr/>
                                  </p:nvSpPr>
                                  <p:spPr bwMode="auto">
                                    <a:xfrm>
                                      <a:off x="4131" y="11474"/>
                                      <a:ext cx="203" cy="180"/>
                                    </a:xfrm>
                                    <a:prstGeom prst="triangle">
                                      <a:avLst>
                                        <a:gd name="adj" fmla="val 50000"/>
                                      </a:avLst>
                                    </a:prstGeom>
                                    <a:solidFill>
                                      <a:srgbClr val="00B050"/>
                                    </a:solidFill>
                                    <a:ln w="19050">
                                      <a:solidFill>
                                        <a:schemeClr val="accent3">
                                          <a:lumMod val="75000"/>
                                        </a:schemeClr>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68680" name="AutoShape 72"/>
                                  <p:cNvSpPr>
                                    <a:spLocks noChangeArrowheads="1"/>
                                  </p:cNvSpPr>
                                  <p:nvPr/>
                                </p:nvSpPr>
                                <p:spPr bwMode="auto">
                                  <a:xfrm>
                                    <a:off x="8415" y="13104"/>
                                    <a:ext cx="203" cy="180"/>
                                  </a:xfrm>
                                  <a:prstGeom prst="triangle">
                                    <a:avLst>
                                      <a:gd name="adj" fmla="val 50000"/>
                                    </a:avLst>
                                  </a:prstGeom>
                                  <a:solidFill>
                                    <a:srgbClr val="00B050"/>
                                  </a:solidFill>
                                  <a:ln w="19050">
                                    <a:solidFill>
                                      <a:schemeClr val="accent3">
                                        <a:lumMod val="75000"/>
                                      </a:schemeClr>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sp>
                            <p:nvSpPr>
                              <p:cNvPr id="68681" name="Rectangle 73" descr="Trellis"/>
                              <p:cNvSpPr>
                                <a:spLocks noChangeArrowheads="1"/>
                              </p:cNvSpPr>
                              <p:nvPr/>
                            </p:nvSpPr>
                            <p:spPr bwMode="auto">
                              <a:xfrm rot="2325892">
                                <a:off x="6355" y="9617"/>
                                <a:ext cx="222" cy="242"/>
                              </a:xfrm>
                              <a:prstGeom prst="rect">
                                <a:avLst/>
                              </a:prstGeom>
                              <a:pattFill prst="trellis">
                                <a:fgClr>
                                  <a:srgbClr val="FFC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68682" name="Rectangle 74" descr="Trellis"/>
                            <p:cNvSpPr>
                              <a:spLocks noChangeArrowheads="1"/>
                            </p:cNvSpPr>
                            <p:nvPr/>
                          </p:nvSpPr>
                          <p:spPr bwMode="auto">
                            <a:xfrm rot="2325892">
                              <a:off x="6410" y="9945"/>
                              <a:ext cx="222" cy="242"/>
                            </a:xfrm>
                            <a:prstGeom prst="rect">
                              <a:avLst/>
                            </a:prstGeom>
                            <a:pattFill prst="trellis">
                              <a:fgClr>
                                <a:srgbClr val="FFC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8621" name="Group 75"/>
                          <p:cNvGrpSpPr>
                            <a:grpSpLocks/>
                          </p:cNvGrpSpPr>
                          <p:nvPr/>
                        </p:nvGrpSpPr>
                        <p:grpSpPr bwMode="auto">
                          <a:xfrm>
                            <a:off x="4451" y="4644"/>
                            <a:ext cx="658" cy="1087"/>
                            <a:chOff x="4451" y="4644"/>
                            <a:chExt cx="658" cy="1087"/>
                          </a:xfrm>
                        </p:grpSpPr>
                        <p:cxnSp>
                          <p:nvCxnSpPr>
                            <p:cNvPr id="68684" name="AutoShape 76"/>
                            <p:cNvCxnSpPr>
                              <a:cxnSpLocks noChangeShapeType="1"/>
                            </p:cNvCxnSpPr>
                            <p:nvPr/>
                          </p:nvCxnSpPr>
                          <p:spPr bwMode="auto">
                            <a:xfrm>
                              <a:off x="4968" y="5191"/>
                              <a:ext cx="120" cy="540"/>
                            </a:xfrm>
                            <a:prstGeom prst="straightConnector1">
                              <a:avLst/>
                            </a:prstGeom>
                            <a:noFill/>
                            <a:ln w="38100">
                              <a:solidFill>
                                <a:srgbClr val="000000"/>
                              </a:solidFill>
                              <a:round/>
                              <a:headEnd/>
                              <a:tailEnd type="triangle" w="med" len="med"/>
                            </a:ln>
                          </p:spPr>
                        </p:cxnSp>
                        <p:grpSp>
                          <p:nvGrpSpPr>
                            <p:cNvPr id="68622" name="Group 77"/>
                            <p:cNvGrpSpPr>
                              <a:grpSpLocks/>
                            </p:cNvGrpSpPr>
                            <p:nvPr/>
                          </p:nvGrpSpPr>
                          <p:grpSpPr bwMode="auto">
                            <a:xfrm>
                              <a:off x="4451" y="4644"/>
                              <a:ext cx="658" cy="765"/>
                              <a:chOff x="4451" y="4644"/>
                              <a:chExt cx="778" cy="975"/>
                            </a:xfrm>
                          </p:grpSpPr>
                          <p:sp>
                            <p:nvSpPr>
                              <p:cNvPr id="68686" name="Oval 78" descr="80%"/>
                              <p:cNvSpPr>
                                <a:spLocks noChangeArrowheads="1"/>
                              </p:cNvSpPr>
                              <p:nvPr/>
                            </p:nvSpPr>
                            <p:spPr bwMode="auto">
                              <a:xfrm>
                                <a:off x="4451" y="4733"/>
                                <a:ext cx="225" cy="255"/>
                              </a:xfrm>
                              <a:prstGeom prst="ellipse">
                                <a:avLst/>
                              </a:prstGeom>
                              <a:pattFill prst="pct80">
                                <a:fgClr>
                                  <a:srgbClr val="7F7F7F"/>
                                </a:fgClr>
                                <a:bgClr>
                                  <a:srgbClr val="FFFFFF"/>
                                </a:bgClr>
                              </a:patt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68623" name="Group 79"/>
                              <p:cNvGrpSpPr>
                                <a:grpSpLocks/>
                              </p:cNvGrpSpPr>
                              <p:nvPr/>
                            </p:nvGrpSpPr>
                            <p:grpSpPr bwMode="auto">
                              <a:xfrm>
                                <a:off x="4647" y="4644"/>
                                <a:ext cx="582" cy="975"/>
                                <a:chOff x="4647" y="4644"/>
                                <a:chExt cx="582" cy="975"/>
                              </a:xfrm>
                            </p:grpSpPr>
                            <p:grpSp>
                              <p:nvGrpSpPr>
                                <p:cNvPr id="68625" name="Group 80"/>
                                <p:cNvGrpSpPr>
                                  <a:grpSpLocks/>
                                </p:cNvGrpSpPr>
                                <p:nvPr/>
                              </p:nvGrpSpPr>
                              <p:grpSpPr bwMode="auto">
                                <a:xfrm>
                                  <a:off x="4647" y="5001"/>
                                  <a:ext cx="582" cy="618"/>
                                  <a:chOff x="4647" y="5001"/>
                                  <a:chExt cx="582" cy="618"/>
                                </a:xfrm>
                              </p:grpSpPr>
                              <p:sp>
                                <p:nvSpPr>
                                  <p:cNvPr id="68689" name="Oval 81" descr="80%"/>
                                  <p:cNvSpPr>
                                    <a:spLocks noChangeArrowheads="1"/>
                                  </p:cNvSpPr>
                                  <p:nvPr/>
                                </p:nvSpPr>
                                <p:spPr bwMode="auto">
                                  <a:xfrm>
                                    <a:off x="4647" y="5021"/>
                                    <a:ext cx="225" cy="255"/>
                                  </a:xfrm>
                                  <a:prstGeom prst="ellipse">
                                    <a:avLst/>
                                  </a:prstGeom>
                                  <a:pattFill prst="pct80">
                                    <a:fgClr>
                                      <a:srgbClr val="7F7F7F"/>
                                    </a:fgClr>
                                    <a:bgClr>
                                      <a:srgbClr val="FFFFFF"/>
                                    </a:bgClr>
                                  </a:patt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68627" name="Group 82"/>
                                  <p:cNvGrpSpPr>
                                    <a:grpSpLocks/>
                                  </p:cNvGrpSpPr>
                                  <p:nvPr/>
                                </p:nvGrpSpPr>
                                <p:grpSpPr bwMode="auto">
                                  <a:xfrm>
                                    <a:off x="4733" y="5001"/>
                                    <a:ext cx="496" cy="618"/>
                                    <a:chOff x="4733" y="6156"/>
                                    <a:chExt cx="496" cy="618"/>
                                  </a:xfrm>
                                </p:grpSpPr>
                                <p:sp>
                                  <p:nvSpPr>
                                    <p:cNvPr id="68691" name="Oval 83" descr="80%"/>
                                    <p:cNvSpPr>
                                      <a:spLocks noChangeArrowheads="1"/>
                                    </p:cNvSpPr>
                                    <p:nvPr/>
                                  </p:nvSpPr>
                                  <p:spPr bwMode="auto">
                                    <a:xfrm>
                                      <a:off x="5004" y="6156"/>
                                      <a:ext cx="225" cy="255"/>
                                    </a:xfrm>
                                    <a:prstGeom prst="ellipse">
                                      <a:avLst/>
                                    </a:prstGeom>
                                    <a:pattFill prst="pct80">
                                      <a:fgClr>
                                        <a:srgbClr val="7F7F7F"/>
                                      </a:fgClr>
                                      <a:bgClr>
                                        <a:srgbClr val="FFFFFF"/>
                                      </a:bgClr>
                                    </a:patt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692" name="Oval 84" descr="80%"/>
                                    <p:cNvSpPr>
                                      <a:spLocks noChangeArrowheads="1"/>
                                    </p:cNvSpPr>
                                    <p:nvPr/>
                                  </p:nvSpPr>
                                  <p:spPr bwMode="auto">
                                    <a:xfrm>
                                      <a:off x="4733" y="6519"/>
                                      <a:ext cx="225" cy="255"/>
                                    </a:xfrm>
                                    <a:prstGeom prst="ellipse">
                                      <a:avLst/>
                                    </a:prstGeom>
                                    <a:pattFill prst="pct80">
                                      <a:fgClr>
                                        <a:srgbClr val="7F7F7F"/>
                                      </a:fgClr>
                                      <a:bgClr>
                                        <a:srgbClr val="FFFFFF"/>
                                      </a:bgClr>
                                    </a:patt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sp>
                              <p:nvSpPr>
                                <p:cNvPr id="68693" name="Oval 85" descr="80%"/>
                                <p:cNvSpPr>
                                  <a:spLocks noChangeArrowheads="1"/>
                                </p:cNvSpPr>
                                <p:nvPr/>
                              </p:nvSpPr>
                              <p:spPr bwMode="auto">
                                <a:xfrm>
                                  <a:off x="4808" y="4644"/>
                                  <a:ext cx="225" cy="255"/>
                                </a:xfrm>
                                <a:prstGeom prst="ellipse">
                                  <a:avLst/>
                                </a:prstGeom>
                                <a:pattFill prst="pct80">
                                  <a:fgClr>
                                    <a:srgbClr val="7F7F7F"/>
                                  </a:fgClr>
                                  <a:bgClr>
                                    <a:srgbClr val="FFFFFF"/>
                                  </a:bgClr>
                                </a:patt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grpSp>
                    </p:grpSp>
                  </p:grpSp>
                  <p:grpSp>
                    <p:nvGrpSpPr>
                      <p:cNvPr id="68629" name="Group 86"/>
                      <p:cNvGrpSpPr>
                        <a:grpSpLocks/>
                      </p:cNvGrpSpPr>
                      <p:nvPr/>
                    </p:nvGrpSpPr>
                    <p:grpSpPr bwMode="auto">
                      <a:xfrm>
                        <a:off x="3726" y="7421"/>
                        <a:ext cx="3455" cy="2680"/>
                        <a:chOff x="4011" y="9773"/>
                        <a:chExt cx="3455" cy="2680"/>
                      </a:xfrm>
                    </p:grpSpPr>
                    <p:grpSp>
                      <p:nvGrpSpPr>
                        <p:cNvPr id="68631" name="Group 87"/>
                        <p:cNvGrpSpPr>
                          <a:grpSpLocks/>
                        </p:cNvGrpSpPr>
                        <p:nvPr/>
                      </p:nvGrpSpPr>
                      <p:grpSpPr bwMode="auto">
                        <a:xfrm rot="14968161">
                          <a:off x="6861" y="9782"/>
                          <a:ext cx="447" cy="430"/>
                          <a:chOff x="9398" y="4790"/>
                          <a:chExt cx="1902" cy="1840"/>
                        </a:xfrm>
                      </p:grpSpPr>
                      <p:sp>
                        <p:nvSpPr>
                          <p:cNvPr id="68696" name="Freeform 88"/>
                          <p:cNvSpPr>
                            <a:spLocks/>
                          </p:cNvSpPr>
                          <p:nvPr/>
                        </p:nvSpPr>
                        <p:spPr bwMode="auto">
                          <a:xfrm>
                            <a:off x="9398" y="4790"/>
                            <a:ext cx="1902" cy="1840"/>
                          </a:xfrm>
                          <a:custGeom>
                            <a:avLst/>
                            <a:gdLst/>
                            <a:ahLst/>
                            <a:cxnLst>
                              <a:cxn ang="0">
                                <a:pos x="382" y="85"/>
                              </a:cxn>
                              <a:cxn ang="0">
                                <a:pos x="187" y="235"/>
                              </a:cxn>
                              <a:cxn ang="0">
                                <a:pos x="7" y="550"/>
                              </a:cxn>
                              <a:cxn ang="0">
                                <a:pos x="142" y="625"/>
                              </a:cxn>
                              <a:cxn ang="0">
                                <a:pos x="382" y="280"/>
                              </a:cxn>
                              <a:cxn ang="0">
                                <a:pos x="547" y="205"/>
                              </a:cxn>
                              <a:cxn ang="0">
                                <a:pos x="637" y="130"/>
                              </a:cxn>
                              <a:cxn ang="0">
                                <a:pos x="517" y="10"/>
                              </a:cxn>
                              <a:cxn ang="0">
                                <a:pos x="382" y="85"/>
                              </a:cxn>
                            </a:cxnLst>
                            <a:rect l="0" t="0" r="r" b="b"/>
                            <a:pathLst>
                              <a:path w="642" h="670">
                                <a:moveTo>
                                  <a:pt x="382" y="85"/>
                                </a:moveTo>
                                <a:cubicBezTo>
                                  <a:pt x="327" y="122"/>
                                  <a:pt x="249" y="158"/>
                                  <a:pt x="187" y="235"/>
                                </a:cubicBezTo>
                                <a:cubicBezTo>
                                  <a:pt x="125" y="312"/>
                                  <a:pt x="14" y="485"/>
                                  <a:pt x="7" y="550"/>
                                </a:cubicBezTo>
                                <a:cubicBezTo>
                                  <a:pt x="0" y="615"/>
                                  <a:pt x="80" y="670"/>
                                  <a:pt x="142" y="625"/>
                                </a:cubicBezTo>
                                <a:cubicBezTo>
                                  <a:pt x="204" y="580"/>
                                  <a:pt x="315" y="350"/>
                                  <a:pt x="382" y="280"/>
                                </a:cubicBezTo>
                                <a:cubicBezTo>
                                  <a:pt x="449" y="210"/>
                                  <a:pt x="504" y="230"/>
                                  <a:pt x="547" y="205"/>
                                </a:cubicBezTo>
                                <a:cubicBezTo>
                                  <a:pt x="590" y="180"/>
                                  <a:pt x="642" y="162"/>
                                  <a:pt x="637" y="130"/>
                                </a:cubicBezTo>
                                <a:cubicBezTo>
                                  <a:pt x="632" y="98"/>
                                  <a:pt x="562" y="20"/>
                                  <a:pt x="517" y="10"/>
                                </a:cubicBezTo>
                                <a:cubicBezTo>
                                  <a:pt x="472" y="0"/>
                                  <a:pt x="437" y="48"/>
                                  <a:pt x="382" y="85"/>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697" name="Freeform 89"/>
                          <p:cNvSpPr>
                            <a:spLocks/>
                          </p:cNvSpPr>
                          <p:nvPr/>
                        </p:nvSpPr>
                        <p:spPr bwMode="auto">
                          <a:xfrm>
                            <a:off x="9505" y="4925"/>
                            <a:ext cx="1650" cy="1555"/>
                          </a:xfrm>
                          <a:custGeom>
                            <a:avLst/>
                            <a:gdLst/>
                            <a:ahLst/>
                            <a:cxnLst>
                              <a:cxn ang="0">
                                <a:pos x="1580" y="175"/>
                              </a:cxn>
                              <a:cxn ang="0">
                                <a:pos x="1430" y="10"/>
                              </a:cxn>
                              <a:cxn ang="0">
                                <a:pos x="1100" y="115"/>
                              </a:cxn>
                              <a:cxn ang="0">
                                <a:pos x="1205" y="295"/>
                              </a:cxn>
                              <a:cxn ang="0">
                                <a:pos x="950" y="235"/>
                              </a:cxn>
                              <a:cxn ang="0">
                                <a:pos x="785" y="355"/>
                              </a:cxn>
                              <a:cxn ang="0">
                                <a:pos x="905" y="520"/>
                              </a:cxn>
                              <a:cxn ang="0">
                                <a:pos x="755" y="505"/>
                              </a:cxn>
                              <a:cxn ang="0">
                                <a:pos x="710" y="430"/>
                              </a:cxn>
                              <a:cxn ang="0">
                                <a:pos x="545" y="520"/>
                              </a:cxn>
                              <a:cxn ang="0">
                                <a:pos x="650" y="685"/>
                              </a:cxn>
                              <a:cxn ang="0">
                                <a:pos x="560" y="745"/>
                              </a:cxn>
                              <a:cxn ang="0">
                                <a:pos x="455" y="670"/>
                              </a:cxn>
                              <a:cxn ang="0">
                                <a:pos x="290" y="850"/>
                              </a:cxn>
                              <a:cxn ang="0">
                                <a:pos x="455" y="985"/>
                              </a:cxn>
                              <a:cxn ang="0">
                                <a:pos x="425" y="1075"/>
                              </a:cxn>
                              <a:cxn ang="0">
                                <a:pos x="215" y="1000"/>
                              </a:cxn>
                              <a:cxn ang="0">
                                <a:pos x="65" y="1165"/>
                              </a:cxn>
                              <a:cxn ang="0">
                                <a:pos x="200" y="1240"/>
                              </a:cxn>
                              <a:cxn ang="0">
                                <a:pos x="95" y="1270"/>
                              </a:cxn>
                              <a:cxn ang="0">
                                <a:pos x="20" y="1480"/>
                              </a:cxn>
                              <a:cxn ang="0">
                                <a:pos x="215" y="1540"/>
                              </a:cxn>
                              <a:cxn ang="0">
                                <a:pos x="170" y="1390"/>
                              </a:cxn>
                              <a:cxn ang="0">
                                <a:pos x="275" y="1405"/>
                              </a:cxn>
                              <a:cxn ang="0">
                                <a:pos x="425" y="1315"/>
                              </a:cxn>
                              <a:cxn ang="0">
                                <a:pos x="305" y="1165"/>
                              </a:cxn>
                              <a:cxn ang="0">
                                <a:pos x="515" y="1210"/>
                              </a:cxn>
                              <a:cxn ang="0">
                                <a:pos x="590" y="1000"/>
                              </a:cxn>
                              <a:cxn ang="0">
                                <a:pos x="485" y="865"/>
                              </a:cxn>
                              <a:cxn ang="0">
                                <a:pos x="605" y="910"/>
                              </a:cxn>
                              <a:cxn ang="0">
                                <a:pos x="725" y="910"/>
                              </a:cxn>
                              <a:cxn ang="0">
                                <a:pos x="815" y="790"/>
                              </a:cxn>
                              <a:cxn ang="0">
                                <a:pos x="725" y="610"/>
                              </a:cxn>
                              <a:cxn ang="0">
                                <a:pos x="905" y="625"/>
                              </a:cxn>
                              <a:cxn ang="0">
                                <a:pos x="1055" y="520"/>
                              </a:cxn>
                              <a:cxn ang="0">
                                <a:pos x="965" y="475"/>
                              </a:cxn>
                              <a:cxn ang="0">
                                <a:pos x="1055" y="430"/>
                              </a:cxn>
                              <a:cxn ang="0">
                                <a:pos x="1190" y="460"/>
                              </a:cxn>
                              <a:cxn ang="0">
                                <a:pos x="1325" y="340"/>
                              </a:cxn>
                              <a:cxn ang="0">
                                <a:pos x="1325" y="145"/>
                              </a:cxn>
                              <a:cxn ang="0">
                                <a:pos x="1430" y="205"/>
                              </a:cxn>
                              <a:cxn ang="0">
                                <a:pos x="1520" y="355"/>
                              </a:cxn>
                              <a:cxn ang="0">
                                <a:pos x="1640" y="280"/>
                              </a:cxn>
                              <a:cxn ang="0">
                                <a:pos x="1580" y="175"/>
                              </a:cxn>
                            </a:cxnLst>
                            <a:rect l="0" t="0" r="r" b="b"/>
                            <a:pathLst>
                              <a:path w="1650" h="1555">
                                <a:moveTo>
                                  <a:pt x="1580" y="175"/>
                                </a:moveTo>
                                <a:cubicBezTo>
                                  <a:pt x="1545" y="130"/>
                                  <a:pt x="1510" y="20"/>
                                  <a:pt x="1430" y="10"/>
                                </a:cubicBezTo>
                                <a:cubicBezTo>
                                  <a:pt x="1350" y="0"/>
                                  <a:pt x="1138" y="67"/>
                                  <a:pt x="1100" y="115"/>
                                </a:cubicBezTo>
                                <a:cubicBezTo>
                                  <a:pt x="1062" y="163"/>
                                  <a:pt x="1230" y="275"/>
                                  <a:pt x="1205" y="295"/>
                                </a:cubicBezTo>
                                <a:cubicBezTo>
                                  <a:pt x="1180" y="315"/>
                                  <a:pt x="1020" y="225"/>
                                  <a:pt x="950" y="235"/>
                                </a:cubicBezTo>
                                <a:cubicBezTo>
                                  <a:pt x="880" y="245"/>
                                  <a:pt x="792" y="308"/>
                                  <a:pt x="785" y="355"/>
                                </a:cubicBezTo>
                                <a:cubicBezTo>
                                  <a:pt x="778" y="402"/>
                                  <a:pt x="910" y="495"/>
                                  <a:pt x="905" y="520"/>
                                </a:cubicBezTo>
                                <a:cubicBezTo>
                                  <a:pt x="900" y="545"/>
                                  <a:pt x="787" y="520"/>
                                  <a:pt x="755" y="505"/>
                                </a:cubicBezTo>
                                <a:cubicBezTo>
                                  <a:pt x="723" y="490"/>
                                  <a:pt x="745" y="427"/>
                                  <a:pt x="710" y="430"/>
                                </a:cubicBezTo>
                                <a:cubicBezTo>
                                  <a:pt x="675" y="433"/>
                                  <a:pt x="555" y="478"/>
                                  <a:pt x="545" y="520"/>
                                </a:cubicBezTo>
                                <a:cubicBezTo>
                                  <a:pt x="535" y="562"/>
                                  <a:pt x="648" y="648"/>
                                  <a:pt x="650" y="685"/>
                                </a:cubicBezTo>
                                <a:cubicBezTo>
                                  <a:pt x="652" y="722"/>
                                  <a:pt x="592" y="747"/>
                                  <a:pt x="560" y="745"/>
                                </a:cubicBezTo>
                                <a:cubicBezTo>
                                  <a:pt x="528" y="743"/>
                                  <a:pt x="500" y="653"/>
                                  <a:pt x="455" y="670"/>
                                </a:cubicBezTo>
                                <a:cubicBezTo>
                                  <a:pt x="410" y="687"/>
                                  <a:pt x="290" y="798"/>
                                  <a:pt x="290" y="850"/>
                                </a:cubicBezTo>
                                <a:cubicBezTo>
                                  <a:pt x="290" y="902"/>
                                  <a:pt x="432" y="947"/>
                                  <a:pt x="455" y="985"/>
                                </a:cubicBezTo>
                                <a:cubicBezTo>
                                  <a:pt x="478" y="1023"/>
                                  <a:pt x="465" y="1073"/>
                                  <a:pt x="425" y="1075"/>
                                </a:cubicBezTo>
                                <a:cubicBezTo>
                                  <a:pt x="385" y="1077"/>
                                  <a:pt x="275" y="985"/>
                                  <a:pt x="215" y="1000"/>
                                </a:cubicBezTo>
                                <a:cubicBezTo>
                                  <a:pt x="155" y="1015"/>
                                  <a:pt x="67" y="1125"/>
                                  <a:pt x="65" y="1165"/>
                                </a:cubicBezTo>
                                <a:cubicBezTo>
                                  <a:pt x="63" y="1205"/>
                                  <a:pt x="195" y="1223"/>
                                  <a:pt x="200" y="1240"/>
                                </a:cubicBezTo>
                                <a:cubicBezTo>
                                  <a:pt x="205" y="1257"/>
                                  <a:pt x="125" y="1230"/>
                                  <a:pt x="95" y="1270"/>
                                </a:cubicBezTo>
                                <a:cubicBezTo>
                                  <a:pt x="65" y="1310"/>
                                  <a:pt x="0" y="1435"/>
                                  <a:pt x="20" y="1480"/>
                                </a:cubicBezTo>
                                <a:cubicBezTo>
                                  <a:pt x="40" y="1525"/>
                                  <a:pt x="190" y="1555"/>
                                  <a:pt x="215" y="1540"/>
                                </a:cubicBezTo>
                                <a:cubicBezTo>
                                  <a:pt x="240" y="1525"/>
                                  <a:pt x="160" y="1412"/>
                                  <a:pt x="170" y="1390"/>
                                </a:cubicBezTo>
                                <a:cubicBezTo>
                                  <a:pt x="180" y="1368"/>
                                  <a:pt x="233" y="1417"/>
                                  <a:pt x="275" y="1405"/>
                                </a:cubicBezTo>
                                <a:cubicBezTo>
                                  <a:pt x="317" y="1393"/>
                                  <a:pt x="420" y="1355"/>
                                  <a:pt x="425" y="1315"/>
                                </a:cubicBezTo>
                                <a:cubicBezTo>
                                  <a:pt x="430" y="1275"/>
                                  <a:pt x="290" y="1183"/>
                                  <a:pt x="305" y="1165"/>
                                </a:cubicBezTo>
                                <a:cubicBezTo>
                                  <a:pt x="320" y="1147"/>
                                  <a:pt x="467" y="1237"/>
                                  <a:pt x="515" y="1210"/>
                                </a:cubicBezTo>
                                <a:cubicBezTo>
                                  <a:pt x="563" y="1183"/>
                                  <a:pt x="595" y="1057"/>
                                  <a:pt x="590" y="1000"/>
                                </a:cubicBezTo>
                                <a:cubicBezTo>
                                  <a:pt x="585" y="943"/>
                                  <a:pt x="483" y="880"/>
                                  <a:pt x="485" y="865"/>
                                </a:cubicBezTo>
                                <a:cubicBezTo>
                                  <a:pt x="487" y="850"/>
                                  <a:pt x="565" y="903"/>
                                  <a:pt x="605" y="910"/>
                                </a:cubicBezTo>
                                <a:cubicBezTo>
                                  <a:pt x="645" y="917"/>
                                  <a:pt x="690" y="930"/>
                                  <a:pt x="725" y="910"/>
                                </a:cubicBezTo>
                                <a:cubicBezTo>
                                  <a:pt x="760" y="890"/>
                                  <a:pt x="815" y="840"/>
                                  <a:pt x="815" y="790"/>
                                </a:cubicBezTo>
                                <a:cubicBezTo>
                                  <a:pt x="815" y="740"/>
                                  <a:pt x="710" y="637"/>
                                  <a:pt x="725" y="610"/>
                                </a:cubicBezTo>
                                <a:cubicBezTo>
                                  <a:pt x="740" y="583"/>
                                  <a:pt x="850" y="640"/>
                                  <a:pt x="905" y="625"/>
                                </a:cubicBezTo>
                                <a:cubicBezTo>
                                  <a:pt x="960" y="610"/>
                                  <a:pt x="1045" y="545"/>
                                  <a:pt x="1055" y="520"/>
                                </a:cubicBezTo>
                                <a:cubicBezTo>
                                  <a:pt x="1065" y="495"/>
                                  <a:pt x="965" y="490"/>
                                  <a:pt x="965" y="475"/>
                                </a:cubicBezTo>
                                <a:cubicBezTo>
                                  <a:pt x="965" y="460"/>
                                  <a:pt x="1018" y="432"/>
                                  <a:pt x="1055" y="430"/>
                                </a:cubicBezTo>
                                <a:cubicBezTo>
                                  <a:pt x="1092" y="428"/>
                                  <a:pt x="1145" y="475"/>
                                  <a:pt x="1190" y="460"/>
                                </a:cubicBezTo>
                                <a:cubicBezTo>
                                  <a:pt x="1235" y="445"/>
                                  <a:pt x="1303" y="392"/>
                                  <a:pt x="1325" y="340"/>
                                </a:cubicBezTo>
                                <a:cubicBezTo>
                                  <a:pt x="1347" y="288"/>
                                  <a:pt x="1308" y="167"/>
                                  <a:pt x="1325" y="145"/>
                                </a:cubicBezTo>
                                <a:cubicBezTo>
                                  <a:pt x="1342" y="123"/>
                                  <a:pt x="1398" y="170"/>
                                  <a:pt x="1430" y="205"/>
                                </a:cubicBezTo>
                                <a:cubicBezTo>
                                  <a:pt x="1462" y="240"/>
                                  <a:pt x="1485" y="343"/>
                                  <a:pt x="1520" y="355"/>
                                </a:cubicBezTo>
                                <a:cubicBezTo>
                                  <a:pt x="1555" y="367"/>
                                  <a:pt x="1630" y="305"/>
                                  <a:pt x="1640" y="280"/>
                                </a:cubicBezTo>
                                <a:cubicBezTo>
                                  <a:pt x="1650" y="255"/>
                                  <a:pt x="1615" y="220"/>
                                  <a:pt x="1580" y="175"/>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8632" name="Group 90"/>
                        <p:cNvGrpSpPr>
                          <a:grpSpLocks/>
                        </p:cNvGrpSpPr>
                        <p:nvPr/>
                      </p:nvGrpSpPr>
                      <p:grpSpPr bwMode="auto">
                        <a:xfrm>
                          <a:off x="4011" y="10684"/>
                          <a:ext cx="3455" cy="1769"/>
                          <a:chOff x="4011" y="10700"/>
                          <a:chExt cx="3455" cy="1769"/>
                        </a:xfrm>
                      </p:grpSpPr>
                      <p:grpSp>
                        <p:nvGrpSpPr>
                          <p:cNvPr id="68633" name="Group 91"/>
                          <p:cNvGrpSpPr>
                            <a:grpSpLocks/>
                          </p:cNvGrpSpPr>
                          <p:nvPr/>
                        </p:nvGrpSpPr>
                        <p:grpSpPr bwMode="auto">
                          <a:xfrm rot="6765778">
                            <a:off x="5940" y="11390"/>
                            <a:ext cx="318" cy="425"/>
                            <a:chOff x="9398" y="4790"/>
                            <a:chExt cx="1902" cy="1840"/>
                          </a:xfrm>
                        </p:grpSpPr>
                        <p:sp>
                          <p:nvSpPr>
                            <p:cNvPr id="68700" name="Freeform 92"/>
                            <p:cNvSpPr>
                              <a:spLocks/>
                            </p:cNvSpPr>
                            <p:nvPr/>
                          </p:nvSpPr>
                          <p:spPr bwMode="auto">
                            <a:xfrm>
                              <a:off x="9398" y="4790"/>
                              <a:ext cx="1902" cy="1840"/>
                            </a:xfrm>
                            <a:custGeom>
                              <a:avLst/>
                              <a:gdLst/>
                              <a:ahLst/>
                              <a:cxnLst>
                                <a:cxn ang="0">
                                  <a:pos x="382" y="85"/>
                                </a:cxn>
                                <a:cxn ang="0">
                                  <a:pos x="187" y="235"/>
                                </a:cxn>
                                <a:cxn ang="0">
                                  <a:pos x="7" y="550"/>
                                </a:cxn>
                                <a:cxn ang="0">
                                  <a:pos x="142" y="625"/>
                                </a:cxn>
                                <a:cxn ang="0">
                                  <a:pos x="382" y="280"/>
                                </a:cxn>
                                <a:cxn ang="0">
                                  <a:pos x="547" y="205"/>
                                </a:cxn>
                                <a:cxn ang="0">
                                  <a:pos x="637" y="130"/>
                                </a:cxn>
                                <a:cxn ang="0">
                                  <a:pos x="517" y="10"/>
                                </a:cxn>
                                <a:cxn ang="0">
                                  <a:pos x="382" y="85"/>
                                </a:cxn>
                              </a:cxnLst>
                              <a:rect l="0" t="0" r="r" b="b"/>
                              <a:pathLst>
                                <a:path w="642" h="670">
                                  <a:moveTo>
                                    <a:pt x="382" y="85"/>
                                  </a:moveTo>
                                  <a:cubicBezTo>
                                    <a:pt x="327" y="122"/>
                                    <a:pt x="249" y="158"/>
                                    <a:pt x="187" y="235"/>
                                  </a:cubicBezTo>
                                  <a:cubicBezTo>
                                    <a:pt x="125" y="312"/>
                                    <a:pt x="14" y="485"/>
                                    <a:pt x="7" y="550"/>
                                  </a:cubicBezTo>
                                  <a:cubicBezTo>
                                    <a:pt x="0" y="615"/>
                                    <a:pt x="80" y="670"/>
                                    <a:pt x="142" y="625"/>
                                  </a:cubicBezTo>
                                  <a:cubicBezTo>
                                    <a:pt x="204" y="580"/>
                                    <a:pt x="315" y="350"/>
                                    <a:pt x="382" y="280"/>
                                  </a:cubicBezTo>
                                  <a:cubicBezTo>
                                    <a:pt x="449" y="210"/>
                                    <a:pt x="504" y="230"/>
                                    <a:pt x="547" y="205"/>
                                  </a:cubicBezTo>
                                  <a:cubicBezTo>
                                    <a:pt x="590" y="180"/>
                                    <a:pt x="642" y="162"/>
                                    <a:pt x="637" y="130"/>
                                  </a:cubicBezTo>
                                  <a:cubicBezTo>
                                    <a:pt x="632" y="98"/>
                                    <a:pt x="562" y="20"/>
                                    <a:pt x="517" y="10"/>
                                  </a:cubicBezTo>
                                  <a:cubicBezTo>
                                    <a:pt x="472" y="0"/>
                                    <a:pt x="437" y="48"/>
                                    <a:pt x="382" y="85"/>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701" name="Freeform 93"/>
                            <p:cNvSpPr>
                              <a:spLocks/>
                            </p:cNvSpPr>
                            <p:nvPr/>
                          </p:nvSpPr>
                          <p:spPr bwMode="auto">
                            <a:xfrm>
                              <a:off x="9505" y="4925"/>
                              <a:ext cx="1650" cy="1555"/>
                            </a:xfrm>
                            <a:custGeom>
                              <a:avLst/>
                              <a:gdLst/>
                              <a:ahLst/>
                              <a:cxnLst>
                                <a:cxn ang="0">
                                  <a:pos x="1580" y="175"/>
                                </a:cxn>
                                <a:cxn ang="0">
                                  <a:pos x="1430" y="10"/>
                                </a:cxn>
                                <a:cxn ang="0">
                                  <a:pos x="1100" y="115"/>
                                </a:cxn>
                                <a:cxn ang="0">
                                  <a:pos x="1205" y="295"/>
                                </a:cxn>
                                <a:cxn ang="0">
                                  <a:pos x="950" y="235"/>
                                </a:cxn>
                                <a:cxn ang="0">
                                  <a:pos x="785" y="355"/>
                                </a:cxn>
                                <a:cxn ang="0">
                                  <a:pos x="905" y="520"/>
                                </a:cxn>
                                <a:cxn ang="0">
                                  <a:pos x="755" y="505"/>
                                </a:cxn>
                                <a:cxn ang="0">
                                  <a:pos x="710" y="430"/>
                                </a:cxn>
                                <a:cxn ang="0">
                                  <a:pos x="545" y="520"/>
                                </a:cxn>
                                <a:cxn ang="0">
                                  <a:pos x="650" y="685"/>
                                </a:cxn>
                                <a:cxn ang="0">
                                  <a:pos x="560" y="745"/>
                                </a:cxn>
                                <a:cxn ang="0">
                                  <a:pos x="455" y="670"/>
                                </a:cxn>
                                <a:cxn ang="0">
                                  <a:pos x="290" y="850"/>
                                </a:cxn>
                                <a:cxn ang="0">
                                  <a:pos x="455" y="985"/>
                                </a:cxn>
                                <a:cxn ang="0">
                                  <a:pos x="425" y="1075"/>
                                </a:cxn>
                                <a:cxn ang="0">
                                  <a:pos x="215" y="1000"/>
                                </a:cxn>
                                <a:cxn ang="0">
                                  <a:pos x="65" y="1165"/>
                                </a:cxn>
                                <a:cxn ang="0">
                                  <a:pos x="200" y="1240"/>
                                </a:cxn>
                                <a:cxn ang="0">
                                  <a:pos x="95" y="1270"/>
                                </a:cxn>
                                <a:cxn ang="0">
                                  <a:pos x="20" y="1480"/>
                                </a:cxn>
                                <a:cxn ang="0">
                                  <a:pos x="215" y="1540"/>
                                </a:cxn>
                                <a:cxn ang="0">
                                  <a:pos x="170" y="1390"/>
                                </a:cxn>
                                <a:cxn ang="0">
                                  <a:pos x="275" y="1405"/>
                                </a:cxn>
                                <a:cxn ang="0">
                                  <a:pos x="425" y="1315"/>
                                </a:cxn>
                                <a:cxn ang="0">
                                  <a:pos x="305" y="1165"/>
                                </a:cxn>
                                <a:cxn ang="0">
                                  <a:pos x="515" y="1210"/>
                                </a:cxn>
                                <a:cxn ang="0">
                                  <a:pos x="590" y="1000"/>
                                </a:cxn>
                                <a:cxn ang="0">
                                  <a:pos x="485" y="865"/>
                                </a:cxn>
                                <a:cxn ang="0">
                                  <a:pos x="605" y="910"/>
                                </a:cxn>
                                <a:cxn ang="0">
                                  <a:pos x="725" y="910"/>
                                </a:cxn>
                                <a:cxn ang="0">
                                  <a:pos x="815" y="790"/>
                                </a:cxn>
                                <a:cxn ang="0">
                                  <a:pos x="725" y="610"/>
                                </a:cxn>
                                <a:cxn ang="0">
                                  <a:pos x="905" y="625"/>
                                </a:cxn>
                                <a:cxn ang="0">
                                  <a:pos x="1055" y="520"/>
                                </a:cxn>
                                <a:cxn ang="0">
                                  <a:pos x="965" y="475"/>
                                </a:cxn>
                                <a:cxn ang="0">
                                  <a:pos x="1055" y="430"/>
                                </a:cxn>
                                <a:cxn ang="0">
                                  <a:pos x="1190" y="460"/>
                                </a:cxn>
                                <a:cxn ang="0">
                                  <a:pos x="1325" y="340"/>
                                </a:cxn>
                                <a:cxn ang="0">
                                  <a:pos x="1325" y="145"/>
                                </a:cxn>
                                <a:cxn ang="0">
                                  <a:pos x="1430" y="205"/>
                                </a:cxn>
                                <a:cxn ang="0">
                                  <a:pos x="1520" y="355"/>
                                </a:cxn>
                                <a:cxn ang="0">
                                  <a:pos x="1640" y="280"/>
                                </a:cxn>
                                <a:cxn ang="0">
                                  <a:pos x="1580" y="175"/>
                                </a:cxn>
                              </a:cxnLst>
                              <a:rect l="0" t="0" r="r" b="b"/>
                              <a:pathLst>
                                <a:path w="1650" h="1555">
                                  <a:moveTo>
                                    <a:pt x="1580" y="175"/>
                                  </a:moveTo>
                                  <a:cubicBezTo>
                                    <a:pt x="1545" y="130"/>
                                    <a:pt x="1510" y="20"/>
                                    <a:pt x="1430" y="10"/>
                                  </a:cubicBezTo>
                                  <a:cubicBezTo>
                                    <a:pt x="1350" y="0"/>
                                    <a:pt x="1138" y="67"/>
                                    <a:pt x="1100" y="115"/>
                                  </a:cubicBezTo>
                                  <a:cubicBezTo>
                                    <a:pt x="1062" y="163"/>
                                    <a:pt x="1230" y="275"/>
                                    <a:pt x="1205" y="295"/>
                                  </a:cubicBezTo>
                                  <a:cubicBezTo>
                                    <a:pt x="1180" y="315"/>
                                    <a:pt x="1020" y="225"/>
                                    <a:pt x="950" y="235"/>
                                  </a:cubicBezTo>
                                  <a:cubicBezTo>
                                    <a:pt x="880" y="245"/>
                                    <a:pt x="792" y="308"/>
                                    <a:pt x="785" y="355"/>
                                  </a:cubicBezTo>
                                  <a:cubicBezTo>
                                    <a:pt x="778" y="402"/>
                                    <a:pt x="910" y="495"/>
                                    <a:pt x="905" y="520"/>
                                  </a:cubicBezTo>
                                  <a:cubicBezTo>
                                    <a:pt x="900" y="545"/>
                                    <a:pt x="787" y="520"/>
                                    <a:pt x="755" y="505"/>
                                  </a:cubicBezTo>
                                  <a:cubicBezTo>
                                    <a:pt x="723" y="490"/>
                                    <a:pt x="745" y="427"/>
                                    <a:pt x="710" y="430"/>
                                  </a:cubicBezTo>
                                  <a:cubicBezTo>
                                    <a:pt x="675" y="433"/>
                                    <a:pt x="555" y="478"/>
                                    <a:pt x="545" y="520"/>
                                  </a:cubicBezTo>
                                  <a:cubicBezTo>
                                    <a:pt x="535" y="562"/>
                                    <a:pt x="648" y="648"/>
                                    <a:pt x="650" y="685"/>
                                  </a:cubicBezTo>
                                  <a:cubicBezTo>
                                    <a:pt x="652" y="722"/>
                                    <a:pt x="592" y="747"/>
                                    <a:pt x="560" y="745"/>
                                  </a:cubicBezTo>
                                  <a:cubicBezTo>
                                    <a:pt x="528" y="743"/>
                                    <a:pt x="500" y="653"/>
                                    <a:pt x="455" y="670"/>
                                  </a:cubicBezTo>
                                  <a:cubicBezTo>
                                    <a:pt x="410" y="687"/>
                                    <a:pt x="290" y="798"/>
                                    <a:pt x="290" y="850"/>
                                  </a:cubicBezTo>
                                  <a:cubicBezTo>
                                    <a:pt x="290" y="902"/>
                                    <a:pt x="432" y="947"/>
                                    <a:pt x="455" y="985"/>
                                  </a:cubicBezTo>
                                  <a:cubicBezTo>
                                    <a:pt x="478" y="1023"/>
                                    <a:pt x="465" y="1073"/>
                                    <a:pt x="425" y="1075"/>
                                  </a:cubicBezTo>
                                  <a:cubicBezTo>
                                    <a:pt x="385" y="1077"/>
                                    <a:pt x="275" y="985"/>
                                    <a:pt x="215" y="1000"/>
                                  </a:cubicBezTo>
                                  <a:cubicBezTo>
                                    <a:pt x="155" y="1015"/>
                                    <a:pt x="67" y="1125"/>
                                    <a:pt x="65" y="1165"/>
                                  </a:cubicBezTo>
                                  <a:cubicBezTo>
                                    <a:pt x="63" y="1205"/>
                                    <a:pt x="195" y="1223"/>
                                    <a:pt x="200" y="1240"/>
                                  </a:cubicBezTo>
                                  <a:cubicBezTo>
                                    <a:pt x="205" y="1257"/>
                                    <a:pt x="125" y="1230"/>
                                    <a:pt x="95" y="1270"/>
                                  </a:cubicBezTo>
                                  <a:cubicBezTo>
                                    <a:pt x="65" y="1310"/>
                                    <a:pt x="0" y="1435"/>
                                    <a:pt x="20" y="1480"/>
                                  </a:cubicBezTo>
                                  <a:cubicBezTo>
                                    <a:pt x="40" y="1525"/>
                                    <a:pt x="190" y="1555"/>
                                    <a:pt x="215" y="1540"/>
                                  </a:cubicBezTo>
                                  <a:cubicBezTo>
                                    <a:pt x="240" y="1525"/>
                                    <a:pt x="160" y="1412"/>
                                    <a:pt x="170" y="1390"/>
                                  </a:cubicBezTo>
                                  <a:cubicBezTo>
                                    <a:pt x="180" y="1368"/>
                                    <a:pt x="233" y="1417"/>
                                    <a:pt x="275" y="1405"/>
                                  </a:cubicBezTo>
                                  <a:cubicBezTo>
                                    <a:pt x="317" y="1393"/>
                                    <a:pt x="420" y="1355"/>
                                    <a:pt x="425" y="1315"/>
                                  </a:cubicBezTo>
                                  <a:cubicBezTo>
                                    <a:pt x="430" y="1275"/>
                                    <a:pt x="290" y="1183"/>
                                    <a:pt x="305" y="1165"/>
                                  </a:cubicBezTo>
                                  <a:cubicBezTo>
                                    <a:pt x="320" y="1147"/>
                                    <a:pt x="467" y="1237"/>
                                    <a:pt x="515" y="1210"/>
                                  </a:cubicBezTo>
                                  <a:cubicBezTo>
                                    <a:pt x="563" y="1183"/>
                                    <a:pt x="595" y="1057"/>
                                    <a:pt x="590" y="1000"/>
                                  </a:cubicBezTo>
                                  <a:cubicBezTo>
                                    <a:pt x="585" y="943"/>
                                    <a:pt x="483" y="880"/>
                                    <a:pt x="485" y="865"/>
                                  </a:cubicBezTo>
                                  <a:cubicBezTo>
                                    <a:pt x="487" y="850"/>
                                    <a:pt x="565" y="903"/>
                                    <a:pt x="605" y="910"/>
                                  </a:cubicBezTo>
                                  <a:cubicBezTo>
                                    <a:pt x="645" y="917"/>
                                    <a:pt x="690" y="930"/>
                                    <a:pt x="725" y="910"/>
                                  </a:cubicBezTo>
                                  <a:cubicBezTo>
                                    <a:pt x="760" y="890"/>
                                    <a:pt x="815" y="840"/>
                                    <a:pt x="815" y="790"/>
                                  </a:cubicBezTo>
                                  <a:cubicBezTo>
                                    <a:pt x="815" y="740"/>
                                    <a:pt x="710" y="637"/>
                                    <a:pt x="725" y="610"/>
                                  </a:cubicBezTo>
                                  <a:cubicBezTo>
                                    <a:pt x="740" y="583"/>
                                    <a:pt x="850" y="640"/>
                                    <a:pt x="905" y="625"/>
                                  </a:cubicBezTo>
                                  <a:cubicBezTo>
                                    <a:pt x="960" y="610"/>
                                    <a:pt x="1045" y="545"/>
                                    <a:pt x="1055" y="520"/>
                                  </a:cubicBezTo>
                                  <a:cubicBezTo>
                                    <a:pt x="1065" y="495"/>
                                    <a:pt x="965" y="490"/>
                                    <a:pt x="965" y="475"/>
                                  </a:cubicBezTo>
                                  <a:cubicBezTo>
                                    <a:pt x="965" y="460"/>
                                    <a:pt x="1018" y="432"/>
                                    <a:pt x="1055" y="430"/>
                                  </a:cubicBezTo>
                                  <a:cubicBezTo>
                                    <a:pt x="1092" y="428"/>
                                    <a:pt x="1145" y="475"/>
                                    <a:pt x="1190" y="460"/>
                                  </a:cubicBezTo>
                                  <a:cubicBezTo>
                                    <a:pt x="1235" y="445"/>
                                    <a:pt x="1303" y="392"/>
                                    <a:pt x="1325" y="340"/>
                                  </a:cubicBezTo>
                                  <a:cubicBezTo>
                                    <a:pt x="1347" y="288"/>
                                    <a:pt x="1308" y="167"/>
                                    <a:pt x="1325" y="145"/>
                                  </a:cubicBezTo>
                                  <a:cubicBezTo>
                                    <a:pt x="1342" y="123"/>
                                    <a:pt x="1398" y="170"/>
                                    <a:pt x="1430" y="205"/>
                                  </a:cubicBezTo>
                                  <a:cubicBezTo>
                                    <a:pt x="1462" y="240"/>
                                    <a:pt x="1485" y="343"/>
                                    <a:pt x="1520" y="355"/>
                                  </a:cubicBezTo>
                                  <a:cubicBezTo>
                                    <a:pt x="1555" y="367"/>
                                    <a:pt x="1630" y="305"/>
                                    <a:pt x="1640" y="280"/>
                                  </a:cubicBezTo>
                                  <a:cubicBezTo>
                                    <a:pt x="1650" y="255"/>
                                    <a:pt x="1615" y="220"/>
                                    <a:pt x="1580" y="175"/>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8634" name="Group 94"/>
                          <p:cNvGrpSpPr>
                            <a:grpSpLocks/>
                          </p:cNvGrpSpPr>
                          <p:nvPr/>
                        </p:nvGrpSpPr>
                        <p:grpSpPr bwMode="auto">
                          <a:xfrm>
                            <a:off x="4011" y="10700"/>
                            <a:ext cx="3455" cy="1769"/>
                            <a:chOff x="4011" y="10173"/>
                            <a:chExt cx="3455" cy="1769"/>
                          </a:xfrm>
                        </p:grpSpPr>
                        <p:grpSp>
                          <p:nvGrpSpPr>
                            <p:cNvPr id="68635" name="Group 95"/>
                            <p:cNvGrpSpPr>
                              <a:grpSpLocks/>
                            </p:cNvGrpSpPr>
                            <p:nvPr/>
                          </p:nvGrpSpPr>
                          <p:grpSpPr bwMode="auto">
                            <a:xfrm rot="6765778">
                              <a:off x="7095" y="11570"/>
                              <a:ext cx="318" cy="425"/>
                              <a:chOff x="9398" y="4790"/>
                              <a:chExt cx="1902" cy="1840"/>
                            </a:xfrm>
                          </p:grpSpPr>
                          <p:sp>
                            <p:nvSpPr>
                              <p:cNvPr id="68704" name="Freeform 96"/>
                              <p:cNvSpPr>
                                <a:spLocks/>
                              </p:cNvSpPr>
                              <p:nvPr/>
                            </p:nvSpPr>
                            <p:spPr bwMode="auto">
                              <a:xfrm>
                                <a:off x="9398" y="4790"/>
                                <a:ext cx="1902" cy="1840"/>
                              </a:xfrm>
                              <a:custGeom>
                                <a:avLst/>
                                <a:gdLst/>
                                <a:ahLst/>
                                <a:cxnLst>
                                  <a:cxn ang="0">
                                    <a:pos x="382" y="85"/>
                                  </a:cxn>
                                  <a:cxn ang="0">
                                    <a:pos x="187" y="235"/>
                                  </a:cxn>
                                  <a:cxn ang="0">
                                    <a:pos x="7" y="550"/>
                                  </a:cxn>
                                  <a:cxn ang="0">
                                    <a:pos x="142" y="625"/>
                                  </a:cxn>
                                  <a:cxn ang="0">
                                    <a:pos x="382" y="280"/>
                                  </a:cxn>
                                  <a:cxn ang="0">
                                    <a:pos x="547" y="205"/>
                                  </a:cxn>
                                  <a:cxn ang="0">
                                    <a:pos x="637" y="130"/>
                                  </a:cxn>
                                  <a:cxn ang="0">
                                    <a:pos x="517" y="10"/>
                                  </a:cxn>
                                  <a:cxn ang="0">
                                    <a:pos x="382" y="85"/>
                                  </a:cxn>
                                </a:cxnLst>
                                <a:rect l="0" t="0" r="r" b="b"/>
                                <a:pathLst>
                                  <a:path w="642" h="670">
                                    <a:moveTo>
                                      <a:pt x="382" y="85"/>
                                    </a:moveTo>
                                    <a:cubicBezTo>
                                      <a:pt x="327" y="122"/>
                                      <a:pt x="249" y="158"/>
                                      <a:pt x="187" y="235"/>
                                    </a:cubicBezTo>
                                    <a:cubicBezTo>
                                      <a:pt x="125" y="312"/>
                                      <a:pt x="14" y="485"/>
                                      <a:pt x="7" y="550"/>
                                    </a:cubicBezTo>
                                    <a:cubicBezTo>
                                      <a:pt x="0" y="615"/>
                                      <a:pt x="80" y="670"/>
                                      <a:pt x="142" y="625"/>
                                    </a:cubicBezTo>
                                    <a:cubicBezTo>
                                      <a:pt x="204" y="580"/>
                                      <a:pt x="315" y="350"/>
                                      <a:pt x="382" y="280"/>
                                    </a:cubicBezTo>
                                    <a:cubicBezTo>
                                      <a:pt x="449" y="210"/>
                                      <a:pt x="504" y="230"/>
                                      <a:pt x="547" y="205"/>
                                    </a:cubicBezTo>
                                    <a:cubicBezTo>
                                      <a:pt x="590" y="180"/>
                                      <a:pt x="642" y="162"/>
                                      <a:pt x="637" y="130"/>
                                    </a:cubicBezTo>
                                    <a:cubicBezTo>
                                      <a:pt x="632" y="98"/>
                                      <a:pt x="562" y="20"/>
                                      <a:pt x="517" y="10"/>
                                    </a:cubicBezTo>
                                    <a:cubicBezTo>
                                      <a:pt x="472" y="0"/>
                                      <a:pt x="437" y="48"/>
                                      <a:pt x="382" y="85"/>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705" name="Freeform 97"/>
                              <p:cNvSpPr>
                                <a:spLocks/>
                              </p:cNvSpPr>
                              <p:nvPr/>
                            </p:nvSpPr>
                            <p:spPr bwMode="auto">
                              <a:xfrm>
                                <a:off x="9505" y="4925"/>
                                <a:ext cx="1650" cy="1555"/>
                              </a:xfrm>
                              <a:custGeom>
                                <a:avLst/>
                                <a:gdLst/>
                                <a:ahLst/>
                                <a:cxnLst>
                                  <a:cxn ang="0">
                                    <a:pos x="1580" y="175"/>
                                  </a:cxn>
                                  <a:cxn ang="0">
                                    <a:pos x="1430" y="10"/>
                                  </a:cxn>
                                  <a:cxn ang="0">
                                    <a:pos x="1100" y="115"/>
                                  </a:cxn>
                                  <a:cxn ang="0">
                                    <a:pos x="1205" y="295"/>
                                  </a:cxn>
                                  <a:cxn ang="0">
                                    <a:pos x="950" y="235"/>
                                  </a:cxn>
                                  <a:cxn ang="0">
                                    <a:pos x="785" y="355"/>
                                  </a:cxn>
                                  <a:cxn ang="0">
                                    <a:pos x="905" y="520"/>
                                  </a:cxn>
                                  <a:cxn ang="0">
                                    <a:pos x="755" y="505"/>
                                  </a:cxn>
                                  <a:cxn ang="0">
                                    <a:pos x="710" y="430"/>
                                  </a:cxn>
                                  <a:cxn ang="0">
                                    <a:pos x="545" y="520"/>
                                  </a:cxn>
                                  <a:cxn ang="0">
                                    <a:pos x="650" y="685"/>
                                  </a:cxn>
                                  <a:cxn ang="0">
                                    <a:pos x="560" y="745"/>
                                  </a:cxn>
                                  <a:cxn ang="0">
                                    <a:pos x="455" y="670"/>
                                  </a:cxn>
                                  <a:cxn ang="0">
                                    <a:pos x="290" y="850"/>
                                  </a:cxn>
                                  <a:cxn ang="0">
                                    <a:pos x="455" y="985"/>
                                  </a:cxn>
                                  <a:cxn ang="0">
                                    <a:pos x="425" y="1075"/>
                                  </a:cxn>
                                  <a:cxn ang="0">
                                    <a:pos x="215" y="1000"/>
                                  </a:cxn>
                                  <a:cxn ang="0">
                                    <a:pos x="65" y="1165"/>
                                  </a:cxn>
                                  <a:cxn ang="0">
                                    <a:pos x="200" y="1240"/>
                                  </a:cxn>
                                  <a:cxn ang="0">
                                    <a:pos x="95" y="1270"/>
                                  </a:cxn>
                                  <a:cxn ang="0">
                                    <a:pos x="20" y="1480"/>
                                  </a:cxn>
                                  <a:cxn ang="0">
                                    <a:pos x="215" y="1540"/>
                                  </a:cxn>
                                  <a:cxn ang="0">
                                    <a:pos x="170" y="1390"/>
                                  </a:cxn>
                                  <a:cxn ang="0">
                                    <a:pos x="275" y="1405"/>
                                  </a:cxn>
                                  <a:cxn ang="0">
                                    <a:pos x="425" y="1315"/>
                                  </a:cxn>
                                  <a:cxn ang="0">
                                    <a:pos x="305" y="1165"/>
                                  </a:cxn>
                                  <a:cxn ang="0">
                                    <a:pos x="515" y="1210"/>
                                  </a:cxn>
                                  <a:cxn ang="0">
                                    <a:pos x="590" y="1000"/>
                                  </a:cxn>
                                  <a:cxn ang="0">
                                    <a:pos x="485" y="865"/>
                                  </a:cxn>
                                  <a:cxn ang="0">
                                    <a:pos x="605" y="910"/>
                                  </a:cxn>
                                  <a:cxn ang="0">
                                    <a:pos x="725" y="910"/>
                                  </a:cxn>
                                  <a:cxn ang="0">
                                    <a:pos x="815" y="790"/>
                                  </a:cxn>
                                  <a:cxn ang="0">
                                    <a:pos x="725" y="610"/>
                                  </a:cxn>
                                  <a:cxn ang="0">
                                    <a:pos x="905" y="625"/>
                                  </a:cxn>
                                  <a:cxn ang="0">
                                    <a:pos x="1055" y="520"/>
                                  </a:cxn>
                                  <a:cxn ang="0">
                                    <a:pos x="965" y="475"/>
                                  </a:cxn>
                                  <a:cxn ang="0">
                                    <a:pos x="1055" y="430"/>
                                  </a:cxn>
                                  <a:cxn ang="0">
                                    <a:pos x="1190" y="460"/>
                                  </a:cxn>
                                  <a:cxn ang="0">
                                    <a:pos x="1325" y="340"/>
                                  </a:cxn>
                                  <a:cxn ang="0">
                                    <a:pos x="1325" y="145"/>
                                  </a:cxn>
                                  <a:cxn ang="0">
                                    <a:pos x="1430" y="205"/>
                                  </a:cxn>
                                  <a:cxn ang="0">
                                    <a:pos x="1520" y="355"/>
                                  </a:cxn>
                                  <a:cxn ang="0">
                                    <a:pos x="1640" y="280"/>
                                  </a:cxn>
                                  <a:cxn ang="0">
                                    <a:pos x="1580" y="175"/>
                                  </a:cxn>
                                </a:cxnLst>
                                <a:rect l="0" t="0" r="r" b="b"/>
                                <a:pathLst>
                                  <a:path w="1650" h="1555">
                                    <a:moveTo>
                                      <a:pt x="1580" y="175"/>
                                    </a:moveTo>
                                    <a:cubicBezTo>
                                      <a:pt x="1545" y="130"/>
                                      <a:pt x="1510" y="20"/>
                                      <a:pt x="1430" y="10"/>
                                    </a:cubicBezTo>
                                    <a:cubicBezTo>
                                      <a:pt x="1350" y="0"/>
                                      <a:pt x="1138" y="67"/>
                                      <a:pt x="1100" y="115"/>
                                    </a:cubicBezTo>
                                    <a:cubicBezTo>
                                      <a:pt x="1062" y="163"/>
                                      <a:pt x="1230" y="275"/>
                                      <a:pt x="1205" y="295"/>
                                    </a:cubicBezTo>
                                    <a:cubicBezTo>
                                      <a:pt x="1180" y="315"/>
                                      <a:pt x="1020" y="225"/>
                                      <a:pt x="950" y="235"/>
                                    </a:cubicBezTo>
                                    <a:cubicBezTo>
                                      <a:pt x="880" y="245"/>
                                      <a:pt x="792" y="308"/>
                                      <a:pt x="785" y="355"/>
                                    </a:cubicBezTo>
                                    <a:cubicBezTo>
                                      <a:pt x="778" y="402"/>
                                      <a:pt x="910" y="495"/>
                                      <a:pt x="905" y="520"/>
                                    </a:cubicBezTo>
                                    <a:cubicBezTo>
                                      <a:pt x="900" y="545"/>
                                      <a:pt x="787" y="520"/>
                                      <a:pt x="755" y="505"/>
                                    </a:cubicBezTo>
                                    <a:cubicBezTo>
                                      <a:pt x="723" y="490"/>
                                      <a:pt x="745" y="427"/>
                                      <a:pt x="710" y="430"/>
                                    </a:cubicBezTo>
                                    <a:cubicBezTo>
                                      <a:pt x="675" y="433"/>
                                      <a:pt x="555" y="478"/>
                                      <a:pt x="545" y="520"/>
                                    </a:cubicBezTo>
                                    <a:cubicBezTo>
                                      <a:pt x="535" y="562"/>
                                      <a:pt x="648" y="648"/>
                                      <a:pt x="650" y="685"/>
                                    </a:cubicBezTo>
                                    <a:cubicBezTo>
                                      <a:pt x="652" y="722"/>
                                      <a:pt x="592" y="747"/>
                                      <a:pt x="560" y="745"/>
                                    </a:cubicBezTo>
                                    <a:cubicBezTo>
                                      <a:pt x="528" y="743"/>
                                      <a:pt x="500" y="653"/>
                                      <a:pt x="455" y="670"/>
                                    </a:cubicBezTo>
                                    <a:cubicBezTo>
                                      <a:pt x="410" y="687"/>
                                      <a:pt x="290" y="798"/>
                                      <a:pt x="290" y="850"/>
                                    </a:cubicBezTo>
                                    <a:cubicBezTo>
                                      <a:pt x="290" y="902"/>
                                      <a:pt x="432" y="947"/>
                                      <a:pt x="455" y="985"/>
                                    </a:cubicBezTo>
                                    <a:cubicBezTo>
                                      <a:pt x="478" y="1023"/>
                                      <a:pt x="465" y="1073"/>
                                      <a:pt x="425" y="1075"/>
                                    </a:cubicBezTo>
                                    <a:cubicBezTo>
                                      <a:pt x="385" y="1077"/>
                                      <a:pt x="275" y="985"/>
                                      <a:pt x="215" y="1000"/>
                                    </a:cubicBezTo>
                                    <a:cubicBezTo>
                                      <a:pt x="155" y="1015"/>
                                      <a:pt x="67" y="1125"/>
                                      <a:pt x="65" y="1165"/>
                                    </a:cubicBezTo>
                                    <a:cubicBezTo>
                                      <a:pt x="63" y="1205"/>
                                      <a:pt x="195" y="1223"/>
                                      <a:pt x="200" y="1240"/>
                                    </a:cubicBezTo>
                                    <a:cubicBezTo>
                                      <a:pt x="205" y="1257"/>
                                      <a:pt x="125" y="1230"/>
                                      <a:pt x="95" y="1270"/>
                                    </a:cubicBezTo>
                                    <a:cubicBezTo>
                                      <a:pt x="65" y="1310"/>
                                      <a:pt x="0" y="1435"/>
                                      <a:pt x="20" y="1480"/>
                                    </a:cubicBezTo>
                                    <a:cubicBezTo>
                                      <a:pt x="40" y="1525"/>
                                      <a:pt x="190" y="1555"/>
                                      <a:pt x="215" y="1540"/>
                                    </a:cubicBezTo>
                                    <a:cubicBezTo>
                                      <a:pt x="240" y="1525"/>
                                      <a:pt x="160" y="1412"/>
                                      <a:pt x="170" y="1390"/>
                                    </a:cubicBezTo>
                                    <a:cubicBezTo>
                                      <a:pt x="180" y="1368"/>
                                      <a:pt x="233" y="1417"/>
                                      <a:pt x="275" y="1405"/>
                                    </a:cubicBezTo>
                                    <a:cubicBezTo>
                                      <a:pt x="317" y="1393"/>
                                      <a:pt x="420" y="1355"/>
                                      <a:pt x="425" y="1315"/>
                                    </a:cubicBezTo>
                                    <a:cubicBezTo>
                                      <a:pt x="430" y="1275"/>
                                      <a:pt x="290" y="1183"/>
                                      <a:pt x="305" y="1165"/>
                                    </a:cubicBezTo>
                                    <a:cubicBezTo>
                                      <a:pt x="320" y="1147"/>
                                      <a:pt x="467" y="1237"/>
                                      <a:pt x="515" y="1210"/>
                                    </a:cubicBezTo>
                                    <a:cubicBezTo>
                                      <a:pt x="563" y="1183"/>
                                      <a:pt x="595" y="1057"/>
                                      <a:pt x="590" y="1000"/>
                                    </a:cubicBezTo>
                                    <a:cubicBezTo>
                                      <a:pt x="585" y="943"/>
                                      <a:pt x="483" y="880"/>
                                      <a:pt x="485" y="865"/>
                                    </a:cubicBezTo>
                                    <a:cubicBezTo>
                                      <a:pt x="487" y="850"/>
                                      <a:pt x="565" y="903"/>
                                      <a:pt x="605" y="910"/>
                                    </a:cubicBezTo>
                                    <a:cubicBezTo>
                                      <a:pt x="645" y="917"/>
                                      <a:pt x="690" y="930"/>
                                      <a:pt x="725" y="910"/>
                                    </a:cubicBezTo>
                                    <a:cubicBezTo>
                                      <a:pt x="760" y="890"/>
                                      <a:pt x="815" y="840"/>
                                      <a:pt x="815" y="790"/>
                                    </a:cubicBezTo>
                                    <a:cubicBezTo>
                                      <a:pt x="815" y="740"/>
                                      <a:pt x="710" y="637"/>
                                      <a:pt x="725" y="610"/>
                                    </a:cubicBezTo>
                                    <a:cubicBezTo>
                                      <a:pt x="740" y="583"/>
                                      <a:pt x="850" y="640"/>
                                      <a:pt x="905" y="625"/>
                                    </a:cubicBezTo>
                                    <a:cubicBezTo>
                                      <a:pt x="960" y="610"/>
                                      <a:pt x="1045" y="545"/>
                                      <a:pt x="1055" y="520"/>
                                    </a:cubicBezTo>
                                    <a:cubicBezTo>
                                      <a:pt x="1065" y="495"/>
                                      <a:pt x="965" y="490"/>
                                      <a:pt x="965" y="475"/>
                                    </a:cubicBezTo>
                                    <a:cubicBezTo>
                                      <a:pt x="965" y="460"/>
                                      <a:pt x="1018" y="432"/>
                                      <a:pt x="1055" y="430"/>
                                    </a:cubicBezTo>
                                    <a:cubicBezTo>
                                      <a:pt x="1092" y="428"/>
                                      <a:pt x="1145" y="475"/>
                                      <a:pt x="1190" y="460"/>
                                    </a:cubicBezTo>
                                    <a:cubicBezTo>
                                      <a:pt x="1235" y="445"/>
                                      <a:pt x="1303" y="392"/>
                                      <a:pt x="1325" y="340"/>
                                    </a:cubicBezTo>
                                    <a:cubicBezTo>
                                      <a:pt x="1347" y="288"/>
                                      <a:pt x="1308" y="167"/>
                                      <a:pt x="1325" y="145"/>
                                    </a:cubicBezTo>
                                    <a:cubicBezTo>
                                      <a:pt x="1342" y="123"/>
                                      <a:pt x="1398" y="170"/>
                                      <a:pt x="1430" y="205"/>
                                    </a:cubicBezTo>
                                    <a:cubicBezTo>
                                      <a:pt x="1462" y="240"/>
                                      <a:pt x="1485" y="343"/>
                                      <a:pt x="1520" y="355"/>
                                    </a:cubicBezTo>
                                    <a:cubicBezTo>
                                      <a:pt x="1555" y="367"/>
                                      <a:pt x="1630" y="305"/>
                                      <a:pt x="1640" y="280"/>
                                    </a:cubicBezTo>
                                    <a:cubicBezTo>
                                      <a:pt x="1650" y="255"/>
                                      <a:pt x="1615" y="220"/>
                                      <a:pt x="1580" y="175"/>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8636" name="Group 98"/>
                            <p:cNvGrpSpPr>
                              <a:grpSpLocks/>
                            </p:cNvGrpSpPr>
                            <p:nvPr/>
                          </p:nvGrpSpPr>
                          <p:grpSpPr bwMode="auto">
                            <a:xfrm>
                              <a:off x="4011" y="10173"/>
                              <a:ext cx="3432" cy="1354"/>
                              <a:chOff x="4011" y="10191"/>
                              <a:chExt cx="3432" cy="1354"/>
                            </a:xfrm>
                          </p:grpSpPr>
                          <p:grpSp>
                            <p:nvGrpSpPr>
                              <p:cNvPr id="68637" name="Group 99"/>
                              <p:cNvGrpSpPr>
                                <a:grpSpLocks/>
                              </p:cNvGrpSpPr>
                              <p:nvPr/>
                            </p:nvGrpSpPr>
                            <p:grpSpPr bwMode="auto">
                              <a:xfrm>
                                <a:off x="4458" y="10732"/>
                                <a:ext cx="447" cy="430"/>
                                <a:chOff x="9398" y="4790"/>
                                <a:chExt cx="1902" cy="1840"/>
                              </a:xfrm>
                            </p:grpSpPr>
                            <p:sp>
                              <p:nvSpPr>
                                <p:cNvPr id="68708" name="Freeform 100"/>
                                <p:cNvSpPr>
                                  <a:spLocks/>
                                </p:cNvSpPr>
                                <p:nvPr/>
                              </p:nvSpPr>
                              <p:spPr bwMode="auto">
                                <a:xfrm>
                                  <a:off x="9398" y="4790"/>
                                  <a:ext cx="1902" cy="1840"/>
                                </a:xfrm>
                                <a:custGeom>
                                  <a:avLst/>
                                  <a:gdLst/>
                                  <a:ahLst/>
                                  <a:cxnLst>
                                    <a:cxn ang="0">
                                      <a:pos x="382" y="85"/>
                                    </a:cxn>
                                    <a:cxn ang="0">
                                      <a:pos x="187" y="235"/>
                                    </a:cxn>
                                    <a:cxn ang="0">
                                      <a:pos x="7" y="550"/>
                                    </a:cxn>
                                    <a:cxn ang="0">
                                      <a:pos x="142" y="625"/>
                                    </a:cxn>
                                    <a:cxn ang="0">
                                      <a:pos x="382" y="280"/>
                                    </a:cxn>
                                    <a:cxn ang="0">
                                      <a:pos x="547" y="205"/>
                                    </a:cxn>
                                    <a:cxn ang="0">
                                      <a:pos x="637" y="130"/>
                                    </a:cxn>
                                    <a:cxn ang="0">
                                      <a:pos x="517" y="10"/>
                                    </a:cxn>
                                    <a:cxn ang="0">
                                      <a:pos x="382" y="85"/>
                                    </a:cxn>
                                  </a:cxnLst>
                                  <a:rect l="0" t="0" r="r" b="b"/>
                                  <a:pathLst>
                                    <a:path w="642" h="670">
                                      <a:moveTo>
                                        <a:pt x="382" y="85"/>
                                      </a:moveTo>
                                      <a:cubicBezTo>
                                        <a:pt x="327" y="122"/>
                                        <a:pt x="249" y="158"/>
                                        <a:pt x="187" y="235"/>
                                      </a:cubicBezTo>
                                      <a:cubicBezTo>
                                        <a:pt x="125" y="312"/>
                                        <a:pt x="14" y="485"/>
                                        <a:pt x="7" y="550"/>
                                      </a:cubicBezTo>
                                      <a:cubicBezTo>
                                        <a:pt x="0" y="615"/>
                                        <a:pt x="80" y="670"/>
                                        <a:pt x="142" y="625"/>
                                      </a:cubicBezTo>
                                      <a:cubicBezTo>
                                        <a:pt x="204" y="580"/>
                                        <a:pt x="315" y="350"/>
                                        <a:pt x="382" y="280"/>
                                      </a:cubicBezTo>
                                      <a:cubicBezTo>
                                        <a:pt x="449" y="210"/>
                                        <a:pt x="504" y="230"/>
                                        <a:pt x="547" y="205"/>
                                      </a:cubicBezTo>
                                      <a:cubicBezTo>
                                        <a:pt x="590" y="180"/>
                                        <a:pt x="642" y="162"/>
                                        <a:pt x="637" y="130"/>
                                      </a:cubicBezTo>
                                      <a:cubicBezTo>
                                        <a:pt x="632" y="98"/>
                                        <a:pt x="562" y="20"/>
                                        <a:pt x="517" y="10"/>
                                      </a:cubicBezTo>
                                      <a:cubicBezTo>
                                        <a:pt x="472" y="0"/>
                                        <a:pt x="437" y="48"/>
                                        <a:pt x="382" y="85"/>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709" name="Freeform 101"/>
                                <p:cNvSpPr>
                                  <a:spLocks/>
                                </p:cNvSpPr>
                                <p:nvPr/>
                              </p:nvSpPr>
                              <p:spPr bwMode="auto">
                                <a:xfrm>
                                  <a:off x="9505" y="4925"/>
                                  <a:ext cx="1650" cy="1555"/>
                                </a:xfrm>
                                <a:custGeom>
                                  <a:avLst/>
                                  <a:gdLst/>
                                  <a:ahLst/>
                                  <a:cxnLst>
                                    <a:cxn ang="0">
                                      <a:pos x="1580" y="175"/>
                                    </a:cxn>
                                    <a:cxn ang="0">
                                      <a:pos x="1430" y="10"/>
                                    </a:cxn>
                                    <a:cxn ang="0">
                                      <a:pos x="1100" y="115"/>
                                    </a:cxn>
                                    <a:cxn ang="0">
                                      <a:pos x="1205" y="295"/>
                                    </a:cxn>
                                    <a:cxn ang="0">
                                      <a:pos x="950" y="235"/>
                                    </a:cxn>
                                    <a:cxn ang="0">
                                      <a:pos x="785" y="355"/>
                                    </a:cxn>
                                    <a:cxn ang="0">
                                      <a:pos x="905" y="520"/>
                                    </a:cxn>
                                    <a:cxn ang="0">
                                      <a:pos x="755" y="505"/>
                                    </a:cxn>
                                    <a:cxn ang="0">
                                      <a:pos x="710" y="430"/>
                                    </a:cxn>
                                    <a:cxn ang="0">
                                      <a:pos x="545" y="520"/>
                                    </a:cxn>
                                    <a:cxn ang="0">
                                      <a:pos x="650" y="685"/>
                                    </a:cxn>
                                    <a:cxn ang="0">
                                      <a:pos x="560" y="745"/>
                                    </a:cxn>
                                    <a:cxn ang="0">
                                      <a:pos x="455" y="670"/>
                                    </a:cxn>
                                    <a:cxn ang="0">
                                      <a:pos x="290" y="850"/>
                                    </a:cxn>
                                    <a:cxn ang="0">
                                      <a:pos x="455" y="985"/>
                                    </a:cxn>
                                    <a:cxn ang="0">
                                      <a:pos x="425" y="1075"/>
                                    </a:cxn>
                                    <a:cxn ang="0">
                                      <a:pos x="215" y="1000"/>
                                    </a:cxn>
                                    <a:cxn ang="0">
                                      <a:pos x="65" y="1165"/>
                                    </a:cxn>
                                    <a:cxn ang="0">
                                      <a:pos x="200" y="1240"/>
                                    </a:cxn>
                                    <a:cxn ang="0">
                                      <a:pos x="95" y="1270"/>
                                    </a:cxn>
                                    <a:cxn ang="0">
                                      <a:pos x="20" y="1480"/>
                                    </a:cxn>
                                    <a:cxn ang="0">
                                      <a:pos x="215" y="1540"/>
                                    </a:cxn>
                                    <a:cxn ang="0">
                                      <a:pos x="170" y="1390"/>
                                    </a:cxn>
                                    <a:cxn ang="0">
                                      <a:pos x="275" y="1405"/>
                                    </a:cxn>
                                    <a:cxn ang="0">
                                      <a:pos x="425" y="1315"/>
                                    </a:cxn>
                                    <a:cxn ang="0">
                                      <a:pos x="305" y="1165"/>
                                    </a:cxn>
                                    <a:cxn ang="0">
                                      <a:pos x="515" y="1210"/>
                                    </a:cxn>
                                    <a:cxn ang="0">
                                      <a:pos x="590" y="1000"/>
                                    </a:cxn>
                                    <a:cxn ang="0">
                                      <a:pos x="485" y="865"/>
                                    </a:cxn>
                                    <a:cxn ang="0">
                                      <a:pos x="605" y="910"/>
                                    </a:cxn>
                                    <a:cxn ang="0">
                                      <a:pos x="725" y="910"/>
                                    </a:cxn>
                                    <a:cxn ang="0">
                                      <a:pos x="815" y="790"/>
                                    </a:cxn>
                                    <a:cxn ang="0">
                                      <a:pos x="725" y="610"/>
                                    </a:cxn>
                                    <a:cxn ang="0">
                                      <a:pos x="905" y="625"/>
                                    </a:cxn>
                                    <a:cxn ang="0">
                                      <a:pos x="1055" y="520"/>
                                    </a:cxn>
                                    <a:cxn ang="0">
                                      <a:pos x="965" y="475"/>
                                    </a:cxn>
                                    <a:cxn ang="0">
                                      <a:pos x="1055" y="430"/>
                                    </a:cxn>
                                    <a:cxn ang="0">
                                      <a:pos x="1190" y="460"/>
                                    </a:cxn>
                                    <a:cxn ang="0">
                                      <a:pos x="1325" y="340"/>
                                    </a:cxn>
                                    <a:cxn ang="0">
                                      <a:pos x="1325" y="145"/>
                                    </a:cxn>
                                    <a:cxn ang="0">
                                      <a:pos x="1430" y="205"/>
                                    </a:cxn>
                                    <a:cxn ang="0">
                                      <a:pos x="1520" y="355"/>
                                    </a:cxn>
                                    <a:cxn ang="0">
                                      <a:pos x="1640" y="280"/>
                                    </a:cxn>
                                    <a:cxn ang="0">
                                      <a:pos x="1580" y="175"/>
                                    </a:cxn>
                                  </a:cxnLst>
                                  <a:rect l="0" t="0" r="r" b="b"/>
                                  <a:pathLst>
                                    <a:path w="1650" h="1555">
                                      <a:moveTo>
                                        <a:pt x="1580" y="175"/>
                                      </a:moveTo>
                                      <a:cubicBezTo>
                                        <a:pt x="1545" y="130"/>
                                        <a:pt x="1510" y="20"/>
                                        <a:pt x="1430" y="10"/>
                                      </a:cubicBezTo>
                                      <a:cubicBezTo>
                                        <a:pt x="1350" y="0"/>
                                        <a:pt x="1138" y="67"/>
                                        <a:pt x="1100" y="115"/>
                                      </a:cubicBezTo>
                                      <a:cubicBezTo>
                                        <a:pt x="1062" y="163"/>
                                        <a:pt x="1230" y="275"/>
                                        <a:pt x="1205" y="295"/>
                                      </a:cubicBezTo>
                                      <a:cubicBezTo>
                                        <a:pt x="1180" y="315"/>
                                        <a:pt x="1020" y="225"/>
                                        <a:pt x="950" y="235"/>
                                      </a:cubicBezTo>
                                      <a:cubicBezTo>
                                        <a:pt x="880" y="245"/>
                                        <a:pt x="792" y="308"/>
                                        <a:pt x="785" y="355"/>
                                      </a:cubicBezTo>
                                      <a:cubicBezTo>
                                        <a:pt x="778" y="402"/>
                                        <a:pt x="910" y="495"/>
                                        <a:pt x="905" y="520"/>
                                      </a:cubicBezTo>
                                      <a:cubicBezTo>
                                        <a:pt x="900" y="545"/>
                                        <a:pt x="787" y="520"/>
                                        <a:pt x="755" y="505"/>
                                      </a:cubicBezTo>
                                      <a:cubicBezTo>
                                        <a:pt x="723" y="490"/>
                                        <a:pt x="745" y="427"/>
                                        <a:pt x="710" y="430"/>
                                      </a:cubicBezTo>
                                      <a:cubicBezTo>
                                        <a:pt x="675" y="433"/>
                                        <a:pt x="555" y="478"/>
                                        <a:pt x="545" y="520"/>
                                      </a:cubicBezTo>
                                      <a:cubicBezTo>
                                        <a:pt x="535" y="562"/>
                                        <a:pt x="648" y="648"/>
                                        <a:pt x="650" y="685"/>
                                      </a:cubicBezTo>
                                      <a:cubicBezTo>
                                        <a:pt x="652" y="722"/>
                                        <a:pt x="592" y="747"/>
                                        <a:pt x="560" y="745"/>
                                      </a:cubicBezTo>
                                      <a:cubicBezTo>
                                        <a:pt x="528" y="743"/>
                                        <a:pt x="500" y="653"/>
                                        <a:pt x="455" y="670"/>
                                      </a:cubicBezTo>
                                      <a:cubicBezTo>
                                        <a:pt x="410" y="687"/>
                                        <a:pt x="290" y="798"/>
                                        <a:pt x="290" y="850"/>
                                      </a:cubicBezTo>
                                      <a:cubicBezTo>
                                        <a:pt x="290" y="902"/>
                                        <a:pt x="432" y="947"/>
                                        <a:pt x="455" y="985"/>
                                      </a:cubicBezTo>
                                      <a:cubicBezTo>
                                        <a:pt x="478" y="1023"/>
                                        <a:pt x="465" y="1073"/>
                                        <a:pt x="425" y="1075"/>
                                      </a:cubicBezTo>
                                      <a:cubicBezTo>
                                        <a:pt x="385" y="1077"/>
                                        <a:pt x="275" y="985"/>
                                        <a:pt x="215" y="1000"/>
                                      </a:cubicBezTo>
                                      <a:cubicBezTo>
                                        <a:pt x="155" y="1015"/>
                                        <a:pt x="67" y="1125"/>
                                        <a:pt x="65" y="1165"/>
                                      </a:cubicBezTo>
                                      <a:cubicBezTo>
                                        <a:pt x="63" y="1205"/>
                                        <a:pt x="195" y="1223"/>
                                        <a:pt x="200" y="1240"/>
                                      </a:cubicBezTo>
                                      <a:cubicBezTo>
                                        <a:pt x="205" y="1257"/>
                                        <a:pt x="125" y="1230"/>
                                        <a:pt x="95" y="1270"/>
                                      </a:cubicBezTo>
                                      <a:cubicBezTo>
                                        <a:pt x="65" y="1310"/>
                                        <a:pt x="0" y="1435"/>
                                        <a:pt x="20" y="1480"/>
                                      </a:cubicBezTo>
                                      <a:cubicBezTo>
                                        <a:pt x="40" y="1525"/>
                                        <a:pt x="190" y="1555"/>
                                        <a:pt x="215" y="1540"/>
                                      </a:cubicBezTo>
                                      <a:cubicBezTo>
                                        <a:pt x="240" y="1525"/>
                                        <a:pt x="160" y="1412"/>
                                        <a:pt x="170" y="1390"/>
                                      </a:cubicBezTo>
                                      <a:cubicBezTo>
                                        <a:pt x="180" y="1368"/>
                                        <a:pt x="233" y="1417"/>
                                        <a:pt x="275" y="1405"/>
                                      </a:cubicBezTo>
                                      <a:cubicBezTo>
                                        <a:pt x="317" y="1393"/>
                                        <a:pt x="420" y="1355"/>
                                        <a:pt x="425" y="1315"/>
                                      </a:cubicBezTo>
                                      <a:cubicBezTo>
                                        <a:pt x="430" y="1275"/>
                                        <a:pt x="290" y="1183"/>
                                        <a:pt x="305" y="1165"/>
                                      </a:cubicBezTo>
                                      <a:cubicBezTo>
                                        <a:pt x="320" y="1147"/>
                                        <a:pt x="467" y="1237"/>
                                        <a:pt x="515" y="1210"/>
                                      </a:cubicBezTo>
                                      <a:cubicBezTo>
                                        <a:pt x="563" y="1183"/>
                                        <a:pt x="595" y="1057"/>
                                        <a:pt x="590" y="1000"/>
                                      </a:cubicBezTo>
                                      <a:cubicBezTo>
                                        <a:pt x="585" y="943"/>
                                        <a:pt x="483" y="880"/>
                                        <a:pt x="485" y="865"/>
                                      </a:cubicBezTo>
                                      <a:cubicBezTo>
                                        <a:pt x="487" y="850"/>
                                        <a:pt x="565" y="903"/>
                                        <a:pt x="605" y="910"/>
                                      </a:cubicBezTo>
                                      <a:cubicBezTo>
                                        <a:pt x="645" y="917"/>
                                        <a:pt x="690" y="930"/>
                                        <a:pt x="725" y="910"/>
                                      </a:cubicBezTo>
                                      <a:cubicBezTo>
                                        <a:pt x="760" y="890"/>
                                        <a:pt x="815" y="840"/>
                                        <a:pt x="815" y="790"/>
                                      </a:cubicBezTo>
                                      <a:cubicBezTo>
                                        <a:pt x="815" y="740"/>
                                        <a:pt x="710" y="637"/>
                                        <a:pt x="725" y="610"/>
                                      </a:cubicBezTo>
                                      <a:cubicBezTo>
                                        <a:pt x="740" y="583"/>
                                        <a:pt x="850" y="640"/>
                                        <a:pt x="905" y="625"/>
                                      </a:cubicBezTo>
                                      <a:cubicBezTo>
                                        <a:pt x="960" y="610"/>
                                        <a:pt x="1045" y="545"/>
                                        <a:pt x="1055" y="520"/>
                                      </a:cubicBezTo>
                                      <a:cubicBezTo>
                                        <a:pt x="1065" y="495"/>
                                        <a:pt x="965" y="490"/>
                                        <a:pt x="965" y="475"/>
                                      </a:cubicBezTo>
                                      <a:cubicBezTo>
                                        <a:pt x="965" y="460"/>
                                        <a:pt x="1018" y="432"/>
                                        <a:pt x="1055" y="430"/>
                                      </a:cubicBezTo>
                                      <a:cubicBezTo>
                                        <a:pt x="1092" y="428"/>
                                        <a:pt x="1145" y="475"/>
                                        <a:pt x="1190" y="460"/>
                                      </a:cubicBezTo>
                                      <a:cubicBezTo>
                                        <a:pt x="1235" y="445"/>
                                        <a:pt x="1303" y="392"/>
                                        <a:pt x="1325" y="340"/>
                                      </a:cubicBezTo>
                                      <a:cubicBezTo>
                                        <a:pt x="1347" y="288"/>
                                        <a:pt x="1308" y="167"/>
                                        <a:pt x="1325" y="145"/>
                                      </a:cubicBezTo>
                                      <a:cubicBezTo>
                                        <a:pt x="1342" y="123"/>
                                        <a:pt x="1398" y="170"/>
                                        <a:pt x="1430" y="205"/>
                                      </a:cubicBezTo>
                                      <a:cubicBezTo>
                                        <a:pt x="1462" y="240"/>
                                        <a:pt x="1485" y="343"/>
                                        <a:pt x="1520" y="355"/>
                                      </a:cubicBezTo>
                                      <a:cubicBezTo>
                                        <a:pt x="1555" y="367"/>
                                        <a:pt x="1630" y="305"/>
                                        <a:pt x="1640" y="280"/>
                                      </a:cubicBezTo>
                                      <a:cubicBezTo>
                                        <a:pt x="1650" y="255"/>
                                        <a:pt x="1615" y="220"/>
                                        <a:pt x="1580" y="175"/>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8638" name="Group 102"/>
                              <p:cNvGrpSpPr>
                                <a:grpSpLocks/>
                              </p:cNvGrpSpPr>
                              <p:nvPr/>
                            </p:nvGrpSpPr>
                            <p:grpSpPr bwMode="auto">
                              <a:xfrm>
                                <a:off x="6996" y="10191"/>
                                <a:ext cx="447" cy="430"/>
                                <a:chOff x="9398" y="4790"/>
                                <a:chExt cx="1902" cy="1840"/>
                              </a:xfrm>
                            </p:grpSpPr>
                            <p:sp>
                              <p:nvSpPr>
                                <p:cNvPr id="68711" name="Freeform 103"/>
                                <p:cNvSpPr>
                                  <a:spLocks/>
                                </p:cNvSpPr>
                                <p:nvPr/>
                              </p:nvSpPr>
                              <p:spPr bwMode="auto">
                                <a:xfrm>
                                  <a:off x="9398" y="4790"/>
                                  <a:ext cx="1902" cy="1840"/>
                                </a:xfrm>
                                <a:custGeom>
                                  <a:avLst/>
                                  <a:gdLst/>
                                  <a:ahLst/>
                                  <a:cxnLst>
                                    <a:cxn ang="0">
                                      <a:pos x="382" y="85"/>
                                    </a:cxn>
                                    <a:cxn ang="0">
                                      <a:pos x="187" y="235"/>
                                    </a:cxn>
                                    <a:cxn ang="0">
                                      <a:pos x="7" y="550"/>
                                    </a:cxn>
                                    <a:cxn ang="0">
                                      <a:pos x="142" y="625"/>
                                    </a:cxn>
                                    <a:cxn ang="0">
                                      <a:pos x="382" y="280"/>
                                    </a:cxn>
                                    <a:cxn ang="0">
                                      <a:pos x="547" y="205"/>
                                    </a:cxn>
                                    <a:cxn ang="0">
                                      <a:pos x="637" y="130"/>
                                    </a:cxn>
                                    <a:cxn ang="0">
                                      <a:pos x="517" y="10"/>
                                    </a:cxn>
                                    <a:cxn ang="0">
                                      <a:pos x="382" y="85"/>
                                    </a:cxn>
                                  </a:cxnLst>
                                  <a:rect l="0" t="0" r="r" b="b"/>
                                  <a:pathLst>
                                    <a:path w="642" h="670">
                                      <a:moveTo>
                                        <a:pt x="382" y="85"/>
                                      </a:moveTo>
                                      <a:cubicBezTo>
                                        <a:pt x="327" y="122"/>
                                        <a:pt x="249" y="158"/>
                                        <a:pt x="187" y="235"/>
                                      </a:cubicBezTo>
                                      <a:cubicBezTo>
                                        <a:pt x="125" y="312"/>
                                        <a:pt x="14" y="485"/>
                                        <a:pt x="7" y="550"/>
                                      </a:cubicBezTo>
                                      <a:cubicBezTo>
                                        <a:pt x="0" y="615"/>
                                        <a:pt x="80" y="670"/>
                                        <a:pt x="142" y="625"/>
                                      </a:cubicBezTo>
                                      <a:cubicBezTo>
                                        <a:pt x="204" y="580"/>
                                        <a:pt x="315" y="350"/>
                                        <a:pt x="382" y="280"/>
                                      </a:cubicBezTo>
                                      <a:cubicBezTo>
                                        <a:pt x="449" y="210"/>
                                        <a:pt x="504" y="230"/>
                                        <a:pt x="547" y="205"/>
                                      </a:cubicBezTo>
                                      <a:cubicBezTo>
                                        <a:pt x="590" y="180"/>
                                        <a:pt x="642" y="162"/>
                                        <a:pt x="637" y="130"/>
                                      </a:cubicBezTo>
                                      <a:cubicBezTo>
                                        <a:pt x="632" y="98"/>
                                        <a:pt x="562" y="20"/>
                                        <a:pt x="517" y="10"/>
                                      </a:cubicBezTo>
                                      <a:cubicBezTo>
                                        <a:pt x="472" y="0"/>
                                        <a:pt x="437" y="48"/>
                                        <a:pt x="382" y="85"/>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712" name="Freeform 104"/>
                                <p:cNvSpPr>
                                  <a:spLocks/>
                                </p:cNvSpPr>
                                <p:nvPr/>
                              </p:nvSpPr>
                              <p:spPr bwMode="auto">
                                <a:xfrm>
                                  <a:off x="9505" y="4925"/>
                                  <a:ext cx="1650" cy="1555"/>
                                </a:xfrm>
                                <a:custGeom>
                                  <a:avLst/>
                                  <a:gdLst/>
                                  <a:ahLst/>
                                  <a:cxnLst>
                                    <a:cxn ang="0">
                                      <a:pos x="1580" y="175"/>
                                    </a:cxn>
                                    <a:cxn ang="0">
                                      <a:pos x="1430" y="10"/>
                                    </a:cxn>
                                    <a:cxn ang="0">
                                      <a:pos x="1100" y="115"/>
                                    </a:cxn>
                                    <a:cxn ang="0">
                                      <a:pos x="1205" y="295"/>
                                    </a:cxn>
                                    <a:cxn ang="0">
                                      <a:pos x="950" y="235"/>
                                    </a:cxn>
                                    <a:cxn ang="0">
                                      <a:pos x="785" y="355"/>
                                    </a:cxn>
                                    <a:cxn ang="0">
                                      <a:pos x="905" y="520"/>
                                    </a:cxn>
                                    <a:cxn ang="0">
                                      <a:pos x="755" y="505"/>
                                    </a:cxn>
                                    <a:cxn ang="0">
                                      <a:pos x="710" y="430"/>
                                    </a:cxn>
                                    <a:cxn ang="0">
                                      <a:pos x="545" y="520"/>
                                    </a:cxn>
                                    <a:cxn ang="0">
                                      <a:pos x="650" y="685"/>
                                    </a:cxn>
                                    <a:cxn ang="0">
                                      <a:pos x="560" y="745"/>
                                    </a:cxn>
                                    <a:cxn ang="0">
                                      <a:pos x="455" y="670"/>
                                    </a:cxn>
                                    <a:cxn ang="0">
                                      <a:pos x="290" y="850"/>
                                    </a:cxn>
                                    <a:cxn ang="0">
                                      <a:pos x="455" y="985"/>
                                    </a:cxn>
                                    <a:cxn ang="0">
                                      <a:pos x="425" y="1075"/>
                                    </a:cxn>
                                    <a:cxn ang="0">
                                      <a:pos x="215" y="1000"/>
                                    </a:cxn>
                                    <a:cxn ang="0">
                                      <a:pos x="65" y="1165"/>
                                    </a:cxn>
                                    <a:cxn ang="0">
                                      <a:pos x="200" y="1240"/>
                                    </a:cxn>
                                    <a:cxn ang="0">
                                      <a:pos x="95" y="1270"/>
                                    </a:cxn>
                                    <a:cxn ang="0">
                                      <a:pos x="20" y="1480"/>
                                    </a:cxn>
                                    <a:cxn ang="0">
                                      <a:pos x="215" y="1540"/>
                                    </a:cxn>
                                    <a:cxn ang="0">
                                      <a:pos x="170" y="1390"/>
                                    </a:cxn>
                                    <a:cxn ang="0">
                                      <a:pos x="275" y="1405"/>
                                    </a:cxn>
                                    <a:cxn ang="0">
                                      <a:pos x="425" y="1315"/>
                                    </a:cxn>
                                    <a:cxn ang="0">
                                      <a:pos x="305" y="1165"/>
                                    </a:cxn>
                                    <a:cxn ang="0">
                                      <a:pos x="515" y="1210"/>
                                    </a:cxn>
                                    <a:cxn ang="0">
                                      <a:pos x="590" y="1000"/>
                                    </a:cxn>
                                    <a:cxn ang="0">
                                      <a:pos x="485" y="865"/>
                                    </a:cxn>
                                    <a:cxn ang="0">
                                      <a:pos x="605" y="910"/>
                                    </a:cxn>
                                    <a:cxn ang="0">
                                      <a:pos x="725" y="910"/>
                                    </a:cxn>
                                    <a:cxn ang="0">
                                      <a:pos x="815" y="790"/>
                                    </a:cxn>
                                    <a:cxn ang="0">
                                      <a:pos x="725" y="610"/>
                                    </a:cxn>
                                    <a:cxn ang="0">
                                      <a:pos x="905" y="625"/>
                                    </a:cxn>
                                    <a:cxn ang="0">
                                      <a:pos x="1055" y="520"/>
                                    </a:cxn>
                                    <a:cxn ang="0">
                                      <a:pos x="965" y="475"/>
                                    </a:cxn>
                                    <a:cxn ang="0">
                                      <a:pos x="1055" y="430"/>
                                    </a:cxn>
                                    <a:cxn ang="0">
                                      <a:pos x="1190" y="460"/>
                                    </a:cxn>
                                    <a:cxn ang="0">
                                      <a:pos x="1325" y="340"/>
                                    </a:cxn>
                                    <a:cxn ang="0">
                                      <a:pos x="1325" y="145"/>
                                    </a:cxn>
                                    <a:cxn ang="0">
                                      <a:pos x="1430" y="205"/>
                                    </a:cxn>
                                    <a:cxn ang="0">
                                      <a:pos x="1520" y="355"/>
                                    </a:cxn>
                                    <a:cxn ang="0">
                                      <a:pos x="1640" y="280"/>
                                    </a:cxn>
                                    <a:cxn ang="0">
                                      <a:pos x="1580" y="175"/>
                                    </a:cxn>
                                  </a:cxnLst>
                                  <a:rect l="0" t="0" r="r" b="b"/>
                                  <a:pathLst>
                                    <a:path w="1650" h="1555">
                                      <a:moveTo>
                                        <a:pt x="1580" y="175"/>
                                      </a:moveTo>
                                      <a:cubicBezTo>
                                        <a:pt x="1545" y="130"/>
                                        <a:pt x="1510" y="20"/>
                                        <a:pt x="1430" y="10"/>
                                      </a:cubicBezTo>
                                      <a:cubicBezTo>
                                        <a:pt x="1350" y="0"/>
                                        <a:pt x="1138" y="67"/>
                                        <a:pt x="1100" y="115"/>
                                      </a:cubicBezTo>
                                      <a:cubicBezTo>
                                        <a:pt x="1062" y="163"/>
                                        <a:pt x="1230" y="275"/>
                                        <a:pt x="1205" y="295"/>
                                      </a:cubicBezTo>
                                      <a:cubicBezTo>
                                        <a:pt x="1180" y="315"/>
                                        <a:pt x="1020" y="225"/>
                                        <a:pt x="950" y="235"/>
                                      </a:cubicBezTo>
                                      <a:cubicBezTo>
                                        <a:pt x="880" y="245"/>
                                        <a:pt x="792" y="308"/>
                                        <a:pt x="785" y="355"/>
                                      </a:cubicBezTo>
                                      <a:cubicBezTo>
                                        <a:pt x="778" y="402"/>
                                        <a:pt x="910" y="495"/>
                                        <a:pt x="905" y="520"/>
                                      </a:cubicBezTo>
                                      <a:cubicBezTo>
                                        <a:pt x="900" y="545"/>
                                        <a:pt x="787" y="520"/>
                                        <a:pt x="755" y="505"/>
                                      </a:cubicBezTo>
                                      <a:cubicBezTo>
                                        <a:pt x="723" y="490"/>
                                        <a:pt x="745" y="427"/>
                                        <a:pt x="710" y="430"/>
                                      </a:cubicBezTo>
                                      <a:cubicBezTo>
                                        <a:pt x="675" y="433"/>
                                        <a:pt x="555" y="478"/>
                                        <a:pt x="545" y="520"/>
                                      </a:cubicBezTo>
                                      <a:cubicBezTo>
                                        <a:pt x="535" y="562"/>
                                        <a:pt x="648" y="648"/>
                                        <a:pt x="650" y="685"/>
                                      </a:cubicBezTo>
                                      <a:cubicBezTo>
                                        <a:pt x="652" y="722"/>
                                        <a:pt x="592" y="747"/>
                                        <a:pt x="560" y="745"/>
                                      </a:cubicBezTo>
                                      <a:cubicBezTo>
                                        <a:pt x="528" y="743"/>
                                        <a:pt x="500" y="653"/>
                                        <a:pt x="455" y="670"/>
                                      </a:cubicBezTo>
                                      <a:cubicBezTo>
                                        <a:pt x="410" y="687"/>
                                        <a:pt x="290" y="798"/>
                                        <a:pt x="290" y="850"/>
                                      </a:cubicBezTo>
                                      <a:cubicBezTo>
                                        <a:pt x="290" y="902"/>
                                        <a:pt x="432" y="947"/>
                                        <a:pt x="455" y="985"/>
                                      </a:cubicBezTo>
                                      <a:cubicBezTo>
                                        <a:pt x="478" y="1023"/>
                                        <a:pt x="465" y="1073"/>
                                        <a:pt x="425" y="1075"/>
                                      </a:cubicBezTo>
                                      <a:cubicBezTo>
                                        <a:pt x="385" y="1077"/>
                                        <a:pt x="275" y="985"/>
                                        <a:pt x="215" y="1000"/>
                                      </a:cubicBezTo>
                                      <a:cubicBezTo>
                                        <a:pt x="155" y="1015"/>
                                        <a:pt x="67" y="1125"/>
                                        <a:pt x="65" y="1165"/>
                                      </a:cubicBezTo>
                                      <a:cubicBezTo>
                                        <a:pt x="63" y="1205"/>
                                        <a:pt x="195" y="1223"/>
                                        <a:pt x="200" y="1240"/>
                                      </a:cubicBezTo>
                                      <a:cubicBezTo>
                                        <a:pt x="205" y="1257"/>
                                        <a:pt x="125" y="1230"/>
                                        <a:pt x="95" y="1270"/>
                                      </a:cubicBezTo>
                                      <a:cubicBezTo>
                                        <a:pt x="65" y="1310"/>
                                        <a:pt x="0" y="1435"/>
                                        <a:pt x="20" y="1480"/>
                                      </a:cubicBezTo>
                                      <a:cubicBezTo>
                                        <a:pt x="40" y="1525"/>
                                        <a:pt x="190" y="1555"/>
                                        <a:pt x="215" y="1540"/>
                                      </a:cubicBezTo>
                                      <a:cubicBezTo>
                                        <a:pt x="240" y="1525"/>
                                        <a:pt x="160" y="1412"/>
                                        <a:pt x="170" y="1390"/>
                                      </a:cubicBezTo>
                                      <a:cubicBezTo>
                                        <a:pt x="180" y="1368"/>
                                        <a:pt x="233" y="1417"/>
                                        <a:pt x="275" y="1405"/>
                                      </a:cubicBezTo>
                                      <a:cubicBezTo>
                                        <a:pt x="317" y="1393"/>
                                        <a:pt x="420" y="1355"/>
                                        <a:pt x="425" y="1315"/>
                                      </a:cubicBezTo>
                                      <a:cubicBezTo>
                                        <a:pt x="430" y="1275"/>
                                        <a:pt x="290" y="1183"/>
                                        <a:pt x="305" y="1165"/>
                                      </a:cubicBezTo>
                                      <a:cubicBezTo>
                                        <a:pt x="320" y="1147"/>
                                        <a:pt x="467" y="1237"/>
                                        <a:pt x="515" y="1210"/>
                                      </a:cubicBezTo>
                                      <a:cubicBezTo>
                                        <a:pt x="563" y="1183"/>
                                        <a:pt x="595" y="1057"/>
                                        <a:pt x="590" y="1000"/>
                                      </a:cubicBezTo>
                                      <a:cubicBezTo>
                                        <a:pt x="585" y="943"/>
                                        <a:pt x="483" y="880"/>
                                        <a:pt x="485" y="865"/>
                                      </a:cubicBezTo>
                                      <a:cubicBezTo>
                                        <a:pt x="487" y="850"/>
                                        <a:pt x="565" y="903"/>
                                        <a:pt x="605" y="910"/>
                                      </a:cubicBezTo>
                                      <a:cubicBezTo>
                                        <a:pt x="645" y="917"/>
                                        <a:pt x="690" y="930"/>
                                        <a:pt x="725" y="910"/>
                                      </a:cubicBezTo>
                                      <a:cubicBezTo>
                                        <a:pt x="760" y="890"/>
                                        <a:pt x="815" y="840"/>
                                        <a:pt x="815" y="790"/>
                                      </a:cubicBezTo>
                                      <a:cubicBezTo>
                                        <a:pt x="815" y="740"/>
                                        <a:pt x="710" y="637"/>
                                        <a:pt x="725" y="610"/>
                                      </a:cubicBezTo>
                                      <a:cubicBezTo>
                                        <a:pt x="740" y="583"/>
                                        <a:pt x="850" y="640"/>
                                        <a:pt x="905" y="625"/>
                                      </a:cubicBezTo>
                                      <a:cubicBezTo>
                                        <a:pt x="960" y="610"/>
                                        <a:pt x="1045" y="545"/>
                                        <a:pt x="1055" y="520"/>
                                      </a:cubicBezTo>
                                      <a:cubicBezTo>
                                        <a:pt x="1065" y="495"/>
                                        <a:pt x="965" y="490"/>
                                        <a:pt x="965" y="475"/>
                                      </a:cubicBezTo>
                                      <a:cubicBezTo>
                                        <a:pt x="965" y="460"/>
                                        <a:pt x="1018" y="432"/>
                                        <a:pt x="1055" y="430"/>
                                      </a:cubicBezTo>
                                      <a:cubicBezTo>
                                        <a:pt x="1092" y="428"/>
                                        <a:pt x="1145" y="475"/>
                                        <a:pt x="1190" y="460"/>
                                      </a:cubicBezTo>
                                      <a:cubicBezTo>
                                        <a:pt x="1235" y="445"/>
                                        <a:pt x="1303" y="392"/>
                                        <a:pt x="1325" y="340"/>
                                      </a:cubicBezTo>
                                      <a:cubicBezTo>
                                        <a:pt x="1347" y="288"/>
                                        <a:pt x="1308" y="167"/>
                                        <a:pt x="1325" y="145"/>
                                      </a:cubicBezTo>
                                      <a:cubicBezTo>
                                        <a:pt x="1342" y="123"/>
                                        <a:pt x="1398" y="170"/>
                                        <a:pt x="1430" y="205"/>
                                      </a:cubicBezTo>
                                      <a:cubicBezTo>
                                        <a:pt x="1462" y="240"/>
                                        <a:pt x="1485" y="343"/>
                                        <a:pt x="1520" y="355"/>
                                      </a:cubicBezTo>
                                      <a:cubicBezTo>
                                        <a:pt x="1555" y="367"/>
                                        <a:pt x="1630" y="305"/>
                                        <a:pt x="1640" y="280"/>
                                      </a:cubicBezTo>
                                      <a:cubicBezTo>
                                        <a:pt x="1650" y="255"/>
                                        <a:pt x="1615" y="220"/>
                                        <a:pt x="1580" y="175"/>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8639" name="Group 105"/>
                              <p:cNvGrpSpPr>
                                <a:grpSpLocks/>
                              </p:cNvGrpSpPr>
                              <p:nvPr/>
                            </p:nvGrpSpPr>
                            <p:grpSpPr bwMode="auto">
                              <a:xfrm>
                                <a:off x="4011" y="10399"/>
                                <a:ext cx="3425" cy="1146"/>
                                <a:chOff x="4011" y="10493"/>
                                <a:chExt cx="3425" cy="1146"/>
                              </a:xfrm>
                            </p:grpSpPr>
                            <p:grpSp>
                              <p:nvGrpSpPr>
                                <p:cNvPr id="96" name="Group 106"/>
                                <p:cNvGrpSpPr>
                                  <a:grpSpLocks/>
                                </p:cNvGrpSpPr>
                                <p:nvPr/>
                              </p:nvGrpSpPr>
                              <p:grpSpPr bwMode="auto">
                                <a:xfrm rot="6765778">
                                  <a:off x="4065" y="11267"/>
                                  <a:ext cx="318" cy="425"/>
                                  <a:chOff x="9398" y="4790"/>
                                  <a:chExt cx="1902" cy="1840"/>
                                </a:xfrm>
                              </p:grpSpPr>
                              <p:sp>
                                <p:nvSpPr>
                                  <p:cNvPr id="68715" name="Freeform 107"/>
                                  <p:cNvSpPr>
                                    <a:spLocks/>
                                  </p:cNvSpPr>
                                  <p:nvPr/>
                                </p:nvSpPr>
                                <p:spPr bwMode="auto">
                                  <a:xfrm>
                                    <a:off x="9398" y="4790"/>
                                    <a:ext cx="1902" cy="1840"/>
                                  </a:xfrm>
                                  <a:custGeom>
                                    <a:avLst/>
                                    <a:gdLst/>
                                    <a:ahLst/>
                                    <a:cxnLst>
                                      <a:cxn ang="0">
                                        <a:pos x="382" y="85"/>
                                      </a:cxn>
                                      <a:cxn ang="0">
                                        <a:pos x="187" y="235"/>
                                      </a:cxn>
                                      <a:cxn ang="0">
                                        <a:pos x="7" y="550"/>
                                      </a:cxn>
                                      <a:cxn ang="0">
                                        <a:pos x="142" y="625"/>
                                      </a:cxn>
                                      <a:cxn ang="0">
                                        <a:pos x="382" y="280"/>
                                      </a:cxn>
                                      <a:cxn ang="0">
                                        <a:pos x="547" y="205"/>
                                      </a:cxn>
                                      <a:cxn ang="0">
                                        <a:pos x="637" y="130"/>
                                      </a:cxn>
                                      <a:cxn ang="0">
                                        <a:pos x="517" y="10"/>
                                      </a:cxn>
                                      <a:cxn ang="0">
                                        <a:pos x="382" y="85"/>
                                      </a:cxn>
                                    </a:cxnLst>
                                    <a:rect l="0" t="0" r="r" b="b"/>
                                    <a:pathLst>
                                      <a:path w="642" h="670">
                                        <a:moveTo>
                                          <a:pt x="382" y="85"/>
                                        </a:moveTo>
                                        <a:cubicBezTo>
                                          <a:pt x="327" y="122"/>
                                          <a:pt x="249" y="158"/>
                                          <a:pt x="187" y="235"/>
                                        </a:cubicBezTo>
                                        <a:cubicBezTo>
                                          <a:pt x="125" y="312"/>
                                          <a:pt x="14" y="485"/>
                                          <a:pt x="7" y="550"/>
                                        </a:cubicBezTo>
                                        <a:cubicBezTo>
                                          <a:pt x="0" y="615"/>
                                          <a:pt x="80" y="670"/>
                                          <a:pt x="142" y="625"/>
                                        </a:cubicBezTo>
                                        <a:cubicBezTo>
                                          <a:pt x="204" y="580"/>
                                          <a:pt x="315" y="350"/>
                                          <a:pt x="382" y="280"/>
                                        </a:cubicBezTo>
                                        <a:cubicBezTo>
                                          <a:pt x="449" y="210"/>
                                          <a:pt x="504" y="230"/>
                                          <a:pt x="547" y="205"/>
                                        </a:cubicBezTo>
                                        <a:cubicBezTo>
                                          <a:pt x="590" y="180"/>
                                          <a:pt x="642" y="162"/>
                                          <a:pt x="637" y="130"/>
                                        </a:cubicBezTo>
                                        <a:cubicBezTo>
                                          <a:pt x="632" y="98"/>
                                          <a:pt x="562" y="20"/>
                                          <a:pt x="517" y="10"/>
                                        </a:cubicBezTo>
                                        <a:cubicBezTo>
                                          <a:pt x="472" y="0"/>
                                          <a:pt x="437" y="48"/>
                                          <a:pt x="382" y="85"/>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716" name="Freeform 108"/>
                                  <p:cNvSpPr>
                                    <a:spLocks/>
                                  </p:cNvSpPr>
                                  <p:nvPr/>
                                </p:nvSpPr>
                                <p:spPr bwMode="auto">
                                  <a:xfrm>
                                    <a:off x="9505" y="4925"/>
                                    <a:ext cx="1650" cy="1555"/>
                                  </a:xfrm>
                                  <a:custGeom>
                                    <a:avLst/>
                                    <a:gdLst/>
                                    <a:ahLst/>
                                    <a:cxnLst>
                                      <a:cxn ang="0">
                                        <a:pos x="1580" y="175"/>
                                      </a:cxn>
                                      <a:cxn ang="0">
                                        <a:pos x="1430" y="10"/>
                                      </a:cxn>
                                      <a:cxn ang="0">
                                        <a:pos x="1100" y="115"/>
                                      </a:cxn>
                                      <a:cxn ang="0">
                                        <a:pos x="1205" y="295"/>
                                      </a:cxn>
                                      <a:cxn ang="0">
                                        <a:pos x="950" y="235"/>
                                      </a:cxn>
                                      <a:cxn ang="0">
                                        <a:pos x="785" y="355"/>
                                      </a:cxn>
                                      <a:cxn ang="0">
                                        <a:pos x="905" y="520"/>
                                      </a:cxn>
                                      <a:cxn ang="0">
                                        <a:pos x="755" y="505"/>
                                      </a:cxn>
                                      <a:cxn ang="0">
                                        <a:pos x="710" y="430"/>
                                      </a:cxn>
                                      <a:cxn ang="0">
                                        <a:pos x="545" y="520"/>
                                      </a:cxn>
                                      <a:cxn ang="0">
                                        <a:pos x="650" y="685"/>
                                      </a:cxn>
                                      <a:cxn ang="0">
                                        <a:pos x="560" y="745"/>
                                      </a:cxn>
                                      <a:cxn ang="0">
                                        <a:pos x="455" y="670"/>
                                      </a:cxn>
                                      <a:cxn ang="0">
                                        <a:pos x="290" y="850"/>
                                      </a:cxn>
                                      <a:cxn ang="0">
                                        <a:pos x="455" y="985"/>
                                      </a:cxn>
                                      <a:cxn ang="0">
                                        <a:pos x="425" y="1075"/>
                                      </a:cxn>
                                      <a:cxn ang="0">
                                        <a:pos x="215" y="1000"/>
                                      </a:cxn>
                                      <a:cxn ang="0">
                                        <a:pos x="65" y="1165"/>
                                      </a:cxn>
                                      <a:cxn ang="0">
                                        <a:pos x="200" y="1240"/>
                                      </a:cxn>
                                      <a:cxn ang="0">
                                        <a:pos x="95" y="1270"/>
                                      </a:cxn>
                                      <a:cxn ang="0">
                                        <a:pos x="20" y="1480"/>
                                      </a:cxn>
                                      <a:cxn ang="0">
                                        <a:pos x="215" y="1540"/>
                                      </a:cxn>
                                      <a:cxn ang="0">
                                        <a:pos x="170" y="1390"/>
                                      </a:cxn>
                                      <a:cxn ang="0">
                                        <a:pos x="275" y="1405"/>
                                      </a:cxn>
                                      <a:cxn ang="0">
                                        <a:pos x="425" y="1315"/>
                                      </a:cxn>
                                      <a:cxn ang="0">
                                        <a:pos x="305" y="1165"/>
                                      </a:cxn>
                                      <a:cxn ang="0">
                                        <a:pos x="515" y="1210"/>
                                      </a:cxn>
                                      <a:cxn ang="0">
                                        <a:pos x="590" y="1000"/>
                                      </a:cxn>
                                      <a:cxn ang="0">
                                        <a:pos x="485" y="865"/>
                                      </a:cxn>
                                      <a:cxn ang="0">
                                        <a:pos x="605" y="910"/>
                                      </a:cxn>
                                      <a:cxn ang="0">
                                        <a:pos x="725" y="910"/>
                                      </a:cxn>
                                      <a:cxn ang="0">
                                        <a:pos x="815" y="790"/>
                                      </a:cxn>
                                      <a:cxn ang="0">
                                        <a:pos x="725" y="610"/>
                                      </a:cxn>
                                      <a:cxn ang="0">
                                        <a:pos x="905" y="625"/>
                                      </a:cxn>
                                      <a:cxn ang="0">
                                        <a:pos x="1055" y="520"/>
                                      </a:cxn>
                                      <a:cxn ang="0">
                                        <a:pos x="965" y="475"/>
                                      </a:cxn>
                                      <a:cxn ang="0">
                                        <a:pos x="1055" y="430"/>
                                      </a:cxn>
                                      <a:cxn ang="0">
                                        <a:pos x="1190" y="460"/>
                                      </a:cxn>
                                      <a:cxn ang="0">
                                        <a:pos x="1325" y="340"/>
                                      </a:cxn>
                                      <a:cxn ang="0">
                                        <a:pos x="1325" y="145"/>
                                      </a:cxn>
                                      <a:cxn ang="0">
                                        <a:pos x="1430" y="205"/>
                                      </a:cxn>
                                      <a:cxn ang="0">
                                        <a:pos x="1520" y="355"/>
                                      </a:cxn>
                                      <a:cxn ang="0">
                                        <a:pos x="1640" y="280"/>
                                      </a:cxn>
                                      <a:cxn ang="0">
                                        <a:pos x="1580" y="175"/>
                                      </a:cxn>
                                    </a:cxnLst>
                                    <a:rect l="0" t="0" r="r" b="b"/>
                                    <a:pathLst>
                                      <a:path w="1650" h="1555">
                                        <a:moveTo>
                                          <a:pt x="1580" y="175"/>
                                        </a:moveTo>
                                        <a:cubicBezTo>
                                          <a:pt x="1545" y="130"/>
                                          <a:pt x="1510" y="20"/>
                                          <a:pt x="1430" y="10"/>
                                        </a:cubicBezTo>
                                        <a:cubicBezTo>
                                          <a:pt x="1350" y="0"/>
                                          <a:pt x="1138" y="67"/>
                                          <a:pt x="1100" y="115"/>
                                        </a:cubicBezTo>
                                        <a:cubicBezTo>
                                          <a:pt x="1062" y="163"/>
                                          <a:pt x="1230" y="275"/>
                                          <a:pt x="1205" y="295"/>
                                        </a:cubicBezTo>
                                        <a:cubicBezTo>
                                          <a:pt x="1180" y="315"/>
                                          <a:pt x="1020" y="225"/>
                                          <a:pt x="950" y="235"/>
                                        </a:cubicBezTo>
                                        <a:cubicBezTo>
                                          <a:pt x="880" y="245"/>
                                          <a:pt x="792" y="308"/>
                                          <a:pt x="785" y="355"/>
                                        </a:cubicBezTo>
                                        <a:cubicBezTo>
                                          <a:pt x="778" y="402"/>
                                          <a:pt x="910" y="495"/>
                                          <a:pt x="905" y="520"/>
                                        </a:cubicBezTo>
                                        <a:cubicBezTo>
                                          <a:pt x="900" y="545"/>
                                          <a:pt x="787" y="520"/>
                                          <a:pt x="755" y="505"/>
                                        </a:cubicBezTo>
                                        <a:cubicBezTo>
                                          <a:pt x="723" y="490"/>
                                          <a:pt x="745" y="427"/>
                                          <a:pt x="710" y="430"/>
                                        </a:cubicBezTo>
                                        <a:cubicBezTo>
                                          <a:pt x="675" y="433"/>
                                          <a:pt x="555" y="478"/>
                                          <a:pt x="545" y="520"/>
                                        </a:cubicBezTo>
                                        <a:cubicBezTo>
                                          <a:pt x="535" y="562"/>
                                          <a:pt x="648" y="648"/>
                                          <a:pt x="650" y="685"/>
                                        </a:cubicBezTo>
                                        <a:cubicBezTo>
                                          <a:pt x="652" y="722"/>
                                          <a:pt x="592" y="747"/>
                                          <a:pt x="560" y="745"/>
                                        </a:cubicBezTo>
                                        <a:cubicBezTo>
                                          <a:pt x="528" y="743"/>
                                          <a:pt x="500" y="653"/>
                                          <a:pt x="455" y="670"/>
                                        </a:cubicBezTo>
                                        <a:cubicBezTo>
                                          <a:pt x="410" y="687"/>
                                          <a:pt x="290" y="798"/>
                                          <a:pt x="290" y="850"/>
                                        </a:cubicBezTo>
                                        <a:cubicBezTo>
                                          <a:pt x="290" y="902"/>
                                          <a:pt x="432" y="947"/>
                                          <a:pt x="455" y="985"/>
                                        </a:cubicBezTo>
                                        <a:cubicBezTo>
                                          <a:pt x="478" y="1023"/>
                                          <a:pt x="465" y="1073"/>
                                          <a:pt x="425" y="1075"/>
                                        </a:cubicBezTo>
                                        <a:cubicBezTo>
                                          <a:pt x="385" y="1077"/>
                                          <a:pt x="275" y="985"/>
                                          <a:pt x="215" y="1000"/>
                                        </a:cubicBezTo>
                                        <a:cubicBezTo>
                                          <a:pt x="155" y="1015"/>
                                          <a:pt x="67" y="1125"/>
                                          <a:pt x="65" y="1165"/>
                                        </a:cubicBezTo>
                                        <a:cubicBezTo>
                                          <a:pt x="63" y="1205"/>
                                          <a:pt x="195" y="1223"/>
                                          <a:pt x="200" y="1240"/>
                                        </a:cubicBezTo>
                                        <a:cubicBezTo>
                                          <a:pt x="205" y="1257"/>
                                          <a:pt x="125" y="1230"/>
                                          <a:pt x="95" y="1270"/>
                                        </a:cubicBezTo>
                                        <a:cubicBezTo>
                                          <a:pt x="65" y="1310"/>
                                          <a:pt x="0" y="1435"/>
                                          <a:pt x="20" y="1480"/>
                                        </a:cubicBezTo>
                                        <a:cubicBezTo>
                                          <a:pt x="40" y="1525"/>
                                          <a:pt x="190" y="1555"/>
                                          <a:pt x="215" y="1540"/>
                                        </a:cubicBezTo>
                                        <a:cubicBezTo>
                                          <a:pt x="240" y="1525"/>
                                          <a:pt x="160" y="1412"/>
                                          <a:pt x="170" y="1390"/>
                                        </a:cubicBezTo>
                                        <a:cubicBezTo>
                                          <a:pt x="180" y="1368"/>
                                          <a:pt x="233" y="1417"/>
                                          <a:pt x="275" y="1405"/>
                                        </a:cubicBezTo>
                                        <a:cubicBezTo>
                                          <a:pt x="317" y="1393"/>
                                          <a:pt x="420" y="1355"/>
                                          <a:pt x="425" y="1315"/>
                                        </a:cubicBezTo>
                                        <a:cubicBezTo>
                                          <a:pt x="430" y="1275"/>
                                          <a:pt x="290" y="1183"/>
                                          <a:pt x="305" y="1165"/>
                                        </a:cubicBezTo>
                                        <a:cubicBezTo>
                                          <a:pt x="320" y="1147"/>
                                          <a:pt x="467" y="1237"/>
                                          <a:pt x="515" y="1210"/>
                                        </a:cubicBezTo>
                                        <a:cubicBezTo>
                                          <a:pt x="563" y="1183"/>
                                          <a:pt x="595" y="1057"/>
                                          <a:pt x="590" y="1000"/>
                                        </a:cubicBezTo>
                                        <a:cubicBezTo>
                                          <a:pt x="585" y="943"/>
                                          <a:pt x="483" y="880"/>
                                          <a:pt x="485" y="865"/>
                                        </a:cubicBezTo>
                                        <a:cubicBezTo>
                                          <a:pt x="487" y="850"/>
                                          <a:pt x="565" y="903"/>
                                          <a:pt x="605" y="910"/>
                                        </a:cubicBezTo>
                                        <a:cubicBezTo>
                                          <a:pt x="645" y="917"/>
                                          <a:pt x="690" y="930"/>
                                          <a:pt x="725" y="910"/>
                                        </a:cubicBezTo>
                                        <a:cubicBezTo>
                                          <a:pt x="760" y="890"/>
                                          <a:pt x="815" y="840"/>
                                          <a:pt x="815" y="790"/>
                                        </a:cubicBezTo>
                                        <a:cubicBezTo>
                                          <a:pt x="815" y="740"/>
                                          <a:pt x="710" y="637"/>
                                          <a:pt x="725" y="610"/>
                                        </a:cubicBezTo>
                                        <a:cubicBezTo>
                                          <a:pt x="740" y="583"/>
                                          <a:pt x="850" y="640"/>
                                          <a:pt x="905" y="625"/>
                                        </a:cubicBezTo>
                                        <a:cubicBezTo>
                                          <a:pt x="960" y="610"/>
                                          <a:pt x="1045" y="545"/>
                                          <a:pt x="1055" y="520"/>
                                        </a:cubicBezTo>
                                        <a:cubicBezTo>
                                          <a:pt x="1065" y="495"/>
                                          <a:pt x="965" y="490"/>
                                          <a:pt x="965" y="475"/>
                                        </a:cubicBezTo>
                                        <a:cubicBezTo>
                                          <a:pt x="965" y="460"/>
                                          <a:pt x="1018" y="432"/>
                                          <a:pt x="1055" y="430"/>
                                        </a:cubicBezTo>
                                        <a:cubicBezTo>
                                          <a:pt x="1092" y="428"/>
                                          <a:pt x="1145" y="475"/>
                                          <a:pt x="1190" y="460"/>
                                        </a:cubicBezTo>
                                        <a:cubicBezTo>
                                          <a:pt x="1235" y="445"/>
                                          <a:pt x="1303" y="392"/>
                                          <a:pt x="1325" y="340"/>
                                        </a:cubicBezTo>
                                        <a:cubicBezTo>
                                          <a:pt x="1347" y="288"/>
                                          <a:pt x="1308" y="167"/>
                                          <a:pt x="1325" y="145"/>
                                        </a:cubicBezTo>
                                        <a:cubicBezTo>
                                          <a:pt x="1342" y="123"/>
                                          <a:pt x="1398" y="170"/>
                                          <a:pt x="1430" y="205"/>
                                        </a:cubicBezTo>
                                        <a:cubicBezTo>
                                          <a:pt x="1462" y="240"/>
                                          <a:pt x="1485" y="343"/>
                                          <a:pt x="1520" y="355"/>
                                        </a:cubicBezTo>
                                        <a:cubicBezTo>
                                          <a:pt x="1555" y="367"/>
                                          <a:pt x="1630" y="305"/>
                                          <a:pt x="1640" y="280"/>
                                        </a:cubicBezTo>
                                        <a:cubicBezTo>
                                          <a:pt x="1650" y="255"/>
                                          <a:pt x="1615" y="220"/>
                                          <a:pt x="1580" y="175"/>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97" name="Group 109"/>
                                <p:cNvGrpSpPr>
                                  <a:grpSpLocks/>
                                </p:cNvGrpSpPr>
                                <p:nvPr/>
                              </p:nvGrpSpPr>
                              <p:grpSpPr bwMode="auto">
                                <a:xfrm rot="6765778">
                                  <a:off x="7065" y="10981"/>
                                  <a:ext cx="318" cy="425"/>
                                  <a:chOff x="9398" y="4790"/>
                                  <a:chExt cx="1902" cy="1840"/>
                                </a:xfrm>
                              </p:grpSpPr>
                              <p:sp>
                                <p:nvSpPr>
                                  <p:cNvPr id="68718" name="Freeform 110"/>
                                  <p:cNvSpPr>
                                    <a:spLocks/>
                                  </p:cNvSpPr>
                                  <p:nvPr/>
                                </p:nvSpPr>
                                <p:spPr bwMode="auto">
                                  <a:xfrm>
                                    <a:off x="9398" y="4790"/>
                                    <a:ext cx="1902" cy="1840"/>
                                  </a:xfrm>
                                  <a:custGeom>
                                    <a:avLst/>
                                    <a:gdLst/>
                                    <a:ahLst/>
                                    <a:cxnLst>
                                      <a:cxn ang="0">
                                        <a:pos x="382" y="85"/>
                                      </a:cxn>
                                      <a:cxn ang="0">
                                        <a:pos x="187" y="235"/>
                                      </a:cxn>
                                      <a:cxn ang="0">
                                        <a:pos x="7" y="550"/>
                                      </a:cxn>
                                      <a:cxn ang="0">
                                        <a:pos x="142" y="625"/>
                                      </a:cxn>
                                      <a:cxn ang="0">
                                        <a:pos x="382" y="280"/>
                                      </a:cxn>
                                      <a:cxn ang="0">
                                        <a:pos x="547" y="205"/>
                                      </a:cxn>
                                      <a:cxn ang="0">
                                        <a:pos x="637" y="130"/>
                                      </a:cxn>
                                      <a:cxn ang="0">
                                        <a:pos x="517" y="10"/>
                                      </a:cxn>
                                      <a:cxn ang="0">
                                        <a:pos x="382" y="85"/>
                                      </a:cxn>
                                    </a:cxnLst>
                                    <a:rect l="0" t="0" r="r" b="b"/>
                                    <a:pathLst>
                                      <a:path w="642" h="670">
                                        <a:moveTo>
                                          <a:pt x="382" y="85"/>
                                        </a:moveTo>
                                        <a:cubicBezTo>
                                          <a:pt x="327" y="122"/>
                                          <a:pt x="249" y="158"/>
                                          <a:pt x="187" y="235"/>
                                        </a:cubicBezTo>
                                        <a:cubicBezTo>
                                          <a:pt x="125" y="312"/>
                                          <a:pt x="14" y="485"/>
                                          <a:pt x="7" y="550"/>
                                        </a:cubicBezTo>
                                        <a:cubicBezTo>
                                          <a:pt x="0" y="615"/>
                                          <a:pt x="80" y="670"/>
                                          <a:pt x="142" y="625"/>
                                        </a:cubicBezTo>
                                        <a:cubicBezTo>
                                          <a:pt x="204" y="580"/>
                                          <a:pt x="315" y="350"/>
                                          <a:pt x="382" y="280"/>
                                        </a:cubicBezTo>
                                        <a:cubicBezTo>
                                          <a:pt x="449" y="210"/>
                                          <a:pt x="504" y="230"/>
                                          <a:pt x="547" y="205"/>
                                        </a:cubicBezTo>
                                        <a:cubicBezTo>
                                          <a:pt x="590" y="180"/>
                                          <a:pt x="642" y="162"/>
                                          <a:pt x="637" y="130"/>
                                        </a:cubicBezTo>
                                        <a:cubicBezTo>
                                          <a:pt x="632" y="98"/>
                                          <a:pt x="562" y="20"/>
                                          <a:pt x="517" y="10"/>
                                        </a:cubicBezTo>
                                        <a:cubicBezTo>
                                          <a:pt x="472" y="0"/>
                                          <a:pt x="437" y="48"/>
                                          <a:pt x="382" y="85"/>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719" name="Freeform 111"/>
                                  <p:cNvSpPr>
                                    <a:spLocks/>
                                  </p:cNvSpPr>
                                  <p:nvPr/>
                                </p:nvSpPr>
                                <p:spPr bwMode="auto">
                                  <a:xfrm>
                                    <a:off x="9505" y="4925"/>
                                    <a:ext cx="1650" cy="1555"/>
                                  </a:xfrm>
                                  <a:custGeom>
                                    <a:avLst/>
                                    <a:gdLst/>
                                    <a:ahLst/>
                                    <a:cxnLst>
                                      <a:cxn ang="0">
                                        <a:pos x="1580" y="175"/>
                                      </a:cxn>
                                      <a:cxn ang="0">
                                        <a:pos x="1430" y="10"/>
                                      </a:cxn>
                                      <a:cxn ang="0">
                                        <a:pos x="1100" y="115"/>
                                      </a:cxn>
                                      <a:cxn ang="0">
                                        <a:pos x="1205" y="295"/>
                                      </a:cxn>
                                      <a:cxn ang="0">
                                        <a:pos x="950" y="235"/>
                                      </a:cxn>
                                      <a:cxn ang="0">
                                        <a:pos x="785" y="355"/>
                                      </a:cxn>
                                      <a:cxn ang="0">
                                        <a:pos x="905" y="520"/>
                                      </a:cxn>
                                      <a:cxn ang="0">
                                        <a:pos x="755" y="505"/>
                                      </a:cxn>
                                      <a:cxn ang="0">
                                        <a:pos x="710" y="430"/>
                                      </a:cxn>
                                      <a:cxn ang="0">
                                        <a:pos x="545" y="520"/>
                                      </a:cxn>
                                      <a:cxn ang="0">
                                        <a:pos x="650" y="685"/>
                                      </a:cxn>
                                      <a:cxn ang="0">
                                        <a:pos x="560" y="745"/>
                                      </a:cxn>
                                      <a:cxn ang="0">
                                        <a:pos x="455" y="670"/>
                                      </a:cxn>
                                      <a:cxn ang="0">
                                        <a:pos x="290" y="850"/>
                                      </a:cxn>
                                      <a:cxn ang="0">
                                        <a:pos x="455" y="985"/>
                                      </a:cxn>
                                      <a:cxn ang="0">
                                        <a:pos x="425" y="1075"/>
                                      </a:cxn>
                                      <a:cxn ang="0">
                                        <a:pos x="215" y="1000"/>
                                      </a:cxn>
                                      <a:cxn ang="0">
                                        <a:pos x="65" y="1165"/>
                                      </a:cxn>
                                      <a:cxn ang="0">
                                        <a:pos x="200" y="1240"/>
                                      </a:cxn>
                                      <a:cxn ang="0">
                                        <a:pos x="95" y="1270"/>
                                      </a:cxn>
                                      <a:cxn ang="0">
                                        <a:pos x="20" y="1480"/>
                                      </a:cxn>
                                      <a:cxn ang="0">
                                        <a:pos x="215" y="1540"/>
                                      </a:cxn>
                                      <a:cxn ang="0">
                                        <a:pos x="170" y="1390"/>
                                      </a:cxn>
                                      <a:cxn ang="0">
                                        <a:pos x="275" y="1405"/>
                                      </a:cxn>
                                      <a:cxn ang="0">
                                        <a:pos x="425" y="1315"/>
                                      </a:cxn>
                                      <a:cxn ang="0">
                                        <a:pos x="305" y="1165"/>
                                      </a:cxn>
                                      <a:cxn ang="0">
                                        <a:pos x="515" y="1210"/>
                                      </a:cxn>
                                      <a:cxn ang="0">
                                        <a:pos x="590" y="1000"/>
                                      </a:cxn>
                                      <a:cxn ang="0">
                                        <a:pos x="485" y="865"/>
                                      </a:cxn>
                                      <a:cxn ang="0">
                                        <a:pos x="605" y="910"/>
                                      </a:cxn>
                                      <a:cxn ang="0">
                                        <a:pos x="725" y="910"/>
                                      </a:cxn>
                                      <a:cxn ang="0">
                                        <a:pos x="815" y="790"/>
                                      </a:cxn>
                                      <a:cxn ang="0">
                                        <a:pos x="725" y="610"/>
                                      </a:cxn>
                                      <a:cxn ang="0">
                                        <a:pos x="905" y="625"/>
                                      </a:cxn>
                                      <a:cxn ang="0">
                                        <a:pos x="1055" y="520"/>
                                      </a:cxn>
                                      <a:cxn ang="0">
                                        <a:pos x="965" y="475"/>
                                      </a:cxn>
                                      <a:cxn ang="0">
                                        <a:pos x="1055" y="430"/>
                                      </a:cxn>
                                      <a:cxn ang="0">
                                        <a:pos x="1190" y="460"/>
                                      </a:cxn>
                                      <a:cxn ang="0">
                                        <a:pos x="1325" y="340"/>
                                      </a:cxn>
                                      <a:cxn ang="0">
                                        <a:pos x="1325" y="145"/>
                                      </a:cxn>
                                      <a:cxn ang="0">
                                        <a:pos x="1430" y="205"/>
                                      </a:cxn>
                                      <a:cxn ang="0">
                                        <a:pos x="1520" y="355"/>
                                      </a:cxn>
                                      <a:cxn ang="0">
                                        <a:pos x="1640" y="280"/>
                                      </a:cxn>
                                      <a:cxn ang="0">
                                        <a:pos x="1580" y="175"/>
                                      </a:cxn>
                                    </a:cxnLst>
                                    <a:rect l="0" t="0" r="r" b="b"/>
                                    <a:pathLst>
                                      <a:path w="1650" h="1555">
                                        <a:moveTo>
                                          <a:pt x="1580" y="175"/>
                                        </a:moveTo>
                                        <a:cubicBezTo>
                                          <a:pt x="1545" y="130"/>
                                          <a:pt x="1510" y="20"/>
                                          <a:pt x="1430" y="10"/>
                                        </a:cubicBezTo>
                                        <a:cubicBezTo>
                                          <a:pt x="1350" y="0"/>
                                          <a:pt x="1138" y="67"/>
                                          <a:pt x="1100" y="115"/>
                                        </a:cubicBezTo>
                                        <a:cubicBezTo>
                                          <a:pt x="1062" y="163"/>
                                          <a:pt x="1230" y="275"/>
                                          <a:pt x="1205" y="295"/>
                                        </a:cubicBezTo>
                                        <a:cubicBezTo>
                                          <a:pt x="1180" y="315"/>
                                          <a:pt x="1020" y="225"/>
                                          <a:pt x="950" y="235"/>
                                        </a:cubicBezTo>
                                        <a:cubicBezTo>
                                          <a:pt x="880" y="245"/>
                                          <a:pt x="792" y="308"/>
                                          <a:pt x="785" y="355"/>
                                        </a:cubicBezTo>
                                        <a:cubicBezTo>
                                          <a:pt x="778" y="402"/>
                                          <a:pt x="910" y="495"/>
                                          <a:pt x="905" y="520"/>
                                        </a:cubicBezTo>
                                        <a:cubicBezTo>
                                          <a:pt x="900" y="545"/>
                                          <a:pt x="787" y="520"/>
                                          <a:pt x="755" y="505"/>
                                        </a:cubicBezTo>
                                        <a:cubicBezTo>
                                          <a:pt x="723" y="490"/>
                                          <a:pt x="745" y="427"/>
                                          <a:pt x="710" y="430"/>
                                        </a:cubicBezTo>
                                        <a:cubicBezTo>
                                          <a:pt x="675" y="433"/>
                                          <a:pt x="555" y="478"/>
                                          <a:pt x="545" y="520"/>
                                        </a:cubicBezTo>
                                        <a:cubicBezTo>
                                          <a:pt x="535" y="562"/>
                                          <a:pt x="648" y="648"/>
                                          <a:pt x="650" y="685"/>
                                        </a:cubicBezTo>
                                        <a:cubicBezTo>
                                          <a:pt x="652" y="722"/>
                                          <a:pt x="592" y="747"/>
                                          <a:pt x="560" y="745"/>
                                        </a:cubicBezTo>
                                        <a:cubicBezTo>
                                          <a:pt x="528" y="743"/>
                                          <a:pt x="500" y="653"/>
                                          <a:pt x="455" y="670"/>
                                        </a:cubicBezTo>
                                        <a:cubicBezTo>
                                          <a:pt x="410" y="687"/>
                                          <a:pt x="290" y="798"/>
                                          <a:pt x="290" y="850"/>
                                        </a:cubicBezTo>
                                        <a:cubicBezTo>
                                          <a:pt x="290" y="902"/>
                                          <a:pt x="432" y="947"/>
                                          <a:pt x="455" y="985"/>
                                        </a:cubicBezTo>
                                        <a:cubicBezTo>
                                          <a:pt x="478" y="1023"/>
                                          <a:pt x="465" y="1073"/>
                                          <a:pt x="425" y="1075"/>
                                        </a:cubicBezTo>
                                        <a:cubicBezTo>
                                          <a:pt x="385" y="1077"/>
                                          <a:pt x="275" y="985"/>
                                          <a:pt x="215" y="1000"/>
                                        </a:cubicBezTo>
                                        <a:cubicBezTo>
                                          <a:pt x="155" y="1015"/>
                                          <a:pt x="67" y="1125"/>
                                          <a:pt x="65" y="1165"/>
                                        </a:cubicBezTo>
                                        <a:cubicBezTo>
                                          <a:pt x="63" y="1205"/>
                                          <a:pt x="195" y="1223"/>
                                          <a:pt x="200" y="1240"/>
                                        </a:cubicBezTo>
                                        <a:cubicBezTo>
                                          <a:pt x="205" y="1257"/>
                                          <a:pt x="125" y="1230"/>
                                          <a:pt x="95" y="1270"/>
                                        </a:cubicBezTo>
                                        <a:cubicBezTo>
                                          <a:pt x="65" y="1310"/>
                                          <a:pt x="0" y="1435"/>
                                          <a:pt x="20" y="1480"/>
                                        </a:cubicBezTo>
                                        <a:cubicBezTo>
                                          <a:pt x="40" y="1525"/>
                                          <a:pt x="190" y="1555"/>
                                          <a:pt x="215" y="1540"/>
                                        </a:cubicBezTo>
                                        <a:cubicBezTo>
                                          <a:pt x="240" y="1525"/>
                                          <a:pt x="160" y="1412"/>
                                          <a:pt x="170" y="1390"/>
                                        </a:cubicBezTo>
                                        <a:cubicBezTo>
                                          <a:pt x="180" y="1368"/>
                                          <a:pt x="233" y="1417"/>
                                          <a:pt x="275" y="1405"/>
                                        </a:cubicBezTo>
                                        <a:cubicBezTo>
                                          <a:pt x="317" y="1393"/>
                                          <a:pt x="420" y="1355"/>
                                          <a:pt x="425" y="1315"/>
                                        </a:cubicBezTo>
                                        <a:cubicBezTo>
                                          <a:pt x="430" y="1275"/>
                                          <a:pt x="290" y="1183"/>
                                          <a:pt x="305" y="1165"/>
                                        </a:cubicBezTo>
                                        <a:cubicBezTo>
                                          <a:pt x="320" y="1147"/>
                                          <a:pt x="467" y="1237"/>
                                          <a:pt x="515" y="1210"/>
                                        </a:cubicBezTo>
                                        <a:cubicBezTo>
                                          <a:pt x="563" y="1183"/>
                                          <a:pt x="595" y="1057"/>
                                          <a:pt x="590" y="1000"/>
                                        </a:cubicBezTo>
                                        <a:cubicBezTo>
                                          <a:pt x="585" y="943"/>
                                          <a:pt x="483" y="880"/>
                                          <a:pt x="485" y="865"/>
                                        </a:cubicBezTo>
                                        <a:cubicBezTo>
                                          <a:pt x="487" y="850"/>
                                          <a:pt x="565" y="903"/>
                                          <a:pt x="605" y="910"/>
                                        </a:cubicBezTo>
                                        <a:cubicBezTo>
                                          <a:pt x="645" y="917"/>
                                          <a:pt x="690" y="930"/>
                                          <a:pt x="725" y="910"/>
                                        </a:cubicBezTo>
                                        <a:cubicBezTo>
                                          <a:pt x="760" y="890"/>
                                          <a:pt x="815" y="840"/>
                                          <a:pt x="815" y="790"/>
                                        </a:cubicBezTo>
                                        <a:cubicBezTo>
                                          <a:pt x="815" y="740"/>
                                          <a:pt x="710" y="637"/>
                                          <a:pt x="725" y="610"/>
                                        </a:cubicBezTo>
                                        <a:cubicBezTo>
                                          <a:pt x="740" y="583"/>
                                          <a:pt x="850" y="640"/>
                                          <a:pt x="905" y="625"/>
                                        </a:cubicBezTo>
                                        <a:cubicBezTo>
                                          <a:pt x="960" y="610"/>
                                          <a:pt x="1045" y="545"/>
                                          <a:pt x="1055" y="520"/>
                                        </a:cubicBezTo>
                                        <a:cubicBezTo>
                                          <a:pt x="1065" y="495"/>
                                          <a:pt x="965" y="490"/>
                                          <a:pt x="965" y="475"/>
                                        </a:cubicBezTo>
                                        <a:cubicBezTo>
                                          <a:pt x="965" y="460"/>
                                          <a:pt x="1018" y="432"/>
                                          <a:pt x="1055" y="430"/>
                                        </a:cubicBezTo>
                                        <a:cubicBezTo>
                                          <a:pt x="1092" y="428"/>
                                          <a:pt x="1145" y="475"/>
                                          <a:pt x="1190" y="460"/>
                                        </a:cubicBezTo>
                                        <a:cubicBezTo>
                                          <a:pt x="1235" y="445"/>
                                          <a:pt x="1303" y="392"/>
                                          <a:pt x="1325" y="340"/>
                                        </a:cubicBezTo>
                                        <a:cubicBezTo>
                                          <a:pt x="1347" y="288"/>
                                          <a:pt x="1308" y="167"/>
                                          <a:pt x="1325" y="145"/>
                                        </a:cubicBezTo>
                                        <a:cubicBezTo>
                                          <a:pt x="1342" y="123"/>
                                          <a:pt x="1398" y="170"/>
                                          <a:pt x="1430" y="205"/>
                                        </a:cubicBezTo>
                                        <a:cubicBezTo>
                                          <a:pt x="1462" y="240"/>
                                          <a:pt x="1485" y="343"/>
                                          <a:pt x="1520" y="355"/>
                                        </a:cubicBezTo>
                                        <a:cubicBezTo>
                                          <a:pt x="1555" y="367"/>
                                          <a:pt x="1630" y="305"/>
                                          <a:pt x="1640" y="280"/>
                                        </a:cubicBezTo>
                                        <a:cubicBezTo>
                                          <a:pt x="1650" y="255"/>
                                          <a:pt x="1615" y="220"/>
                                          <a:pt x="1580" y="175"/>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98" name="Group 112"/>
                                <p:cNvGrpSpPr>
                                  <a:grpSpLocks/>
                                </p:cNvGrpSpPr>
                                <p:nvPr/>
                              </p:nvGrpSpPr>
                              <p:grpSpPr bwMode="auto">
                                <a:xfrm rot="9004016">
                                  <a:off x="5085" y="10493"/>
                                  <a:ext cx="318" cy="425"/>
                                  <a:chOff x="9398" y="4790"/>
                                  <a:chExt cx="1902" cy="1840"/>
                                </a:xfrm>
                              </p:grpSpPr>
                              <p:sp>
                                <p:nvSpPr>
                                  <p:cNvPr id="68721" name="Freeform 113"/>
                                  <p:cNvSpPr>
                                    <a:spLocks/>
                                  </p:cNvSpPr>
                                  <p:nvPr/>
                                </p:nvSpPr>
                                <p:spPr bwMode="auto">
                                  <a:xfrm>
                                    <a:off x="9398" y="4790"/>
                                    <a:ext cx="1902" cy="1840"/>
                                  </a:xfrm>
                                  <a:custGeom>
                                    <a:avLst/>
                                    <a:gdLst/>
                                    <a:ahLst/>
                                    <a:cxnLst>
                                      <a:cxn ang="0">
                                        <a:pos x="382" y="85"/>
                                      </a:cxn>
                                      <a:cxn ang="0">
                                        <a:pos x="187" y="235"/>
                                      </a:cxn>
                                      <a:cxn ang="0">
                                        <a:pos x="7" y="550"/>
                                      </a:cxn>
                                      <a:cxn ang="0">
                                        <a:pos x="142" y="625"/>
                                      </a:cxn>
                                      <a:cxn ang="0">
                                        <a:pos x="382" y="280"/>
                                      </a:cxn>
                                      <a:cxn ang="0">
                                        <a:pos x="547" y="205"/>
                                      </a:cxn>
                                      <a:cxn ang="0">
                                        <a:pos x="637" y="130"/>
                                      </a:cxn>
                                      <a:cxn ang="0">
                                        <a:pos x="517" y="10"/>
                                      </a:cxn>
                                      <a:cxn ang="0">
                                        <a:pos x="382" y="85"/>
                                      </a:cxn>
                                    </a:cxnLst>
                                    <a:rect l="0" t="0" r="r" b="b"/>
                                    <a:pathLst>
                                      <a:path w="642" h="670">
                                        <a:moveTo>
                                          <a:pt x="382" y="85"/>
                                        </a:moveTo>
                                        <a:cubicBezTo>
                                          <a:pt x="327" y="122"/>
                                          <a:pt x="249" y="158"/>
                                          <a:pt x="187" y="235"/>
                                        </a:cubicBezTo>
                                        <a:cubicBezTo>
                                          <a:pt x="125" y="312"/>
                                          <a:pt x="14" y="485"/>
                                          <a:pt x="7" y="550"/>
                                        </a:cubicBezTo>
                                        <a:cubicBezTo>
                                          <a:pt x="0" y="615"/>
                                          <a:pt x="80" y="670"/>
                                          <a:pt x="142" y="625"/>
                                        </a:cubicBezTo>
                                        <a:cubicBezTo>
                                          <a:pt x="204" y="580"/>
                                          <a:pt x="315" y="350"/>
                                          <a:pt x="382" y="280"/>
                                        </a:cubicBezTo>
                                        <a:cubicBezTo>
                                          <a:pt x="449" y="210"/>
                                          <a:pt x="504" y="230"/>
                                          <a:pt x="547" y="205"/>
                                        </a:cubicBezTo>
                                        <a:cubicBezTo>
                                          <a:pt x="590" y="180"/>
                                          <a:pt x="642" y="162"/>
                                          <a:pt x="637" y="130"/>
                                        </a:cubicBezTo>
                                        <a:cubicBezTo>
                                          <a:pt x="632" y="98"/>
                                          <a:pt x="562" y="20"/>
                                          <a:pt x="517" y="10"/>
                                        </a:cubicBezTo>
                                        <a:cubicBezTo>
                                          <a:pt x="472" y="0"/>
                                          <a:pt x="437" y="48"/>
                                          <a:pt x="382" y="85"/>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722" name="Freeform 114"/>
                                  <p:cNvSpPr>
                                    <a:spLocks/>
                                  </p:cNvSpPr>
                                  <p:nvPr/>
                                </p:nvSpPr>
                                <p:spPr bwMode="auto">
                                  <a:xfrm>
                                    <a:off x="9505" y="4925"/>
                                    <a:ext cx="1650" cy="1555"/>
                                  </a:xfrm>
                                  <a:custGeom>
                                    <a:avLst/>
                                    <a:gdLst/>
                                    <a:ahLst/>
                                    <a:cxnLst>
                                      <a:cxn ang="0">
                                        <a:pos x="1580" y="175"/>
                                      </a:cxn>
                                      <a:cxn ang="0">
                                        <a:pos x="1430" y="10"/>
                                      </a:cxn>
                                      <a:cxn ang="0">
                                        <a:pos x="1100" y="115"/>
                                      </a:cxn>
                                      <a:cxn ang="0">
                                        <a:pos x="1205" y="295"/>
                                      </a:cxn>
                                      <a:cxn ang="0">
                                        <a:pos x="950" y="235"/>
                                      </a:cxn>
                                      <a:cxn ang="0">
                                        <a:pos x="785" y="355"/>
                                      </a:cxn>
                                      <a:cxn ang="0">
                                        <a:pos x="905" y="520"/>
                                      </a:cxn>
                                      <a:cxn ang="0">
                                        <a:pos x="755" y="505"/>
                                      </a:cxn>
                                      <a:cxn ang="0">
                                        <a:pos x="710" y="430"/>
                                      </a:cxn>
                                      <a:cxn ang="0">
                                        <a:pos x="545" y="520"/>
                                      </a:cxn>
                                      <a:cxn ang="0">
                                        <a:pos x="650" y="685"/>
                                      </a:cxn>
                                      <a:cxn ang="0">
                                        <a:pos x="560" y="745"/>
                                      </a:cxn>
                                      <a:cxn ang="0">
                                        <a:pos x="455" y="670"/>
                                      </a:cxn>
                                      <a:cxn ang="0">
                                        <a:pos x="290" y="850"/>
                                      </a:cxn>
                                      <a:cxn ang="0">
                                        <a:pos x="455" y="985"/>
                                      </a:cxn>
                                      <a:cxn ang="0">
                                        <a:pos x="425" y="1075"/>
                                      </a:cxn>
                                      <a:cxn ang="0">
                                        <a:pos x="215" y="1000"/>
                                      </a:cxn>
                                      <a:cxn ang="0">
                                        <a:pos x="65" y="1165"/>
                                      </a:cxn>
                                      <a:cxn ang="0">
                                        <a:pos x="200" y="1240"/>
                                      </a:cxn>
                                      <a:cxn ang="0">
                                        <a:pos x="95" y="1270"/>
                                      </a:cxn>
                                      <a:cxn ang="0">
                                        <a:pos x="20" y="1480"/>
                                      </a:cxn>
                                      <a:cxn ang="0">
                                        <a:pos x="215" y="1540"/>
                                      </a:cxn>
                                      <a:cxn ang="0">
                                        <a:pos x="170" y="1390"/>
                                      </a:cxn>
                                      <a:cxn ang="0">
                                        <a:pos x="275" y="1405"/>
                                      </a:cxn>
                                      <a:cxn ang="0">
                                        <a:pos x="425" y="1315"/>
                                      </a:cxn>
                                      <a:cxn ang="0">
                                        <a:pos x="305" y="1165"/>
                                      </a:cxn>
                                      <a:cxn ang="0">
                                        <a:pos x="515" y="1210"/>
                                      </a:cxn>
                                      <a:cxn ang="0">
                                        <a:pos x="590" y="1000"/>
                                      </a:cxn>
                                      <a:cxn ang="0">
                                        <a:pos x="485" y="865"/>
                                      </a:cxn>
                                      <a:cxn ang="0">
                                        <a:pos x="605" y="910"/>
                                      </a:cxn>
                                      <a:cxn ang="0">
                                        <a:pos x="725" y="910"/>
                                      </a:cxn>
                                      <a:cxn ang="0">
                                        <a:pos x="815" y="790"/>
                                      </a:cxn>
                                      <a:cxn ang="0">
                                        <a:pos x="725" y="610"/>
                                      </a:cxn>
                                      <a:cxn ang="0">
                                        <a:pos x="905" y="625"/>
                                      </a:cxn>
                                      <a:cxn ang="0">
                                        <a:pos x="1055" y="520"/>
                                      </a:cxn>
                                      <a:cxn ang="0">
                                        <a:pos x="965" y="475"/>
                                      </a:cxn>
                                      <a:cxn ang="0">
                                        <a:pos x="1055" y="430"/>
                                      </a:cxn>
                                      <a:cxn ang="0">
                                        <a:pos x="1190" y="460"/>
                                      </a:cxn>
                                      <a:cxn ang="0">
                                        <a:pos x="1325" y="340"/>
                                      </a:cxn>
                                      <a:cxn ang="0">
                                        <a:pos x="1325" y="145"/>
                                      </a:cxn>
                                      <a:cxn ang="0">
                                        <a:pos x="1430" y="205"/>
                                      </a:cxn>
                                      <a:cxn ang="0">
                                        <a:pos x="1520" y="355"/>
                                      </a:cxn>
                                      <a:cxn ang="0">
                                        <a:pos x="1640" y="280"/>
                                      </a:cxn>
                                      <a:cxn ang="0">
                                        <a:pos x="1580" y="175"/>
                                      </a:cxn>
                                    </a:cxnLst>
                                    <a:rect l="0" t="0" r="r" b="b"/>
                                    <a:pathLst>
                                      <a:path w="1650" h="1555">
                                        <a:moveTo>
                                          <a:pt x="1580" y="175"/>
                                        </a:moveTo>
                                        <a:cubicBezTo>
                                          <a:pt x="1545" y="130"/>
                                          <a:pt x="1510" y="20"/>
                                          <a:pt x="1430" y="10"/>
                                        </a:cubicBezTo>
                                        <a:cubicBezTo>
                                          <a:pt x="1350" y="0"/>
                                          <a:pt x="1138" y="67"/>
                                          <a:pt x="1100" y="115"/>
                                        </a:cubicBezTo>
                                        <a:cubicBezTo>
                                          <a:pt x="1062" y="163"/>
                                          <a:pt x="1230" y="275"/>
                                          <a:pt x="1205" y="295"/>
                                        </a:cubicBezTo>
                                        <a:cubicBezTo>
                                          <a:pt x="1180" y="315"/>
                                          <a:pt x="1020" y="225"/>
                                          <a:pt x="950" y="235"/>
                                        </a:cubicBezTo>
                                        <a:cubicBezTo>
                                          <a:pt x="880" y="245"/>
                                          <a:pt x="792" y="308"/>
                                          <a:pt x="785" y="355"/>
                                        </a:cubicBezTo>
                                        <a:cubicBezTo>
                                          <a:pt x="778" y="402"/>
                                          <a:pt x="910" y="495"/>
                                          <a:pt x="905" y="520"/>
                                        </a:cubicBezTo>
                                        <a:cubicBezTo>
                                          <a:pt x="900" y="545"/>
                                          <a:pt x="787" y="520"/>
                                          <a:pt x="755" y="505"/>
                                        </a:cubicBezTo>
                                        <a:cubicBezTo>
                                          <a:pt x="723" y="490"/>
                                          <a:pt x="745" y="427"/>
                                          <a:pt x="710" y="430"/>
                                        </a:cubicBezTo>
                                        <a:cubicBezTo>
                                          <a:pt x="675" y="433"/>
                                          <a:pt x="555" y="478"/>
                                          <a:pt x="545" y="520"/>
                                        </a:cubicBezTo>
                                        <a:cubicBezTo>
                                          <a:pt x="535" y="562"/>
                                          <a:pt x="648" y="648"/>
                                          <a:pt x="650" y="685"/>
                                        </a:cubicBezTo>
                                        <a:cubicBezTo>
                                          <a:pt x="652" y="722"/>
                                          <a:pt x="592" y="747"/>
                                          <a:pt x="560" y="745"/>
                                        </a:cubicBezTo>
                                        <a:cubicBezTo>
                                          <a:pt x="528" y="743"/>
                                          <a:pt x="500" y="653"/>
                                          <a:pt x="455" y="670"/>
                                        </a:cubicBezTo>
                                        <a:cubicBezTo>
                                          <a:pt x="410" y="687"/>
                                          <a:pt x="290" y="798"/>
                                          <a:pt x="290" y="850"/>
                                        </a:cubicBezTo>
                                        <a:cubicBezTo>
                                          <a:pt x="290" y="902"/>
                                          <a:pt x="432" y="947"/>
                                          <a:pt x="455" y="985"/>
                                        </a:cubicBezTo>
                                        <a:cubicBezTo>
                                          <a:pt x="478" y="1023"/>
                                          <a:pt x="465" y="1073"/>
                                          <a:pt x="425" y="1075"/>
                                        </a:cubicBezTo>
                                        <a:cubicBezTo>
                                          <a:pt x="385" y="1077"/>
                                          <a:pt x="275" y="985"/>
                                          <a:pt x="215" y="1000"/>
                                        </a:cubicBezTo>
                                        <a:cubicBezTo>
                                          <a:pt x="155" y="1015"/>
                                          <a:pt x="67" y="1125"/>
                                          <a:pt x="65" y="1165"/>
                                        </a:cubicBezTo>
                                        <a:cubicBezTo>
                                          <a:pt x="63" y="1205"/>
                                          <a:pt x="195" y="1223"/>
                                          <a:pt x="200" y="1240"/>
                                        </a:cubicBezTo>
                                        <a:cubicBezTo>
                                          <a:pt x="205" y="1257"/>
                                          <a:pt x="125" y="1230"/>
                                          <a:pt x="95" y="1270"/>
                                        </a:cubicBezTo>
                                        <a:cubicBezTo>
                                          <a:pt x="65" y="1310"/>
                                          <a:pt x="0" y="1435"/>
                                          <a:pt x="20" y="1480"/>
                                        </a:cubicBezTo>
                                        <a:cubicBezTo>
                                          <a:pt x="40" y="1525"/>
                                          <a:pt x="190" y="1555"/>
                                          <a:pt x="215" y="1540"/>
                                        </a:cubicBezTo>
                                        <a:cubicBezTo>
                                          <a:pt x="240" y="1525"/>
                                          <a:pt x="160" y="1412"/>
                                          <a:pt x="170" y="1390"/>
                                        </a:cubicBezTo>
                                        <a:cubicBezTo>
                                          <a:pt x="180" y="1368"/>
                                          <a:pt x="233" y="1417"/>
                                          <a:pt x="275" y="1405"/>
                                        </a:cubicBezTo>
                                        <a:cubicBezTo>
                                          <a:pt x="317" y="1393"/>
                                          <a:pt x="420" y="1355"/>
                                          <a:pt x="425" y="1315"/>
                                        </a:cubicBezTo>
                                        <a:cubicBezTo>
                                          <a:pt x="430" y="1275"/>
                                          <a:pt x="290" y="1183"/>
                                          <a:pt x="305" y="1165"/>
                                        </a:cubicBezTo>
                                        <a:cubicBezTo>
                                          <a:pt x="320" y="1147"/>
                                          <a:pt x="467" y="1237"/>
                                          <a:pt x="515" y="1210"/>
                                        </a:cubicBezTo>
                                        <a:cubicBezTo>
                                          <a:pt x="563" y="1183"/>
                                          <a:pt x="595" y="1057"/>
                                          <a:pt x="590" y="1000"/>
                                        </a:cubicBezTo>
                                        <a:cubicBezTo>
                                          <a:pt x="585" y="943"/>
                                          <a:pt x="483" y="880"/>
                                          <a:pt x="485" y="865"/>
                                        </a:cubicBezTo>
                                        <a:cubicBezTo>
                                          <a:pt x="487" y="850"/>
                                          <a:pt x="565" y="903"/>
                                          <a:pt x="605" y="910"/>
                                        </a:cubicBezTo>
                                        <a:cubicBezTo>
                                          <a:pt x="645" y="917"/>
                                          <a:pt x="690" y="930"/>
                                          <a:pt x="725" y="910"/>
                                        </a:cubicBezTo>
                                        <a:cubicBezTo>
                                          <a:pt x="760" y="890"/>
                                          <a:pt x="815" y="840"/>
                                          <a:pt x="815" y="790"/>
                                        </a:cubicBezTo>
                                        <a:cubicBezTo>
                                          <a:pt x="815" y="740"/>
                                          <a:pt x="710" y="637"/>
                                          <a:pt x="725" y="610"/>
                                        </a:cubicBezTo>
                                        <a:cubicBezTo>
                                          <a:pt x="740" y="583"/>
                                          <a:pt x="850" y="640"/>
                                          <a:pt x="905" y="625"/>
                                        </a:cubicBezTo>
                                        <a:cubicBezTo>
                                          <a:pt x="960" y="610"/>
                                          <a:pt x="1045" y="545"/>
                                          <a:pt x="1055" y="520"/>
                                        </a:cubicBezTo>
                                        <a:cubicBezTo>
                                          <a:pt x="1065" y="495"/>
                                          <a:pt x="965" y="490"/>
                                          <a:pt x="965" y="475"/>
                                        </a:cubicBezTo>
                                        <a:cubicBezTo>
                                          <a:pt x="965" y="460"/>
                                          <a:pt x="1018" y="432"/>
                                          <a:pt x="1055" y="430"/>
                                        </a:cubicBezTo>
                                        <a:cubicBezTo>
                                          <a:pt x="1092" y="428"/>
                                          <a:pt x="1145" y="475"/>
                                          <a:pt x="1190" y="460"/>
                                        </a:cubicBezTo>
                                        <a:cubicBezTo>
                                          <a:pt x="1235" y="445"/>
                                          <a:pt x="1303" y="392"/>
                                          <a:pt x="1325" y="340"/>
                                        </a:cubicBezTo>
                                        <a:cubicBezTo>
                                          <a:pt x="1347" y="288"/>
                                          <a:pt x="1308" y="167"/>
                                          <a:pt x="1325" y="145"/>
                                        </a:cubicBezTo>
                                        <a:cubicBezTo>
                                          <a:pt x="1342" y="123"/>
                                          <a:pt x="1398" y="170"/>
                                          <a:pt x="1430" y="205"/>
                                        </a:cubicBezTo>
                                        <a:cubicBezTo>
                                          <a:pt x="1462" y="240"/>
                                          <a:pt x="1485" y="343"/>
                                          <a:pt x="1520" y="355"/>
                                        </a:cubicBezTo>
                                        <a:cubicBezTo>
                                          <a:pt x="1555" y="367"/>
                                          <a:pt x="1630" y="305"/>
                                          <a:pt x="1640" y="280"/>
                                        </a:cubicBezTo>
                                        <a:cubicBezTo>
                                          <a:pt x="1650" y="255"/>
                                          <a:pt x="1615" y="220"/>
                                          <a:pt x="1580" y="175"/>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grpSp>
                      </p:grpSp>
                    </p:grpSp>
                  </p:grpSp>
                </p:grpSp>
                <p:grpSp>
                  <p:nvGrpSpPr>
                    <p:cNvPr id="99" name="Group 125"/>
                    <p:cNvGrpSpPr/>
                    <p:nvPr/>
                  </p:nvGrpSpPr>
                  <p:grpSpPr>
                    <a:xfrm>
                      <a:off x="2428860" y="5072075"/>
                      <a:ext cx="3357585" cy="1584016"/>
                      <a:chOff x="2428860" y="5072075"/>
                      <a:chExt cx="3357585" cy="1584016"/>
                    </a:xfrm>
                  </p:grpSpPr>
                  <p:sp>
                    <p:nvSpPr>
                      <p:cNvPr id="68725" name="Freeform 117" descr="Newsprint"/>
                      <p:cNvSpPr>
                        <a:spLocks/>
                      </p:cNvSpPr>
                      <p:nvPr/>
                    </p:nvSpPr>
                    <p:spPr bwMode="auto">
                      <a:xfrm rot="5400000">
                        <a:off x="3315645" y="4185290"/>
                        <a:ext cx="1584016" cy="3357585"/>
                      </a:xfrm>
                      <a:custGeom>
                        <a:avLst/>
                        <a:gdLst/>
                        <a:ahLst/>
                        <a:cxnLst>
                          <a:cxn ang="0">
                            <a:pos x="117" y="1068"/>
                          </a:cxn>
                          <a:cxn ang="0">
                            <a:pos x="72" y="2733"/>
                          </a:cxn>
                          <a:cxn ang="0">
                            <a:pos x="462" y="3813"/>
                          </a:cxn>
                          <a:cxn ang="0">
                            <a:pos x="2337" y="3738"/>
                          </a:cxn>
                          <a:cxn ang="0">
                            <a:pos x="2382" y="1293"/>
                          </a:cxn>
                          <a:cxn ang="0">
                            <a:pos x="2367" y="198"/>
                          </a:cxn>
                          <a:cxn ang="0">
                            <a:pos x="2277" y="798"/>
                          </a:cxn>
                          <a:cxn ang="0">
                            <a:pos x="2082" y="618"/>
                          </a:cxn>
                          <a:cxn ang="0">
                            <a:pos x="1992" y="183"/>
                          </a:cxn>
                          <a:cxn ang="0">
                            <a:pos x="1932" y="723"/>
                          </a:cxn>
                          <a:cxn ang="0">
                            <a:pos x="1767" y="723"/>
                          </a:cxn>
                          <a:cxn ang="0">
                            <a:pos x="1827" y="213"/>
                          </a:cxn>
                          <a:cxn ang="0">
                            <a:pos x="1722" y="333"/>
                          </a:cxn>
                          <a:cxn ang="0">
                            <a:pos x="1677" y="678"/>
                          </a:cxn>
                          <a:cxn ang="0">
                            <a:pos x="1542" y="528"/>
                          </a:cxn>
                          <a:cxn ang="0">
                            <a:pos x="1452" y="138"/>
                          </a:cxn>
                          <a:cxn ang="0">
                            <a:pos x="1362" y="393"/>
                          </a:cxn>
                          <a:cxn ang="0">
                            <a:pos x="1317" y="798"/>
                          </a:cxn>
                          <a:cxn ang="0">
                            <a:pos x="1212" y="333"/>
                          </a:cxn>
                          <a:cxn ang="0">
                            <a:pos x="1032" y="153"/>
                          </a:cxn>
                          <a:cxn ang="0">
                            <a:pos x="1062" y="588"/>
                          </a:cxn>
                          <a:cxn ang="0">
                            <a:pos x="912" y="798"/>
                          </a:cxn>
                          <a:cxn ang="0">
                            <a:pos x="867" y="243"/>
                          </a:cxn>
                          <a:cxn ang="0">
                            <a:pos x="732" y="108"/>
                          </a:cxn>
                          <a:cxn ang="0">
                            <a:pos x="657" y="708"/>
                          </a:cxn>
                          <a:cxn ang="0">
                            <a:pos x="507" y="603"/>
                          </a:cxn>
                          <a:cxn ang="0">
                            <a:pos x="597" y="93"/>
                          </a:cxn>
                          <a:cxn ang="0">
                            <a:pos x="462" y="108"/>
                          </a:cxn>
                          <a:cxn ang="0">
                            <a:pos x="372" y="483"/>
                          </a:cxn>
                          <a:cxn ang="0">
                            <a:pos x="372" y="888"/>
                          </a:cxn>
                          <a:cxn ang="0">
                            <a:pos x="267" y="558"/>
                          </a:cxn>
                          <a:cxn ang="0">
                            <a:pos x="42" y="258"/>
                          </a:cxn>
                        </a:cxnLst>
                        <a:rect l="0" t="0" r="r" b="b"/>
                        <a:pathLst>
                          <a:path w="2494" h="4025">
                            <a:moveTo>
                              <a:pt x="12" y="393"/>
                            </a:moveTo>
                            <a:cubicBezTo>
                              <a:pt x="24" y="528"/>
                              <a:pt x="97" y="820"/>
                              <a:pt x="117" y="1068"/>
                            </a:cubicBezTo>
                            <a:cubicBezTo>
                              <a:pt x="137" y="1316"/>
                              <a:pt x="139" y="1601"/>
                              <a:pt x="132" y="1878"/>
                            </a:cubicBezTo>
                            <a:cubicBezTo>
                              <a:pt x="125" y="2155"/>
                              <a:pt x="65" y="2453"/>
                              <a:pt x="72" y="2733"/>
                            </a:cubicBezTo>
                            <a:cubicBezTo>
                              <a:pt x="79" y="3013"/>
                              <a:pt x="112" y="3378"/>
                              <a:pt x="177" y="3558"/>
                            </a:cubicBezTo>
                            <a:cubicBezTo>
                              <a:pt x="242" y="3738"/>
                              <a:pt x="249" y="3760"/>
                              <a:pt x="462" y="3813"/>
                            </a:cubicBezTo>
                            <a:cubicBezTo>
                              <a:pt x="675" y="3866"/>
                              <a:pt x="1140" y="3885"/>
                              <a:pt x="1452" y="3873"/>
                            </a:cubicBezTo>
                            <a:cubicBezTo>
                              <a:pt x="1764" y="3861"/>
                              <a:pt x="2180" y="4025"/>
                              <a:pt x="2337" y="3738"/>
                            </a:cubicBezTo>
                            <a:cubicBezTo>
                              <a:pt x="2494" y="3451"/>
                              <a:pt x="2390" y="2555"/>
                              <a:pt x="2397" y="2148"/>
                            </a:cubicBezTo>
                            <a:cubicBezTo>
                              <a:pt x="2404" y="1741"/>
                              <a:pt x="2367" y="1603"/>
                              <a:pt x="2382" y="1293"/>
                            </a:cubicBezTo>
                            <a:cubicBezTo>
                              <a:pt x="2397" y="983"/>
                              <a:pt x="2489" y="470"/>
                              <a:pt x="2487" y="288"/>
                            </a:cubicBezTo>
                            <a:cubicBezTo>
                              <a:pt x="2485" y="106"/>
                              <a:pt x="2400" y="153"/>
                              <a:pt x="2367" y="198"/>
                            </a:cubicBezTo>
                            <a:cubicBezTo>
                              <a:pt x="2334" y="243"/>
                              <a:pt x="2307" y="458"/>
                              <a:pt x="2292" y="558"/>
                            </a:cubicBezTo>
                            <a:cubicBezTo>
                              <a:pt x="2277" y="658"/>
                              <a:pt x="2315" y="753"/>
                              <a:pt x="2277" y="798"/>
                            </a:cubicBezTo>
                            <a:cubicBezTo>
                              <a:pt x="2239" y="843"/>
                              <a:pt x="2099" y="858"/>
                              <a:pt x="2067" y="828"/>
                            </a:cubicBezTo>
                            <a:cubicBezTo>
                              <a:pt x="2035" y="798"/>
                              <a:pt x="2075" y="730"/>
                              <a:pt x="2082" y="618"/>
                            </a:cubicBezTo>
                            <a:cubicBezTo>
                              <a:pt x="2089" y="506"/>
                              <a:pt x="2127" y="225"/>
                              <a:pt x="2112" y="153"/>
                            </a:cubicBezTo>
                            <a:cubicBezTo>
                              <a:pt x="2097" y="81"/>
                              <a:pt x="2019" y="133"/>
                              <a:pt x="1992" y="183"/>
                            </a:cubicBezTo>
                            <a:cubicBezTo>
                              <a:pt x="1965" y="233"/>
                              <a:pt x="1957" y="363"/>
                              <a:pt x="1947" y="453"/>
                            </a:cubicBezTo>
                            <a:cubicBezTo>
                              <a:pt x="1937" y="543"/>
                              <a:pt x="1947" y="671"/>
                              <a:pt x="1932" y="723"/>
                            </a:cubicBezTo>
                            <a:cubicBezTo>
                              <a:pt x="1917" y="775"/>
                              <a:pt x="1884" y="768"/>
                              <a:pt x="1857" y="768"/>
                            </a:cubicBezTo>
                            <a:cubicBezTo>
                              <a:pt x="1830" y="768"/>
                              <a:pt x="1772" y="768"/>
                              <a:pt x="1767" y="723"/>
                            </a:cubicBezTo>
                            <a:cubicBezTo>
                              <a:pt x="1762" y="678"/>
                              <a:pt x="1817" y="583"/>
                              <a:pt x="1827" y="498"/>
                            </a:cubicBezTo>
                            <a:cubicBezTo>
                              <a:pt x="1837" y="413"/>
                              <a:pt x="1829" y="275"/>
                              <a:pt x="1827" y="213"/>
                            </a:cubicBezTo>
                            <a:cubicBezTo>
                              <a:pt x="1825" y="151"/>
                              <a:pt x="1829" y="103"/>
                              <a:pt x="1812" y="123"/>
                            </a:cubicBezTo>
                            <a:cubicBezTo>
                              <a:pt x="1795" y="143"/>
                              <a:pt x="1742" y="268"/>
                              <a:pt x="1722" y="333"/>
                            </a:cubicBezTo>
                            <a:cubicBezTo>
                              <a:pt x="1702" y="398"/>
                              <a:pt x="1699" y="456"/>
                              <a:pt x="1692" y="513"/>
                            </a:cubicBezTo>
                            <a:cubicBezTo>
                              <a:pt x="1685" y="570"/>
                              <a:pt x="1702" y="631"/>
                              <a:pt x="1677" y="678"/>
                            </a:cubicBezTo>
                            <a:cubicBezTo>
                              <a:pt x="1652" y="725"/>
                              <a:pt x="1564" y="823"/>
                              <a:pt x="1542" y="798"/>
                            </a:cubicBezTo>
                            <a:cubicBezTo>
                              <a:pt x="1520" y="773"/>
                              <a:pt x="1542" y="598"/>
                              <a:pt x="1542" y="528"/>
                            </a:cubicBezTo>
                            <a:cubicBezTo>
                              <a:pt x="1542" y="458"/>
                              <a:pt x="1557" y="443"/>
                              <a:pt x="1542" y="378"/>
                            </a:cubicBezTo>
                            <a:cubicBezTo>
                              <a:pt x="1527" y="313"/>
                              <a:pt x="1489" y="168"/>
                              <a:pt x="1452" y="138"/>
                            </a:cubicBezTo>
                            <a:cubicBezTo>
                              <a:pt x="1415" y="108"/>
                              <a:pt x="1332" y="156"/>
                              <a:pt x="1317" y="198"/>
                            </a:cubicBezTo>
                            <a:cubicBezTo>
                              <a:pt x="1302" y="240"/>
                              <a:pt x="1350" y="311"/>
                              <a:pt x="1362" y="393"/>
                            </a:cubicBezTo>
                            <a:cubicBezTo>
                              <a:pt x="1374" y="475"/>
                              <a:pt x="1399" y="626"/>
                              <a:pt x="1392" y="693"/>
                            </a:cubicBezTo>
                            <a:cubicBezTo>
                              <a:pt x="1385" y="760"/>
                              <a:pt x="1347" y="803"/>
                              <a:pt x="1317" y="798"/>
                            </a:cubicBezTo>
                            <a:cubicBezTo>
                              <a:pt x="1287" y="793"/>
                              <a:pt x="1229" y="740"/>
                              <a:pt x="1212" y="663"/>
                            </a:cubicBezTo>
                            <a:cubicBezTo>
                              <a:pt x="1195" y="586"/>
                              <a:pt x="1217" y="418"/>
                              <a:pt x="1212" y="333"/>
                            </a:cubicBezTo>
                            <a:cubicBezTo>
                              <a:pt x="1207" y="248"/>
                              <a:pt x="1212" y="183"/>
                              <a:pt x="1182" y="153"/>
                            </a:cubicBezTo>
                            <a:cubicBezTo>
                              <a:pt x="1152" y="123"/>
                              <a:pt x="1052" y="116"/>
                              <a:pt x="1032" y="153"/>
                            </a:cubicBezTo>
                            <a:cubicBezTo>
                              <a:pt x="1012" y="190"/>
                              <a:pt x="1057" y="306"/>
                              <a:pt x="1062" y="378"/>
                            </a:cubicBezTo>
                            <a:cubicBezTo>
                              <a:pt x="1067" y="450"/>
                              <a:pt x="1067" y="521"/>
                              <a:pt x="1062" y="588"/>
                            </a:cubicBezTo>
                            <a:cubicBezTo>
                              <a:pt x="1057" y="655"/>
                              <a:pt x="1057" y="748"/>
                              <a:pt x="1032" y="783"/>
                            </a:cubicBezTo>
                            <a:cubicBezTo>
                              <a:pt x="1007" y="818"/>
                              <a:pt x="942" y="848"/>
                              <a:pt x="912" y="798"/>
                            </a:cubicBezTo>
                            <a:cubicBezTo>
                              <a:pt x="882" y="748"/>
                              <a:pt x="859" y="576"/>
                              <a:pt x="852" y="483"/>
                            </a:cubicBezTo>
                            <a:cubicBezTo>
                              <a:pt x="845" y="390"/>
                              <a:pt x="862" y="303"/>
                              <a:pt x="867" y="243"/>
                            </a:cubicBezTo>
                            <a:cubicBezTo>
                              <a:pt x="872" y="183"/>
                              <a:pt x="904" y="145"/>
                              <a:pt x="882" y="123"/>
                            </a:cubicBezTo>
                            <a:cubicBezTo>
                              <a:pt x="860" y="101"/>
                              <a:pt x="772" y="73"/>
                              <a:pt x="732" y="108"/>
                            </a:cubicBezTo>
                            <a:cubicBezTo>
                              <a:pt x="692" y="143"/>
                              <a:pt x="655" y="233"/>
                              <a:pt x="642" y="333"/>
                            </a:cubicBezTo>
                            <a:cubicBezTo>
                              <a:pt x="629" y="433"/>
                              <a:pt x="655" y="628"/>
                              <a:pt x="657" y="708"/>
                            </a:cubicBezTo>
                            <a:cubicBezTo>
                              <a:pt x="659" y="788"/>
                              <a:pt x="682" y="830"/>
                              <a:pt x="657" y="813"/>
                            </a:cubicBezTo>
                            <a:cubicBezTo>
                              <a:pt x="632" y="796"/>
                              <a:pt x="520" y="683"/>
                              <a:pt x="507" y="603"/>
                            </a:cubicBezTo>
                            <a:cubicBezTo>
                              <a:pt x="494" y="523"/>
                              <a:pt x="567" y="418"/>
                              <a:pt x="582" y="333"/>
                            </a:cubicBezTo>
                            <a:cubicBezTo>
                              <a:pt x="597" y="248"/>
                              <a:pt x="607" y="148"/>
                              <a:pt x="597" y="93"/>
                            </a:cubicBezTo>
                            <a:cubicBezTo>
                              <a:pt x="587" y="38"/>
                              <a:pt x="545" y="0"/>
                              <a:pt x="522" y="3"/>
                            </a:cubicBezTo>
                            <a:cubicBezTo>
                              <a:pt x="499" y="6"/>
                              <a:pt x="477" y="63"/>
                              <a:pt x="462" y="108"/>
                            </a:cubicBezTo>
                            <a:cubicBezTo>
                              <a:pt x="447" y="153"/>
                              <a:pt x="447" y="211"/>
                              <a:pt x="432" y="273"/>
                            </a:cubicBezTo>
                            <a:cubicBezTo>
                              <a:pt x="417" y="335"/>
                              <a:pt x="379" y="411"/>
                              <a:pt x="372" y="483"/>
                            </a:cubicBezTo>
                            <a:cubicBezTo>
                              <a:pt x="365" y="555"/>
                              <a:pt x="387" y="641"/>
                              <a:pt x="387" y="708"/>
                            </a:cubicBezTo>
                            <a:cubicBezTo>
                              <a:pt x="387" y="775"/>
                              <a:pt x="392" y="888"/>
                              <a:pt x="372" y="888"/>
                            </a:cubicBezTo>
                            <a:cubicBezTo>
                              <a:pt x="352" y="888"/>
                              <a:pt x="285" y="763"/>
                              <a:pt x="267" y="708"/>
                            </a:cubicBezTo>
                            <a:cubicBezTo>
                              <a:pt x="249" y="653"/>
                              <a:pt x="279" y="623"/>
                              <a:pt x="267" y="558"/>
                            </a:cubicBezTo>
                            <a:cubicBezTo>
                              <a:pt x="255" y="493"/>
                              <a:pt x="230" y="368"/>
                              <a:pt x="192" y="318"/>
                            </a:cubicBezTo>
                            <a:cubicBezTo>
                              <a:pt x="154" y="268"/>
                              <a:pt x="77" y="243"/>
                              <a:pt x="42" y="258"/>
                            </a:cubicBezTo>
                            <a:cubicBezTo>
                              <a:pt x="7" y="273"/>
                              <a:pt x="0" y="258"/>
                              <a:pt x="12" y="393"/>
                            </a:cubicBezTo>
                            <a:close/>
                          </a:path>
                        </a:pathLst>
                      </a:custGeom>
                      <a:blipFill dpi="0" rotWithShape="1">
                        <a:blip r:embed="rId2" cstate="print"/>
                        <a:srcRect/>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726" name="Oval 118" descr="Trellis"/>
                      <p:cNvSpPr>
                        <a:spLocks noChangeArrowheads="1"/>
                      </p:cNvSpPr>
                      <p:nvPr/>
                    </p:nvSpPr>
                    <p:spPr bwMode="auto">
                      <a:xfrm rot="5400000">
                        <a:off x="3198278" y="5534994"/>
                        <a:ext cx="566643" cy="650662"/>
                      </a:xfrm>
                      <a:prstGeom prst="ellipse">
                        <a:avLst/>
                      </a:prstGeom>
                      <a:pattFill prst="trellis">
                        <a:fgClr>
                          <a:srgbClr val="000000"/>
                        </a:fgClr>
                        <a:bgClr>
                          <a:srgbClr val="FFFFFF"/>
                        </a:bgClr>
                      </a:patt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100" name="Group 124"/>
                    <p:cNvGrpSpPr/>
                    <p:nvPr/>
                  </p:nvGrpSpPr>
                  <p:grpSpPr>
                    <a:xfrm>
                      <a:off x="2571736" y="1071547"/>
                      <a:ext cx="3214709" cy="1584016"/>
                      <a:chOff x="2571736" y="1071547"/>
                      <a:chExt cx="3214709" cy="1584016"/>
                    </a:xfrm>
                  </p:grpSpPr>
                  <p:sp>
                    <p:nvSpPr>
                      <p:cNvPr id="68728" name="Freeform 120" descr="Newsprint"/>
                      <p:cNvSpPr>
                        <a:spLocks/>
                      </p:cNvSpPr>
                      <p:nvPr/>
                    </p:nvSpPr>
                    <p:spPr bwMode="auto">
                      <a:xfrm rot="5400000">
                        <a:off x="3387083" y="256200"/>
                        <a:ext cx="1584016" cy="3214709"/>
                      </a:xfrm>
                      <a:custGeom>
                        <a:avLst/>
                        <a:gdLst/>
                        <a:ahLst/>
                        <a:cxnLst>
                          <a:cxn ang="0">
                            <a:pos x="117" y="1068"/>
                          </a:cxn>
                          <a:cxn ang="0">
                            <a:pos x="72" y="2733"/>
                          </a:cxn>
                          <a:cxn ang="0">
                            <a:pos x="462" y="3813"/>
                          </a:cxn>
                          <a:cxn ang="0">
                            <a:pos x="2337" y="3738"/>
                          </a:cxn>
                          <a:cxn ang="0">
                            <a:pos x="2382" y="1293"/>
                          </a:cxn>
                          <a:cxn ang="0">
                            <a:pos x="2367" y="198"/>
                          </a:cxn>
                          <a:cxn ang="0">
                            <a:pos x="2277" y="798"/>
                          </a:cxn>
                          <a:cxn ang="0">
                            <a:pos x="2082" y="618"/>
                          </a:cxn>
                          <a:cxn ang="0">
                            <a:pos x="1992" y="183"/>
                          </a:cxn>
                          <a:cxn ang="0">
                            <a:pos x="1932" y="723"/>
                          </a:cxn>
                          <a:cxn ang="0">
                            <a:pos x="1767" y="723"/>
                          </a:cxn>
                          <a:cxn ang="0">
                            <a:pos x="1827" y="213"/>
                          </a:cxn>
                          <a:cxn ang="0">
                            <a:pos x="1722" y="333"/>
                          </a:cxn>
                          <a:cxn ang="0">
                            <a:pos x="1677" y="678"/>
                          </a:cxn>
                          <a:cxn ang="0">
                            <a:pos x="1542" y="528"/>
                          </a:cxn>
                          <a:cxn ang="0">
                            <a:pos x="1452" y="138"/>
                          </a:cxn>
                          <a:cxn ang="0">
                            <a:pos x="1362" y="393"/>
                          </a:cxn>
                          <a:cxn ang="0">
                            <a:pos x="1317" y="798"/>
                          </a:cxn>
                          <a:cxn ang="0">
                            <a:pos x="1212" y="333"/>
                          </a:cxn>
                          <a:cxn ang="0">
                            <a:pos x="1032" y="153"/>
                          </a:cxn>
                          <a:cxn ang="0">
                            <a:pos x="1062" y="588"/>
                          </a:cxn>
                          <a:cxn ang="0">
                            <a:pos x="912" y="798"/>
                          </a:cxn>
                          <a:cxn ang="0">
                            <a:pos x="867" y="243"/>
                          </a:cxn>
                          <a:cxn ang="0">
                            <a:pos x="732" y="108"/>
                          </a:cxn>
                          <a:cxn ang="0">
                            <a:pos x="657" y="708"/>
                          </a:cxn>
                          <a:cxn ang="0">
                            <a:pos x="507" y="603"/>
                          </a:cxn>
                          <a:cxn ang="0">
                            <a:pos x="597" y="93"/>
                          </a:cxn>
                          <a:cxn ang="0">
                            <a:pos x="462" y="108"/>
                          </a:cxn>
                          <a:cxn ang="0">
                            <a:pos x="372" y="483"/>
                          </a:cxn>
                          <a:cxn ang="0">
                            <a:pos x="372" y="888"/>
                          </a:cxn>
                          <a:cxn ang="0">
                            <a:pos x="267" y="558"/>
                          </a:cxn>
                          <a:cxn ang="0">
                            <a:pos x="42" y="258"/>
                          </a:cxn>
                        </a:cxnLst>
                        <a:rect l="0" t="0" r="r" b="b"/>
                        <a:pathLst>
                          <a:path w="2494" h="4025">
                            <a:moveTo>
                              <a:pt x="12" y="393"/>
                            </a:moveTo>
                            <a:cubicBezTo>
                              <a:pt x="24" y="528"/>
                              <a:pt x="97" y="820"/>
                              <a:pt x="117" y="1068"/>
                            </a:cubicBezTo>
                            <a:cubicBezTo>
                              <a:pt x="137" y="1316"/>
                              <a:pt x="139" y="1601"/>
                              <a:pt x="132" y="1878"/>
                            </a:cubicBezTo>
                            <a:cubicBezTo>
                              <a:pt x="125" y="2155"/>
                              <a:pt x="65" y="2453"/>
                              <a:pt x="72" y="2733"/>
                            </a:cubicBezTo>
                            <a:cubicBezTo>
                              <a:pt x="79" y="3013"/>
                              <a:pt x="112" y="3378"/>
                              <a:pt x="177" y="3558"/>
                            </a:cubicBezTo>
                            <a:cubicBezTo>
                              <a:pt x="242" y="3738"/>
                              <a:pt x="249" y="3760"/>
                              <a:pt x="462" y="3813"/>
                            </a:cubicBezTo>
                            <a:cubicBezTo>
                              <a:pt x="675" y="3866"/>
                              <a:pt x="1140" y="3885"/>
                              <a:pt x="1452" y="3873"/>
                            </a:cubicBezTo>
                            <a:cubicBezTo>
                              <a:pt x="1764" y="3861"/>
                              <a:pt x="2180" y="4025"/>
                              <a:pt x="2337" y="3738"/>
                            </a:cubicBezTo>
                            <a:cubicBezTo>
                              <a:pt x="2494" y="3451"/>
                              <a:pt x="2390" y="2555"/>
                              <a:pt x="2397" y="2148"/>
                            </a:cubicBezTo>
                            <a:cubicBezTo>
                              <a:pt x="2404" y="1741"/>
                              <a:pt x="2367" y="1603"/>
                              <a:pt x="2382" y="1293"/>
                            </a:cubicBezTo>
                            <a:cubicBezTo>
                              <a:pt x="2397" y="983"/>
                              <a:pt x="2489" y="470"/>
                              <a:pt x="2487" y="288"/>
                            </a:cubicBezTo>
                            <a:cubicBezTo>
                              <a:pt x="2485" y="106"/>
                              <a:pt x="2400" y="153"/>
                              <a:pt x="2367" y="198"/>
                            </a:cubicBezTo>
                            <a:cubicBezTo>
                              <a:pt x="2334" y="243"/>
                              <a:pt x="2307" y="458"/>
                              <a:pt x="2292" y="558"/>
                            </a:cubicBezTo>
                            <a:cubicBezTo>
                              <a:pt x="2277" y="658"/>
                              <a:pt x="2315" y="753"/>
                              <a:pt x="2277" y="798"/>
                            </a:cubicBezTo>
                            <a:cubicBezTo>
                              <a:pt x="2239" y="843"/>
                              <a:pt x="2099" y="858"/>
                              <a:pt x="2067" y="828"/>
                            </a:cubicBezTo>
                            <a:cubicBezTo>
                              <a:pt x="2035" y="798"/>
                              <a:pt x="2075" y="730"/>
                              <a:pt x="2082" y="618"/>
                            </a:cubicBezTo>
                            <a:cubicBezTo>
                              <a:pt x="2089" y="506"/>
                              <a:pt x="2127" y="225"/>
                              <a:pt x="2112" y="153"/>
                            </a:cubicBezTo>
                            <a:cubicBezTo>
                              <a:pt x="2097" y="81"/>
                              <a:pt x="2019" y="133"/>
                              <a:pt x="1992" y="183"/>
                            </a:cubicBezTo>
                            <a:cubicBezTo>
                              <a:pt x="1965" y="233"/>
                              <a:pt x="1957" y="363"/>
                              <a:pt x="1947" y="453"/>
                            </a:cubicBezTo>
                            <a:cubicBezTo>
                              <a:pt x="1937" y="543"/>
                              <a:pt x="1947" y="671"/>
                              <a:pt x="1932" y="723"/>
                            </a:cubicBezTo>
                            <a:cubicBezTo>
                              <a:pt x="1917" y="775"/>
                              <a:pt x="1884" y="768"/>
                              <a:pt x="1857" y="768"/>
                            </a:cubicBezTo>
                            <a:cubicBezTo>
                              <a:pt x="1830" y="768"/>
                              <a:pt x="1772" y="768"/>
                              <a:pt x="1767" y="723"/>
                            </a:cubicBezTo>
                            <a:cubicBezTo>
                              <a:pt x="1762" y="678"/>
                              <a:pt x="1817" y="583"/>
                              <a:pt x="1827" y="498"/>
                            </a:cubicBezTo>
                            <a:cubicBezTo>
                              <a:pt x="1837" y="413"/>
                              <a:pt x="1829" y="275"/>
                              <a:pt x="1827" y="213"/>
                            </a:cubicBezTo>
                            <a:cubicBezTo>
                              <a:pt x="1825" y="151"/>
                              <a:pt x="1829" y="103"/>
                              <a:pt x="1812" y="123"/>
                            </a:cubicBezTo>
                            <a:cubicBezTo>
                              <a:pt x="1795" y="143"/>
                              <a:pt x="1742" y="268"/>
                              <a:pt x="1722" y="333"/>
                            </a:cubicBezTo>
                            <a:cubicBezTo>
                              <a:pt x="1702" y="398"/>
                              <a:pt x="1699" y="456"/>
                              <a:pt x="1692" y="513"/>
                            </a:cubicBezTo>
                            <a:cubicBezTo>
                              <a:pt x="1685" y="570"/>
                              <a:pt x="1702" y="631"/>
                              <a:pt x="1677" y="678"/>
                            </a:cubicBezTo>
                            <a:cubicBezTo>
                              <a:pt x="1652" y="725"/>
                              <a:pt x="1564" y="823"/>
                              <a:pt x="1542" y="798"/>
                            </a:cubicBezTo>
                            <a:cubicBezTo>
                              <a:pt x="1520" y="773"/>
                              <a:pt x="1542" y="598"/>
                              <a:pt x="1542" y="528"/>
                            </a:cubicBezTo>
                            <a:cubicBezTo>
                              <a:pt x="1542" y="458"/>
                              <a:pt x="1557" y="443"/>
                              <a:pt x="1542" y="378"/>
                            </a:cubicBezTo>
                            <a:cubicBezTo>
                              <a:pt x="1527" y="313"/>
                              <a:pt x="1489" y="168"/>
                              <a:pt x="1452" y="138"/>
                            </a:cubicBezTo>
                            <a:cubicBezTo>
                              <a:pt x="1415" y="108"/>
                              <a:pt x="1332" y="156"/>
                              <a:pt x="1317" y="198"/>
                            </a:cubicBezTo>
                            <a:cubicBezTo>
                              <a:pt x="1302" y="240"/>
                              <a:pt x="1350" y="311"/>
                              <a:pt x="1362" y="393"/>
                            </a:cubicBezTo>
                            <a:cubicBezTo>
                              <a:pt x="1374" y="475"/>
                              <a:pt x="1399" y="626"/>
                              <a:pt x="1392" y="693"/>
                            </a:cubicBezTo>
                            <a:cubicBezTo>
                              <a:pt x="1385" y="760"/>
                              <a:pt x="1347" y="803"/>
                              <a:pt x="1317" y="798"/>
                            </a:cubicBezTo>
                            <a:cubicBezTo>
                              <a:pt x="1287" y="793"/>
                              <a:pt x="1229" y="740"/>
                              <a:pt x="1212" y="663"/>
                            </a:cubicBezTo>
                            <a:cubicBezTo>
                              <a:pt x="1195" y="586"/>
                              <a:pt x="1217" y="418"/>
                              <a:pt x="1212" y="333"/>
                            </a:cubicBezTo>
                            <a:cubicBezTo>
                              <a:pt x="1207" y="248"/>
                              <a:pt x="1212" y="183"/>
                              <a:pt x="1182" y="153"/>
                            </a:cubicBezTo>
                            <a:cubicBezTo>
                              <a:pt x="1152" y="123"/>
                              <a:pt x="1052" y="116"/>
                              <a:pt x="1032" y="153"/>
                            </a:cubicBezTo>
                            <a:cubicBezTo>
                              <a:pt x="1012" y="190"/>
                              <a:pt x="1057" y="306"/>
                              <a:pt x="1062" y="378"/>
                            </a:cubicBezTo>
                            <a:cubicBezTo>
                              <a:pt x="1067" y="450"/>
                              <a:pt x="1067" y="521"/>
                              <a:pt x="1062" y="588"/>
                            </a:cubicBezTo>
                            <a:cubicBezTo>
                              <a:pt x="1057" y="655"/>
                              <a:pt x="1057" y="748"/>
                              <a:pt x="1032" y="783"/>
                            </a:cubicBezTo>
                            <a:cubicBezTo>
                              <a:pt x="1007" y="818"/>
                              <a:pt x="942" y="848"/>
                              <a:pt x="912" y="798"/>
                            </a:cubicBezTo>
                            <a:cubicBezTo>
                              <a:pt x="882" y="748"/>
                              <a:pt x="859" y="576"/>
                              <a:pt x="852" y="483"/>
                            </a:cubicBezTo>
                            <a:cubicBezTo>
                              <a:pt x="845" y="390"/>
                              <a:pt x="862" y="303"/>
                              <a:pt x="867" y="243"/>
                            </a:cubicBezTo>
                            <a:cubicBezTo>
                              <a:pt x="872" y="183"/>
                              <a:pt x="904" y="145"/>
                              <a:pt x="882" y="123"/>
                            </a:cubicBezTo>
                            <a:cubicBezTo>
                              <a:pt x="860" y="101"/>
                              <a:pt x="772" y="73"/>
                              <a:pt x="732" y="108"/>
                            </a:cubicBezTo>
                            <a:cubicBezTo>
                              <a:pt x="692" y="143"/>
                              <a:pt x="655" y="233"/>
                              <a:pt x="642" y="333"/>
                            </a:cubicBezTo>
                            <a:cubicBezTo>
                              <a:pt x="629" y="433"/>
                              <a:pt x="655" y="628"/>
                              <a:pt x="657" y="708"/>
                            </a:cubicBezTo>
                            <a:cubicBezTo>
                              <a:pt x="659" y="788"/>
                              <a:pt x="682" y="830"/>
                              <a:pt x="657" y="813"/>
                            </a:cubicBezTo>
                            <a:cubicBezTo>
                              <a:pt x="632" y="796"/>
                              <a:pt x="520" y="683"/>
                              <a:pt x="507" y="603"/>
                            </a:cubicBezTo>
                            <a:cubicBezTo>
                              <a:pt x="494" y="523"/>
                              <a:pt x="567" y="418"/>
                              <a:pt x="582" y="333"/>
                            </a:cubicBezTo>
                            <a:cubicBezTo>
                              <a:pt x="597" y="248"/>
                              <a:pt x="607" y="148"/>
                              <a:pt x="597" y="93"/>
                            </a:cubicBezTo>
                            <a:cubicBezTo>
                              <a:pt x="587" y="38"/>
                              <a:pt x="545" y="0"/>
                              <a:pt x="522" y="3"/>
                            </a:cubicBezTo>
                            <a:cubicBezTo>
                              <a:pt x="499" y="6"/>
                              <a:pt x="477" y="63"/>
                              <a:pt x="462" y="108"/>
                            </a:cubicBezTo>
                            <a:cubicBezTo>
                              <a:pt x="447" y="153"/>
                              <a:pt x="447" y="211"/>
                              <a:pt x="432" y="273"/>
                            </a:cubicBezTo>
                            <a:cubicBezTo>
                              <a:pt x="417" y="335"/>
                              <a:pt x="379" y="411"/>
                              <a:pt x="372" y="483"/>
                            </a:cubicBezTo>
                            <a:cubicBezTo>
                              <a:pt x="365" y="555"/>
                              <a:pt x="387" y="641"/>
                              <a:pt x="387" y="708"/>
                            </a:cubicBezTo>
                            <a:cubicBezTo>
                              <a:pt x="387" y="775"/>
                              <a:pt x="392" y="888"/>
                              <a:pt x="372" y="888"/>
                            </a:cubicBezTo>
                            <a:cubicBezTo>
                              <a:pt x="352" y="888"/>
                              <a:pt x="285" y="763"/>
                              <a:pt x="267" y="708"/>
                            </a:cubicBezTo>
                            <a:cubicBezTo>
                              <a:pt x="249" y="653"/>
                              <a:pt x="279" y="623"/>
                              <a:pt x="267" y="558"/>
                            </a:cubicBezTo>
                            <a:cubicBezTo>
                              <a:pt x="255" y="493"/>
                              <a:pt x="230" y="368"/>
                              <a:pt x="192" y="318"/>
                            </a:cubicBezTo>
                            <a:cubicBezTo>
                              <a:pt x="154" y="268"/>
                              <a:pt x="77" y="243"/>
                              <a:pt x="42" y="258"/>
                            </a:cubicBezTo>
                            <a:cubicBezTo>
                              <a:pt x="7" y="273"/>
                              <a:pt x="0" y="258"/>
                              <a:pt x="12" y="393"/>
                            </a:cubicBezTo>
                            <a:close/>
                          </a:path>
                        </a:pathLst>
                      </a:custGeom>
                      <a:blipFill dpi="0" rotWithShape="1">
                        <a:blip r:embed="rId2" cstate="print"/>
                        <a:srcRect/>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729" name="Oval 121" descr="Trellis"/>
                      <p:cNvSpPr>
                        <a:spLocks noChangeArrowheads="1"/>
                      </p:cNvSpPr>
                      <p:nvPr/>
                    </p:nvSpPr>
                    <p:spPr bwMode="auto">
                      <a:xfrm rot="5400000">
                        <a:off x="3296355" y="1548308"/>
                        <a:ext cx="566641" cy="622975"/>
                      </a:xfrm>
                      <a:prstGeom prst="ellipse">
                        <a:avLst/>
                      </a:prstGeom>
                      <a:pattFill prst="trellis">
                        <a:fgClr>
                          <a:srgbClr val="000000"/>
                        </a:fgClr>
                        <a:bgClr>
                          <a:srgbClr val="FFFFFF"/>
                        </a:bgClr>
                      </a:patt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grpSp>
                <p:nvGrpSpPr>
                  <p:cNvPr id="101" name="Group 136"/>
                  <p:cNvGrpSpPr/>
                  <p:nvPr/>
                </p:nvGrpSpPr>
                <p:grpSpPr>
                  <a:xfrm>
                    <a:off x="1142976" y="1285860"/>
                    <a:ext cx="1368603" cy="5358602"/>
                    <a:chOff x="1142976" y="1285860"/>
                    <a:chExt cx="1368603" cy="5358602"/>
                  </a:xfrm>
                </p:grpSpPr>
                <p:sp>
                  <p:nvSpPr>
                    <p:cNvPr id="136" name="Rectangle 135"/>
                    <p:cNvSpPr/>
                    <p:nvPr/>
                  </p:nvSpPr>
                  <p:spPr>
                    <a:xfrm rot="194426">
                      <a:off x="1356069" y="1357298"/>
                      <a:ext cx="1002572" cy="5214974"/>
                    </a:xfrm>
                    <a:prstGeom prst="rect">
                      <a:avLst/>
                    </a:prstGeom>
                    <a:solidFill>
                      <a:schemeClr val="accent2">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02" name="Group 134"/>
                    <p:cNvGrpSpPr/>
                    <p:nvPr/>
                  </p:nvGrpSpPr>
                  <p:grpSpPr>
                    <a:xfrm>
                      <a:off x="1142976" y="1285860"/>
                      <a:ext cx="1368603" cy="5358602"/>
                      <a:chOff x="1142976" y="1285860"/>
                      <a:chExt cx="1368603" cy="5358602"/>
                    </a:xfrm>
                  </p:grpSpPr>
                  <p:grpSp>
                    <p:nvGrpSpPr>
                      <p:cNvPr id="103" name="Group 132"/>
                      <p:cNvGrpSpPr/>
                      <p:nvPr/>
                    </p:nvGrpSpPr>
                    <p:grpSpPr>
                      <a:xfrm>
                        <a:off x="1142976" y="1285860"/>
                        <a:ext cx="1368603" cy="5358602"/>
                        <a:chOff x="1142976" y="1285860"/>
                        <a:chExt cx="1368603" cy="5358602"/>
                      </a:xfrm>
                    </p:grpSpPr>
                    <p:cxnSp>
                      <p:nvCxnSpPr>
                        <p:cNvPr id="129" name="Straight Connector 128"/>
                        <p:cNvCxnSpPr/>
                        <p:nvPr/>
                      </p:nvCxnSpPr>
                      <p:spPr>
                        <a:xfrm rot="5400000">
                          <a:off x="-274503" y="3858380"/>
                          <a:ext cx="5286412" cy="285752"/>
                        </a:xfrm>
                        <a:prstGeom prst="line">
                          <a:avLst/>
                        </a:prstGeom>
                        <a:ln w="19050">
                          <a:solidFill>
                            <a:schemeClr val="tx1">
                              <a:lumMod val="85000"/>
                              <a:lumOff val="1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1357354" y="3786190"/>
                          <a:ext cx="5286412" cy="285752"/>
                        </a:xfrm>
                        <a:prstGeom prst="line">
                          <a:avLst/>
                        </a:prstGeom>
                        <a:ln w="19050">
                          <a:solidFill>
                            <a:schemeClr val="tx1">
                              <a:lumMod val="85000"/>
                              <a:lumOff val="15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134" name="TextBox 133"/>
                      <p:cNvSpPr txBox="1"/>
                      <p:nvPr/>
                    </p:nvSpPr>
                    <p:spPr>
                      <a:xfrm rot="5400000">
                        <a:off x="1699983" y="2353188"/>
                        <a:ext cx="461665" cy="878305"/>
                      </a:xfrm>
                      <a:prstGeom prst="rect">
                        <a:avLst/>
                      </a:prstGeom>
                      <a:noFill/>
                    </p:spPr>
                    <p:txBody>
                      <a:bodyPr vert="vert" wrap="square" rtlCol="0">
                        <a:spAutoFit/>
                      </a:bodyPr>
                      <a:lstStyle/>
                      <a:p>
                        <a:r>
                          <a:rPr lang="en-GB" b="1" dirty="0">
                            <a:solidFill>
                              <a:prstClr val="black"/>
                            </a:solidFill>
                          </a:rPr>
                          <a:t>BLOOD</a:t>
                        </a:r>
                      </a:p>
                    </p:txBody>
                  </p:sp>
                </p:grpSp>
              </p:grpSp>
            </p:grpSp>
            <p:sp>
              <p:nvSpPr>
                <p:cNvPr id="156" name="TextBox 155"/>
                <p:cNvSpPr txBox="1"/>
                <p:nvPr/>
              </p:nvSpPr>
              <p:spPr>
                <a:xfrm>
                  <a:off x="6715140" y="3214686"/>
                  <a:ext cx="1071570" cy="307777"/>
                </a:xfrm>
                <a:prstGeom prst="rect">
                  <a:avLst/>
                </a:prstGeom>
                <a:noFill/>
              </p:spPr>
              <p:txBody>
                <a:bodyPr wrap="square" rtlCol="0">
                  <a:spAutoFit/>
                </a:bodyPr>
                <a:lstStyle/>
                <a:p>
                  <a:r>
                    <a:rPr lang="en-GB" sz="1400" dirty="0">
                      <a:solidFill>
                        <a:prstClr val="black"/>
                      </a:solidFill>
                    </a:rPr>
                    <a:t>Sodium ions</a:t>
                  </a:r>
                </a:p>
              </p:txBody>
            </p:sp>
          </p:grpSp>
          <p:sp>
            <p:nvSpPr>
              <p:cNvPr id="157" name="TextBox 156"/>
              <p:cNvSpPr txBox="1"/>
              <p:nvPr/>
            </p:nvSpPr>
            <p:spPr>
              <a:xfrm>
                <a:off x="6715140" y="3643314"/>
                <a:ext cx="1714512" cy="307777"/>
              </a:xfrm>
              <a:prstGeom prst="rect">
                <a:avLst/>
              </a:prstGeom>
              <a:noFill/>
            </p:spPr>
            <p:txBody>
              <a:bodyPr wrap="square" rtlCol="0">
                <a:spAutoFit/>
              </a:bodyPr>
              <a:lstStyle/>
              <a:p>
                <a:r>
                  <a:rPr lang="en-GB" sz="1400" dirty="0">
                    <a:solidFill>
                      <a:prstClr val="black"/>
                    </a:solidFill>
                  </a:rPr>
                  <a:t>Glucose molecule</a:t>
                </a:r>
              </a:p>
            </p:txBody>
          </p:sp>
        </p:grpSp>
        <p:grpSp>
          <p:nvGrpSpPr>
            <p:cNvPr id="104" name="Group 165"/>
            <p:cNvGrpSpPr/>
            <p:nvPr/>
          </p:nvGrpSpPr>
          <p:grpSpPr>
            <a:xfrm>
              <a:off x="-1146258" y="2974799"/>
              <a:ext cx="10004538" cy="3740349"/>
              <a:chOff x="-1146258" y="2974799"/>
              <a:chExt cx="10004538" cy="3740349"/>
            </a:xfrm>
          </p:grpSpPr>
          <p:sp>
            <p:nvSpPr>
              <p:cNvPr id="158" name="Rounded Rectangular Callout 157"/>
              <p:cNvSpPr/>
              <p:nvPr/>
            </p:nvSpPr>
            <p:spPr>
              <a:xfrm>
                <a:off x="214282" y="5500702"/>
                <a:ext cx="2357454" cy="1214446"/>
              </a:xfrm>
              <a:prstGeom prst="wedgeRoundRectCallout">
                <a:avLst>
                  <a:gd name="adj1" fmla="val 60225"/>
                  <a:gd name="adj2" fmla="val -130263"/>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1600" b="1" dirty="0">
                    <a:solidFill>
                      <a:prstClr val="black"/>
                    </a:solidFill>
                  </a:rPr>
                  <a:t>Facilitated Diffusion Carrier protein </a:t>
                </a:r>
                <a:r>
                  <a:rPr lang="en-GB" sz="1600" dirty="0">
                    <a:solidFill>
                      <a:prstClr val="black"/>
                    </a:solidFill>
                  </a:rPr>
                  <a:t>transports glucose down its gradient into the blood</a:t>
                </a:r>
                <a:endParaRPr lang="en-GB" sz="1600" b="1" dirty="0">
                  <a:solidFill>
                    <a:prstClr val="black"/>
                  </a:solidFill>
                </a:endParaRPr>
              </a:p>
            </p:txBody>
          </p:sp>
          <p:sp>
            <p:nvSpPr>
              <p:cNvPr id="159" name="Rounded Rectangular Callout 158"/>
              <p:cNvSpPr/>
              <p:nvPr/>
            </p:nvSpPr>
            <p:spPr>
              <a:xfrm>
                <a:off x="-1146258" y="2974799"/>
                <a:ext cx="2255403" cy="1428760"/>
              </a:xfrm>
              <a:prstGeom prst="wedgeRoundRectCallout">
                <a:avLst>
                  <a:gd name="adj1" fmla="val 127919"/>
                  <a:gd name="adj2" fmla="val 10654"/>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1600" b="1" dirty="0">
                    <a:solidFill>
                      <a:prstClr val="black"/>
                    </a:solidFill>
                  </a:rPr>
                  <a:t>Sodium-Potassium pump</a:t>
                </a:r>
                <a:r>
                  <a:rPr lang="en-GB" sz="1600" dirty="0">
                    <a:solidFill>
                      <a:prstClr val="black"/>
                    </a:solidFill>
                  </a:rPr>
                  <a:t>, actively pumps Na+ out into blood and K+ into cell.</a:t>
                </a:r>
              </a:p>
            </p:txBody>
          </p:sp>
          <p:sp>
            <p:nvSpPr>
              <p:cNvPr id="155" name="Rounded Rectangular Callout 154"/>
              <p:cNvSpPr/>
              <p:nvPr/>
            </p:nvSpPr>
            <p:spPr>
              <a:xfrm>
                <a:off x="6072198" y="4572008"/>
                <a:ext cx="2786082" cy="1714512"/>
              </a:xfrm>
              <a:prstGeom prst="wedgeRoundRectCallout">
                <a:avLst>
                  <a:gd name="adj1" fmla="val -71679"/>
                  <a:gd name="adj2" fmla="val -100241"/>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1600" b="1" dirty="0">
                    <a:solidFill>
                      <a:prstClr val="black"/>
                    </a:solidFill>
                  </a:rPr>
                  <a:t>Co-transporter protein </a:t>
                </a:r>
                <a:r>
                  <a:rPr lang="en-GB" sz="1600" dirty="0">
                    <a:solidFill>
                      <a:prstClr val="black"/>
                    </a:solidFill>
                  </a:rPr>
                  <a:t>transports Na + and glucose. Na+ diffuses down its gradient through the co– transporter and glucose is pulled with it against its gradient</a:t>
                </a:r>
              </a:p>
            </p:txBody>
          </p:sp>
        </p:grpSp>
      </p:grpSp>
      <p:pic>
        <p:nvPicPr>
          <p:cNvPr id="32" name="Picture 31"/>
          <p:cNvPicPr>
            <a:picLocks noChangeAspect="1"/>
          </p:cNvPicPr>
          <p:nvPr/>
        </p:nvPicPr>
        <p:blipFill>
          <a:blip r:embed="rId3"/>
          <a:stretch>
            <a:fillRect/>
          </a:stretch>
        </p:blipFill>
        <p:spPr>
          <a:xfrm>
            <a:off x="10430222" y="4565427"/>
            <a:ext cx="1615605" cy="852959"/>
          </a:xfrm>
          <a:prstGeom prst="rect">
            <a:avLst/>
          </a:prstGeom>
        </p:spPr>
      </p:pic>
    </p:spTree>
    <p:extLst>
      <p:ext uri="{BB962C8B-B14F-4D97-AF65-F5344CB8AC3E}">
        <p14:creationId xmlns:p14="http://schemas.microsoft.com/office/powerpoint/2010/main" val="2291495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044" y="2163073"/>
            <a:ext cx="7533862" cy="1143000"/>
          </a:xfrm>
        </p:spPr>
        <p:txBody>
          <a:bodyPr>
            <a:normAutofit/>
          </a:bodyPr>
          <a:lstStyle/>
          <a:p>
            <a:r>
              <a:rPr lang="en-GB" sz="6600" dirty="0"/>
              <a:t>Revision Slides</a:t>
            </a:r>
          </a:p>
        </p:txBody>
      </p:sp>
    </p:spTree>
    <p:extLst>
      <p:ext uri="{BB962C8B-B14F-4D97-AF65-F5344CB8AC3E}">
        <p14:creationId xmlns:p14="http://schemas.microsoft.com/office/powerpoint/2010/main" val="4435675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D9"/>
        </a:solidFill>
        <a:effectLst/>
      </p:bgPr>
    </p:bg>
    <p:spTree>
      <p:nvGrpSpPr>
        <p:cNvPr id="1" name=""/>
        <p:cNvGrpSpPr/>
        <p:nvPr/>
      </p:nvGrpSpPr>
      <p:grpSpPr>
        <a:xfrm>
          <a:off x="0" y="0"/>
          <a:ext cx="0" cy="0"/>
          <a:chOff x="0" y="0"/>
          <a:chExt cx="0" cy="0"/>
        </a:xfrm>
      </p:grpSpPr>
      <p:sp>
        <p:nvSpPr>
          <p:cNvPr id="2" name="TextBox 1"/>
          <p:cNvSpPr txBox="1"/>
          <p:nvPr/>
        </p:nvSpPr>
        <p:spPr>
          <a:xfrm>
            <a:off x="2115670" y="1730189"/>
            <a:ext cx="7727577" cy="1477328"/>
          </a:xfrm>
          <a:prstGeom prst="rect">
            <a:avLst/>
          </a:prstGeom>
          <a:noFill/>
        </p:spPr>
        <p:txBody>
          <a:bodyPr wrap="square" rtlCol="0">
            <a:spAutoFit/>
          </a:bodyPr>
          <a:lstStyle/>
          <a:p>
            <a:r>
              <a:rPr lang="en-GB" dirty="0"/>
              <a:t>The next slide has an example of a mind map used to consolidate and recap this presentation.</a:t>
            </a:r>
          </a:p>
          <a:p>
            <a:endParaRPr lang="en-GB" dirty="0"/>
          </a:p>
          <a:p>
            <a:r>
              <a:rPr lang="en-GB" dirty="0"/>
              <a:t>Practice reproducing your own mind map from memory, and use any gaps or terms you are unsure about as a starting point for your own revision</a:t>
            </a:r>
          </a:p>
        </p:txBody>
      </p:sp>
    </p:spTree>
    <p:extLst>
      <p:ext uri="{BB962C8B-B14F-4D97-AF65-F5344CB8AC3E}">
        <p14:creationId xmlns:p14="http://schemas.microsoft.com/office/powerpoint/2010/main" val="15974025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D9"/>
        </a:solidFill>
        <a:effectLst/>
      </p:bgPr>
    </p:bg>
    <p:spTree>
      <p:nvGrpSpPr>
        <p:cNvPr id="1" name=""/>
        <p:cNvGrpSpPr/>
        <p:nvPr/>
      </p:nvGrpSpPr>
      <p:grpSpPr>
        <a:xfrm>
          <a:off x="0" y="0"/>
          <a:ext cx="0" cy="0"/>
          <a:chOff x="0" y="0"/>
          <a:chExt cx="0" cy="0"/>
        </a:xfrm>
      </p:grpSpPr>
      <p:grpSp>
        <p:nvGrpSpPr>
          <p:cNvPr id="2" name="Group 7"/>
          <p:cNvGrpSpPr/>
          <p:nvPr/>
        </p:nvGrpSpPr>
        <p:grpSpPr>
          <a:xfrm>
            <a:off x="1694122" y="2623208"/>
            <a:ext cx="2775097" cy="1302273"/>
            <a:chOff x="393405" y="2825226"/>
            <a:chExt cx="2613313" cy="1302273"/>
          </a:xfrm>
        </p:grpSpPr>
        <p:grpSp>
          <p:nvGrpSpPr>
            <p:cNvPr id="3" name="Group 6"/>
            <p:cNvGrpSpPr/>
            <p:nvPr/>
          </p:nvGrpSpPr>
          <p:grpSpPr>
            <a:xfrm>
              <a:off x="393405" y="2825226"/>
              <a:ext cx="2613313" cy="1283748"/>
              <a:chOff x="393405" y="2825226"/>
              <a:chExt cx="2613313" cy="1283748"/>
            </a:xfrm>
          </p:grpSpPr>
          <p:sp>
            <p:nvSpPr>
              <p:cNvPr id="6" name="Rounded Rectangle 5"/>
              <p:cNvSpPr/>
              <p:nvPr/>
            </p:nvSpPr>
            <p:spPr>
              <a:xfrm>
                <a:off x="422281" y="2825226"/>
                <a:ext cx="2584437" cy="1283748"/>
              </a:xfrm>
              <a:prstGeom prst="roundRect">
                <a:avLst/>
              </a:prstGeom>
              <a:solidFill>
                <a:schemeClr val="bg1"/>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5" name="TextBox 4"/>
              <p:cNvSpPr txBox="1"/>
              <p:nvPr/>
            </p:nvSpPr>
            <p:spPr>
              <a:xfrm>
                <a:off x="393405" y="2886075"/>
                <a:ext cx="2604976" cy="615553"/>
              </a:xfrm>
              <a:prstGeom prst="rect">
                <a:avLst/>
              </a:prstGeom>
              <a:noFill/>
            </p:spPr>
            <p:txBody>
              <a:bodyPr wrap="square" rtlCol="0">
                <a:spAutoFit/>
              </a:bodyPr>
              <a:lstStyle/>
              <a:p>
                <a:r>
                  <a:rPr lang="en-GB" sz="2000" b="1" dirty="0">
                    <a:solidFill>
                      <a:prstClr val="black"/>
                    </a:solidFill>
                  </a:rPr>
                  <a:t>PLASMA MEMBRANES</a:t>
                </a:r>
              </a:p>
              <a:p>
                <a:r>
                  <a:rPr lang="en-GB" sz="1400" dirty="0">
                    <a:solidFill>
                      <a:prstClr val="black"/>
                    </a:solidFill>
                  </a:rPr>
                  <a:t>    (cell surface membrane)</a:t>
                </a:r>
              </a:p>
            </p:txBody>
          </p:sp>
        </p:grpSp>
        <p:pic>
          <p:nvPicPr>
            <p:cNvPr id="4" name="Picture 402" descr="C:\Documents and Settings\Kay\My Documents\My Pictures\Picture1.png"/>
            <p:cNvPicPr>
              <a:picLocks noChangeAspect="1" noChangeArrowheads="1"/>
            </p:cNvPicPr>
            <p:nvPr/>
          </p:nvPicPr>
          <p:blipFill>
            <a:blip r:embed="rId2" cstate="print"/>
            <a:srcRect/>
            <a:stretch>
              <a:fillRect/>
            </a:stretch>
          </p:blipFill>
          <p:spPr bwMode="auto">
            <a:xfrm>
              <a:off x="839789" y="3452504"/>
              <a:ext cx="1465261" cy="674995"/>
            </a:xfrm>
            <a:prstGeom prst="rect">
              <a:avLst/>
            </a:prstGeom>
            <a:noFill/>
          </p:spPr>
        </p:pic>
      </p:grpSp>
      <p:sp>
        <p:nvSpPr>
          <p:cNvPr id="16" name="Rectangle 15"/>
          <p:cNvSpPr/>
          <p:nvPr/>
        </p:nvSpPr>
        <p:spPr>
          <a:xfrm>
            <a:off x="4534728" y="652385"/>
            <a:ext cx="2970144" cy="7526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1" name="Rectangle 20"/>
          <p:cNvSpPr/>
          <p:nvPr/>
        </p:nvSpPr>
        <p:spPr>
          <a:xfrm>
            <a:off x="5107175" y="4008475"/>
            <a:ext cx="5390710" cy="20733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6" name="TextBox 25"/>
          <p:cNvSpPr txBox="1"/>
          <p:nvPr/>
        </p:nvSpPr>
        <p:spPr>
          <a:xfrm>
            <a:off x="5257133" y="2999490"/>
            <a:ext cx="2476279" cy="584775"/>
          </a:xfrm>
          <a:prstGeom prst="rect">
            <a:avLst/>
          </a:prstGeom>
          <a:noFill/>
          <a:ln w="15875">
            <a:solidFill>
              <a:schemeClr val="accent1">
                <a:shade val="60000"/>
                <a:hueOff val="0"/>
                <a:satOff val="0"/>
                <a:lumOff val="0"/>
              </a:schemeClr>
            </a:solidFill>
          </a:ln>
        </p:spPr>
        <p:txBody>
          <a:bodyPr wrap="square" rtlCol="0">
            <a:spAutoFit/>
          </a:bodyPr>
          <a:lstStyle/>
          <a:p>
            <a:pPr>
              <a:buFont typeface="Arial" pitchFamily="34" charset="0"/>
              <a:buChar char="•"/>
            </a:pPr>
            <a:r>
              <a:rPr lang="en-GB" sz="1600" dirty="0">
                <a:solidFill>
                  <a:prstClr val="black"/>
                </a:solidFill>
              </a:rPr>
              <a:t>Passive – no ATP required</a:t>
            </a:r>
          </a:p>
          <a:p>
            <a:pPr>
              <a:buFont typeface="Arial" pitchFamily="34" charset="0"/>
              <a:buChar char="•"/>
            </a:pPr>
            <a:r>
              <a:rPr lang="en-GB" sz="1600" dirty="0">
                <a:solidFill>
                  <a:prstClr val="black"/>
                </a:solidFill>
              </a:rPr>
              <a:t>Active – ATP required</a:t>
            </a:r>
          </a:p>
        </p:txBody>
      </p:sp>
      <p:sp>
        <p:nvSpPr>
          <p:cNvPr id="27" name="TextBox 26"/>
          <p:cNvSpPr txBox="1"/>
          <p:nvPr/>
        </p:nvSpPr>
        <p:spPr>
          <a:xfrm>
            <a:off x="8392635" y="649693"/>
            <a:ext cx="2137143" cy="1569660"/>
          </a:xfrm>
          <a:prstGeom prst="rect">
            <a:avLst/>
          </a:prstGeom>
          <a:noFill/>
          <a:ln w="15875">
            <a:noFill/>
          </a:ln>
        </p:spPr>
        <p:txBody>
          <a:bodyPr wrap="square" rtlCol="0">
            <a:spAutoFit/>
          </a:bodyPr>
          <a:lstStyle/>
          <a:p>
            <a:pPr>
              <a:buFont typeface="Arial" pitchFamily="34" charset="0"/>
              <a:buChar char="•"/>
            </a:pPr>
            <a:r>
              <a:rPr lang="en-GB" sz="1600" b="1" dirty="0">
                <a:solidFill>
                  <a:prstClr val="black"/>
                </a:solidFill>
              </a:rPr>
              <a:t>Simple diffusion </a:t>
            </a:r>
            <a:r>
              <a:rPr lang="en-GB" sz="1600" dirty="0">
                <a:solidFill>
                  <a:prstClr val="black"/>
                </a:solidFill>
              </a:rPr>
              <a:t>through phospholipids</a:t>
            </a:r>
          </a:p>
          <a:p>
            <a:pPr>
              <a:buFont typeface="Arial" pitchFamily="34" charset="0"/>
              <a:buChar char="•"/>
            </a:pPr>
            <a:r>
              <a:rPr lang="en-GB" sz="1600" b="1" dirty="0">
                <a:solidFill>
                  <a:prstClr val="black"/>
                </a:solidFill>
              </a:rPr>
              <a:t>Facilitated diffusion </a:t>
            </a:r>
            <a:r>
              <a:rPr lang="en-GB" sz="1600" dirty="0">
                <a:solidFill>
                  <a:prstClr val="black"/>
                </a:solidFill>
              </a:rPr>
              <a:t>through channel and carrier proteins</a:t>
            </a:r>
          </a:p>
          <a:p>
            <a:pPr>
              <a:buFont typeface="Arial" pitchFamily="34" charset="0"/>
              <a:buChar char="•"/>
            </a:pPr>
            <a:r>
              <a:rPr lang="en-GB" sz="1600" b="1" dirty="0">
                <a:solidFill>
                  <a:prstClr val="black"/>
                </a:solidFill>
              </a:rPr>
              <a:t>Osmosis</a:t>
            </a:r>
          </a:p>
        </p:txBody>
      </p:sp>
      <p:sp>
        <p:nvSpPr>
          <p:cNvPr id="28" name="TextBox 27"/>
          <p:cNvSpPr txBox="1"/>
          <p:nvPr/>
        </p:nvSpPr>
        <p:spPr>
          <a:xfrm>
            <a:off x="8417441" y="2588363"/>
            <a:ext cx="2091071" cy="2800767"/>
          </a:xfrm>
          <a:prstGeom prst="rect">
            <a:avLst/>
          </a:prstGeom>
          <a:noFill/>
          <a:ln w="15875">
            <a:noFill/>
          </a:ln>
        </p:spPr>
        <p:txBody>
          <a:bodyPr wrap="square" rtlCol="0">
            <a:spAutoFit/>
          </a:bodyPr>
          <a:lstStyle/>
          <a:p>
            <a:pPr>
              <a:buFont typeface="Arial" pitchFamily="34" charset="0"/>
              <a:buChar char="•"/>
            </a:pPr>
            <a:r>
              <a:rPr lang="en-GB" sz="1600" b="1" dirty="0">
                <a:solidFill>
                  <a:prstClr val="black"/>
                </a:solidFill>
              </a:rPr>
              <a:t>Active transport </a:t>
            </a:r>
            <a:r>
              <a:rPr lang="en-GB" sz="1600" dirty="0">
                <a:solidFill>
                  <a:prstClr val="black"/>
                </a:solidFill>
              </a:rPr>
              <a:t>through carrier proteins</a:t>
            </a:r>
          </a:p>
          <a:p>
            <a:pPr>
              <a:buFont typeface="Arial" pitchFamily="34" charset="0"/>
              <a:buChar char="•"/>
            </a:pPr>
            <a:r>
              <a:rPr lang="en-GB" sz="1600" b="1" dirty="0">
                <a:solidFill>
                  <a:prstClr val="black"/>
                </a:solidFill>
              </a:rPr>
              <a:t>Endocytosis </a:t>
            </a:r>
            <a:r>
              <a:rPr lang="en-GB" sz="1600" dirty="0">
                <a:solidFill>
                  <a:prstClr val="black"/>
                </a:solidFill>
              </a:rPr>
              <a:t>(phagocytosis and pinocytosis) through membrane invagination</a:t>
            </a:r>
          </a:p>
          <a:p>
            <a:pPr>
              <a:buFont typeface="Arial" pitchFamily="34" charset="0"/>
              <a:buChar char="•"/>
            </a:pPr>
            <a:r>
              <a:rPr lang="en-GB" sz="1600" b="1" dirty="0">
                <a:solidFill>
                  <a:prstClr val="black"/>
                </a:solidFill>
              </a:rPr>
              <a:t>Exocytosis </a:t>
            </a:r>
            <a:r>
              <a:rPr lang="en-GB" sz="1600" dirty="0">
                <a:solidFill>
                  <a:prstClr val="black"/>
                </a:solidFill>
              </a:rPr>
              <a:t>(secretion) by vesicles fusing with membrane.</a:t>
            </a:r>
          </a:p>
        </p:txBody>
      </p:sp>
      <p:grpSp>
        <p:nvGrpSpPr>
          <p:cNvPr id="7" name="Group 36"/>
          <p:cNvGrpSpPr/>
          <p:nvPr/>
        </p:nvGrpSpPr>
        <p:grpSpPr>
          <a:xfrm>
            <a:off x="2250887" y="606056"/>
            <a:ext cx="1904448" cy="2020186"/>
            <a:chOff x="726887" y="606056"/>
            <a:chExt cx="1904448" cy="2020186"/>
          </a:xfrm>
        </p:grpSpPr>
        <p:grpSp>
          <p:nvGrpSpPr>
            <p:cNvPr id="8" name="Group 8"/>
            <p:cNvGrpSpPr/>
            <p:nvPr/>
          </p:nvGrpSpPr>
          <p:grpSpPr>
            <a:xfrm>
              <a:off x="726887" y="1620358"/>
              <a:ext cx="1904448" cy="752475"/>
              <a:chOff x="1116510" y="315911"/>
              <a:chExt cx="1980096" cy="752631"/>
            </a:xfrm>
          </p:grpSpPr>
          <p:sp>
            <p:nvSpPr>
              <p:cNvPr id="10" name="Oval 9"/>
              <p:cNvSpPr/>
              <p:nvPr/>
            </p:nvSpPr>
            <p:spPr>
              <a:xfrm>
                <a:off x="1116510" y="315911"/>
                <a:ext cx="1980096" cy="752631"/>
              </a:xfrm>
              <a:prstGeom prst="ellipse">
                <a:avLst/>
              </a:prstGeom>
              <a:solidFill>
                <a:schemeClr val="tx2">
                  <a:lumMod val="20000"/>
                  <a:lumOff val="80000"/>
                </a:schemeClr>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1" name="Oval 4"/>
              <p:cNvSpPr/>
              <p:nvPr/>
            </p:nvSpPr>
            <p:spPr>
              <a:xfrm>
                <a:off x="1406489" y="426131"/>
                <a:ext cx="1400138" cy="532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GB" sz="2400" b="1" dirty="0">
                    <a:solidFill>
                      <a:prstClr val="black"/>
                    </a:solidFill>
                  </a:rPr>
                  <a:t>Structure</a:t>
                </a:r>
              </a:p>
            </p:txBody>
          </p:sp>
        </p:grpSp>
        <p:grpSp>
          <p:nvGrpSpPr>
            <p:cNvPr id="9" name="Group 35"/>
            <p:cNvGrpSpPr/>
            <p:nvPr/>
          </p:nvGrpSpPr>
          <p:grpSpPr>
            <a:xfrm>
              <a:off x="1616148" y="606056"/>
              <a:ext cx="255183" cy="2020186"/>
              <a:chOff x="1616148" y="606056"/>
              <a:chExt cx="255183" cy="2020186"/>
            </a:xfrm>
          </p:grpSpPr>
          <p:sp>
            <p:nvSpPr>
              <p:cNvPr id="31" name="Bent Arrow 30"/>
              <p:cNvSpPr/>
              <p:nvPr/>
            </p:nvSpPr>
            <p:spPr>
              <a:xfrm>
                <a:off x="1616149" y="606056"/>
                <a:ext cx="255182" cy="103135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34" name="Rectangle 33"/>
              <p:cNvSpPr/>
              <p:nvPr/>
            </p:nvSpPr>
            <p:spPr>
              <a:xfrm flipH="1">
                <a:off x="1616148" y="2377440"/>
                <a:ext cx="80572" cy="248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grpSp>
        <p:nvGrpSpPr>
          <p:cNvPr id="12" name="Group 38"/>
          <p:cNvGrpSpPr/>
          <p:nvPr/>
        </p:nvGrpSpPr>
        <p:grpSpPr>
          <a:xfrm>
            <a:off x="2304455" y="3905693"/>
            <a:ext cx="1832204" cy="2069802"/>
            <a:chOff x="780455" y="3905693"/>
            <a:chExt cx="1832204" cy="2069802"/>
          </a:xfrm>
        </p:grpSpPr>
        <p:grpSp>
          <p:nvGrpSpPr>
            <p:cNvPr id="15" name="Group 11"/>
            <p:cNvGrpSpPr/>
            <p:nvPr/>
          </p:nvGrpSpPr>
          <p:grpSpPr>
            <a:xfrm>
              <a:off x="780455" y="4171008"/>
              <a:ext cx="1832204" cy="674392"/>
              <a:chOff x="1736086" y="4174497"/>
              <a:chExt cx="1832204" cy="674392"/>
            </a:xfrm>
          </p:grpSpPr>
          <p:sp>
            <p:nvSpPr>
              <p:cNvPr id="13" name="Oval 12"/>
              <p:cNvSpPr/>
              <p:nvPr/>
            </p:nvSpPr>
            <p:spPr>
              <a:xfrm>
                <a:off x="1736086" y="4174497"/>
                <a:ext cx="1832204" cy="674392"/>
              </a:xfrm>
              <a:prstGeom prst="ellipse">
                <a:avLst/>
              </a:prstGeom>
              <a:solidFill>
                <a:schemeClr val="accent1">
                  <a:lumMod val="40000"/>
                  <a:lumOff val="60000"/>
                </a:schemeClr>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4" name="Oval 4"/>
              <p:cNvSpPr/>
              <p:nvPr/>
            </p:nvSpPr>
            <p:spPr>
              <a:xfrm>
                <a:off x="2004406" y="4273259"/>
                <a:ext cx="1295564" cy="4768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GB" sz="2400" b="1" dirty="0">
                    <a:solidFill>
                      <a:prstClr val="black"/>
                    </a:solidFill>
                  </a:rPr>
                  <a:t>Functions</a:t>
                </a:r>
              </a:p>
            </p:txBody>
          </p:sp>
        </p:grpSp>
        <p:grpSp>
          <p:nvGrpSpPr>
            <p:cNvPr id="19" name="Group 37"/>
            <p:cNvGrpSpPr/>
            <p:nvPr/>
          </p:nvGrpSpPr>
          <p:grpSpPr>
            <a:xfrm>
              <a:off x="1669666" y="3905693"/>
              <a:ext cx="276092" cy="2069802"/>
              <a:chOff x="1669666" y="3905693"/>
              <a:chExt cx="276092" cy="2069802"/>
            </a:xfrm>
          </p:grpSpPr>
          <p:sp>
            <p:nvSpPr>
              <p:cNvPr id="33" name="Bent Arrow 32"/>
              <p:cNvSpPr/>
              <p:nvPr/>
            </p:nvSpPr>
            <p:spPr>
              <a:xfrm rot="10800000" flipH="1">
                <a:off x="1690576" y="4848447"/>
                <a:ext cx="255182" cy="11270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35" name="Rectangle 34"/>
              <p:cNvSpPr/>
              <p:nvPr/>
            </p:nvSpPr>
            <p:spPr>
              <a:xfrm>
                <a:off x="1669666" y="3905693"/>
                <a:ext cx="84706"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sp>
        <p:nvSpPr>
          <p:cNvPr id="40" name="Left Brace 39"/>
          <p:cNvSpPr/>
          <p:nvPr/>
        </p:nvSpPr>
        <p:spPr>
          <a:xfrm>
            <a:off x="8137451" y="691117"/>
            <a:ext cx="276448" cy="1424765"/>
          </a:xfrm>
          <a:prstGeom prst="leftBrace">
            <a:avLst>
              <a:gd name="adj1" fmla="val 8333"/>
              <a:gd name="adj2" fmla="val 50000"/>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nvGrpSpPr>
          <p:cNvPr id="20" name="Group 45"/>
          <p:cNvGrpSpPr/>
          <p:nvPr/>
        </p:nvGrpSpPr>
        <p:grpSpPr>
          <a:xfrm>
            <a:off x="3588432" y="220848"/>
            <a:ext cx="5782398" cy="6498931"/>
            <a:chOff x="2064432" y="220847"/>
            <a:chExt cx="5782398" cy="6498931"/>
          </a:xfrm>
        </p:grpSpPr>
        <p:grpSp>
          <p:nvGrpSpPr>
            <p:cNvPr id="23" name="Group 28"/>
            <p:cNvGrpSpPr/>
            <p:nvPr/>
          </p:nvGrpSpPr>
          <p:grpSpPr>
            <a:xfrm>
              <a:off x="2064432" y="397203"/>
              <a:ext cx="5782398" cy="6322575"/>
              <a:chOff x="2064432" y="397203"/>
              <a:chExt cx="5782398" cy="6322575"/>
            </a:xfrm>
          </p:grpSpPr>
          <p:sp>
            <p:nvSpPr>
              <p:cNvPr id="17" name="Rectangle 16"/>
              <p:cNvSpPr/>
              <p:nvPr/>
            </p:nvSpPr>
            <p:spPr>
              <a:xfrm>
                <a:off x="2064432" y="397203"/>
                <a:ext cx="2656647" cy="752630"/>
              </a:xfrm>
              <a:prstGeom prst="rect">
                <a:avLst/>
              </a:prstGeom>
              <a:ln w="15875">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defTabSz="711200">
                  <a:lnSpc>
                    <a:spcPct val="90000"/>
                  </a:lnSpc>
                  <a:spcBef>
                    <a:spcPct val="0"/>
                  </a:spcBef>
                  <a:spcAft>
                    <a:spcPct val="15000"/>
                  </a:spcAft>
                  <a:buFont typeface="Wingdings" pitchFamily="2" charset="2"/>
                  <a:buChar char="Ø"/>
                </a:pPr>
                <a:r>
                  <a:rPr lang="en-GB" dirty="0">
                    <a:solidFill>
                      <a:prstClr val="black">
                        <a:hueOff val="0"/>
                        <a:satOff val="0"/>
                        <a:lumOff val="0"/>
                        <a:alphaOff val="0"/>
                      </a:prstClr>
                    </a:solidFill>
                  </a:rPr>
                  <a:t>Bilayer  made of:</a:t>
                </a:r>
              </a:p>
              <a:p>
                <a:pPr marL="171450" lvl="1" indent="-171450" defTabSz="711200">
                  <a:lnSpc>
                    <a:spcPct val="90000"/>
                  </a:lnSpc>
                  <a:spcBef>
                    <a:spcPct val="0"/>
                  </a:spcBef>
                  <a:spcAft>
                    <a:spcPct val="15000"/>
                  </a:spcAft>
                  <a:buFont typeface="Wingdings" pitchFamily="2" charset="2"/>
                  <a:buChar char="Ø"/>
                </a:pPr>
                <a:r>
                  <a:rPr lang="en-GB" dirty="0">
                    <a:solidFill>
                      <a:prstClr val="black">
                        <a:hueOff val="0"/>
                        <a:satOff val="0"/>
                        <a:lumOff val="0"/>
                        <a:alphaOff val="0"/>
                      </a:prstClr>
                    </a:solidFill>
                  </a:rPr>
                  <a:t>Is fluid (component molecules are moving)</a:t>
                </a:r>
              </a:p>
            </p:txBody>
          </p:sp>
          <p:sp>
            <p:nvSpPr>
              <p:cNvPr id="22" name="Rectangle 21"/>
              <p:cNvSpPr/>
              <p:nvPr/>
            </p:nvSpPr>
            <p:spPr>
              <a:xfrm>
                <a:off x="2073348" y="5051700"/>
                <a:ext cx="5773482" cy="1668078"/>
              </a:xfrm>
              <a:prstGeom prst="rect">
                <a:avLst/>
              </a:prstGeom>
              <a:ln w="15875">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defTabSz="800100">
                  <a:lnSpc>
                    <a:spcPct val="90000"/>
                  </a:lnSpc>
                  <a:spcBef>
                    <a:spcPct val="0"/>
                  </a:spcBef>
                  <a:spcAft>
                    <a:spcPct val="15000"/>
                  </a:spcAft>
                  <a:buFont typeface="Wingdings" pitchFamily="2" charset="2"/>
                  <a:buChar char="Ø"/>
                </a:pPr>
                <a:r>
                  <a:rPr lang="en-GB" b="1" dirty="0">
                    <a:solidFill>
                      <a:prstClr val="black">
                        <a:hueOff val="0"/>
                        <a:satOff val="0"/>
                        <a:lumOff val="0"/>
                      </a:prstClr>
                    </a:solidFill>
                  </a:rPr>
                  <a:t>Taking in nutrients </a:t>
                </a:r>
                <a:r>
                  <a:rPr lang="en-GB" dirty="0">
                    <a:solidFill>
                      <a:prstClr val="black">
                        <a:hueOff val="0"/>
                        <a:satOff val="0"/>
                        <a:lumOff val="0"/>
                      </a:prstClr>
                    </a:solidFill>
                  </a:rPr>
                  <a:t>(by various methods)</a:t>
                </a:r>
              </a:p>
              <a:p>
                <a:pPr marL="171450" lvl="1" indent="-171450" defTabSz="800100">
                  <a:lnSpc>
                    <a:spcPct val="90000"/>
                  </a:lnSpc>
                  <a:spcBef>
                    <a:spcPct val="0"/>
                  </a:spcBef>
                  <a:spcAft>
                    <a:spcPct val="15000"/>
                  </a:spcAft>
                  <a:buFont typeface="Wingdings" pitchFamily="2" charset="2"/>
                  <a:buChar char="Ø"/>
                </a:pPr>
                <a:r>
                  <a:rPr lang="en-GB" dirty="0">
                    <a:solidFill>
                      <a:prstClr val="black">
                        <a:hueOff val="0"/>
                        <a:satOff val="0"/>
                        <a:lumOff val="0"/>
                        <a:alphaOff val="0"/>
                      </a:prstClr>
                    </a:solidFill>
                  </a:rPr>
                  <a:t>Secretion (by exocytosis)</a:t>
                </a:r>
              </a:p>
              <a:p>
                <a:pPr marL="171450" lvl="1" indent="-171450" defTabSz="800100">
                  <a:lnSpc>
                    <a:spcPct val="90000"/>
                  </a:lnSpc>
                  <a:spcBef>
                    <a:spcPct val="0"/>
                  </a:spcBef>
                  <a:spcAft>
                    <a:spcPct val="15000"/>
                  </a:spcAft>
                  <a:buFont typeface="Wingdings" pitchFamily="2" charset="2"/>
                  <a:buChar char="Ø"/>
                </a:pPr>
                <a:r>
                  <a:rPr lang="en-GB" dirty="0">
                    <a:solidFill>
                      <a:prstClr val="black">
                        <a:hueOff val="0"/>
                        <a:satOff val="0"/>
                        <a:lumOff val="0"/>
                        <a:alphaOff val="0"/>
                      </a:prstClr>
                    </a:solidFill>
                  </a:rPr>
                  <a:t>Cell to cell recognition (by glycoproteins and glycolipids)</a:t>
                </a:r>
              </a:p>
              <a:p>
                <a:pPr marL="171450" lvl="1" indent="-171450" defTabSz="800100">
                  <a:lnSpc>
                    <a:spcPct val="90000"/>
                  </a:lnSpc>
                  <a:spcBef>
                    <a:spcPct val="0"/>
                  </a:spcBef>
                  <a:spcAft>
                    <a:spcPct val="15000"/>
                  </a:spcAft>
                  <a:buFont typeface="Wingdings" pitchFamily="2" charset="2"/>
                  <a:buChar char="Ø"/>
                </a:pPr>
                <a:r>
                  <a:rPr lang="en-GB" dirty="0">
                    <a:solidFill>
                      <a:prstClr val="black">
                        <a:hueOff val="0"/>
                        <a:satOff val="0"/>
                        <a:lumOff val="0"/>
                        <a:alphaOff val="0"/>
                      </a:prstClr>
                    </a:solidFill>
                  </a:rPr>
                  <a:t>Acting as receptor sites </a:t>
                </a:r>
                <a:r>
                  <a:rPr lang="en-GB" dirty="0" err="1">
                    <a:solidFill>
                      <a:prstClr val="black">
                        <a:hueOff val="0"/>
                        <a:satOff val="0"/>
                        <a:lumOff val="0"/>
                        <a:alphaOff val="0"/>
                      </a:prstClr>
                    </a:solidFill>
                  </a:rPr>
                  <a:t>eg</a:t>
                </a:r>
                <a:r>
                  <a:rPr lang="en-GB" dirty="0">
                    <a:solidFill>
                      <a:prstClr val="black">
                        <a:hueOff val="0"/>
                        <a:satOff val="0"/>
                        <a:lumOff val="0"/>
                        <a:alphaOff val="0"/>
                      </a:prstClr>
                    </a:solidFill>
                  </a:rPr>
                  <a:t> for hormones (by glycoproteins)</a:t>
                </a:r>
              </a:p>
              <a:p>
                <a:pPr marL="171450" lvl="1" indent="-171450" defTabSz="800100">
                  <a:lnSpc>
                    <a:spcPct val="90000"/>
                  </a:lnSpc>
                  <a:spcBef>
                    <a:spcPct val="0"/>
                  </a:spcBef>
                  <a:spcAft>
                    <a:spcPct val="15000"/>
                  </a:spcAft>
                  <a:buFont typeface="Wingdings" pitchFamily="2" charset="2"/>
                  <a:buChar char="Ø"/>
                </a:pPr>
                <a:r>
                  <a:rPr lang="en-GB" dirty="0">
                    <a:solidFill>
                      <a:prstClr val="black">
                        <a:hueOff val="0"/>
                        <a:satOff val="0"/>
                        <a:lumOff val="0"/>
                        <a:alphaOff val="0"/>
                      </a:prstClr>
                    </a:solidFill>
                  </a:rPr>
                  <a:t>Acting as enzymes (by certain enzyme proteins)</a:t>
                </a:r>
              </a:p>
              <a:p>
                <a:pPr marL="171450" lvl="1" indent="-171450" defTabSz="800100">
                  <a:lnSpc>
                    <a:spcPct val="90000"/>
                  </a:lnSpc>
                  <a:spcBef>
                    <a:spcPct val="0"/>
                  </a:spcBef>
                  <a:spcAft>
                    <a:spcPct val="15000"/>
                  </a:spcAft>
                  <a:buFont typeface="Wingdings" pitchFamily="2" charset="2"/>
                  <a:buChar char="Ø"/>
                </a:pPr>
                <a:r>
                  <a:rPr lang="en-GB" dirty="0">
                    <a:solidFill>
                      <a:prstClr val="black">
                        <a:hueOff val="0"/>
                        <a:satOff val="0"/>
                        <a:lumOff val="0"/>
                        <a:alphaOff val="0"/>
                      </a:prstClr>
                    </a:solidFill>
                  </a:rPr>
                  <a:t>Acting as a boundary to the cytoplasm and cell contents</a:t>
                </a:r>
              </a:p>
            </p:txBody>
          </p:sp>
        </p:grpSp>
        <p:grpSp>
          <p:nvGrpSpPr>
            <p:cNvPr id="24" name="Group 44"/>
            <p:cNvGrpSpPr/>
            <p:nvPr/>
          </p:nvGrpSpPr>
          <p:grpSpPr>
            <a:xfrm>
              <a:off x="3891516" y="220847"/>
              <a:ext cx="2317898" cy="1354217"/>
              <a:chOff x="3891516" y="220847"/>
              <a:chExt cx="2317898" cy="1354217"/>
            </a:xfrm>
          </p:grpSpPr>
          <p:sp>
            <p:nvSpPr>
              <p:cNvPr id="18" name="TextBox 17"/>
              <p:cNvSpPr txBox="1"/>
              <p:nvPr/>
            </p:nvSpPr>
            <p:spPr>
              <a:xfrm>
                <a:off x="4707787" y="220847"/>
                <a:ext cx="1501627" cy="1354217"/>
              </a:xfrm>
              <a:prstGeom prst="rect">
                <a:avLst/>
              </a:prstGeom>
              <a:noFill/>
              <a:ln w="15875">
                <a:solidFill>
                  <a:schemeClr val="accent1">
                    <a:shade val="60000"/>
                    <a:hueOff val="0"/>
                    <a:satOff val="0"/>
                    <a:lumOff val="0"/>
                  </a:schemeClr>
                </a:solidFill>
              </a:ln>
            </p:spPr>
            <p:txBody>
              <a:bodyPr wrap="square" rtlCol="0">
                <a:spAutoFit/>
              </a:bodyPr>
              <a:lstStyle/>
              <a:p>
                <a:pPr>
                  <a:buFont typeface="Arial" pitchFamily="34" charset="0"/>
                  <a:buChar char="•"/>
                </a:pPr>
                <a:r>
                  <a:rPr lang="en-GB" sz="1600" dirty="0">
                    <a:solidFill>
                      <a:prstClr val="black"/>
                    </a:solidFill>
                  </a:rPr>
                  <a:t>Phospholipids</a:t>
                </a:r>
              </a:p>
              <a:p>
                <a:pPr>
                  <a:buFont typeface="Arial" pitchFamily="34" charset="0"/>
                  <a:buChar char="•"/>
                </a:pPr>
                <a:r>
                  <a:rPr lang="en-GB" sz="1600" dirty="0">
                    <a:solidFill>
                      <a:prstClr val="black"/>
                    </a:solidFill>
                  </a:rPr>
                  <a:t>Proteins</a:t>
                </a:r>
              </a:p>
              <a:p>
                <a:pPr>
                  <a:buFont typeface="Arial" pitchFamily="34" charset="0"/>
                  <a:buChar char="•"/>
                </a:pPr>
                <a:r>
                  <a:rPr lang="en-GB" sz="1600" dirty="0">
                    <a:solidFill>
                      <a:prstClr val="black"/>
                    </a:solidFill>
                  </a:rPr>
                  <a:t>Glycoproteins</a:t>
                </a:r>
              </a:p>
              <a:p>
                <a:pPr>
                  <a:buFont typeface="Arial" pitchFamily="34" charset="0"/>
                  <a:buChar char="•"/>
                </a:pPr>
                <a:r>
                  <a:rPr lang="en-GB" sz="1600" dirty="0">
                    <a:solidFill>
                      <a:prstClr val="black"/>
                    </a:solidFill>
                  </a:rPr>
                  <a:t>Glycolipids</a:t>
                </a:r>
              </a:p>
              <a:p>
                <a:pPr>
                  <a:buFont typeface="Arial" pitchFamily="34" charset="0"/>
                  <a:buChar char="•"/>
                </a:pPr>
                <a:r>
                  <a:rPr lang="en-GB" sz="1600" dirty="0">
                    <a:solidFill>
                      <a:prstClr val="black"/>
                    </a:solidFill>
                  </a:rPr>
                  <a:t>Cholesterol</a:t>
                </a:r>
              </a:p>
            </p:txBody>
          </p:sp>
          <p:cxnSp>
            <p:nvCxnSpPr>
              <p:cNvPr id="42" name="Straight Connector 41"/>
              <p:cNvCxnSpPr/>
              <p:nvPr/>
            </p:nvCxnSpPr>
            <p:spPr>
              <a:xfrm flipV="1">
                <a:off x="3891516" y="489098"/>
                <a:ext cx="839972" cy="1"/>
              </a:xfrm>
              <a:prstGeom prst="line">
                <a:avLst/>
              </a:prstGeom>
              <a:ln w="34925"/>
            </p:spPr>
            <p:style>
              <a:lnRef idx="1">
                <a:schemeClr val="accent1"/>
              </a:lnRef>
              <a:fillRef idx="0">
                <a:schemeClr val="accent1"/>
              </a:fillRef>
              <a:effectRef idx="0">
                <a:schemeClr val="accent1"/>
              </a:effectRef>
              <a:fontRef idx="minor">
                <a:schemeClr val="tx1"/>
              </a:fontRef>
            </p:style>
          </p:cxnSp>
        </p:grpSp>
      </p:grpSp>
      <p:cxnSp>
        <p:nvCxnSpPr>
          <p:cNvPr id="51" name="Elbow Connector 50"/>
          <p:cNvCxnSpPr>
            <a:endCxn id="26" idx="1"/>
          </p:cNvCxnSpPr>
          <p:nvPr/>
        </p:nvCxnSpPr>
        <p:spPr>
          <a:xfrm rot="16200000" flipV="1">
            <a:off x="4472979" y="4076030"/>
            <a:ext cx="1833016" cy="264710"/>
          </a:xfrm>
          <a:prstGeom prst="bentConnector4">
            <a:avLst>
              <a:gd name="adj1" fmla="val 42024"/>
              <a:gd name="adj2" fmla="val 186359"/>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0" idx="1"/>
          </p:cNvCxnSpPr>
          <p:nvPr/>
        </p:nvCxnSpPr>
        <p:spPr>
          <a:xfrm flipH="1">
            <a:off x="7233685" y="1403499"/>
            <a:ext cx="903767" cy="1594882"/>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70" name="Left Brace 69"/>
          <p:cNvSpPr/>
          <p:nvPr/>
        </p:nvSpPr>
        <p:spPr>
          <a:xfrm>
            <a:off x="8194158" y="2651051"/>
            <a:ext cx="276448" cy="2643964"/>
          </a:xfrm>
          <a:prstGeom prst="leftBrace">
            <a:avLst>
              <a:gd name="adj1" fmla="val 8333"/>
              <a:gd name="adj2" fmla="val 50000"/>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cxnSp>
        <p:nvCxnSpPr>
          <p:cNvPr id="71" name="Straight Connector 70"/>
          <p:cNvCxnSpPr>
            <a:stCxn id="70" idx="1"/>
          </p:cNvCxnSpPr>
          <p:nvPr/>
        </p:nvCxnSpPr>
        <p:spPr>
          <a:xfrm flipH="1" flipV="1">
            <a:off x="7308112" y="3583173"/>
            <a:ext cx="886046" cy="389861"/>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167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Osmosis and Water Potential Animations</a:t>
            </a:r>
          </a:p>
        </p:txBody>
      </p:sp>
      <p:sp>
        <p:nvSpPr>
          <p:cNvPr id="4" name="Content Placeholder 3"/>
          <p:cNvSpPr>
            <a:spLocks noGrp="1"/>
          </p:cNvSpPr>
          <p:nvPr>
            <p:ph idx="1"/>
          </p:nvPr>
        </p:nvSpPr>
        <p:spPr>
          <a:xfrm>
            <a:off x="1024128" y="2286000"/>
            <a:ext cx="9720073" cy="2279598"/>
          </a:xfrm>
          <a:prstGeom prst="rect">
            <a:avLst/>
          </a:prstGeom>
        </p:spPr>
        <p:txBody>
          <a:bodyPr wrap="square">
            <a:spAutoFit/>
          </a:bodyPr>
          <a:lstStyle/>
          <a:p>
            <a:r>
              <a:rPr lang="en-GB" dirty="0">
                <a:hlinkClick r:id="rId2"/>
              </a:rPr>
              <a:t>http://highered.mcgraw-hill.com/sites/0072495855/student_view0/chapter2/animation__how_osmosis_works.html</a:t>
            </a:r>
            <a:r>
              <a:rPr lang="en-GB" dirty="0"/>
              <a:t>   1.5 min animation</a:t>
            </a:r>
          </a:p>
          <a:p>
            <a:endParaRPr lang="en-GB" dirty="0"/>
          </a:p>
          <a:p>
            <a:r>
              <a:rPr lang="en-GB" dirty="0">
                <a:hlinkClick r:id="rId3"/>
              </a:rPr>
              <a:t>https://www.youtube.com/watch?v=5KOkt9dyN1w</a:t>
            </a:r>
            <a:r>
              <a:rPr lang="en-GB" dirty="0"/>
              <a:t> 7 min 32 s Leslie Walters tutorial Water potential calculation explanation</a:t>
            </a:r>
          </a:p>
        </p:txBody>
      </p:sp>
    </p:spTree>
    <p:extLst>
      <p:ext uri="{BB962C8B-B14F-4D97-AF65-F5344CB8AC3E}">
        <p14:creationId xmlns:p14="http://schemas.microsoft.com/office/powerpoint/2010/main" val="688325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1976" y="240096"/>
            <a:ext cx="9538448" cy="5534528"/>
          </a:xfrm>
          <a:prstGeom prst="rect">
            <a:avLst/>
          </a:prstGeom>
        </p:spPr>
        <p:txBody>
          <a:bodyPr wrap="square">
            <a:spAutoFit/>
          </a:bodyPr>
          <a:lstStyle/>
          <a:p>
            <a:pPr>
              <a:lnSpc>
                <a:spcPct val="107000"/>
              </a:lnSpc>
              <a:spcAft>
                <a:spcPts val="800"/>
              </a:spcAft>
            </a:pPr>
            <a:r>
              <a:rPr lang="en-GB"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Bozeman Video Review Questions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600"/>
              </a:spcAft>
              <a:tabLst>
                <a:tab pos="270510" algn="l"/>
              </a:tabLst>
            </a:pPr>
            <a:r>
              <a:rPr lang="en-GB" sz="1400" dirty="0">
                <a:latin typeface="Arial" panose="020B0604020202020204" pitchFamily="34" charset="0"/>
                <a:ea typeface="Times New Roman" panose="02020603050405020304" pitchFamily="18" charset="0"/>
              </a:rPr>
              <a:t>1. Why does soap dissolve the membranes easily? </a:t>
            </a:r>
            <a:endParaRPr lang="en-GB" sz="1400" dirty="0">
              <a:latin typeface="Times New Roman" panose="02020603050405020304" pitchFamily="18" charset="0"/>
              <a:ea typeface="Times New Roman" panose="02020603050405020304" pitchFamily="18" charset="0"/>
            </a:endParaRPr>
          </a:p>
          <a:p>
            <a:pPr marL="269875">
              <a:lnSpc>
                <a:spcPct val="150000"/>
              </a:lnSpc>
              <a:spcAft>
                <a:spcPts val="600"/>
              </a:spcAft>
              <a:tabLst>
                <a:tab pos="270510" algn="l"/>
              </a:tabLst>
            </a:pPr>
            <a:r>
              <a:rPr lang="en-GB" sz="1400" dirty="0">
                <a:solidFill>
                  <a:srgbClr val="FF0000"/>
                </a:solidFill>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lvl="0">
              <a:lnSpc>
                <a:spcPct val="150000"/>
              </a:lnSpc>
              <a:spcAft>
                <a:spcPts val="600"/>
              </a:spcAft>
            </a:pPr>
            <a:r>
              <a:rPr lang="en-GB" sz="1400" dirty="0">
                <a:latin typeface="Arial" panose="020B0604020202020204" pitchFamily="34" charset="0"/>
                <a:ea typeface="Times New Roman" panose="02020603050405020304" pitchFamily="18" charset="0"/>
              </a:rPr>
              <a:t>2. What is selective permeability? How does the cell achieve this? </a:t>
            </a:r>
            <a:endParaRPr lang="en-GB" sz="1400" dirty="0">
              <a:latin typeface="Times New Roman" panose="02020603050405020304" pitchFamily="18" charset="0"/>
              <a:ea typeface="Times New Roman" panose="02020603050405020304" pitchFamily="18" charset="0"/>
            </a:endParaRPr>
          </a:p>
          <a:p>
            <a:pPr>
              <a:lnSpc>
                <a:spcPct val="150000"/>
              </a:lnSpc>
              <a:spcAft>
                <a:spcPts val="600"/>
              </a:spcAft>
            </a:pPr>
            <a:r>
              <a:rPr lang="en-GB"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600"/>
              </a:spcAft>
            </a:pPr>
            <a:r>
              <a:rPr lang="en-GB" sz="1400" dirty="0">
                <a:latin typeface="Arial" panose="020B0604020202020204" pitchFamily="34" charset="0"/>
                <a:ea typeface="Times New Roman" panose="02020603050405020304" pitchFamily="18" charset="0"/>
              </a:rPr>
              <a:t>3. What are the 2 main molecules that make up cell membranes? </a:t>
            </a:r>
            <a:r>
              <a:rPr lang="en-GB" sz="1400" dirty="0">
                <a:solidFill>
                  <a:srgbClr val="FF0000"/>
                </a:solidFill>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marL="269875">
              <a:lnSpc>
                <a:spcPct val="150000"/>
              </a:lnSpc>
              <a:spcAft>
                <a:spcPts val="600"/>
              </a:spcAft>
            </a:pPr>
            <a:r>
              <a:rPr lang="en-GB" sz="1400" dirty="0">
                <a:solidFill>
                  <a:srgbClr val="FF0000"/>
                </a:solidFill>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lvl="0">
              <a:lnSpc>
                <a:spcPct val="150000"/>
              </a:lnSpc>
              <a:spcAft>
                <a:spcPts val="600"/>
              </a:spcAft>
            </a:pPr>
            <a:r>
              <a:rPr lang="en-GB" sz="1400" dirty="0">
                <a:latin typeface="Arial" panose="020B0604020202020204" pitchFamily="34" charset="0"/>
                <a:ea typeface="Times New Roman" panose="02020603050405020304" pitchFamily="18" charset="0"/>
              </a:rPr>
              <a:t>4. Phospholipids are described as AMPHIPATHIC. What does this mean? </a:t>
            </a:r>
            <a:r>
              <a:rPr lang="en-GB" sz="1400" dirty="0">
                <a:solidFill>
                  <a:srgbClr val="FF0000"/>
                </a:solidFill>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marL="269875">
              <a:lnSpc>
                <a:spcPct val="150000"/>
              </a:lnSpc>
              <a:spcAft>
                <a:spcPts val="600"/>
              </a:spcAft>
            </a:pPr>
            <a:r>
              <a:rPr lang="en-GB" sz="1400" dirty="0">
                <a:solidFill>
                  <a:srgbClr val="FF0000"/>
                </a:solidFill>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lvl="0">
              <a:lnSpc>
                <a:spcPct val="150000"/>
              </a:lnSpc>
              <a:spcAft>
                <a:spcPts val="600"/>
              </a:spcAft>
            </a:pPr>
            <a:r>
              <a:rPr lang="en-GB" sz="1400" dirty="0">
                <a:latin typeface="Arial" panose="020B0604020202020204" pitchFamily="34" charset="0"/>
                <a:ea typeface="Times New Roman" panose="02020603050405020304" pitchFamily="18" charset="0"/>
              </a:rPr>
              <a:t>5. What sort of particles do phospholipids allow to pass between themselves? </a:t>
            </a:r>
            <a:endParaRPr lang="en-GB" sz="1400" dirty="0">
              <a:latin typeface="Times New Roman" panose="02020603050405020304" pitchFamily="18" charset="0"/>
              <a:ea typeface="Times New Roman" panose="02020603050405020304" pitchFamily="18" charset="0"/>
            </a:endParaRPr>
          </a:p>
          <a:p>
            <a:pPr marL="457200">
              <a:spcAft>
                <a:spcPts val="0"/>
              </a:spcAft>
            </a:pPr>
            <a:r>
              <a:rPr lang="en-GB" sz="1400" dirty="0">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lvl="0">
              <a:lnSpc>
                <a:spcPct val="150000"/>
              </a:lnSpc>
              <a:spcAft>
                <a:spcPts val="600"/>
              </a:spcAft>
            </a:pPr>
            <a:r>
              <a:rPr lang="en-GB" sz="1400" dirty="0">
                <a:latin typeface="Arial" panose="020B0604020202020204" pitchFamily="34" charset="0"/>
                <a:ea typeface="Times New Roman" panose="02020603050405020304" pitchFamily="18" charset="0"/>
              </a:rPr>
              <a:t>6. What is the role of many membrane proteins? </a:t>
            </a:r>
            <a:endParaRPr lang="en-GB" sz="1400" dirty="0">
              <a:latin typeface="Times New Roman" panose="02020603050405020304" pitchFamily="18" charset="0"/>
              <a:ea typeface="Times New Roman" panose="02020603050405020304" pitchFamily="18" charset="0"/>
            </a:endParaRPr>
          </a:p>
          <a:p>
            <a:pPr marL="457200">
              <a:spcAft>
                <a:spcPts val="0"/>
              </a:spcAft>
            </a:pPr>
            <a:r>
              <a:rPr lang="en-GB" sz="1400" dirty="0">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marL="269875">
              <a:lnSpc>
                <a:spcPct val="150000"/>
              </a:lnSpc>
              <a:spcAft>
                <a:spcPts val="600"/>
              </a:spcAft>
            </a:pPr>
            <a:r>
              <a:rPr lang="en-GB" sz="1400" dirty="0">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lvl="0">
              <a:lnSpc>
                <a:spcPct val="150000"/>
              </a:lnSpc>
              <a:spcAft>
                <a:spcPts val="600"/>
              </a:spcAft>
            </a:pPr>
            <a:r>
              <a:rPr lang="en-GB" sz="1400" dirty="0">
                <a:latin typeface="Arial" panose="020B0604020202020204" pitchFamily="34" charset="0"/>
                <a:ea typeface="Times New Roman" panose="02020603050405020304" pitchFamily="18" charset="0"/>
              </a:rPr>
              <a:t>7. What is the role of cholesterol? </a:t>
            </a:r>
            <a:endParaRPr lang="en-GB" sz="1400" dirty="0">
              <a:latin typeface="Times New Roman" panose="02020603050405020304" pitchFamily="18" charset="0"/>
              <a:ea typeface="Times New Roman" panose="02020603050405020304" pitchFamily="18" charset="0"/>
            </a:endParaRPr>
          </a:p>
        </p:txBody>
      </p:sp>
      <p:sp>
        <p:nvSpPr>
          <p:cNvPr id="6" name="TextBox 5"/>
          <p:cNvSpPr txBox="1"/>
          <p:nvPr/>
        </p:nvSpPr>
        <p:spPr>
          <a:xfrm>
            <a:off x="1021972" y="5728326"/>
            <a:ext cx="5217459" cy="523220"/>
          </a:xfrm>
          <a:prstGeom prst="rect">
            <a:avLst/>
          </a:prstGeom>
          <a:noFill/>
        </p:spPr>
        <p:txBody>
          <a:bodyPr wrap="square" rtlCol="0">
            <a:spAutoFit/>
          </a:bodyPr>
          <a:lstStyle/>
          <a:p>
            <a:r>
              <a:rPr lang="en-GB" sz="1400" dirty="0">
                <a:solidFill>
                  <a:srgbClr val="FF0000"/>
                </a:solidFill>
              </a:rPr>
              <a:t>Reduces the fluidity of the membrane, giving it stability.  Also limits water loss through the membrane</a:t>
            </a:r>
          </a:p>
        </p:txBody>
      </p:sp>
      <p:sp>
        <p:nvSpPr>
          <p:cNvPr id="7" name="TextBox 6"/>
          <p:cNvSpPr txBox="1"/>
          <p:nvPr/>
        </p:nvSpPr>
        <p:spPr>
          <a:xfrm>
            <a:off x="1021976" y="1732138"/>
            <a:ext cx="10712824" cy="523220"/>
          </a:xfrm>
          <a:prstGeom prst="rect">
            <a:avLst/>
          </a:prstGeom>
          <a:noFill/>
        </p:spPr>
        <p:txBody>
          <a:bodyPr wrap="square" rtlCol="0">
            <a:spAutoFit/>
          </a:bodyPr>
          <a:lstStyle/>
          <a:p>
            <a:r>
              <a:rPr lang="en-GB" sz="1400" dirty="0">
                <a:solidFill>
                  <a:srgbClr val="FF0000"/>
                </a:solidFill>
              </a:rPr>
              <a:t>Only some substances are allowed in/out of the cell.  This is because not all substances are soluble in the phospholipid bilayer.  Other substances have to travel through channel or carrier proteins, which gives the cell control of entry/exit</a:t>
            </a:r>
          </a:p>
        </p:txBody>
      </p:sp>
      <p:sp>
        <p:nvSpPr>
          <p:cNvPr id="8" name="TextBox 7"/>
          <p:cNvSpPr txBox="1"/>
          <p:nvPr/>
        </p:nvSpPr>
        <p:spPr>
          <a:xfrm>
            <a:off x="1021975" y="2424371"/>
            <a:ext cx="5217459" cy="307777"/>
          </a:xfrm>
          <a:prstGeom prst="rect">
            <a:avLst/>
          </a:prstGeom>
          <a:noFill/>
        </p:spPr>
        <p:txBody>
          <a:bodyPr wrap="square" rtlCol="0">
            <a:spAutoFit/>
          </a:bodyPr>
          <a:lstStyle/>
          <a:p>
            <a:r>
              <a:rPr lang="en-GB" sz="1400" dirty="0">
                <a:solidFill>
                  <a:srgbClr val="FF0000"/>
                </a:solidFill>
              </a:rPr>
              <a:t>Phospholipids and proteins</a:t>
            </a:r>
          </a:p>
        </p:txBody>
      </p:sp>
      <p:sp>
        <p:nvSpPr>
          <p:cNvPr id="9" name="TextBox 8"/>
          <p:cNvSpPr txBox="1"/>
          <p:nvPr/>
        </p:nvSpPr>
        <p:spPr>
          <a:xfrm>
            <a:off x="1021974" y="3253376"/>
            <a:ext cx="5217459" cy="307777"/>
          </a:xfrm>
          <a:prstGeom prst="rect">
            <a:avLst/>
          </a:prstGeom>
          <a:noFill/>
        </p:spPr>
        <p:txBody>
          <a:bodyPr wrap="square" rtlCol="0">
            <a:spAutoFit/>
          </a:bodyPr>
          <a:lstStyle/>
          <a:p>
            <a:r>
              <a:rPr lang="en-GB" sz="1400" dirty="0">
                <a:solidFill>
                  <a:srgbClr val="FF0000"/>
                </a:solidFill>
              </a:rPr>
              <a:t>Have regions that are hydrophobic and hydrophilic</a:t>
            </a:r>
          </a:p>
        </p:txBody>
      </p:sp>
      <p:sp>
        <p:nvSpPr>
          <p:cNvPr id="10" name="TextBox 9"/>
          <p:cNvSpPr txBox="1"/>
          <p:nvPr/>
        </p:nvSpPr>
        <p:spPr>
          <a:xfrm>
            <a:off x="1021973" y="3991776"/>
            <a:ext cx="5217459" cy="307777"/>
          </a:xfrm>
          <a:prstGeom prst="rect">
            <a:avLst/>
          </a:prstGeom>
          <a:noFill/>
        </p:spPr>
        <p:txBody>
          <a:bodyPr wrap="square" rtlCol="0">
            <a:spAutoFit/>
          </a:bodyPr>
          <a:lstStyle/>
          <a:p>
            <a:r>
              <a:rPr lang="en-GB" sz="1400" dirty="0">
                <a:solidFill>
                  <a:srgbClr val="FF0000"/>
                </a:solidFill>
              </a:rPr>
              <a:t>Small, non-polar</a:t>
            </a:r>
          </a:p>
        </p:txBody>
      </p:sp>
      <p:sp>
        <p:nvSpPr>
          <p:cNvPr id="11" name="TextBox 10"/>
          <p:cNvSpPr txBox="1"/>
          <p:nvPr/>
        </p:nvSpPr>
        <p:spPr>
          <a:xfrm>
            <a:off x="1021971" y="4728184"/>
            <a:ext cx="5217459" cy="307777"/>
          </a:xfrm>
          <a:prstGeom prst="rect">
            <a:avLst/>
          </a:prstGeom>
          <a:noFill/>
        </p:spPr>
        <p:txBody>
          <a:bodyPr wrap="square" rtlCol="0">
            <a:spAutoFit/>
          </a:bodyPr>
          <a:lstStyle/>
          <a:p>
            <a:r>
              <a:rPr lang="en-GB" sz="1400" dirty="0">
                <a:solidFill>
                  <a:srgbClr val="FF0000"/>
                </a:solidFill>
              </a:rPr>
              <a:t>Allows large and charged particles to cross the membrane</a:t>
            </a:r>
          </a:p>
        </p:txBody>
      </p:sp>
      <p:sp>
        <p:nvSpPr>
          <p:cNvPr id="12" name="TextBox 11"/>
          <p:cNvSpPr txBox="1"/>
          <p:nvPr/>
        </p:nvSpPr>
        <p:spPr>
          <a:xfrm>
            <a:off x="1174376" y="1084729"/>
            <a:ext cx="5217459" cy="523220"/>
          </a:xfrm>
          <a:prstGeom prst="rect">
            <a:avLst/>
          </a:prstGeom>
          <a:noFill/>
        </p:spPr>
        <p:txBody>
          <a:bodyPr wrap="square" rtlCol="0">
            <a:spAutoFit/>
          </a:bodyPr>
          <a:lstStyle/>
          <a:p>
            <a:r>
              <a:rPr lang="en-GB" sz="1400" dirty="0">
                <a:solidFill>
                  <a:srgbClr val="FF0000"/>
                </a:solidFill>
              </a:rPr>
              <a:t>Soap can dissolve lipids, membranes are made of phospholipids</a:t>
            </a:r>
          </a:p>
        </p:txBody>
      </p:sp>
    </p:spTree>
    <p:extLst>
      <p:ext uri="{BB962C8B-B14F-4D97-AF65-F5344CB8AC3E}">
        <p14:creationId xmlns:p14="http://schemas.microsoft.com/office/powerpoint/2010/main" val="3018693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984475" y="2095930"/>
            <a:ext cx="7001316" cy="4007614"/>
            <a:chOff x="3101207" y="2018109"/>
            <a:chExt cx="7001316" cy="4007614"/>
          </a:xfrm>
        </p:grpSpPr>
        <p:grpSp>
          <p:nvGrpSpPr>
            <p:cNvPr id="11" name="Group 10"/>
            <p:cNvGrpSpPr/>
            <p:nvPr/>
          </p:nvGrpSpPr>
          <p:grpSpPr>
            <a:xfrm>
              <a:off x="3101207" y="2018109"/>
              <a:ext cx="7001316" cy="4007614"/>
              <a:chOff x="3101207" y="2018109"/>
              <a:chExt cx="7001316" cy="4007614"/>
            </a:xfrm>
          </p:grpSpPr>
          <p:grpSp>
            <p:nvGrpSpPr>
              <p:cNvPr id="2" name="Group 1"/>
              <p:cNvGrpSpPr/>
              <p:nvPr/>
            </p:nvGrpSpPr>
            <p:grpSpPr>
              <a:xfrm>
                <a:off x="3101207" y="2071688"/>
                <a:ext cx="2447850" cy="3816326"/>
                <a:chOff x="3101207" y="2071688"/>
                <a:chExt cx="2447850" cy="3816326"/>
              </a:xfrm>
            </p:grpSpPr>
            <p:sp>
              <p:nvSpPr>
                <p:cNvPr id="122883" name="AutoShape 2"/>
                <p:cNvSpPr>
                  <a:spLocks/>
                </p:cNvSpPr>
                <p:nvPr/>
              </p:nvSpPr>
              <p:spPr bwMode="auto">
                <a:xfrm>
                  <a:off x="3101207" y="2071688"/>
                  <a:ext cx="2447850" cy="3816326"/>
                </a:xfrm>
                <a:prstGeom prst="roundRect">
                  <a:avLst>
                    <a:gd name="adj" fmla="val 11718"/>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122884" name="AutoShape 3"/>
                <p:cNvSpPr>
                  <a:spLocks/>
                </p:cNvSpPr>
                <p:nvPr/>
              </p:nvSpPr>
              <p:spPr bwMode="auto">
                <a:xfrm>
                  <a:off x="3317753" y="2287116"/>
                  <a:ext cx="2015877" cy="3384352"/>
                </a:xfrm>
                <a:prstGeom prst="roundRect">
                  <a:avLst>
                    <a:gd name="adj" fmla="val 11718"/>
                  </a:avLst>
                </a:prstGeom>
                <a:solidFill>
                  <a:schemeClr val="accent1"/>
                </a:solidFill>
                <a:ln w="2857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sp>
            <p:nvSpPr>
              <p:cNvPr id="122894" name="Line 63"/>
              <p:cNvSpPr>
                <a:spLocks noChangeShapeType="1"/>
              </p:cNvSpPr>
              <p:nvPr/>
            </p:nvSpPr>
            <p:spPr bwMode="auto">
              <a:xfrm flipH="1">
                <a:off x="5259959" y="2215680"/>
                <a:ext cx="1729010"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122895" name="Line 64"/>
              <p:cNvSpPr>
                <a:spLocks noChangeShapeType="1"/>
              </p:cNvSpPr>
              <p:nvPr/>
            </p:nvSpPr>
            <p:spPr bwMode="auto">
              <a:xfrm flipH="1">
                <a:off x="4971977" y="3079627"/>
                <a:ext cx="1945555" cy="428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122896" name="Line 65"/>
              <p:cNvSpPr>
                <a:spLocks noChangeShapeType="1"/>
              </p:cNvSpPr>
              <p:nvPr/>
            </p:nvSpPr>
            <p:spPr bwMode="auto">
              <a:xfrm flipH="1">
                <a:off x="5259959" y="3848696"/>
                <a:ext cx="1741289" cy="310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122897" name="Line 66"/>
              <p:cNvSpPr>
                <a:spLocks noChangeShapeType="1"/>
              </p:cNvSpPr>
              <p:nvPr/>
            </p:nvSpPr>
            <p:spPr bwMode="auto">
              <a:xfrm rot="10800000">
                <a:off x="5188521" y="4448102"/>
                <a:ext cx="1800448"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122898" name="Line 67"/>
              <p:cNvSpPr>
                <a:spLocks noChangeShapeType="1"/>
              </p:cNvSpPr>
              <p:nvPr/>
            </p:nvSpPr>
            <p:spPr bwMode="auto">
              <a:xfrm rot="10800000">
                <a:off x="5222007" y="5024067"/>
                <a:ext cx="1800448"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122900" name="Rectangle 69"/>
              <p:cNvSpPr>
                <a:spLocks/>
              </p:cNvSpPr>
              <p:nvPr/>
            </p:nvSpPr>
            <p:spPr bwMode="auto">
              <a:xfrm>
                <a:off x="7041431" y="2018109"/>
                <a:ext cx="19069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8" bIns="0">
                <a:spAutoFit/>
              </a:bodyPr>
              <a:lstStyle>
                <a:lvl1pPr marL="57150" eaLnBrk="0" hangingPunct="0">
                  <a:defRPr sz="4300">
                    <a:solidFill>
                      <a:srgbClr val="000000"/>
                    </a:solidFill>
                    <a:latin typeface="Gill Sans" charset="0"/>
                    <a:ea typeface="ヒラギノ角ゴ ProN W3" charset="0"/>
                    <a:cs typeface="ヒラギノ角ゴ ProN W3" charset="0"/>
                    <a:sym typeface="Gill Sans" charset="0"/>
                  </a:defRPr>
                </a:lvl1pPr>
                <a:lvl2pPr marL="731838"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31888"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589088"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46288"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034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606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178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750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1700">
                    <a:solidFill>
                      <a:schemeClr val="tx1"/>
                    </a:solidFill>
                    <a:latin typeface="Arial" charset="0"/>
                    <a:cs typeface="Arial" charset="0"/>
                    <a:sym typeface="Arial" charset="0"/>
                  </a:rPr>
                  <a:t>plasma membrane</a:t>
                </a:r>
              </a:p>
            </p:txBody>
          </p:sp>
          <p:sp>
            <p:nvSpPr>
              <p:cNvPr id="122901" name="Rectangle 70"/>
              <p:cNvSpPr>
                <a:spLocks/>
              </p:cNvSpPr>
              <p:nvPr/>
            </p:nvSpPr>
            <p:spPr bwMode="auto">
              <a:xfrm>
                <a:off x="7041432" y="2790527"/>
                <a:ext cx="9868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8" bIns="0">
                <a:spAutoFit/>
              </a:bodyPr>
              <a:lstStyle>
                <a:lvl1pPr marL="57150" eaLnBrk="0" hangingPunct="0">
                  <a:defRPr sz="4300">
                    <a:solidFill>
                      <a:srgbClr val="000000"/>
                    </a:solidFill>
                    <a:latin typeface="Gill Sans" charset="0"/>
                    <a:ea typeface="ヒラギノ角ゴ ProN W3" charset="0"/>
                    <a:cs typeface="ヒラギノ角ゴ ProN W3" charset="0"/>
                    <a:sym typeface="Gill Sans" charset="0"/>
                  </a:defRPr>
                </a:lvl1pPr>
                <a:lvl2pPr marL="731838"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31888"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589088"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46288"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034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606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178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750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1700">
                    <a:solidFill>
                      <a:schemeClr val="tx1"/>
                    </a:solidFill>
                    <a:latin typeface="Arial" charset="0"/>
                    <a:cs typeface="Arial" charset="0"/>
                    <a:sym typeface="Arial" charset="0"/>
                  </a:rPr>
                  <a:t>tonoplast</a:t>
                </a:r>
              </a:p>
            </p:txBody>
          </p:sp>
          <p:sp>
            <p:nvSpPr>
              <p:cNvPr id="122902" name="Rectangle 71"/>
              <p:cNvSpPr>
                <a:spLocks/>
              </p:cNvSpPr>
              <p:nvPr/>
            </p:nvSpPr>
            <p:spPr bwMode="auto">
              <a:xfrm>
                <a:off x="7041431" y="3581921"/>
                <a:ext cx="30610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8" bIns="0">
                <a:spAutoFit/>
              </a:bodyPr>
              <a:lstStyle>
                <a:lvl1pPr marL="57150" eaLnBrk="0" hangingPunct="0">
                  <a:defRPr sz="4300">
                    <a:solidFill>
                      <a:srgbClr val="000000"/>
                    </a:solidFill>
                    <a:latin typeface="Gill Sans" charset="0"/>
                    <a:ea typeface="ヒラギノ角ゴ ProN W3" charset="0"/>
                    <a:cs typeface="ヒラギノ角ゴ ProN W3" charset="0"/>
                    <a:sym typeface="Gill Sans" charset="0"/>
                  </a:defRPr>
                </a:lvl1pPr>
                <a:lvl2pPr marL="731838"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31888"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589088"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46288"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034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606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178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750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1700">
                    <a:solidFill>
                      <a:schemeClr val="tx1"/>
                    </a:solidFill>
                    <a:latin typeface="Arial" charset="0"/>
                    <a:cs typeface="Arial" charset="0"/>
                    <a:sym typeface="Arial" charset="0"/>
                  </a:rPr>
                  <a:t>outer mitochondrial membrane</a:t>
                </a:r>
              </a:p>
            </p:txBody>
          </p:sp>
          <p:sp>
            <p:nvSpPr>
              <p:cNvPr id="122903" name="Rectangle 72"/>
              <p:cNvSpPr>
                <a:spLocks/>
              </p:cNvSpPr>
              <p:nvPr/>
            </p:nvSpPr>
            <p:spPr bwMode="auto">
              <a:xfrm>
                <a:off x="7041431" y="4467076"/>
                <a:ext cx="30482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8" bIns="0">
                <a:spAutoFit/>
              </a:bodyPr>
              <a:lstStyle>
                <a:lvl1pPr marL="57150" eaLnBrk="0" hangingPunct="0">
                  <a:defRPr sz="4300">
                    <a:solidFill>
                      <a:srgbClr val="000000"/>
                    </a:solidFill>
                    <a:latin typeface="Gill Sans" charset="0"/>
                    <a:ea typeface="ヒラギノ角ゴ ProN W3" charset="0"/>
                    <a:cs typeface="ヒラギノ角ゴ ProN W3" charset="0"/>
                    <a:sym typeface="Gill Sans" charset="0"/>
                  </a:defRPr>
                </a:lvl1pPr>
                <a:lvl2pPr marL="731838"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31888"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589088"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46288"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034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606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178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750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1700">
                    <a:solidFill>
                      <a:schemeClr val="tx1"/>
                    </a:solidFill>
                    <a:latin typeface="Arial" charset="0"/>
                    <a:cs typeface="Arial" charset="0"/>
                    <a:sym typeface="Arial" charset="0"/>
                  </a:rPr>
                  <a:t>inner mitochondrial membrane</a:t>
                </a:r>
              </a:p>
            </p:txBody>
          </p:sp>
          <p:sp>
            <p:nvSpPr>
              <p:cNvPr id="122904" name="Rectangle 73"/>
              <p:cNvSpPr>
                <a:spLocks/>
              </p:cNvSpPr>
              <p:nvPr/>
            </p:nvSpPr>
            <p:spPr bwMode="auto">
              <a:xfrm>
                <a:off x="7041432" y="5043041"/>
                <a:ext cx="28190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8" bIns="0">
                <a:spAutoFit/>
              </a:bodyPr>
              <a:lstStyle>
                <a:lvl1pPr marL="57150" eaLnBrk="0" hangingPunct="0">
                  <a:defRPr sz="4300">
                    <a:solidFill>
                      <a:srgbClr val="000000"/>
                    </a:solidFill>
                    <a:latin typeface="Gill Sans" charset="0"/>
                    <a:ea typeface="ヒラギノ角ゴ ProN W3" charset="0"/>
                    <a:cs typeface="ヒラギノ角ゴ ProN W3" charset="0"/>
                    <a:sym typeface="Gill Sans" charset="0"/>
                  </a:defRPr>
                </a:lvl1pPr>
                <a:lvl2pPr marL="731838"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31888"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589088"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46288"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034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606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178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750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1700">
                    <a:solidFill>
                      <a:schemeClr val="tx1"/>
                    </a:solidFill>
                    <a:latin typeface="Arial" charset="0"/>
                    <a:cs typeface="Arial" charset="0"/>
                    <a:sym typeface="Arial" charset="0"/>
                  </a:rPr>
                  <a:t>outer chloroplast membrane</a:t>
                </a:r>
              </a:p>
            </p:txBody>
          </p:sp>
          <p:sp>
            <p:nvSpPr>
              <p:cNvPr id="122905" name="Rectangle 74"/>
              <p:cNvSpPr>
                <a:spLocks/>
              </p:cNvSpPr>
              <p:nvPr/>
            </p:nvSpPr>
            <p:spPr bwMode="auto">
              <a:xfrm>
                <a:off x="7041431" y="5764113"/>
                <a:ext cx="17642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8" bIns="0">
                <a:spAutoFit/>
              </a:bodyPr>
              <a:lstStyle>
                <a:lvl1pPr marL="57150" eaLnBrk="0" hangingPunct="0">
                  <a:defRPr sz="4300">
                    <a:solidFill>
                      <a:srgbClr val="000000"/>
                    </a:solidFill>
                    <a:latin typeface="Gill Sans" charset="0"/>
                    <a:ea typeface="ヒラギノ角ゴ ProN W3" charset="0"/>
                    <a:cs typeface="ヒラギノ角ゴ ProN W3" charset="0"/>
                    <a:sym typeface="Gill Sans" charset="0"/>
                  </a:defRPr>
                </a:lvl1pPr>
                <a:lvl2pPr marL="731838"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31888"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589088"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46288"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034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606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178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75088"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1700">
                    <a:solidFill>
                      <a:schemeClr val="tx1"/>
                    </a:solidFill>
                    <a:latin typeface="Arial" charset="0"/>
                    <a:cs typeface="Arial" charset="0"/>
                    <a:sym typeface="Arial" charset="0"/>
                  </a:rPr>
                  <a:t>nuclear envelope</a:t>
                </a:r>
              </a:p>
            </p:txBody>
          </p:sp>
          <p:grpSp>
            <p:nvGrpSpPr>
              <p:cNvPr id="10" name="Group 9"/>
              <p:cNvGrpSpPr/>
              <p:nvPr/>
            </p:nvGrpSpPr>
            <p:grpSpPr>
              <a:xfrm>
                <a:off x="3409282" y="2464594"/>
                <a:ext cx="3617639" cy="3498206"/>
                <a:chOff x="3409282" y="2464594"/>
                <a:chExt cx="3617639" cy="3498206"/>
              </a:xfrm>
            </p:grpSpPr>
            <p:grpSp>
              <p:nvGrpSpPr>
                <p:cNvPr id="8" name="Group 7"/>
                <p:cNvGrpSpPr/>
                <p:nvPr/>
              </p:nvGrpSpPr>
              <p:grpSpPr>
                <a:xfrm>
                  <a:off x="3461743" y="2464594"/>
                  <a:ext cx="1799331" cy="2520404"/>
                  <a:chOff x="3461743" y="2464594"/>
                  <a:chExt cx="1799331" cy="2520404"/>
                </a:xfrm>
              </p:grpSpPr>
              <p:sp>
                <p:nvSpPr>
                  <p:cNvPr id="122885" name="Oval 4"/>
                  <p:cNvSpPr>
                    <a:spLocks/>
                  </p:cNvSpPr>
                  <p:nvPr/>
                </p:nvSpPr>
                <p:spPr bwMode="auto">
                  <a:xfrm>
                    <a:off x="3920506" y="2464594"/>
                    <a:ext cx="1081608" cy="2520404"/>
                  </a:xfrm>
                  <a:prstGeom prst="ellipse">
                    <a:avLst/>
                  </a:prstGeom>
                  <a:solidFill>
                    <a:srgbClr val="FFFFCC"/>
                  </a:solidFill>
                  <a:ln w="19050">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nvGrpSpPr>
                  <p:cNvPr id="122887" name="Group 17"/>
                  <p:cNvGrpSpPr>
                    <a:grpSpLocks/>
                  </p:cNvGrpSpPr>
                  <p:nvPr/>
                </p:nvGrpSpPr>
                <p:grpSpPr bwMode="auto">
                  <a:xfrm>
                    <a:off x="3461743" y="2573983"/>
                    <a:ext cx="428625" cy="287982"/>
                    <a:chOff x="0" y="0"/>
                    <a:chExt cx="384" cy="257"/>
                  </a:xfrm>
                </p:grpSpPr>
                <p:sp>
                  <p:nvSpPr>
                    <p:cNvPr id="122945" name="Oval 6"/>
                    <p:cNvSpPr>
                      <a:spLocks/>
                    </p:cNvSpPr>
                    <p:nvPr/>
                  </p:nvSpPr>
                  <p:spPr bwMode="auto">
                    <a:xfrm>
                      <a:off x="0" y="0"/>
                      <a:ext cx="384" cy="257"/>
                    </a:xfrm>
                    <a:prstGeom prst="ellipse">
                      <a:avLst/>
                    </a:prstGeom>
                    <a:solidFill>
                      <a:srgbClr val="FFFFCC"/>
                    </a:solidFill>
                    <a:ln w="38100">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122946" name="Line 7"/>
                    <p:cNvSpPr>
                      <a:spLocks noChangeShapeType="1"/>
                    </p:cNvSpPr>
                    <p:nvPr/>
                  </p:nvSpPr>
                  <p:spPr bwMode="auto">
                    <a:xfrm>
                      <a:off x="65" y="118"/>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47" name="Line 8"/>
                    <p:cNvSpPr>
                      <a:spLocks noChangeShapeType="1"/>
                    </p:cNvSpPr>
                    <p:nvPr/>
                  </p:nvSpPr>
                  <p:spPr bwMode="auto">
                    <a:xfrm>
                      <a:off x="65" y="75"/>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48" name="Line 9"/>
                    <p:cNvSpPr>
                      <a:spLocks noChangeShapeType="1"/>
                    </p:cNvSpPr>
                    <p:nvPr/>
                  </p:nvSpPr>
                  <p:spPr bwMode="auto">
                    <a:xfrm>
                      <a:off x="65" y="159"/>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49" name="Line 10"/>
                    <p:cNvSpPr>
                      <a:spLocks noChangeShapeType="1"/>
                    </p:cNvSpPr>
                    <p:nvPr/>
                  </p:nvSpPr>
                  <p:spPr bwMode="auto">
                    <a:xfrm>
                      <a:off x="156" y="163"/>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50" name="Line 11"/>
                    <p:cNvSpPr>
                      <a:spLocks noChangeShapeType="1"/>
                    </p:cNvSpPr>
                    <p:nvPr/>
                  </p:nvSpPr>
                  <p:spPr bwMode="auto">
                    <a:xfrm>
                      <a:off x="156" y="120"/>
                      <a:ext cx="64" cy="2"/>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51" name="Line 12"/>
                    <p:cNvSpPr>
                      <a:spLocks noChangeShapeType="1"/>
                    </p:cNvSpPr>
                    <p:nvPr/>
                  </p:nvSpPr>
                  <p:spPr bwMode="auto">
                    <a:xfrm>
                      <a:off x="156" y="204"/>
                      <a:ext cx="64" cy="2"/>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52" name="Line 13"/>
                    <p:cNvSpPr>
                      <a:spLocks noChangeShapeType="1"/>
                    </p:cNvSpPr>
                    <p:nvPr/>
                  </p:nvSpPr>
                  <p:spPr bwMode="auto">
                    <a:xfrm>
                      <a:off x="258" y="120"/>
                      <a:ext cx="64" cy="2"/>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53" name="Line 14"/>
                    <p:cNvSpPr>
                      <a:spLocks noChangeShapeType="1"/>
                    </p:cNvSpPr>
                    <p:nvPr/>
                  </p:nvSpPr>
                  <p:spPr bwMode="auto">
                    <a:xfrm>
                      <a:off x="258" y="78"/>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54" name="Line 15"/>
                    <p:cNvSpPr>
                      <a:spLocks noChangeShapeType="1"/>
                    </p:cNvSpPr>
                    <p:nvPr/>
                  </p:nvSpPr>
                  <p:spPr bwMode="auto">
                    <a:xfrm>
                      <a:off x="258" y="165"/>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55" name="Line 16"/>
                    <p:cNvSpPr>
                      <a:spLocks noChangeShapeType="1"/>
                    </p:cNvSpPr>
                    <p:nvPr/>
                  </p:nvSpPr>
                  <p:spPr bwMode="auto">
                    <a:xfrm>
                      <a:off x="216" y="122"/>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grpSp>
                <p:nvGrpSpPr>
                  <p:cNvPr id="122888" name="Group 29"/>
                  <p:cNvGrpSpPr>
                    <a:grpSpLocks/>
                  </p:cNvGrpSpPr>
                  <p:nvPr/>
                </p:nvGrpSpPr>
                <p:grpSpPr bwMode="auto">
                  <a:xfrm rot="17820000">
                    <a:off x="3462301" y="4099286"/>
                    <a:ext cx="428625" cy="286867"/>
                    <a:chOff x="0" y="0"/>
                    <a:chExt cx="384" cy="257"/>
                  </a:xfrm>
                </p:grpSpPr>
                <p:sp>
                  <p:nvSpPr>
                    <p:cNvPr id="122934" name="Oval 18"/>
                    <p:cNvSpPr>
                      <a:spLocks/>
                    </p:cNvSpPr>
                    <p:nvPr/>
                  </p:nvSpPr>
                  <p:spPr bwMode="auto">
                    <a:xfrm>
                      <a:off x="0" y="0"/>
                      <a:ext cx="384" cy="257"/>
                    </a:xfrm>
                    <a:prstGeom prst="ellipse">
                      <a:avLst/>
                    </a:prstGeom>
                    <a:solidFill>
                      <a:srgbClr val="FFFFCC"/>
                    </a:solidFill>
                    <a:ln w="38100">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122935" name="Line 19"/>
                    <p:cNvSpPr>
                      <a:spLocks noChangeShapeType="1"/>
                    </p:cNvSpPr>
                    <p:nvPr/>
                  </p:nvSpPr>
                  <p:spPr bwMode="auto">
                    <a:xfrm>
                      <a:off x="62" y="118"/>
                      <a:ext cx="64" cy="2"/>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36" name="Line 20"/>
                    <p:cNvSpPr>
                      <a:spLocks noChangeShapeType="1"/>
                    </p:cNvSpPr>
                    <p:nvPr/>
                  </p:nvSpPr>
                  <p:spPr bwMode="auto">
                    <a:xfrm>
                      <a:off x="62" y="76"/>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37" name="Line 21"/>
                    <p:cNvSpPr>
                      <a:spLocks noChangeShapeType="1"/>
                    </p:cNvSpPr>
                    <p:nvPr/>
                  </p:nvSpPr>
                  <p:spPr bwMode="auto">
                    <a:xfrm>
                      <a:off x="62" y="160"/>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38" name="Line 22"/>
                    <p:cNvSpPr>
                      <a:spLocks noChangeShapeType="1"/>
                    </p:cNvSpPr>
                    <p:nvPr/>
                  </p:nvSpPr>
                  <p:spPr bwMode="auto">
                    <a:xfrm>
                      <a:off x="153" y="163"/>
                      <a:ext cx="64" cy="2"/>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39" name="Line 23"/>
                    <p:cNvSpPr>
                      <a:spLocks noChangeShapeType="1"/>
                    </p:cNvSpPr>
                    <p:nvPr/>
                  </p:nvSpPr>
                  <p:spPr bwMode="auto">
                    <a:xfrm>
                      <a:off x="153" y="120"/>
                      <a:ext cx="64" cy="2"/>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40" name="Line 24"/>
                    <p:cNvSpPr>
                      <a:spLocks noChangeShapeType="1"/>
                    </p:cNvSpPr>
                    <p:nvPr/>
                  </p:nvSpPr>
                  <p:spPr bwMode="auto">
                    <a:xfrm>
                      <a:off x="154" y="204"/>
                      <a:ext cx="64" cy="2"/>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41" name="Line 25"/>
                    <p:cNvSpPr>
                      <a:spLocks noChangeShapeType="1"/>
                    </p:cNvSpPr>
                    <p:nvPr/>
                  </p:nvSpPr>
                  <p:spPr bwMode="auto">
                    <a:xfrm>
                      <a:off x="255" y="120"/>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42" name="Line 26"/>
                    <p:cNvSpPr>
                      <a:spLocks noChangeShapeType="1"/>
                    </p:cNvSpPr>
                    <p:nvPr/>
                  </p:nvSpPr>
                  <p:spPr bwMode="auto">
                    <a:xfrm>
                      <a:off x="255" y="77"/>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43" name="Line 27"/>
                    <p:cNvSpPr>
                      <a:spLocks noChangeShapeType="1"/>
                    </p:cNvSpPr>
                    <p:nvPr/>
                  </p:nvSpPr>
                  <p:spPr bwMode="auto">
                    <a:xfrm>
                      <a:off x="256" y="161"/>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44" name="Line 28"/>
                    <p:cNvSpPr>
                      <a:spLocks noChangeShapeType="1"/>
                    </p:cNvSpPr>
                    <p:nvPr/>
                  </p:nvSpPr>
                  <p:spPr bwMode="auto">
                    <a:xfrm>
                      <a:off x="213" y="121"/>
                      <a:ext cx="64" cy="2"/>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grpSp>
                <p:nvGrpSpPr>
                  <p:cNvPr id="122889" name="Group 41"/>
                  <p:cNvGrpSpPr>
                    <a:grpSpLocks/>
                  </p:cNvGrpSpPr>
                  <p:nvPr/>
                </p:nvGrpSpPr>
                <p:grpSpPr bwMode="auto">
                  <a:xfrm rot="3719999">
                    <a:off x="4829660" y="2644862"/>
                    <a:ext cx="428625" cy="286866"/>
                    <a:chOff x="0" y="0"/>
                    <a:chExt cx="384" cy="257"/>
                  </a:xfrm>
                </p:grpSpPr>
                <p:sp>
                  <p:nvSpPr>
                    <p:cNvPr id="122923" name="Oval 30"/>
                    <p:cNvSpPr>
                      <a:spLocks/>
                    </p:cNvSpPr>
                    <p:nvPr/>
                  </p:nvSpPr>
                  <p:spPr bwMode="auto">
                    <a:xfrm>
                      <a:off x="0" y="0"/>
                      <a:ext cx="384" cy="257"/>
                    </a:xfrm>
                    <a:prstGeom prst="ellipse">
                      <a:avLst/>
                    </a:prstGeom>
                    <a:solidFill>
                      <a:srgbClr val="FFFFCC"/>
                    </a:solidFill>
                    <a:ln w="38100">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122924" name="Line 31"/>
                    <p:cNvSpPr>
                      <a:spLocks noChangeShapeType="1"/>
                    </p:cNvSpPr>
                    <p:nvPr/>
                  </p:nvSpPr>
                  <p:spPr bwMode="auto">
                    <a:xfrm>
                      <a:off x="66" y="117"/>
                      <a:ext cx="64" cy="2"/>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25" name="Line 32"/>
                    <p:cNvSpPr>
                      <a:spLocks noChangeShapeType="1"/>
                    </p:cNvSpPr>
                    <p:nvPr/>
                  </p:nvSpPr>
                  <p:spPr bwMode="auto">
                    <a:xfrm>
                      <a:off x="66" y="75"/>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26" name="Line 33"/>
                    <p:cNvSpPr>
                      <a:spLocks noChangeShapeType="1"/>
                    </p:cNvSpPr>
                    <p:nvPr/>
                  </p:nvSpPr>
                  <p:spPr bwMode="auto">
                    <a:xfrm>
                      <a:off x="66" y="159"/>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27" name="Line 34"/>
                    <p:cNvSpPr>
                      <a:spLocks noChangeShapeType="1"/>
                    </p:cNvSpPr>
                    <p:nvPr/>
                  </p:nvSpPr>
                  <p:spPr bwMode="auto">
                    <a:xfrm>
                      <a:off x="157" y="162"/>
                      <a:ext cx="64" cy="2"/>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28" name="Line 35"/>
                    <p:cNvSpPr>
                      <a:spLocks noChangeShapeType="1"/>
                    </p:cNvSpPr>
                    <p:nvPr/>
                  </p:nvSpPr>
                  <p:spPr bwMode="auto">
                    <a:xfrm>
                      <a:off x="157" y="120"/>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29" name="Line 36"/>
                    <p:cNvSpPr>
                      <a:spLocks noChangeShapeType="1"/>
                    </p:cNvSpPr>
                    <p:nvPr/>
                  </p:nvSpPr>
                  <p:spPr bwMode="auto">
                    <a:xfrm>
                      <a:off x="157" y="204"/>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30" name="Line 37"/>
                    <p:cNvSpPr>
                      <a:spLocks noChangeShapeType="1"/>
                    </p:cNvSpPr>
                    <p:nvPr/>
                  </p:nvSpPr>
                  <p:spPr bwMode="auto">
                    <a:xfrm>
                      <a:off x="259" y="119"/>
                      <a:ext cx="64" cy="2"/>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31" name="Line 38"/>
                    <p:cNvSpPr>
                      <a:spLocks noChangeShapeType="1"/>
                    </p:cNvSpPr>
                    <p:nvPr/>
                  </p:nvSpPr>
                  <p:spPr bwMode="auto">
                    <a:xfrm>
                      <a:off x="259" y="76"/>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32" name="Line 39"/>
                    <p:cNvSpPr>
                      <a:spLocks noChangeShapeType="1"/>
                    </p:cNvSpPr>
                    <p:nvPr/>
                  </p:nvSpPr>
                  <p:spPr bwMode="auto">
                    <a:xfrm>
                      <a:off x="259" y="161"/>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33" name="Line 40"/>
                    <p:cNvSpPr>
                      <a:spLocks noChangeShapeType="1"/>
                    </p:cNvSpPr>
                    <p:nvPr/>
                  </p:nvSpPr>
                  <p:spPr bwMode="auto">
                    <a:xfrm>
                      <a:off x="217" y="121"/>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grpSp>
                <p:nvGrpSpPr>
                  <p:cNvPr id="122892" name="Group 59"/>
                  <p:cNvGrpSpPr>
                    <a:grpSpLocks/>
                  </p:cNvGrpSpPr>
                  <p:nvPr/>
                </p:nvGrpSpPr>
                <p:grpSpPr bwMode="auto">
                  <a:xfrm rot="360000">
                    <a:off x="4971976" y="4047382"/>
                    <a:ext cx="289098" cy="473273"/>
                    <a:chOff x="0" y="0"/>
                    <a:chExt cx="258" cy="424"/>
                  </a:xfrm>
                </p:grpSpPr>
                <p:sp>
                  <p:nvSpPr>
                    <p:cNvPr id="122908" name="Oval 57"/>
                    <p:cNvSpPr>
                      <a:spLocks/>
                    </p:cNvSpPr>
                    <p:nvPr/>
                  </p:nvSpPr>
                  <p:spPr bwMode="auto">
                    <a:xfrm>
                      <a:off x="0" y="0"/>
                      <a:ext cx="258" cy="424"/>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122909" name="AutoShape 58"/>
                    <p:cNvSpPr>
                      <a:spLocks/>
                    </p:cNvSpPr>
                    <p:nvPr/>
                  </p:nvSpPr>
                  <p:spPr bwMode="auto">
                    <a:xfrm>
                      <a:off x="32" y="20"/>
                      <a:ext cx="195" cy="384"/>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nvGrpSpPr>
                  <p:cNvPr id="122893" name="Group 62"/>
                  <p:cNvGrpSpPr>
                    <a:grpSpLocks/>
                  </p:cNvGrpSpPr>
                  <p:nvPr/>
                </p:nvGrpSpPr>
                <p:grpSpPr bwMode="auto">
                  <a:xfrm rot="1979999">
                    <a:off x="3535413" y="3149948"/>
                    <a:ext cx="287982" cy="473273"/>
                    <a:chOff x="0" y="0"/>
                    <a:chExt cx="258" cy="424"/>
                  </a:xfrm>
                </p:grpSpPr>
                <p:sp>
                  <p:nvSpPr>
                    <p:cNvPr id="122906" name="Oval 60"/>
                    <p:cNvSpPr>
                      <a:spLocks/>
                    </p:cNvSpPr>
                    <p:nvPr/>
                  </p:nvSpPr>
                  <p:spPr bwMode="auto">
                    <a:xfrm>
                      <a:off x="0" y="0"/>
                      <a:ext cx="258" cy="424"/>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122907" name="AutoShape 61"/>
                    <p:cNvSpPr>
                      <a:spLocks/>
                    </p:cNvSpPr>
                    <p:nvPr/>
                  </p:nvSpPr>
                  <p:spPr bwMode="auto">
                    <a:xfrm>
                      <a:off x="30" y="21"/>
                      <a:ext cx="194" cy="384"/>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grpSp>
            <p:grpSp>
              <p:nvGrpSpPr>
                <p:cNvPr id="7" name="Group 6"/>
                <p:cNvGrpSpPr/>
                <p:nvPr/>
              </p:nvGrpSpPr>
              <p:grpSpPr>
                <a:xfrm>
                  <a:off x="3409282" y="4750594"/>
                  <a:ext cx="3617639" cy="1212206"/>
                  <a:chOff x="3409282" y="4750594"/>
                  <a:chExt cx="3617639" cy="1212206"/>
                </a:xfrm>
              </p:grpSpPr>
              <p:sp>
                <p:nvSpPr>
                  <p:cNvPr id="122886" name="Oval 5"/>
                  <p:cNvSpPr>
                    <a:spLocks/>
                  </p:cNvSpPr>
                  <p:nvPr/>
                </p:nvSpPr>
                <p:spPr bwMode="auto">
                  <a:xfrm>
                    <a:off x="3409282" y="4750594"/>
                    <a:ext cx="844971" cy="792510"/>
                  </a:xfrm>
                  <a:prstGeom prst="ellipse">
                    <a:avLst/>
                  </a:prstGeom>
                  <a:blipFill dpi="0" rotWithShape="0">
                    <a:blip r:embed="rId3"/>
                    <a:srcRect/>
                    <a:tile tx="0" ty="0" sx="100000" sy="100000" flip="none" algn="tl"/>
                  </a:blipFill>
                  <a:ln w="38100">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nvGrpSpPr>
                  <p:cNvPr id="122891" name="Group 56"/>
                  <p:cNvGrpSpPr>
                    <a:grpSpLocks/>
                  </p:cNvGrpSpPr>
                  <p:nvPr/>
                </p:nvGrpSpPr>
                <p:grpSpPr bwMode="auto">
                  <a:xfrm>
                    <a:off x="4470797" y="5095505"/>
                    <a:ext cx="287982" cy="473273"/>
                    <a:chOff x="0" y="0"/>
                    <a:chExt cx="258" cy="424"/>
                  </a:xfrm>
                </p:grpSpPr>
                <p:sp>
                  <p:nvSpPr>
                    <p:cNvPr id="122910" name="Oval 54"/>
                    <p:cNvSpPr>
                      <a:spLocks/>
                    </p:cNvSpPr>
                    <p:nvPr/>
                  </p:nvSpPr>
                  <p:spPr bwMode="auto">
                    <a:xfrm>
                      <a:off x="0" y="0"/>
                      <a:ext cx="258" cy="424"/>
                    </a:xfrm>
                    <a:prstGeom prst="ellipse">
                      <a:avLst/>
                    </a:prstGeom>
                    <a:solidFill>
                      <a:srgbClr val="FFFF00"/>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122911" name="AutoShape 55"/>
                    <p:cNvSpPr>
                      <a:spLocks/>
                    </p:cNvSpPr>
                    <p:nvPr/>
                  </p:nvSpPr>
                  <p:spPr bwMode="auto">
                    <a:xfrm>
                      <a:off x="32" y="18"/>
                      <a:ext cx="195" cy="384"/>
                    </a:xfrm>
                    <a:prstGeom prst="star16">
                      <a:avLst>
                        <a:gd name="adj" fmla="val 37500"/>
                      </a:avLst>
                    </a:prstGeom>
                    <a:solidFill>
                      <a:srgbClr val="FFFFFF"/>
                    </a:solidFill>
                    <a:ln w="9525">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grpSp>
              <p:sp>
                <p:nvSpPr>
                  <p:cNvPr id="122899" name="Line 68"/>
                  <p:cNvSpPr>
                    <a:spLocks noChangeShapeType="1"/>
                  </p:cNvSpPr>
                  <p:nvPr/>
                </p:nvSpPr>
                <p:spPr bwMode="auto">
                  <a:xfrm rot="10800000">
                    <a:off x="4218534" y="5310933"/>
                    <a:ext cx="2808387" cy="6518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grpSp>
          </p:grpSp>
        </p:grpSp>
        <p:grpSp>
          <p:nvGrpSpPr>
            <p:cNvPr id="122890" name="Group 53"/>
            <p:cNvGrpSpPr>
              <a:grpSpLocks/>
            </p:cNvGrpSpPr>
            <p:nvPr/>
          </p:nvGrpSpPr>
          <p:grpSpPr bwMode="auto">
            <a:xfrm rot="1679999">
              <a:off x="4796731" y="4865564"/>
              <a:ext cx="428625" cy="287982"/>
              <a:chOff x="0" y="0"/>
              <a:chExt cx="384" cy="257"/>
            </a:xfrm>
          </p:grpSpPr>
          <p:sp>
            <p:nvSpPr>
              <p:cNvPr id="122912" name="Oval 42"/>
              <p:cNvSpPr>
                <a:spLocks/>
              </p:cNvSpPr>
              <p:nvPr/>
            </p:nvSpPr>
            <p:spPr bwMode="auto">
              <a:xfrm>
                <a:off x="0" y="0"/>
                <a:ext cx="384" cy="257"/>
              </a:xfrm>
              <a:prstGeom prst="ellipse">
                <a:avLst/>
              </a:prstGeom>
              <a:solidFill>
                <a:srgbClr val="FFFFCC"/>
              </a:solidFill>
              <a:ln w="38100">
                <a:solidFill>
                  <a:schemeClr val="tx1"/>
                </a:solidFill>
                <a:round/>
                <a:headEnd/>
                <a:tailEnd/>
              </a:ln>
            </p:spPr>
            <p:txBody>
              <a:bodyPr lIns="0" tIns="0" rIns="0" bIns="0"/>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ltLang="en-US" sz="3000"/>
              </a:p>
            </p:txBody>
          </p:sp>
          <p:sp>
            <p:nvSpPr>
              <p:cNvPr id="122913" name="Line 43"/>
              <p:cNvSpPr>
                <a:spLocks noChangeShapeType="1"/>
              </p:cNvSpPr>
              <p:nvPr/>
            </p:nvSpPr>
            <p:spPr bwMode="auto">
              <a:xfrm>
                <a:off x="65" y="117"/>
                <a:ext cx="64" cy="2"/>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14" name="Line 44"/>
              <p:cNvSpPr>
                <a:spLocks noChangeShapeType="1"/>
              </p:cNvSpPr>
              <p:nvPr/>
            </p:nvSpPr>
            <p:spPr bwMode="auto">
              <a:xfrm>
                <a:off x="65" y="75"/>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15" name="Line 45"/>
              <p:cNvSpPr>
                <a:spLocks noChangeShapeType="1"/>
              </p:cNvSpPr>
              <p:nvPr/>
            </p:nvSpPr>
            <p:spPr bwMode="auto">
              <a:xfrm>
                <a:off x="65" y="159"/>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16" name="Line 46"/>
              <p:cNvSpPr>
                <a:spLocks noChangeShapeType="1"/>
              </p:cNvSpPr>
              <p:nvPr/>
            </p:nvSpPr>
            <p:spPr bwMode="auto">
              <a:xfrm>
                <a:off x="156" y="163"/>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17" name="Line 47"/>
              <p:cNvSpPr>
                <a:spLocks noChangeShapeType="1"/>
              </p:cNvSpPr>
              <p:nvPr/>
            </p:nvSpPr>
            <p:spPr bwMode="auto">
              <a:xfrm>
                <a:off x="156" y="120"/>
                <a:ext cx="64" cy="2"/>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18" name="Line 48"/>
              <p:cNvSpPr>
                <a:spLocks noChangeShapeType="1"/>
              </p:cNvSpPr>
              <p:nvPr/>
            </p:nvSpPr>
            <p:spPr bwMode="auto">
              <a:xfrm>
                <a:off x="156" y="204"/>
                <a:ext cx="64" cy="2"/>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19" name="Line 49"/>
              <p:cNvSpPr>
                <a:spLocks noChangeShapeType="1"/>
              </p:cNvSpPr>
              <p:nvPr/>
            </p:nvSpPr>
            <p:spPr bwMode="auto">
              <a:xfrm>
                <a:off x="259" y="120"/>
                <a:ext cx="64" cy="2"/>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20" name="Line 50"/>
              <p:cNvSpPr>
                <a:spLocks noChangeShapeType="1"/>
              </p:cNvSpPr>
              <p:nvPr/>
            </p:nvSpPr>
            <p:spPr bwMode="auto">
              <a:xfrm>
                <a:off x="259" y="78"/>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21" name="Line 51"/>
              <p:cNvSpPr>
                <a:spLocks noChangeShapeType="1"/>
              </p:cNvSpPr>
              <p:nvPr/>
            </p:nvSpPr>
            <p:spPr bwMode="auto">
              <a:xfrm>
                <a:off x="259" y="162"/>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2922" name="Line 52"/>
              <p:cNvSpPr>
                <a:spLocks noChangeShapeType="1"/>
              </p:cNvSpPr>
              <p:nvPr/>
            </p:nvSpPr>
            <p:spPr bwMode="auto">
              <a:xfrm>
                <a:off x="216" y="122"/>
                <a:ext cx="64"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grpSp>
      <p:sp>
        <p:nvSpPr>
          <p:cNvPr id="122882" name="Rectangle 1"/>
          <p:cNvSpPr>
            <a:spLocks noGrp="1" noChangeArrowheads="1"/>
          </p:cNvSpPr>
          <p:nvPr>
            <p:ph type="title"/>
          </p:nvPr>
        </p:nvSpPr>
        <p:spPr>
          <a:xfrm>
            <a:off x="1733478" y="972767"/>
            <a:ext cx="7358063" cy="1206230"/>
          </a:xfrm>
        </p:spPr>
        <p:txBody>
          <a:bodyPr vert="horz" lIns="91440" tIns="45720" rIns="116994" bIns="45720" rtlCol="0" anchor="ctr">
            <a:normAutofit/>
          </a:bodyPr>
          <a:lstStyle/>
          <a:p>
            <a:pPr marL="40182"/>
            <a:r>
              <a:rPr lang="en-US" altLang="en-US" sz="3100" dirty="0"/>
              <a:t>Cells have many membranes</a:t>
            </a:r>
          </a:p>
        </p:txBody>
      </p:sp>
      <p:sp>
        <p:nvSpPr>
          <p:cNvPr id="13" name="TextBox 12"/>
          <p:cNvSpPr txBox="1"/>
          <p:nvPr/>
        </p:nvSpPr>
        <p:spPr>
          <a:xfrm>
            <a:off x="778213" y="369651"/>
            <a:ext cx="9805481" cy="461665"/>
          </a:xfrm>
          <a:prstGeom prst="rect">
            <a:avLst/>
          </a:prstGeom>
          <a:noFill/>
        </p:spPr>
        <p:txBody>
          <a:bodyPr wrap="square" rtlCol="0">
            <a:spAutoFit/>
          </a:bodyPr>
          <a:lstStyle/>
          <a:p>
            <a:r>
              <a:rPr lang="en-GB" sz="2400" dirty="0">
                <a:latin typeface="+mj-lt"/>
              </a:rPr>
              <a:t>Revision slide, cross linking to your cells work.</a:t>
            </a:r>
          </a:p>
        </p:txBody>
      </p:sp>
    </p:spTree>
    <p:extLst>
      <p:ext uri="{BB962C8B-B14F-4D97-AF65-F5344CB8AC3E}">
        <p14:creationId xmlns:p14="http://schemas.microsoft.com/office/powerpoint/2010/main" val="920230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Custom 3">
      <a:majorFont>
        <a:latin typeface="Arial"/>
        <a:ea typeface=""/>
        <a:cs typeface=""/>
      </a:majorFont>
      <a:minorFont>
        <a:latin typeface="Arial"/>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7423</TotalTime>
  <Words>5587</Words>
  <Application>Microsoft Office PowerPoint</Application>
  <PresentationFormat>Widescreen</PresentationFormat>
  <Paragraphs>616</Paragraphs>
  <Slides>77</Slides>
  <Notes>6</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77</vt:i4>
      </vt:variant>
    </vt:vector>
  </HeadingPairs>
  <TitlesOfParts>
    <vt:vector size="92" baseType="lpstr">
      <vt:lpstr>Arial</vt:lpstr>
      <vt:lpstr>Arial Bold</vt:lpstr>
      <vt:lpstr>Calibri</vt:lpstr>
      <vt:lpstr>Gill Sans</vt:lpstr>
      <vt:lpstr>Symbol</vt:lpstr>
      <vt:lpstr>Times New Roman</vt:lpstr>
      <vt:lpstr>Tw Cen MT</vt:lpstr>
      <vt:lpstr>Wingdings</vt:lpstr>
      <vt:lpstr>Wingdings 3</vt:lpstr>
      <vt:lpstr>Integral</vt:lpstr>
      <vt:lpstr>4_Office Theme</vt:lpstr>
      <vt:lpstr>5_Office Theme</vt:lpstr>
      <vt:lpstr>7_Office Theme</vt:lpstr>
      <vt:lpstr>8_Office Theme</vt:lpstr>
      <vt:lpstr>Acrobat Document</vt:lpstr>
      <vt:lpstr>PowerPoint Presentation</vt:lpstr>
      <vt:lpstr>Specification section 3.2.3</vt:lpstr>
      <vt:lpstr>Specification section 3.2.3 continued:</vt:lpstr>
      <vt:lpstr>Overview of What We Study in the Membranes Unit</vt:lpstr>
      <vt:lpstr>Lessons 1&amp;2: Membrane Structure and Functions (slides 5 – 26)</vt:lpstr>
      <vt:lpstr>Starter: What Do You Know/Remember from GCSE?  Should have done prior to lesson so only check over answers</vt:lpstr>
      <vt:lpstr>Bozeman Introduction</vt:lpstr>
      <vt:lpstr>PowerPoint Presentation</vt:lpstr>
      <vt:lpstr>Cells have many membranes</vt:lpstr>
      <vt:lpstr>What are membranes? Booklet p3 </vt:lpstr>
      <vt:lpstr>Membranes around organelles</vt:lpstr>
      <vt:lpstr>Membranes allow cellular compartments to have different conditions</vt:lpstr>
      <vt:lpstr>EM of a Cell Surface Membrane </vt:lpstr>
      <vt:lpstr>Appearance of the Cell Membrane</vt:lpstr>
      <vt:lpstr>Here are 2 membranes next to each other</vt:lpstr>
      <vt:lpstr>Composition of the Plasma Membrane - Fluid Mosaic Model</vt:lpstr>
      <vt:lpstr>Phospholipids</vt:lpstr>
      <vt:lpstr>Hydrophilic and Hydrophobic (cross ref to molecules unit)</vt:lpstr>
      <vt:lpstr>Why Does the Membrane form a Bilayer? (bimolecular layer)</vt:lpstr>
      <vt:lpstr>Single and Double Membranes (cross ref to cell structure unit)</vt:lpstr>
      <vt:lpstr>Proteins</vt:lpstr>
      <vt:lpstr>Extrinsic proteins</vt:lpstr>
      <vt:lpstr>Intrinsic Proteins</vt:lpstr>
      <vt:lpstr>Specific Functions of Proteins in  Membrane </vt:lpstr>
      <vt:lpstr>Cholesterol</vt:lpstr>
      <vt:lpstr>Glyocolipids</vt:lpstr>
      <vt:lpstr>Glycoproteins</vt:lpstr>
      <vt:lpstr>Functions of Different Membrane Molecules (in brief)</vt:lpstr>
      <vt:lpstr>Fluid Mosaic Model of Plasma Membrane 2-D</vt:lpstr>
      <vt:lpstr>Fluid Mosaic model of Plasma Membrane 3-D</vt:lpstr>
      <vt:lpstr>The Fluid Mosaic Model of Membrane Structure</vt:lpstr>
      <vt:lpstr>What structures are represented by the EM view of two dark lines and a space in between?</vt:lpstr>
      <vt:lpstr>Recap slide:  Functions of the Cell Surface Membrane </vt:lpstr>
      <vt:lpstr>Useful Video Link e-stream</vt:lpstr>
      <vt:lpstr>Transport Across Membranes</vt:lpstr>
      <vt:lpstr>Diffusion</vt:lpstr>
      <vt:lpstr>Crash Course Biology</vt:lpstr>
      <vt:lpstr>Diffusion Questions:  Answer each of these on scrap paper before moving on to the next slide</vt:lpstr>
      <vt:lpstr>ANSWERS</vt:lpstr>
      <vt:lpstr>Fick’s Law on Diffusion Through a Membrane</vt:lpstr>
      <vt:lpstr>Fick’s Law continued</vt:lpstr>
      <vt:lpstr>Rate of Diffusion is Proportional to the External Concentration For Substances that Pass into the Cell by Simple Diffusion</vt:lpstr>
      <vt:lpstr>Osmosis</vt:lpstr>
      <vt:lpstr>Osmosis</vt:lpstr>
      <vt:lpstr>What Causes Osmosis? - introducing water potential</vt:lpstr>
      <vt:lpstr>Osmosis and Water Potential</vt:lpstr>
      <vt:lpstr>Check your Understanding Look at these worked examples before trying the questions on page 15</vt:lpstr>
      <vt:lpstr>Check Your Understanding continued:</vt:lpstr>
      <vt:lpstr>Which Ways Does the Water Move?</vt:lpstr>
      <vt:lpstr>Which Ways Does Water Move? ANSWERS</vt:lpstr>
      <vt:lpstr>PowerPoint Presentation</vt:lpstr>
      <vt:lpstr>PowerPoint Presentation</vt:lpstr>
      <vt:lpstr>Effect of External Solution on Red Onion Cells</vt:lpstr>
      <vt:lpstr>Turgid and Plasmolysed Onion Cells Under a Microscope.</vt:lpstr>
      <vt:lpstr>PowerPoint Presentation</vt:lpstr>
      <vt:lpstr>Facilitated Diffusion (passive –no energy required)</vt:lpstr>
      <vt:lpstr>Facilitated Diffusion (passive –no energy required)</vt:lpstr>
      <vt:lpstr>Facilitated Diffusion – Channel and Carrier Proteins</vt:lpstr>
      <vt:lpstr>Comparing Channel and Carrier Proteins (facilitated diffusion)</vt:lpstr>
      <vt:lpstr>Comparing Rate of Uptake Graphs: Diffusion and Facilitated Diffusion</vt:lpstr>
      <vt:lpstr>Active Transport</vt:lpstr>
      <vt:lpstr>PowerPoint Presentation</vt:lpstr>
      <vt:lpstr>In active transport ATP is used to:</vt:lpstr>
      <vt:lpstr>Active Transport - Pumping</vt:lpstr>
      <vt:lpstr>Active transport Example: the Sodium Potassium Pump</vt:lpstr>
      <vt:lpstr>How are cells adapted for rapid transport across internal and external membranes?</vt:lpstr>
      <vt:lpstr>How are cells adapted for rapid transport across internal and external membranes?</vt:lpstr>
      <vt:lpstr>PowerPoint Presentation</vt:lpstr>
      <vt:lpstr>3 main differences between passive and active transport</vt:lpstr>
      <vt:lpstr>Co-Transport and Consolidation: extension</vt:lpstr>
      <vt:lpstr>Co transport: e.g. in gut epithelium cells</vt:lpstr>
      <vt:lpstr>How Glucose Is Drawn In to the Epithelial cells by Co-transport </vt:lpstr>
      <vt:lpstr>Membrane Transport Proteins in Intestinal Epithelial Cells</vt:lpstr>
      <vt:lpstr>Revision Slides</vt:lpstr>
      <vt:lpstr>PowerPoint Presentation</vt:lpstr>
      <vt:lpstr>PowerPoint Presentation</vt:lpstr>
      <vt:lpstr>Osmosis and Water Potential Animations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Across Cell Membranes</dc:title>
  <dc:creator>Kay Crompton</dc:creator>
  <cp:lastModifiedBy>Deborah Haggar</cp:lastModifiedBy>
  <cp:revision>297</cp:revision>
  <dcterms:created xsi:type="dcterms:W3CDTF">2015-08-10T23:44:22Z</dcterms:created>
  <dcterms:modified xsi:type="dcterms:W3CDTF">2023-11-22T12:43:47Z</dcterms:modified>
</cp:coreProperties>
</file>