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89"/>
  </p:notesMasterIdLst>
  <p:sldIdLst>
    <p:sldId id="256" r:id="rId5"/>
    <p:sldId id="357" r:id="rId6"/>
    <p:sldId id="358" r:id="rId7"/>
    <p:sldId id="257" r:id="rId8"/>
    <p:sldId id="258" r:id="rId9"/>
    <p:sldId id="259" r:id="rId10"/>
    <p:sldId id="355" r:id="rId11"/>
    <p:sldId id="364" r:id="rId12"/>
    <p:sldId id="361" r:id="rId13"/>
    <p:sldId id="365" r:id="rId14"/>
    <p:sldId id="260" r:id="rId15"/>
    <p:sldId id="263" r:id="rId16"/>
    <p:sldId id="267" r:id="rId17"/>
    <p:sldId id="367" r:id="rId18"/>
    <p:sldId id="369" r:id="rId19"/>
    <p:sldId id="370" r:id="rId20"/>
    <p:sldId id="366" r:id="rId21"/>
    <p:sldId id="273" r:id="rId22"/>
    <p:sldId id="377" r:id="rId23"/>
    <p:sldId id="372" r:id="rId24"/>
    <p:sldId id="371" r:id="rId25"/>
    <p:sldId id="432" r:id="rId26"/>
    <p:sldId id="382" r:id="rId27"/>
    <p:sldId id="374" r:id="rId28"/>
    <p:sldId id="378" r:id="rId29"/>
    <p:sldId id="376" r:id="rId30"/>
    <p:sldId id="383" r:id="rId31"/>
    <p:sldId id="381" r:id="rId32"/>
    <p:sldId id="380" r:id="rId33"/>
    <p:sldId id="277" r:id="rId34"/>
    <p:sldId id="281" r:id="rId35"/>
    <p:sldId id="292" r:id="rId36"/>
    <p:sldId id="384" r:id="rId37"/>
    <p:sldId id="282" r:id="rId38"/>
    <p:sldId id="290" r:id="rId39"/>
    <p:sldId id="446" r:id="rId40"/>
    <p:sldId id="468" r:id="rId41"/>
    <p:sldId id="335" r:id="rId42"/>
    <p:sldId id="385" r:id="rId43"/>
    <p:sldId id="293" r:id="rId44"/>
    <p:sldId id="332" r:id="rId45"/>
    <p:sldId id="444" r:id="rId46"/>
    <p:sldId id="386" r:id="rId47"/>
    <p:sldId id="447" r:id="rId48"/>
    <p:sldId id="469" r:id="rId49"/>
    <p:sldId id="295" r:id="rId50"/>
    <p:sldId id="387" r:id="rId51"/>
    <p:sldId id="467" r:id="rId52"/>
    <p:sldId id="450" r:id="rId53"/>
    <p:sldId id="451" r:id="rId54"/>
    <p:sldId id="390" r:id="rId55"/>
    <p:sldId id="414" r:id="rId56"/>
    <p:sldId id="391" r:id="rId57"/>
    <p:sldId id="448" r:id="rId58"/>
    <p:sldId id="392" r:id="rId59"/>
    <p:sldId id="420" r:id="rId60"/>
    <p:sldId id="423" r:id="rId61"/>
    <p:sldId id="393" r:id="rId62"/>
    <p:sldId id="394" r:id="rId63"/>
    <p:sldId id="395" r:id="rId64"/>
    <p:sldId id="449" r:id="rId65"/>
    <p:sldId id="401" r:id="rId66"/>
    <p:sldId id="405" r:id="rId67"/>
    <p:sldId id="406" r:id="rId68"/>
    <p:sldId id="452" r:id="rId69"/>
    <p:sldId id="453" r:id="rId70"/>
    <p:sldId id="454" r:id="rId71"/>
    <p:sldId id="455" r:id="rId72"/>
    <p:sldId id="456" r:id="rId73"/>
    <p:sldId id="458" r:id="rId74"/>
    <p:sldId id="459" r:id="rId75"/>
    <p:sldId id="460" r:id="rId76"/>
    <p:sldId id="461" r:id="rId77"/>
    <p:sldId id="462" r:id="rId78"/>
    <p:sldId id="463" r:id="rId79"/>
    <p:sldId id="464" r:id="rId80"/>
    <p:sldId id="434" r:id="rId81"/>
    <p:sldId id="442" r:id="rId82"/>
    <p:sldId id="443" r:id="rId83"/>
    <p:sldId id="435" r:id="rId84"/>
    <p:sldId id="439" r:id="rId85"/>
    <p:sldId id="440" r:id="rId86"/>
    <p:sldId id="441" r:id="rId87"/>
    <p:sldId id="422" r:id="rId88"/>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0" autoAdjust="0"/>
    <p:restoredTop sz="92121" autoAdjust="0"/>
  </p:normalViewPr>
  <p:slideViewPr>
    <p:cSldViewPr snapToGrid="0">
      <p:cViewPr varScale="1">
        <p:scale>
          <a:sx n="106" d="100"/>
          <a:sy n="106" d="100"/>
        </p:scale>
        <p:origin x="39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DCFA8A4-FD05-4D38-B7C7-FF3FDBE25325}" type="datetimeFigureOut">
              <a:rPr lang="en-GB" smtClean="0"/>
              <a:t>28/08/2019</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4F5ED76-534A-46FF-9963-2B3936D42BF3}" type="slidenum">
              <a:rPr lang="en-GB" smtClean="0"/>
              <a:t>‹#›</a:t>
            </a:fld>
            <a:endParaRPr lang="en-GB"/>
          </a:p>
        </p:txBody>
      </p:sp>
    </p:spTree>
    <p:extLst>
      <p:ext uri="{BB962C8B-B14F-4D97-AF65-F5344CB8AC3E}">
        <p14:creationId xmlns:p14="http://schemas.microsoft.com/office/powerpoint/2010/main" val="215384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a:t>
            </a:fld>
            <a:endParaRPr lang="en-GB"/>
          </a:p>
        </p:txBody>
      </p:sp>
    </p:spTree>
    <p:extLst>
      <p:ext uri="{BB962C8B-B14F-4D97-AF65-F5344CB8AC3E}">
        <p14:creationId xmlns:p14="http://schemas.microsoft.com/office/powerpoint/2010/main" val="366207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391242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5ED76-534A-46FF-9963-2B3936D42BF3}" type="slidenum">
              <a:rPr lang="en-GB" smtClean="0"/>
              <a:t>62</a:t>
            </a:fld>
            <a:endParaRPr lang="en-GB"/>
          </a:p>
        </p:txBody>
      </p:sp>
    </p:spTree>
    <p:extLst>
      <p:ext uri="{BB962C8B-B14F-4D97-AF65-F5344CB8AC3E}">
        <p14:creationId xmlns:p14="http://schemas.microsoft.com/office/powerpoint/2010/main" val="326396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p 116 T&amp;T new spec and p108 old spec</a:t>
            </a:r>
          </a:p>
        </p:txBody>
      </p:sp>
      <p:sp>
        <p:nvSpPr>
          <p:cNvPr id="4" name="Slide Number Placeholder 3"/>
          <p:cNvSpPr>
            <a:spLocks noGrp="1"/>
          </p:cNvSpPr>
          <p:nvPr>
            <p:ph type="sldNum" sz="quarter" idx="10"/>
          </p:nvPr>
        </p:nvSpPr>
        <p:spPr/>
        <p:txBody>
          <a:bodyPr/>
          <a:lstStyle/>
          <a:p>
            <a:fld id="{44F5ED76-534A-46FF-9963-2B3936D42BF3}" type="slidenum">
              <a:rPr lang="en-GB" smtClean="0"/>
              <a:t>63</a:t>
            </a:fld>
            <a:endParaRPr lang="en-GB"/>
          </a:p>
        </p:txBody>
      </p:sp>
    </p:spTree>
    <p:extLst>
      <p:ext uri="{BB962C8B-B14F-4D97-AF65-F5344CB8AC3E}">
        <p14:creationId xmlns:p14="http://schemas.microsoft.com/office/powerpoint/2010/main" val="50103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p 116 T&amp;T new spec and p108 old spec</a:t>
            </a:r>
          </a:p>
        </p:txBody>
      </p:sp>
      <p:sp>
        <p:nvSpPr>
          <p:cNvPr id="4" name="Slide Number Placeholder 3"/>
          <p:cNvSpPr>
            <a:spLocks noGrp="1"/>
          </p:cNvSpPr>
          <p:nvPr>
            <p:ph type="sldNum" sz="quarter" idx="10"/>
          </p:nvPr>
        </p:nvSpPr>
        <p:spPr/>
        <p:txBody>
          <a:bodyPr/>
          <a:lstStyle/>
          <a:p>
            <a:fld id="{44F5ED76-534A-46FF-9963-2B3936D42BF3}" type="slidenum">
              <a:rPr lang="en-GB" smtClean="0"/>
              <a:t>64</a:t>
            </a:fld>
            <a:endParaRPr lang="en-GB"/>
          </a:p>
        </p:txBody>
      </p:sp>
    </p:spTree>
    <p:extLst>
      <p:ext uri="{BB962C8B-B14F-4D97-AF65-F5344CB8AC3E}">
        <p14:creationId xmlns:p14="http://schemas.microsoft.com/office/powerpoint/2010/main" val="309009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tumour cell Humanises the hybrid cell so it’s antibodies won’t be rejected by the human recipient. Blood contains many different B-cells and it would be difficult to extract the right ones and get enough antibodies.</a:t>
            </a:r>
          </a:p>
        </p:txBody>
      </p:sp>
      <p:sp>
        <p:nvSpPr>
          <p:cNvPr id="4" name="Slide Number Placeholder 3"/>
          <p:cNvSpPr>
            <a:spLocks noGrp="1"/>
          </p:cNvSpPr>
          <p:nvPr>
            <p:ph type="sldNum" sz="quarter" idx="10"/>
          </p:nvPr>
        </p:nvSpPr>
        <p:spPr/>
        <p:txBody>
          <a:bodyPr/>
          <a:lstStyle/>
          <a:p>
            <a:fld id="{44F5ED76-534A-46FF-9963-2B3936D42BF3}" type="slidenum">
              <a:rPr lang="en-GB" smtClean="0"/>
              <a:t>66</a:t>
            </a:fld>
            <a:endParaRPr lang="en-GB"/>
          </a:p>
        </p:txBody>
      </p:sp>
    </p:spTree>
    <p:extLst>
      <p:ext uri="{BB962C8B-B14F-4D97-AF65-F5344CB8AC3E}">
        <p14:creationId xmlns:p14="http://schemas.microsoft.com/office/powerpoint/2010/main" val="162843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77</a:t>
            </a:fld>
            <a:endParaRPr lang="en-GB"/>
          </a:p>
        </p:txBody>
      </p:sp>
    </p:spTree>
    <p:extLst>
      <p:ext uri="{BB962C8B-B14F-4D97-AF65-F5344CB8AC3E}">
        <p14:creationId xmlns:p14="http://schemas.microsoft.com/office/powerpoint/2010/main" val="118183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4</a:t>
            </a:fld>
            <a:endParaRPr lang="en-GB"/>
          </a:p>
        </p:txBody>
      </p:sp>
    </p:spTree>
    <p:extLst>
      <p:ext uri="{BB962C8B-B14F-4D97-AF65-F5344CB8AC3E}">
        <p14:creationId xmlns:p14="http://schemas.microsoft.com/office/powerpoint/2010/main" val="10197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41889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49229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10</a:t>
            </a:fld>
            <a:endParaRPr lang="en-GB"/>
          </a:p>
        </p:txBody>
      </p:sp>
    </p:spTree>
    <p:extLst>
      <p:ext uri="{BB962C8B-B14F-4D97-AF65-F5344CB8AC3E}">
        <p14:creationId xmlns:p14="http://schemas.microsoft.com/office/powerpoint/2010/main" val="171885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11</a:t>
            </a:fld>
            <a:endParaRPr lang="en-GB"/>
          </a:p>
        </p:txBody>
      </p:sp>
    </p:spTree>
    <p:extLst>
      <p:ext uri="{BB962C8B-B14F-4D97-AF65-F5344CB8AC3E}">
        <p14:creationId xmlns:p14="http://schemas.microsoft.com/office/powerpoint/2010/main" val="339056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13</a:t>
            </a:fld>
            <a:endParaRPr lang="en-GB"/>
          </a:p>
        </p:txBody>
      </p:sp>
    </p:spTree>
    <p:extLst>
      <p:ext uri="{BB962C8B-B14F-4D97-AF65-F5344CB8AC3E}">
        <p14:creationId xmlns:p14="http://schemas.microsoft.com/office/powerpoint/2010/main" val="176240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24</a:t>
            </a:fld>
            <a:endParaRPr lang="en-GB"/>
          </a:p>
        </p:txBody>
      </p:sp>
    </p:spTree>
    <p:extLst>
      <p:ext uri="{BB962C8B-B14F-4D97-AF65-F5344CB8AC3E}">
        <p14:creationId xmlns:p14="http://schemas.microsoft.com/office/powerpoint/2010/main" val="168071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30</a:t>
            </a:fld>
            <a:endParaRPr lang="en-GB"/>
          </a:p>
        </p:txBody>
      </p:sp>
    </p:spTree>
    <p:extLst>
      <p:ext uri="{BB962C8B-B14F-4D97-AF65-F5344CB8AC3E}">
        <p14:creationId xmlns:p14="http://schemas.microsoft.com/office/powerpoint/2010/main" val="299019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1D243E-DF14-427A-8BFE-F5CE9D136576}"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232899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D243E-DF14-427A-8BFE-F5CE9D136576}"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190044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D243E-DF14-427A-8BFE-F5CE9D136576}"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40111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D243E-DF14-427A-8BFE-F5CE9D136576}"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71183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D243E-DF14-427A-8BFE-F5CE9D136576}"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249516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1D243E-DF14-427A-8BFE-F5CE9D136576}"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383924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1D243E-DF14-427A-8BFE-F5CE9D136576}" type="datetimeFigureOut">
              <a:rPr lang="en-GB" smtClean="0"/>
              <a:t>28/08/2019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124636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1D243E-DF14-427A-8BFE-F5CE9D136576}" type="datetimeFigureOut">
              <a:rPr lang="en-GB" smtClean="0"/>
              <a:t>28/08/2019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58139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D243E-DF14-427A-8BFE-F5CE9D136576}" type="datetimeFigureOut">
              <a:rPr lang="en-GB" smtClean="0"/>
              <a:t>28/08/2019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13339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1D243E-DF14-427A-8BFE-F5CE9D136576}"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420924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1D243E-DF14-427A-8BFE-F5CE9D136576}"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284821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D243E-DF14-427A-8BFE-F5CE9D136576}" type="datetimeFigureOut">
              <a:rPr lang="en-GB" smtClean="0"/>
              <a:t>28/08/2019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EE2F4-529D-462A-ABE0-0101CF780480}" type="slidenum">
              <a:rPr lang="en-GB" smtClean="0"/>
              <a:t>‹#›</a:t>
            </a:fld>
            <a:endParaRPr lang="en-GB"/>
          </a:p>
        </p:txBody>
      </p:sp>
    </p:spTree>
    <p:extLst>
      <p:ext uri="{BB962C8B-B14F-4D97-AF65-F5344CB8AC3E}">
        <p14:creationId xmlns:p14="http://schemas.microsoft.com/office/powerpoint/2010/main" val="1711573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arcade.gamesalad.com/g/12378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q3bOMmVy_x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hyperlink" Target="http://www.dnatube.com/video/116/Neutrophil-attacts-on-bacteria"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bs.utexas.edu/psaxena/MicrobiologyAnimations/Animations/Cell-MediatedImmunity/micro_cell-mediated.sw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biology-innovation.co.uk/pages/human-biology/the-immune-syste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ntk8XsxVDi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http://poisonevercure.150m.com/antibody2.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highered.mheducation.com/olcweb/cgi/pluginpop.cgi?it=swf::600::480::/sites/dl/free/0073532215/788107/Clonal_Selection.swf::Clonal%20Selec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http://triangulations.files.wordpress.com/2009/04/vaccine.jpg" TargetMode="External"/><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hyperlink" Target="http://ed.ted.com/on/3oaaKieN" TargetMode="External"/><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y0opgc1WoS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highered.mheducation.com/olc/dl/120110/micro43.swf"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stream.godalming.ac.uk/View.aspx?id=1298~4u~vx7bUQN6&amp;chapID=1582"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watch?v=XLSQ7bInYbE" TargetMode="External"/><Relationship Id="rId1" Type="http://schemas.openxmlformats.org/officeDocument/2006/relationships/slideLayout" Target="../slideLayouts/slideLayout2.xml"/><Relationship Id="rId5" Type="http://schemas.openxmlformats.org/officeDocument/2006/relationships/hyperlink" Target="https://www.youtube.com/watch?v=8hBrex3-45M" TargetMode="External"/><Relationship Id="rId4" Type="http://schemas.openxmlformats.org/officeDocument/2006/relationships/hyperlink" Target="http://www.cancerresearchuk.org/about-cancer/cancers-in-general/treatment/biological/types/about-monoclonal-antibodie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aOfWTscU8YM"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q4dY52v-IsY"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RO8MP3wMvqg"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liquidjigsaw.com/science/animation/animations/hiv/hiv-lifecycle.html" TargetMode="External"/><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hyperlink" Target="http://highered.mheducation.com/olc/dl/120088/micro41.sw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sbs.utexas.edu/psaxena/MicrobiologyAnimations/Animations/HumoralImmunity/micro_humoral.swf" TargetMode="External"/><Relationship Id="rId2" Type="http://schemas.openxmlformats.org/officeDocument/2006/relationships/hyperlink" Target="http://ed.ted.com/on/uJ4BVyIr" TargetMode="External"/><Relationship Id="rId1" Type="http://schemas.openxmlformats.org/officeDocument/2006/relationships/slideLayout" Target="../slideLayouts/slideLayout2.xml"/><Relationship Id="rId4" Type="http://schemas.openxmlformats.org/officeDocument/2006/relationships/hyperlink" Target="http://highered.mheducation.com/sites/0072507470/student_view0/chapter22/animation__the_immune_response.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1"/>
                </a:solidFill>
              </a:rPr>
              <a:t>3.2.4 Cell </a:t>
            </a:r>
            <a:r>
              <a:rPr lang="en-GB" dirty="0">
                <a:solidFill>
                  <a:schemeClr val="tx1"/>
                </a:solidFill>
              </a:rPr>
              <a:t>Recognition and the Immune System</a:t>
            </a:r>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1433945" y="4925291"/>
            <a:ext cx="8624455" cy="914400"/>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6866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8712" y="435865"/>
            <a:ext cx="10709848" cy="1143000"/>
          </a:xfrm>
        </p:spPr>
        <p:txBody>
          <a:bodyPr/>
          <a:lstStyle/>
          <a:p>
            <a:pPr>
              <a:lnSpc>
                <a:spcPct val="90000"/>
              </a:lnSpc>
            </a:pPr>
            <a:r>
              <a:rPr lang="en-GB" sz="3200" b="1" dirty="0">
                <a:solidFill>
                  <a:schemeClr val="tx1"/>
                </a:solidFill>
              </a:rPr>
              <a:t>SPECIFIC RESPONSES-response to a specific invader</a:t>
            </a:r>
          </a:p>
        </p:txBody>
      </p:sp>
      <p:sp>
        <p:nvSpPr>
          <p:cNvPr id="14339" name="Rectangle 3"/>
          <p:cNvSpPr>
            <a:spLocks noGrp="1" noChangeArrowheads="1"/>
          </p:cNvSpPr>
          <p:nvPr>
            <p:ph idx="1"/>
          </p:nvPr>
        </p:nvSpPr>
        <p:spPr>
          <a:xfrm>
            <a:off x="341788" y="1578865"/>
            <a:ext cx="11466576" cy="3660648"/>
          </a:xfrm>
        </p:spPr>
        <p:txBody>
          <a:bodyPr>
            <a:normAutofit/>
          </a:bodyPr>
          <a:lstStyle/>
          <a:p>
            <a:pPr>
              <a:lnSpc>
                <a:spcPct val="110000"/>
              </a:lnSpc>
              <a:buClr>
                <a:schemeClr val="tx1"/>
              </a:buClr>
            </a:pPr>
            <a:r>
              <a:rPr lang="en-GB" sz="2000" b="1" dirty="0">
                <a:solidFill>
                  <a:schemeClr val="tx1"/>
                </a:solidFill>
              </a:rPr>
              <a:t>Cellular Response / Cell Mediated Immunity </a:t>
            </a:r>
          </a:p>
          <a:p>
            <a:pPr lvl="1">
              <a:lnSpc>
                <a:spcPct val="110000"/>
              </a:lnSpc>
              <a:spcBef>
                <a:spcPts val="0"/>
              </a:spcBef>
              <a:buClr>
                <a:schemeClr val="tx1"/>
              </a:buClr>
              <a:buFont typeface="Arial" panose="020B0604020202020204" pitchFamily="34" charset="0"/>
              <a:buChar char="•"/>
            </a:pPr>
            <a:r>
              <a:rPr lang="en-GB" sz="2200" dirty="0">
                <a:solidFill>
                  <a:srgbClr val="FF0000"/>
                </a:solidFill>
              </a:rPr>
              <a:t>DOES</a:t>
            </a:r>
            <a:r>
              <a:rPr lang="en-GB" sz="2200" dirty="0"/>
              <a:t> </a:t>
            </a:r>
            <a:r>
              <a:rPr lang="en-GB" sz="2200" dirty="0">
                <a:solidFill>
                  <a:schemeClr val="tx1"/>
                </a:solidFill>
              </a:rPr>
              <a:t>target a particular invader that has got inside cells.</a:t>
            </a:r>
            <a:r>
              <a:rPr lang="en-GB" sz="2200" b="1" dirty="0">
                <a:solidFill>
                  <a:schemeClr val="tx1"/>
                </a:solidFill>
              </a:rPr>
              <a:t> </a:t>
            </a:r>
          </a:p>
          <a:p>
            <a:pPr lvl="1">
              <a:lnSpc>
                <a:spcPct val="110000"/>
              </a:lnSpc>
              <a:spcBef>
                <a:spcPts val="0"/>
              </a:spcBef>
              <a:buClr>
                <a:schemeClr val="tx1"/>
              </a:buClr>
              <a:buFont typeface="Arial" panose="020B0604020202020204" pitchFamily="34" charset="0"/>
              <a:buChar char="•"/>
            </a:pPr>
            <a:r>
              <a:rPr lang="en-GB" sz="2200" b="1" dirty="0">
                <a:solidFill>
                  <a:schemeClr val="tx1"/>
                </a:solidFill>
              </a:rPr>
              <a:t>Involves</a:t>
            </a:r>
            <a:r>
              <a:rPr lang="en-GB" sz="2200" b="1" dirty="0"/>
              <a:t> </a:t>
            </a:r>
            <a:r>
              <a:rPr lang="en-GB" sz="2200" dirty="0">
                <a:solidFill>
                  <a:srgbClr val="FF0000"/>
                </a:solidFill>
              </a:rPr>
              <a:t>T-lymphocytes</a:t>
            </a:r>
            <a:r>
              <a:rPr lang="en-GB" sz="2200" dirty="0"/>
              <a:t>  (</a:t>
            </a:r>
            <a:r>
              <a:rPr lang="en-GB" sz="2200" dirty="0">
                <a:solidFill>
                  <a:srgbClr val="FF0000"/>
                </a:solidFill>
              </a:rPr>
              <a:t>T-cells)</a:t>
            </a:r>
            <a:r>
              <a:rPr lang="en-GB" sz="2200" dirty="0"/>
              <a:t> </a:t>
            </a:r>
            <a:r>
              <a:rPr lang="en-GB" sz="2200" dirty="0">
                <a:solidFill>
                  <a:schemeClr val="tx1"/>
                </a:solidFill>
              </a:rPr>
              <a:t>which must be activated to produce clones but no antibodies are produced.</a:t>
            </a:r>
            <a:r>
              <a:rPr lang="en-GB" sz="2200" b="1" dirty="0">
                <a:solidFill>
                  <a:schemeClr val="tx1"/>
                </a:solidFill>
              </a:rPr>
              <a:t> </a:t>
            </a:r>
            <a:r>
              <a:rPr lang="en-GB" sz="2000" dirty="0">
                <a:solidFill>
                  <a:schemeClr val="tx1"/>
                </a:solidFill>
              </a:rPr>
              <a:t>		</a:t>
            </a:r>
            <a:endParaRPr lang="en-GB" sz="2000" b="1" dirty="0">
              <a:solidFill>
                <a:schemeClr val="tx1"/>
              </a:solidFill>
            </a:endParaRPr>
          </a:p>
          <a:p>
            <a:pPr>
              <a:lnSpc>
                <a:spcPct val="110000"/>
              </a:lnSpc>
              <a:buClr>
                <a:schemeClr val="tx1"/>
              </a:buClr>
            </a:pPr>
            <a:r>
              <a:rPr lang="en-GB" sz="2000" b="1" dirty="0">
                <a:solidFill>
                  <a:schemeClr val="tx1"/>
                </a:solidFill>
              </a:rPr>
              <a:t>Humoral Response </a:t>
            </a:r>
          </a:p>
          <a:p>
            <a:pPr lvl="1">
              <a:lnSpc>
                <a:spcPct val="110000"/>
              </a:lnSpc>
              <a:spcBef>
                <a:spcPts val="0"/>
              </a:spcBef>
              <a:buClr>
                <a:schemeClr val="tx1"/>
              </a:buClr>
              <a:buFont typeface="Arial" panose="020B0604020202020204" pitchFamily="34" charset="0"/>
              <a:buChar char="•"/>
            </a:pPr>
            <a:r>
              <a:rPr lang="en-GB" sz="2200" dirty="0">
                <a:solidFill>
                  <a:srgbClr val="FF3300"/>
                </a:solidFill>
              </a:rPr>
              <a:t>DOES</a:t>
            </a:r>
            <a:r>
              <a:rPr lang="en-GB" sz="2200" dirty="0"/>
              <a:t> </a:t>
            </a:r>
            <a:r>
              <a:rPr lang="en-GB" sz="2200" dirty="0">
                <a:solidFill>
                  <a:schemeClr val="tx1"/>
                </a:solidFill>
              </a:rPr>
              <a:t>target a particular invader or toxin that is outside cells but in body fluids (e.g. in  blood stream, lymph or tissue fluid). </a:t>
            </a:r>
          </a:p>
          <a:p>
            <a:pPr lvl="1">
              <a:lnSpc>
                <a:spcPct val="110000"/>
              </a:lnSpc>
              <a:spcBef>
                <a:spcPts val="0"/>
              </a:spcBef>
              <a:buClr>
                <a:schemeClr val="tx1"/>
              </a:buClr>
              <a:buFont typeface="Arial" panose="020B0604020202020204" pitchFamily="34" charset="0"/>
              <a:buChar char="•"/>
            </a:pPr>
            <a:r>
              <a:rPr lang="en-GB" sz="2200" dirty="0">
                <a:solidFill>
                  <a:schemeClr val="tx1"/>
                </a:solidFill>
              </a:rPr>
              <a:t>Involves</a:t>
            </a:r>
            <a:r>
              <a:rPr lang="en-GB" sz="2200" dirty="0"/>
              <a:t> </a:t>
            </a:r>
            <a:r>
              <a:rPr lang="en-GB" sz="2200" dirty="0">
                <a:solidFill>
                  <a:srgbClr val="FF0000"/>
                </a:solidFill>
              </a:rPr>
              <a:t>B-lymphocytes (B-cells)</a:t>
            </a:r>
            <a:r>
              <a:rPr lang="en-GB" sz="2200" dirty="0"/>
              <a:t> </a:t>
            </a:r>
            <a:r>
              <a:rPr lang="en-GB" sz="2200" dirty="0">
                <a:solidFill>
                  <a:schemeClr val="tx1"/>
                </a:solidFill>
              </a:rPr>
              <a:t>which must be activated to produce clones some of which produce antibodies. </a:t>
            </a:r>
            <a:r>
              <a:rPr lang="en-GB" sz="2000" dirty="0">
                <a:solidFill>
                  <a:schemeClr val="tx1"/>
                </a:solidFill>
              </a:rPr>
              <a:t>	</a:t>
            </a:r>
          </a:p>
          <a:p>
            <a:pPr>
              <a:lnSpc>
                <a:spcPct val="110000"/>
              </a:lnSpc>
            </a:pPr>
            <a:endParaRPr lang="en-GB" sz="2000" dirty="0"/>
          </a:p>
        </p:txBody>
      </p:sp>
    </p:spTree>
    <p:extLst>
      <p:ext uri="{BB962C8B-B14F-4D97-AF65-F5344CB8AC3E}">
        <p14:creationId xmlns:p14="http://schemas.microsoft.com/office/powerpoint/2010/main" val="192859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3868" y="335280"/>
            <a:ext cx="9716809" cy="830580"/>
          </a:xfrm>
        </p:spPr>
        <p:txBody>
          <a:bodyPr>
            <a:normAutofit/>
          </a:bodyPr>
          <a:lstStyle/>
          <a:p>
            <a:r>
              <a:rPr lang="en-GB" dirty="0">
                <a:solidFill>
                  <a:schemeClr val="tx1"/>
                </a:solidFill>
              </a:rPr>
              <a:t>Summary of Defence Mechanisms</a:t>
            </a:r>
            <a:endParaRPr lang="en-GB" sz="1800" i="1" dirty="0">
              <a:solidFill>
                <a:schemeClr val="tx1"/>
              </a:solidFill>
            </a:endParaRPr>
          </a:p>
        </p:txBody>
      </p:sp>
      <p:grpSp>
        <p:nvGrpSpPr>
          <p:cNvPr id="39" name="Group 38"/>
          <p:cNvGrpSpPr/>
          <p:nvPr/>
        </p:nvGrpSpPr>
        <p:grpSpPr>
          <a:xfrm>
            <a:off x="635226" y="1596442"/>
            <a:ext cx="10412729" cy="4513240"/>
            <a:chOff x="635226" y="1295818"/>
            <a:chExt cx="10412729" cy="4513240"/>
          </a:xfrm>
        </p:grpSpPr>
        <p:grpSp>
          <p:nvGrpSpPr>
            <p:cNvPr id="38" name="Group 37"/>
            <p:cNvGrpSpPr/>
            <p:nvPr/>
          </p:nvGrpSpPr>
          <p:grpSpPr>
            <a:xfrm>
              <a:off x="635226" y="1295818"/>
              <a:ext cx="10412729" cy="4513240"/>
              <a:chOff x="635226" y="1295818"/>
              <a:chExt cx="10412729" cy="4513240"/>
            </a:xfrm>
          </p:grpSpPr>
          <p:sp>
            <p:nvSpPr>
              <p:cNvPr id="5" name="TextBox 4"/>
              <p:cNvSpPr txBox="1"/>
              <p:nvPr/>
            </p:nvSpPr>
            <p:spPr>
              <a:xfrm>
                <a:off x="3939279" y="1295818"/>
                <a:ext cx="3751702" cy="523220"/>
              </a:xfrm>
              <a:prstGeom prst="rect">
                <a:avLst/>
              </a:prstGeom>
              <a:solidFill>
                <a:schemeClr val="accent1"/>
              </a:solidFill>
            </p:spPr>
            <p:txBody>
              <a:bodyPr wrap="square" rtlCol="0">
                <a:spAutoFit/>
              </a:bodyPr>
              <a:lstStyle/>
              <a:p>
                <a:r>
                  <a:rPr lang="en-GB" sz="2800" b="1" dirty="0"/>
                  <a:t>Defence mechanisms</a:t>
                </a:r>
              </a:p>
            </p:txBody>
          </p:sp>
          <p:sp>
            <p:nvSpPr>
              <p:cNvPr id="6" name="TextBox 5"/>
              <p:cNvSpPr txBox="1"/>
              <p:nvPr/>
            </p:nvSpPr>
            <p:spPr>
              <a:xfrm>
                <a:off x="635226" y="2646019"/>
                <a:ext cx="4629150" cy="1200329"/>
              </a:xfrm>
              <a:prstGeom prst="rect">
                <a:avLst/>
              </a:prstGeom>
              <a:solidFill>
                <a:schemeClr val="accent1"/>
              </a:solidFill>
            </p:spPr>
            <p:txBody>
              <a:bodyPr wrap="square" rtlCol="0">
                <a:spAutoFit/>
              </a:bodyPr>
              <a:lstStyle/>
              <a:p>
                <a:pPr algn="ctr"/>
                <a:r>
                  <a:rPr lang="en-GB" sz="2400" b="1" dirty="0"/>
                  <a:t>Non specific</a:t>
                </a:r>
              </a:p>
              <a:p>
                <a:pPr algn="ctr"/>
                <a:r>
                  <a:rPr lang="en-GB" sz="2400" dirty="0"/>
                  <a:t>response is immediate</a:t>
                </a:r>
              </a:p>
              <a:p>
                <a:pPr algn="ctr"/>
                <a:r>
                  <a:rPr lang="en-GB" sz="2400" dirty="0"/>
                  <a:t>and the same for all pathogens</a:t>
                </a:r>
              </a:p>
            </p:txBody>
          </p:sp>
          <p:sp>
            <p:nvSpPr>
              <p:cNvPr id="7" name="TextBox 6"/>
              <p:cNvSpPr txBox="1"/>
              <p:nvPr/>
            </p:nvSpPr>
            <p:spPr>
              <a:xfrm>
                <a:off x="6227731" y="2626969"/>
                <a:ext cx="4381813" cy="1200329"/>
              </a:xfrm>
              <a:prstGeom prst="rect">
                <a:avLst/>
              </a:prstGeom>
              <a:solidFill>
                <a:schemeClr val="accent1"/>
              </a:solidFill>
            </p:spPr>
            <p:txBody>
              <a:bodyPr wrap="square" rtlCol="0">
                <a:spAutoFit/>
              </a:bodyPr>
              <a:lstStyle/>
              <a:p>
                <a:pPr algn="ctr"/>
                <a:r>
                  <a:rPr lang="en-GB" sz="2400" b="1" dirty="0"/>
                  <a:t>Specific</a:t>
                </a:r>
              </a:p>
              <a:p>
                <a:pPr algn="ctr"/>
                <a:r>
                  <a:rPr lang="en-GB" sz="2400" dirty="0"/>
                  <a:t>response is slower and</a:t>
                </a:r>
              </a:p>
              <a:p>
                <a:pPr algn="ctr"/>
                <a:r>
                  <a:rPr lang="en-GB" sz="2400" dirty="0"/>
                  <a:t>specific to each pathogen</a:t>
                </a:r>
              </a:p>
            </p:txBody>
          </p:sp>
          <p:sp>
            <p:nvSpPr>
              <p:cNvPr id="8" name="TextBox 7"/>
              <p:cNvSpPr txBox="1"/>
              <p:nvPr/>
            </p:nvSpPr>
            <p:spPr>
              <a:xfrm>
                <a:off x="638827" y="4578733"/>
                <a:ext cx="2517731" cy="830997"/>
              </a:xfrm>
              <a:prstGeom prst="rect">
                <a:avLst/>
              </a:prstGeom>
              <a:solidFill>
                <a:schemeClr val="accent1"/>
              </a:solidFill>
            </p:spPr>
            <p:txBody>
              <a:bodyPr wrap="square" rtlCol="0">
                <a:spAutoFit/>
              </a:bodyPr>
              <a:lstStyle/>
              <a:p>
                <a:r>
                  <a:rPr lang="en-GB" sz="2400" b="1" dirty="0"/>
                  <a:t>Physical barrier</a:t>
                </a:r>
                <a:r>
                  <a:rPr lang="en-GB" sz="2400" dirty="0"/>
                  <a:t> </a:t>
                </a:r>
              </a:p>
              <a:p>
                <a:r>
                  <a:rPr lang="en-GB" sz="2400" dirty="0"/>
                  <a:t>e.g. skin</a:t>
                </a:r>
              </a:p>
            </p:txBody>
          </p:sp>
          <p:sp>
            <p:nvSpPr>
              <p:cNvPr id="9" name="TextBox 8"/>
              <p:cNvSpPr txBox="1"/>
              <p:nvPr/>
            </p:nvSpPr>
            <p:spPr>
              <a:xfrm>
                <a:off x="3449250" y="4588023"/>
                <a:ext cx="2275144" cy="461665"/>
              </a:xfrm>
              <a:prstGeom prst="rect">
                <a:avLst/>
              </a:prstGeom>
              <a:solidFill>
                <a:schemeClr val="accent1"/>
              </a:solidFill>
            </p:spPr>
            <p:txBody>
              <a:bodyPr wrap="square" rtlCol="0">
                <a:spAutoFit/>
              </a:bodyPr>
              <a:lstStyle/>
              <a:p>
                <a:r>
                  <a:rPr lang="en-GB" sz="2400" b="1" dirty="0"/>
                  <a:t>phagocytosis</a:t>
                </a:r>
              </a:p>
            </p:txBody>
          </p:sp>
          <p:sp>
            <p:nvSpPr>
              <p:cNvPr id="10" name="TextBox 9"/>
              <p:cNvSpPr txBox="1"/>
              <p:nvPr/>
            </p:nvSpPr>
            <p:spPr>
              <a:xfrm>
                <a:off x="6112963" y="4608729"/>
                <a:ext cx="2329580" cy="1200329"/>
              </a:xfrm>
              <a:prstGeom prst="rect">
                <a:avLst/>
              </a:prstGeom>
              <a:solidFill>
                <a:schemeClr val="accent1"/>
              </a:solidFill>
            </p:spPr>
            <p:txBody>
              <a:bodyPr wrap="square" rtlCol="0">
                <a:spAutoFit/>
              </a:bodyPr>
              <a:lstStyle/>
              <a:p>
                <a:r>
                  <a:rPr lang="en-GB" sz="2400" b="1" dirty="0"/>
                  <a:t>Cell-mediated response</a:t>
                </a:r>
              </a:p>
              <a:p>
                <a:r>
                  <a:rPr lang="en-GB" sz="2400" dirty="0"/>
                  <a:t>T lymphocytes</a:t>
                </a:r>
              </a:p>
            </p:txBody>
          </p:sp>
          <p:sp>
            <p:nvSpPr>
              <p:cNvPr id="11" name="TextBox 10"/>
              <p:cNvSpPr txBox="1"/>
              <p:nvPr/>
            </p:nvSpPr>
            <p:spPr>
              <a:xfrm>
                <a:off x="8800160" y="4589693"/>
                <a:ext cx="2247795" cy="1200329"/>
              </a:xfrm>
              <a:prstGeom prst="rect">
                <a:avLst/>
              </a:prstGeom>
              <a:solidFill>
                <a:schemeClr val="accent1"/>
              </a:solidFill>
            </p:spPr>
            <p:txBody>
              <a:bodyPr wrap="square" rtlCol="0">
                <a:spAutoFit/>
              </a:bodyPr>
              <a:lstStyle/>
              <a:p>
                <a:r>
                  <a:rPr lang="en-GB" sz="2400" b="1" dirty="0"/>
                  <a:t>Humoral response</a:t>
                </a:r>
              </a:p>
              <a:p>
                <a:r>
                  <a:rPr lang="en-GB" sz="2400" dirty="0"/>
                  <a:t>B lymphocytes</a:t>
                </a:r>
              </a:p>
            </p:txBody>
          </p:sp>
        </p:grpSp>
        <p:grpSp>
          <p:nvGrpSpPr>
            <p:cNvPr id="37" name="Group 36"/>
            <p:cNvGrpSpPr/>
            <p:nvPr/>
          </p:nvGrpSpPr>
          <p:grpSpPr>
            <a:xfrm>
              <a:off x="1741118" y="1819038"/>
              <a:ext cx="8217074" cy="2801609"/>
              <a:chOff x="1741118" y="1819038"/>
              <a:chExt cx="8217074" cy="2801609"/>
            </a:xfrm>
          </p:grpSpPr>
          <p:grpSp>
            <p:nvGrpSpPr>
              <p:cNvPr id="24" name="Group 23"/>
              <p:cNvGrpSpPr/>
              <p:nvPr/>
            </p:nvGrpSpPr>
            <p:grpSpPr>
              <a:xfrm>
                <a:off x="2918564" y="1819038"/>
                <a:ext cx="5364045" cy="826981"/>
                <a:chOff x="2918564" y="1819038"/>
                <a:chExt cx="5364045" cy="826981"/>
              </a:xfrm>
            </p:grpSpPr>
            <p:grpSp>
              <p:nvGrpSpPr>
                <p:cNvPr id="18" name="Group 17"/>
                <p:cNvGrpSpPr/>
                <p:nvPr/>
              </p:nvGrpSpPr>
              <p:grpSpPr>
                <a:xfrm>
                  <a:off x="2918564" y="2167002"/>
                  <a:ext cx="5364045" cy="479017"/>
                  <a:chOff x="2918564" y="1979112"/>
                  <a:chExt cx="5364045" cy="589700"/>
                </a:xfrm>
              </p:grpSpPr>
              <p:cxnSp>
                <p:nvCxnSpPr>
                  <p:cNvPr id="13" name="Straight Connector 12"/>
                  <p:cNvCxnSpPr/>
                  <p:nvPr/>
                </p:nvCxnSpPr>
                <p:spPr>
                  <a:xfrm>
                    <a:off x="2918564" y="1991638"/>
                    <a:ext cx="53486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79704" y="1979112"/>
                    <a:ext cx="2905" cy="5350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6" idx="0"/>
                  </p:cNvCxnSpPr>
                  <p:nvPr/>
                </p:nvCxnSpPr>
                <p:spPr>
                  <a:xfrm>
                    <a:off x="2933178" y="1981200"/>
                    <a:ext cx="16623" cy="5876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a:stCxn id="5" idx="2"/>
                </p:cNvCxnSpPr>
                <p:nvPr/>
              </p:nvCxnSpPr>
              <p:spPr>
                <a:xfrm flipH="1">
                  <a:off x="5812077" y="1819038"/>
                  <a:ext cx="3053" cy="3730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741118" y="3850343"/>
                <a:ext cx="2818356" cy="770304"/>
                <a:chOff x="2918564" y="1819038"/>
                <a:chExt cx="5361140" cy="897411"/>
              </a:xfrm>
            </p:grpSpPr>
            <p:grpSp>
              <p:nvGrpSpPr>
                <p:cNvPr id="26" name="Group 25"/>
                <p:cNvGrpSpPr/>
                <p:nvPr/>
              </p:nvGrpSpPr>
              <p:grpSpPr>
                <a:xfrm>
                  <a:off x="2918564" y="2167000"/>
                  <a:ext cx="5361140" cy="549449"/>
                  <a:chOff x="2918564" y="1979109"/>
                  <a:chExt cx="5361140" cy="676406"/>
                </a:xfrm>
              </p:grpSpPr>
              <p:cxnSp>
                <p:nvCxnSpPr>
                  <p:cNvPr id="28" name="Straight Connector 27"/>
                  <p:cNvCxnSpPr/>
                  <p:nvPr/>
                </p:nvCxnSpPr>
                <p:spPr>
                  <a:xfrm>
                    <a:off x="2918564" y="1991638"/>
                    <a:ext cx="53486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79704" y="1979112"/>
                    <a:ext cx="0" cy="6764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33179" y="1981200"/>
                    <a:ext cx="924" cy="5915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5812076" y="1819038"/>
                  <a:ext cx="3055" cy="3730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164887" y="3827378"/>
                <a:ext cx="2793305" cy="782199"/>
                <a:chOff x="2918564" y="1819038"/>
                <a:chExt cx="5361140" cy="899108"/>
              </a:xfrm>
            </p:grpSpPr>
            <p:grpSp>
              <p:nvGrpSpPr>
                <p:cNvPr id="32" name="Group 31"/>
                <p:cNvGrpSpPr/>
                <p:nvPr/>
              </p:nvGrpSpPr>
              <p:grpSpPr>
                <a:xfrm>
                  <a:off x="2918564" y="2167001"/>
                  <a:ext cx="5361140" cy="551145"/>
                  <a:chOff x="2918564" y="1979112"/>
                  <a:chExt cx="5361140" cy="678494"/>
                </a:xfrm>
              </p:grpSpPr>
              <p:cxnSp>
                <p:nvCxnSpPr>
                  <p:cNvPr id="34" name="Straight Connector 33"/>
                  <p:cNvCxnSpPr/>
                  <p:nvPr/>
                </p:nvCxnSpPr>
                <p:spPr>
                  <a:xfrm>
                    <a:off x="2918564" y="1991638"/>
                    <a:ext cx="534861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279704" y="1979112"/>
                    <a:ext cx="0" cy="67640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33177" y="1981201"/>
                    <a:ext cx="0" cy="67640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H="1">
                  <a:off x="5812077" y="1819038"/>
                  <a:ext cx="3055" cy="373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 name="TextBox 1"/>
          <p:cNvSpPr txBox="1"/>
          <p:nvPr/>
        </p:nvSpPr>
        <p:spPr>
          <a:xfrm>
            <a:off x="8800160" y="6263653"/>
            <a:ext cx="2558317" cy="369332"/>
          </a:xfrm>
          <a:prstGeom prst="rect">
            <a:avLst/>
          </a:prstGeom>
          <a:noFill/>
        </p:spPr>
        <p:txBody>
          <a:bodyPr wrap="square" rtlCol="0">
            <a:spAutoFit/>
          </a:bodyPr>
          <a:lstStyle/>
          <a:p>
            <a:r>
              <a:rPr lang="en-GB" dirty="0"/>
              <a:t>Antibody production</a:t>
            </a:r>
          </a:p>
        </p:txBody>
      </p:sp>
    </p:spTree>
    <p:extLst>
      <p:ext uri="{BB962C8B-B14F-4D97-AF65-F5344CB8AC3E}">
        <p14:creationId xmlns:p14="http://schemas.microsoft.com/office/powerpoint/2010/main" val="236615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14" y="316992"/>
            <a:ext cx="11411034" cy="1320800"/>
          </a:xfrm>
        </p:spPr>
        <p:txBody>
          <a:bodyPr/>
          <a:lstStyle/>
          <a:p>
            <a:r>
              <a:rPr lang="en-GB" dirty="0">
                <a:solidFill>
                  <a:schemeClr val="tx1"/>
                </a:solidFill>
              </a:rPr>
              <a:t>How does the body distinguish between self and non self (foreign) cells?</a:t>
            </a:r>
          </a:p>
        </p:txBody>
      </p:sp>
      <p:sp>
        <p:nvSpPr>
          <p:cNvPr id="3" name="Content Placeholder 2"/>
          <p:cNvSpPr>
            <a:spLocks noGrp="1"/>
          </p:cNvSpPr>
          <p:nvPr>
            <p:ph idx="1"/>
          </p:nvPr>
        </p:nvSpPr>
        <p:spPr>
          <a:xfrm>
            <a:off x="5395965" y="1407247"/>
            <a:ext cx="6716117" cy="4475452"/>
          </a:xfrm>
        </p:spPr>
        <p:txBody>
          <a:bodyPr>
            <a:normAutofit/>
          </a:bodyPr>
          <a:lstStyle/>
          <a:p>
            <a:pPr>
              <a:buClr>
                <a:schemeClr val="tx1"/>
              </a:buClr>
              <a:buFont typeface="Arial" panose="020B0604020202020204" pitchFamily="34" charset="0"/>
              <a:buChar char="•"/>
            </a:pPr>
            <a:r>
              <a:rPr lang="en-GB" sz="2400" dirty="0">
                <a:solidFill>
                  <a:schemeClr val="tx1"/>
                </a:solidFill>
              </a:rPr>
              <a:t>All cells have specific molecules on their cell surfaces that provide self identification. These are known as </a:t>
            </a:r>
            <a:r>
              <a:rPr lang="en-GB" sz="2400" b="1" dirty="0">
                <a:solidFill>
                  <a:srgbClr val="FF0000"/>
                </a:solidFill>
              </a:rPr>
              <a:t>self antigens</a:t>
            </a:r>
          </a:p>
          <a:p>
            <a:pPr>
              <a:buClr>
                <a:schemeClr val="tx1"/>
              </a:buClr>
              <a:buFont typeface="Arial" panose="020B0604020202020204" pitchFamily="34" charset="0"/>
              <a:buChar char="•"/>
            </a:pPr>
            <a:r>
              <a:rPr lang="en-GB" sz="2400" dirty="0">
                <a:solidFill>
                  <a:schemeClr val="tx1"/>
                </a:solidFill>
              </a:rPr>
              <a:t>Pathogens are organisms (usually microorganisms) that cause disease e.g. viruses, bacteria and fungi</a:t>
            </a:r>
            <a:r>
              <a:rPr lang="en-GB" sz="2400" dirty="0"/>
              <a:t>.</a:t>
            </a:r>
            <a:endParaRPr lang="en-GB" sz="2400" dirty="0">
              <a:solidFill>
                <a:schemeClr val="tx1"/>
              </a:solidFill>
            </a:endParaRPr>
          </a:p>
          <a:p>
            <a:pPr>
              <a:buClr>
                <a:schemeClr val="tx1"/>
              </a:buClr>
              <a:buFont typeface="Arial" panose="020B0604020202020204" pitchFamily="34" charset="0"/>
              <a:buChar char="•"/>
            </a:pPr>
            <a:r>
              <a:rPr lang="en-GB" sz="2400" dirty="0">
                <a:solidFill>
                  <a:schemeClr val="tx1"/>
                </a:solidFill>
              </a:rPr>
              <a:t>All pathogens have molecules on their surfaces that are identified as </a:t>
            </a:r>
            <a:r>
              <a:rPr lang="en-GB" sz="2400" b="1" dirty="0">
                <a:solidFill>
                  <a:srgbClr val="FF0000"/>
                </a:solidFill>
              </a:rPr>
              <a:t>foreign antigens </a:t>
            </a:r>
            <a:r>
              <a:rPr lang="en-GB" sz="2400" dirty="0">
                <a:solidFill>
                  <a:schemeClr val="tx1"/>
                </a:solidFill>
              </a:rPr>
              <a:t>(simply called </a:t>
            </a:r>
            <a:r>
              <a:rPr lang="en-GB" sz="2400" b="1" dirty="0">
                <a:solidFill>
                  <a:srgbClr val="FF0000"/>
                </a:solidFill>
              </a:rPr>
              <a:t>antigens</a:t>
            </a:r>
            <a:r>
              <a:rPr lang="en-GB" sz="2400" dirty="0">
                <a:solidFill>
                  <a:schemeClr val="tx1"/>
                </a:solidFill>
              </a:rPr>
              <a:t>)</a:t>
            </a:r>
            <a:r>
              <a:rPr lang="en-GB" sz="2400" b="1" dirty="0">
                <a:solidFill>
                  <a:schemeClr val="tx1"/>
                </a:solidFill>
              </a:rPr>
              <a:t> </a:t>
            </a:r>
            <a:r>
              <a:rPr lang="en-GB" sz="2400" dirty="0">
                <a:solidFill>
                  <a:schemeClr val="tx1"/>
                </a:solidFill>
              </a:rPr>
              <a:t>by the invaded body’s immune system cells.</a:t>
            </a:r>
          </a:p>
          <a:p>
            <a:pPr>
              <a:buClr>
                <a:schemeClr val="tx1"/>
              </a:buClr>
              <a:buFont typeface="Arial" panose="020B0604020202020204" pitchFamily="34" charset="0"/>
              <a:buChar char="•"/>
            </a:pPr>
            <a:r>
              <a:rPr lang="en-GB" sz="2400" dirty="0">
                <a:solidFill>
                  <a:schemeClr val="tx1"/>
                </a:solidFill>
              </a:rPr>
              <a:t>These foreign antigens elicit an immune response</a:t>
            </a:r>
            <a:r>
              <a:rPr lang="en-GB" sz="2400" dirty="0"/>
              <a:t>.</a:t>
            </a:r>
          </a:p>
        </p:txBody>
      </p:sp>
      <p:pic>
        <p:nvPicPr>
          <p:cNvPr id="4" name="Picture 3"/>
          <p:cNvPicPr>
            <a:picLocks noChangeAspect="1"/>
          </p:cNvPicPr>
          <p:nvPr/>
        </p:nvPicPr>
        <p:blipFill>
          <a:blip r:embed="rId2"/>
          <a:stretch>
            <a:fillRect/>
          </a:stretch>
        </p:blipFill>
        <p:spPr>
          <a:xfrm>
            <a:off x="493884" y="1572522"/>
            <a:ext cx="4375447" cy="4375447"/>
          </a:xfrm>
          <a:prstGeom prst="rect">
            <a:avLst/>
          </a:prstGeom>
        </p:spPr>
      </p:pic>
      <p:cxnSp>
        <p:nvCxnSpPr>
          <p:cNvPr id="6" name="Straight Arrow Connector 5"/>
          <p:cNvCxnSpPr/>
          <p:nvPr/>
        </p:nvCxnSpPr>
        <p:spPr>
          <a:xfrm flipH="1" flipV="1">
            <a:off x="4357267" y="4539996"/>
            <a:ext cx="1444752" cy="19906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51576" y="6345936"/>
            <a:ext cx="1956816" cy="369332"/>
          </a:xfrm>
          <a:prstGeom prst="rect">
            <a:avLst/>
          </a:prstGeom>
          <a:noFill/>
        </p:spPr>
        <p:txBody>
          <a:bodyPr wrap="square" rtlCol="0">
            <a:spAutoFit/>
          </a:bodyPr>
          <a:lstStyle/>
          <a:p>
            <a:r>
              <a:rPr lang="en-GB" dirty="0"/>
              <a:t>Foreign antigen</a:t>
            </a:r>
          </a:p>
        </p:txBody>
      </p:sp>
      <p:sp>
        <p:nvSpPr>
          <p:cNvPr id="8" name="TextBox 7"/>
          <p:cNvSpPr txBox="1"/>
          <p:nvPr/>
        </p:nvSpPr>
        <p:spPr>
          <a:xfrm>
            <a:off x="243840" y="6161270"/>
            <a:ext cx="1956816" cy="369332"/>
          </a:xfrm>
          <a:prstGeom prst="rect">
            <a:avLst/>
          </a:prstGeom>
          <a:noFill/>
        </p:spPr>
        <p:txBody>
          <a:bodyPr wrap="square" rtlCol="0">
            <a:spAutoFit/>
          </a:bodyPr>
          <a:lstStyle/>
          <a:p>
            <a:r>
              <a:rPr lang="en-GB" dirty="0"/>
              <a:t>Self antigen </a:t>
            </a:r>
          </a:p>
        </p:txBody>
      </p:sp>
      <p:cxnSp>
        <p:nvCxnSpPr>
          <p:cNvPr id="9" name="Straight Arrow Connector 8"/>
          <p:cNvCxnSpPr/>
          <p:nvPr/>
        </p:nvCxnSpPr>
        <p:spPr>
          <a:xfrm flipV="1">
            <a:off x="813816" y="4773168"/>
            <a:ext cx="694944" cy="12893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41540" y="5744985"/>
            <a:ext cx="4431021" cy="646331"/>
          </a:xfrm>
          <a:prstGeom prst="rect">
            <a:avLst/>
          </a:prstGeom>
        </p:spPr>
        <p:txBody>
          <a:bodyPr wrap="none">
            <a:spAutoFit/>
          </a:bodyPr>
          <a:lstStyle/>
          <a:p>
            <a:r>
              <a:rPr lang="en-GB" dirty="0">
                <a:hlinkClick r:id="rId3"/>
              </a:rPr>
              <a:t>http://arcade.gamesalad.com/g/123788</a:t>
            </a:r>
            <a:endParaRPr lang="en-GB" dirty="0"/>
          </a:p>
          <a:p>
            <a:endParaRPr lang="en-GB" dirty="0"/>
          </a:p>
        </p:txBody>
      </p:sp>
    </p:spTree>
    <p:extLst>
      <p:ext uri="{BB962C8B-B14F-4D97-AF65-F5344CB8AC3E}">
        <p14:creationId xmlns:p14="http://schemas.microsoft.com/office/powerpoint/2010/main" val="33180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Antigen Definition - LEARN</a:t>
            </a:r>
          </a:p>
        </p:txBody>
      </p:sp>
      <p:sp>
        <p:nvSpPr>
          <p:cNvPr id="3" name="Content Placeholder 2"/>
          <p:cNvSpPr>
            <a:spLocks noGrp="1"/>
          </p:cNvSpPr>
          <p:nvPr>
            <p:ph idx="1"/>
          </p:nvPr>
        </p:nvSpPr>
        <p:spPr>
          <a:xfrm>
            <a:off x="466318" y="1838975"/>
            <a:ext cx="11320298" cy="4544032"/>
          </a:xfrm>
        </p:spPr>
        <p:txBody>
          <a:bodyPr>
            <a:normAutofit/>
          </a:bodyPr>
          <a:lstStyle/>
          <a:p>
            <a:pPr marL="0" indent="0">
              <a:spcAft>
                <a:spcPts val="1200"/>
              </a:spcAft>
              <a:buNone/>
            </a:pPr>
            <a:r>
              <a:rPr lang="en-GB" sz="3200" dirty="0">
                <a:solidFill>
                  <a:schemeClr val="tx1"/>
                </a:solidFill>
              </a:rPr>
              <a:t>What is an Antigen? </a:t>
            </a:r>
          </a:p>
          <a:p>
            <a:pPr marL="0" indent="0">
              <a:spcAft>
                <a:spcPts val="1200"/>
              </a:spcAft>
              <a:buNone/>
            </a:pPr>
            <a:r>
              <a:rPr lang="en-GB" sz="3200" dirty="0">
                <a:solidFill>
                  <a:schemeClr val="tx1"/>
                </a:solidFill>
              </a:rPr>
              <a:t>An antigen is </a:t>
            </a:r>
            <a:r>
              <a:rPr lang="en-GB" sz="3200" b="1" dirty="0">
                <a:solidFill>
                  <a:schemeClr val="tx1"/>
                </a:solidFill>
              </a:rPr>
              <a:t>any part </a:t>
            </a:r>
            <a:r>
              <a:rPr lang="en-GB" sz="3200" dirty="0">
                <a:solidFill>
                  <a:schemeClr val="tx1"/>
                </a:solidFill>
              </a:rPr>
              <a:t>of an organism or substance that is recognized as </a:t>
            </a:r>
            <a:r>
              <a:rPr lang="en-GB" sz="3200" dirty="0">
                <a:solidFill>
                  <a:srgbClr val="FF0000"/>
                </a:solidFill>
              </a:rPr>
              <a:t>non-self</a:t>
            </a:r>
            <a:r>
              <a:rPr lang="en-GB" sz="3200" dirty="0"/>
              <a:t> </a:t>
            </a:r>
            <a:r>
              <a:rPr lang="en-GB" sz="3200" dirty="0">
                <a:solidFill>
                  <a:schemeClr val="tx1"/>
                </a:solidFill>
              </a:rPr>
              <a:t>(foreign) by the immune system and stimulates an immune response.</a:t>
            </a:r>
            <a:r>
              <a:rPr lang="en-GB" sz="3200" dirty="0"/>
              <a:t> </a:t>
            </a:r>
          </a:p>
          <a:p>
            <a:pPr marL="0" indent="0">
              <a:spcAft>
                <a:spcPts val="1200"/>
              </a:spcAft>
              <a:buNone/>
            </a:pPr>
            <a:r>
              <a:rPr lang="en-GB" sz="3200" dirty="0">
                <a:solidFill>
                  <a:schemeClr val="tx1"/>
                </a:solidFill>
              </a:rPr>
              <a:t>Antigens are usually large complex molecules such as proteins or glycoproteins</a:t>
            </a:r>
          </a:p>
        </p:txBody>
      </p:sp>
      <p:pic>
        <p:nvPicPr>
          <p:cNvPr id="4" name="Picture 3"/>
          <p:cNvPicPr>
            <a:picLocks noChangeAspect="1"/>
          </p:cNvPicPr>
          <p:nvPr/>
        </p:nvPicPr>
        <p:blipFill>
          <a:blip r:embed="rId3"/>
          <a:stretch>
            <a:fillRect/>
          </a:stretch>
        </p:blipFill>
        <p:spPr>
          <a:xfrm>
            <a:off x="8586158" y="412750"/>
            <a:ext cx="2676525" cy="1714500"/>
          </a:xfrm>
          <a:prstGeom prst="rect">
            <a:avLst/>
          </a:prstGeom>
        </p:spPr>
      </p:pic>
    </p:spTree>
    <p:extLst>
      <p:ext uri="{BB962C8B-B14F-4D97-AF65-F5344CB8AC3E}">
        <p14:creationId xmlns:p14="http://schemas.microsoft.com/office/powerpoint/2010/main" val="241392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588074" cy="1320800"/>
          </a:xfrm>
        </p:spPr>
        <p:txBody>
          <a:bodyPr>
            <a:normAutofit fontScale="90000"/>
          </a:bodyPr>
          <a:lstStyle/>
          <a:p>
            <a:r>
              <a:rPr lang="en-GB" dirty="0">
                <a:solidFill>
                  <a:schemeClr val="tx1"/>
                </a:solidFill>
              </a:rPr>
              <a:t>Molecules that act as antigens and trigger an immune response include:</a:t>
            </a:r>
            <a:br>
              <a:rPr lang="en-GB" dirty="0">
                <a:solidFill>
                  <a:schemeClr val="tx1"/>
                </a:solidFill>
              </a:rPr>
            </a:br>
            <a:endParaRPr lang="en-GB" dirty="0"/>
          </a:p>
        </p:txBody>
      </p:sp>
      <p:sp>
        <p:nvSpPr>
          <p:cNvPr id="3" name="Content Placeholder 2"/>
          <p:cNvSpPr>
            <a:spLocks noGrp="1"/>
          </p:cNvSpPr>
          <p:nvPr>
            <p:ph idx="1"/>
          </p:nvPr>
        </p:nvSpPr>
        <p:spPr>
          <a:xfrm>
            <a:off x="311574" y="1930400"/>
            <a:ext cx="11319594" cy="4570984"/>
          </a:xfrm>
        </p:spPr>
        <p:txBody>
          <a:bodyPr>
            <a:normAutofit/>
          </a:bodyPr>
          <a:lstStyle/>
          <a:p>
            <a:pPr lvl="1"/>
            <a:r>
              <a:rPr lang="en-GB" sz="3000" b="1" dirty="0">
                <a:solidFill>
                  <a:schemeClr val="tx1"/>
                </a:solidFill>
              </a:rPr>
              <a:t>Pathogens </a:t>
            </a:r>
            <a:r>
              <a:rPr lang="en-GB" sz="3000" dirty="0">
                <a:solidFill>
                  <a:schemeClr val="tx1"/>
                </a:solidFill>
              </a:rPr>
              <a:t>for example HIV</a:t>
            </a:r>
          </a:p>
          <a:p>
            <a:pPr lvl="1"/>
            <a:r>
              <a:rPr lang="en-GB" sz="3000" b="1" dirty="0">
                <a:solidFill>
                  <a:schemeClr val="tx1"/>
                </a:solidFill>
              </a:rPr>
              <a:t>Non self material such as proteins</a:t>
            </a:r>
            <a:r>
              <a:rPr lang="en-GB" sz="3000" dirty="0">
                <a:solidFill>
                  <a:schemeClr val="tx1"/>
                </a:solidFill>
              </a:rPr>
              <a:t> that are part of the cell surface </a:t>
            </a:r>
            <a:r>
              <a:rPr lang="en-GB" sz="3000" dirty="0" smtClean="0">
                <a:solidFill>
                  <a:schemeClr val="tx1"/>
                </a:solidFill>
              </a:rPr>
              <a:t>membrane of foreign cells as well as </a:t>
            </a:r>
            <a:r>
              <a:rPr lang="en-GB" sz="3000" dirty="0">
                <a:solidFill>
                  <a:schemeClr val="tx1"/>
                </a:solidFill>
              </a:rPr>
              <a:t>cell wall components.</a:t>
            </a:r>
          </a:p>
          <a:p>
            <a:pPr lvl="1"/>
            <a:r>
              <a:rPr lang="en-GB" sz="3000" b="1" dirty="0">
                <a:solidFill>
                  <a:schemeClr val="tx1"/>
                </a:solidFill>
              </a:rPr>
              <a:t>Cancerous cell antigens </a:t>
            </a:r>
            <a:r>
              <a:rPr lang="en-GB" sz="3000" dirty="0">
                <a:solidFill>
                  <a:schemeClr val="tx1"/>
                </a:solidFill>
              </a:rPr>
              <a:t>which are abnormal and act as foreign antigens.</a:t>
            </a:r>
          </a:p>
          <a:p>
            <a:pPr lvl="1"/>
            <a:r>
              <a:rPr lang="en-GB" sz="3000" b="1" dirty="0">
                <a:solidFill>
                  <a:schemeClr val="tx1"/>
                </a:solidFill>
              </a:rPr>
              <a:t>Toxins</a:t>
            </a:r>
            <a:r>
              <a:rPr lang="en-GB" sz="3000" dirty="0">
                <a:solidFill>
                  <a:schemeClr val="tx1"/>
                </a:solidFill>
              </a:rPr>
              <a:t> (poisonous molecules) </a:t>
            </a:r>
            <a:r>
              <a:rPr lang="en-GB" sz="3000" dirty="0" err="1">
                <a:solidFill>
                  <a:schemeClr val="tx1"/>
                </a:solidFill>
              </a:rPr>
              <a:t>eg</a:t>
            </a:r>
            <a:r>
              <a:rPr lang="en-GB" sz="3000" dirty="0">
                <a:solidFill>
                  <a:schemeClr val="tx1"/>
                </a:solidFill>
              </a:rPr>
              <a:t> those produced by bacteria such as Cholera.</a:t>
            </a:r>
          </a:p>
          <a:p>
            <a:endParaRPr lang="en-GB" dirty="0"/>
          </a:p>
        </p:txBody>
      </p:sp>
    </p:spTree>
    <p:extLst>
      <p:ext uri="{BB962C8B-B14F-4D97-AF65-F5344CB8AC3E}">
        <p14:creationId xmlns:p14="http://schemas.microsoft.com/office/powerpoint/2010/main" val="314036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Non Specific </a:t>
            </a:r>
            <a:r>
              <a:rPr lang="en-GB" dirty="0" smtClean="0">
                <a:solidFill>
                  <a:schemeClr val="tx1"/>
                </a:solidFill>
              </a:rPr>
              <a:t>immune response</a:t>
            </a:r>
            <a:endParaRPr lang="en-GB" dirty="0">
              <a:solidFill>
                <a:schemeClr val="tx1"/>
              </a:solidFill>
            </a:endParaRPr>
          </a:p>
        </p:txBody>
      </p:sp>
      <p:sp>
        <p:nvSpPr>
          <p:cNvPr id="5" name="Text Placeholder 4"/>
          <p:cNvSpPr>
            <a:spLocks noGrp="1"/>
          </p:cNvSpPr>
          <p:nvPr>
            <p:ph type="body" idx="1"/>
          </p:nvPr>
        </p:nvSpPr>
        <p:spPr/>
        <p:txBody>
          <a:bodyPr/>
          <a:lstStyle/>
          <a:p>
            <a:r>
              <a:rPr lang="en-GB" dirty="0">
                <a:solidFill>
                  <a:schemeClr val="tx1"/>
                </a:solidFill>
              </a:rPr>
              <a:t>Phagocytosis</a:t>
            </a:r>
          </a:p>
        </p:txBody>
      </p:sp>
    </p:spTree>
    <p:extLst>
      <p:ext uri="{BB962C8B-B14F-4D97-AF65-F5344CB8AC3E}">
        <p14:creationId xmlns:p14="http://schemas.microsoft.com/office/powerpoint/2010/main" val="415888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White blood cells</a:t>
            </a:r>
          </a:p>
        </p:txBody>
      </p:sp>
      <p:sp>
        <p:nvSpPr>
          <p:cNvPr id="5" name="Content Placeholder 4"/>
          <p:cNvSpPr>
            <a:spLocks noGrp="1"/>
          </p:cNvSpPr>
          <p:nvPr>
            <p:ph idx="1"/>
          </p:nvPr>
        </p:nvSpPr>
        <p:spPr>
          <a:xfrm>
            <a:off x="677334" y="1712533"/>
            <a:ext cx="8596668" cy="3880773"/>
          </a:xfrm>
        </p:spPr>
        <p:txBody>
          <a:bodyPr>
            <a:normAutofit/>
          </a:bodyPr>
          <a:lstStyle/>
          <a:p>
            <a:r>
              <a:rPr lang="en-GB" sz="2800" dirty="0">
                <a:solidFill>
                  <a:schemeClr val="tx1"/>
                </a:solidFill>
              </a:rPr>
              <a:t>There are several types of white blood cells, each with a different function. </a:t>
            </a:r>
          </a:p>
          <a:p>
            <a:r>
              <a:rPr lang="en-GB" sz="2800" dirty="0">
                <a:solidFill>
                  <a:schemeClr val="tx1"/>
                </a:solidFill>
              </a:rPr>
              <a:t>The two main groups are:-</a:t>
            </a:r>
          </a:p>
          <a:p>
            <a:pPr marL="514350" indent="-514350">
              <a:buFont typeface="+mj-lt"/>
              <a:buAutoNum type="arabicPeriod"/>
            </a:pPr>
            <a:r>
              <a:rPr lang="en-GB" sz="2800" b="1" dirty="0">
                <a:solidFill>
                  <a:schemeClr val="tx1"/>
                </a:solidFill>
              </a:rPr>
              <a:t>Lymphocytes</a:t>
            </a:r>
            <a:r>
              <a:rPr lang="en-GB" sz="2800" dirty="0">
                <a:solidFill>
                  <a:schemeClr val="tx1"/>
                </a:solidFill>
              </a:rPr>
              <a:t> which includes </a:t>
            </a:r>
            <a:r>
              <a:rPr lang="en-GB" sz="2800" b="1" dirty="0">
                <a:solidFill>
                  <a:schemeClr val="tx1"/>
                </a:solidFill>
              </a:rPr>
              <a:t>B cells </a:t>
            </a:r>
            <a:r>
              <a:rPr lang="en-GB" sz="2800" dirty="0">
                <a:solidFill>
                  <a:schemeClr val="tx1"/>
                </a:solidFill>
              </a:rPr>
              <a:t>and </a:t>
            </a:r>
            <a:r>
              <a:rPr lang="en-GB" sz="2800" b="1" dirty="0">
                <a:solidFill>
                  <a:schemeClr val="tx1"/>
                </a:solidFill>
              </a:rPr>
              <a:t>T cells </a:t>
            </a:r>
            <a:r>
              <a:rPr lang="en-GB" sz="2800" dirty="0">
                <a:solidFill>
                  <a:schemeClr val="tx1"/>
                </a:solidFill>
              </a:rPr>
              <a:t>.</a:t>
            </a:r>
          </a:p>
          <a:p>
            <a:pPr marL="514350" indent="-514350">
              <a:buFont typeface="+mj-lt"/>
              <a:buAutoNum type="arabicPeriod"/>
            </a:pPr>
            <a:r>
              <a:rPr lang="en-GB" sz="2800" b="1" dirty="0">
                <a:solidFill>
                  <a:schemeClr val="tx1"/>
                </a:solidFill>
              </a:rPr>
              <a:t>Phagocytes</a:t>
            </a:r>
            <a:r>
              <a:rPr lang="en-GB" sz="2800" dirty="0">
                <a:solidFill>
                  <a:schemeClr val="tx1"/>
                </a:solidFill>
              </a:rPr>
              <a:t> or monocytes/macrophages</a:t>
            </a:r>
          </a:p>
        </p:txBody>
      </p:sp>
      <p:pic>
        <p:nvPicPr>
          <p:cNvPr id="8" name="Picture 7"/>
          <p:cNvPicPr>
            <a:picLocks noChangeAspect="1"/>
          </p:cNvPicPr>
          <p:nvPr/>
        </p:nvPicPr>
        <p:blipFill>
          <a:blip r:embed="rId2"/>
          <a:stretch>
            <a:fillRect/>
          </a:stretch>
        </p:blipFill>
        <p:spPr>
          <a:xfrm>
            <a:off x="7975472" y="3895530"/>
            <a:ext cx="3801999" cy="2800709"/>
          </a:xfrm>
          <a:prstGeom prst="rect">
            <a:avLst/>
          </a:prstGeom>
        </p:spPr>
      </p:pic>
    </p:spTree>
    <p:extLst>
      <p:ext uri="{BB962C8B-B14F-4D97-AF65-F5344CB8AC3E}">
        <p14:creationId xmlns:p14="http://schemas.microsoft.com/office/powerpoint/2010/main" val="165605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6857" y="1089357"/>
            <a:ext cx="5650784" cy="4660997"/>
          </a:xfrm>
          <a:prstGeom prst="rect">
            <a:avLst/>
          </a:prstGeom>
        </p:spPr>
      </p:pic>
      <p:sp>
        <p:nvSpPr>
          <p:cNvPr id="6" name="TextBox 5"/>
          <p:cNvSpPr txBox="1"/>
          <p:nvPr/>
        </p:nvSpPr>
        <p:spPr>
          <a:xfrm>
            <a:off x="6656832" y="1207008"/>
            <a:ext cx="5449824"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t>Phagocyte is a type of white blood cell that carries out phagocytosis (engulfment of pathogen</a:t>
            </a:r>
          </a:p>
          <a:p>
            <a:pPr marL="457200" indent="-457200">
              <a:buFont typeface="Arial" panose="020B0604020202020204" pitchFamily="34" charset="0"/>
              <a:buChar char="•"/>
            </a:pPr>
            <a:r>
              <a:rPr lang="en-GB" sz="2800" dirty="0"/>
              <a:t>Found in blood and tissues and are first cell to respond to pathogens</a:t>
            </a:r>
          </a:p>
        </p:txBody>
      </p:sp>
      <p:sp>
        <p:nvSpPr>
          <p:cNvPr id="7" name="Rectangle 6"/>
          <p:cNvSpPr/>
          <p:nvPr/>
        </p:nvSpPr>
        <p:spPr>
          <a:xfrm>
            <a:off x="6327641" y="4789670"/>
            <a:ext cx="5537734" cy="646331"/>
          </a:xfrm>
          <a:prstGeom prst="rect">
            <a:avLst/>
          </a:prstGeom>
        </p:spPr>
        <p:txBody>
          <a:bodyPr wrap="none">
            <a:spAutoFit/>
          </a:bodyPr>
          <a:lstStyle/>
          <a:p>
            <a:r>
              <a:rPr lang="en-GB" dirty="0">
                <a:hlinkClick r:id="rId3"/>
              </a:rPr>
              <a:t>https://www.youtube.com/watch?v=q3bOMmVy_xY</a:t>
            </a:r>
            <a:endParaRPr lang="en-GB" dirty="0"/>
          </a:p>
          <a:p>
            <a:endParaRPr lang="en-GB" dirty="0"/>
          </a:p>
        </p:txBody>
      </p:sp>
    </p:spTree>
    <p:extLst>
      <p:ext uri="{BB962C8B-B14F-4D97-AF65-F5344CB8AC3E}">
        <p14:creationId xmlns:p14="http://schemas.microsoft.com/office/powerpoint/2010/main" val="362818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10" y="365760"/>
            <a:ext cx="8596668" cy="658368"/>
          </a:xfrm>
        </p:spPr>
        <p:txBody>
          <a:bodyPr>
            <a:normAutofit fontScale="90000"/>
          </a:bodyPr>
          <a:lstStyle/>
          <a:p>
            <a:r>
              <a:rPr lang="en-GB" b="1" dirty="0">
                <a:solidFill>
                  <a:schemeClr val="tx1"/>
                </a:solidFill>
              </a:rPr>
              <a:t>Phagocytosis</a:t>
            </a:r>
          </a:p>
        </p:txBody>
      </p:sp>
      <p:grpSp>
        <p:nvGrpSpPr>
          <p:cNvPr id="10" name="Group 9"/>
          <p:cNvGrpSpPr/>
          <p:nvPr/>
        </p:nvGrpSpPr>
        <p:grpSpPr>
          <a:xfrm>
            <a:off x="687200" y="1332410"/>
            <a:ext cx="10311726" cy="5277395"/>
            <a:chOff x="661075" y="1307930"/>
            <a:chExt cx="9702125" cy="5361249"/>
          </a:xfrm>
        </p:grpSpPr>
        <p:grpSp>
          <p:nvGrpSpPr>
            <p:cNvPr id="25" name="Group 24"/>
            <p:cNvGrpSpPr/>
            <p:nvPr/>
          </p:nvGrpSpPr>
          <p:grpSpPr>
            <a:xfrm>
              <a:off x="661075" y="1307930"/>
              <a:ext cx="9702125" cy="5361249"/>
              <a:chOff x="661075" y="1307930"/>
              <a:chExt cx="9702125" cy="5361249"/>
            </a:xfrm>
          </p:grpSpPr>
          <p:grpSp>
            <p:nvGrpSpPr>
              <p:cNvPr id="23" name="Group 22"/>
              <p:cNvGrpSpPr/>
              <p:nvPr/>
            </p:nvGrpSpPr>
            <p:grpSpPr>
              <a:xfrm>
                <a:off x="3730703" y="2365248"/>
                <a:ext cx="2267761" cy="2209843"/>
                <a:chOff x="3730703" y="2365248"/>
                <a:chExt cx="2267761" cy="2209843"/>
              </a:xfrm>
            </p:grpSpPr>
            <p:sp>
              <p:nvSpPr>
                <p:cNvPr id="109" name="TextBox 108"/>
                <p:cNvSpPr txBox="1"/>
                <p:nvPr/>
              </p:nvSpPr>
              <p:spPr>
                <a:xfrm>
                  <a:off x="4108704" y="2365248"/>
                  <a:ext cx="1889760" cy="646331"/>
                </a:xfrm>
                <a:prstGeom prst="rect">
                  <a:avLst/>
                </a:prstGeom>
                <a:noFill/>
              </p:spPr>
              <p:txBody>
                <a:bodyPr wrap="square" rtlCol="0">
                  <a:spAutoFit/>
                </a:bodyPr>
                <a:lstStyle/>
                <a:p>
                  <a:r>
                    <a:rPr lang="en-GB" dirty="0"/>
                    <a:t>Phagosome vacuole forming</a:t>
                  </a:r>
                </a:p>
              </p:txBody>
            </p:sp>
            <p:pic>
              <p:nvPicPr>
                <p:cNvPr id="3" name="Picture 2"/>
                <p:cNvPicPr>
                  <a:picLocks noChangeAspect="1"/>
                </p:cNvPicPr>
                <p:nvPr/>
              </p:nvPicPr>
              <p:blipFill>
                <a:blip r:embed="rId2"/>
                <a:stretch>
                  <a:fillRect/>
                </a:stretch>
              </p:blipFill>
              <p:spPr>
                <a:xfrm>
                  <a:off x="3730703" y="3060193"/>
                  <a:ext cx="1742132" cy="1514898"/>
                </a:xfrm>
                <a:prstGeom prst="rect">
                  <a:avLst/>
                </a:prstGeom>
              </p:spPr>
            </p:pic>
          </p:grpSp>
          <p:grpSp>
            <p:nvGrpSpPr>
              <p:cNvPr id="22" name="Group 21"/>
              <p:cNvGrpSpPr/>
              <p:nvPr/>
            </p:nvGrpSpPr>
            <p:grpSpPr>
              <a:xfrm>
                <a:off x="6044137" y="3267456"/>
                <a:ext cx="2746295" cy="2157983"/>
                <a:chOff x="6044137" y="3267456"/>
                <a:chExt cx="2746295" cy="2157983"/>
              </a:xfrm>
            </p:grpSpPr>
            <p:sp>
              <p:nvSpPr>
                <p:cNvPr id="110" name="TextBox 109"/>
                <p:cNvSpPr txBox="1"/>
                <p:nvPr/>
              </p:nvSpPr>
              <p:spPr>
                <a:xfrm>
                  <a:off x="6656832" y="3267456"/>
                  <a:ext cx="2133600" cy="646331"/>
                </a:xfrm>
                <a:prstGeom prst="rect">
                  <a:avLst/>
                </a:prstGeom>
                <a:noFill/>
              </p:spPr>
              <p:txBody>
                <a:bodyPr wrap="square" rtlCol="0">
                  <a:spAutoFit/>
                </a:bodyPr>
                <a:lstStyle/>
                <a:p>
                  <a:r>
                    <a:rPr lang="en-GB" dirty="0"/>
                    <a:t>Lysosome fuses with phagosome</a:t>
                  </a:r>
                </a:p>
              </p:txBody>
            </p:sp>
            <p:pic>
              <p:nvPicPr>
                <p:cNvPr id="4" name="Picture 3"/>
                <p:cNvPicPr>
                  <a:picLocks noChangeAspect="1"/>
                </p:cNvPicPr>
                <p:nvPr/>
              </p:nvPicPr>
              <p:blipFill>
                <a:blip r:embed="rId3"/>
                <a:stretch>
                  <a:fillRect/>
                </a:stretch>
              </p:blipFill>
              <p:spPr>
                <a:xfrm>
                  <a:off x="6044137" y="3956706"/>
                  <a:ext cx="1679963" cy="1468733"/>
                </a:xfrm>
                <a:prstGeom prst="rect">
                  <a:avLst/>
                </a:prstGeom>
              </p:spPr>
            </p:pic>
          </p:grpSp>
          <p:grpSp>
            <p:nvGrpSpPr>
              <p:cNvPr id="19" name="Group 18"/>
              <p:cNvGrpSpPr/>
              <p:nvPr/>
            </p:nvGrpSpPr>
            <p:grpSpPr>
              <a:xfrm>
                <a:off x="7046976" y="4498848"/>
                <a:ext cx="3316224" cy="2170331"/>
                <a:chOff x="7046976" y="4498848"/>
                <a:chExt cx="3316224" cy="2170331"/>
              </a:xfrm>
            </p:grpSpPr>
            <p:sp>
              <p:nvSpPr>
                <p:cNvPr id="108" name="TextBox 107"/>
                <p:cNvSpPr txBox="1"/>
                <p:nvPr/>
              </p:nvSpPr>
              <p:spPr>
                <a:xfrm>
                  <a:off x="7046976" y="6022848"/>
                  <a:ext cx="2670048" cy="646331"/>
                </a:xfrm>
                <a:prstGeom prst="rect">
                  <a:avLst/>
                </a:prstGeom>
                <a:noFill/>
              </p:spPr>
              <p:txBody>
                <a:bodyPr wrap="square" rtlCol="0">
                  <a:spAutoFit/>
                </a:bodyPr>
                <a:lstStyle/>
                <a:p>
                  <a:r>
                    <a:rPr lang="en-GB" dirty="0"/>
                    <a:t>Phagocyte </a:t>
                  </a:r>
                  <a:r>
                    <a:rPr lang="en-GB" b="1" dirty="0">
                      <a:solidFill>
                        <a:srgbClr val="FF0000"/>
                      </a:solidFill>
                    </a:rPr>
                    <a:t>presents antigens </a:t>
                  </a:r>
                  <a:r>
                    <a:rPr lang="en-GB" dirty="0"/>
                    <a:t>on its surface</a:t>
                  </a:r>
                </a:p>
              </p:txBody>
            </p:sp>
            <p:pic>
              <p:nvPicPr>
                <p:cNvPr id="5" name="Picture 4"/>
                <p:cNvPicPr>
                  <a:picLocks noChangeAspect="1"/>
                </p:cNvPicPr>
                <p:nvPr/>
              </p:nvPicPr>
              <p:blipFill>
                <a:blip r:embed="rId4"/>
                <a:stretch>
                  <a:fillRect/>
                </a:stretch>
              </p:blipFill>
              <p:spPr>
                <a:xfrm>
                  <a:off x="8447116" y="4498848"/>
                  <a:ext cx="1916084" cy="1657459"/>
                </a:xfrm>
                <a:prstGeom prst="rect">
                  <a:avLst/>
                </a:prstGeom>
              </p:spPr>
            </p:pic>
          </p:grpSp>
          <p:grpSp>
            <p:nvGrpSpPr>
              <p:cNvPr id="18" name="Group 17"/>
              <p:cNvGrpSpPr/>
              <p:nvPr/>
            </p:nvGrpSpPr>
            <p:grpSpPr>
              <a:xfrm>
                <a:off x="661075" y="1307930"/>
                <a:ext cx="3398861" cy="3167448"/>
                <a:chOff x="636691" y="1673690"/>
                <a:chExt cx="3398861" cy="3167448"/>
              </a:xfrm>
            </p:grpSpPr>
            <p:grpSp>
              <p:nvGrpSpPr>
                <p:cNvPr id="17" name="Group 16"/>
                <p:cNvGrpSpPr/>
                <p:nvPr/>
              </p:nvGrpSpPr>
              <p:grpSpPr>
                <a:xfrm>
                  <a:off x="636691" y="1673690"/>
                  <a:ext cx="3398861" cy="467762"/>
                  <a:chOff x="636691" y="1515194"/>
                  <a:chExt cx="3398861" cy="467762"/>
                </a:xfrm>
              </p:grpSpPr>
              <p:sp>
                <p:nvSpPr>
                  <p:cNvPr id="106" name="TextBox 105"/>
                  <p:cNvSpPr txBox="1"/>
                  <p:nvPr/>
                </p:nvSpPr>
                <p:spPr>
                  <a:xfrm>
                    <a:off x="2497326" y="1515194"/>
                    <a:ext cx="1538226" cy="461665"/>
                  </a:xfrm>
                  <a:prstGeom prst="rect">
                    <a:avLst/>
                  </a:prstGeom>
                  <a:noFill/>
                </p:spPr>
                <p:txBody>
                  <a:bodyPr wrap="square" rtlCol="0">
                    <a:spAutoFit/>
                  </a:bodyPr>
                  <a:lstStyle/>
                  <a:p>
                    <a:r>
                      <a:rPr lang="en-GB" sz="2400" dirty="0"/>
                      <a:t>Pathogen</a:t>
                    </a:r>
                  </a:p>
                </p:txBody>
              </p:sp>
              <p:sp>
                <p:nvSpPr>
                  <p:cNvPr id="107" name="TextBox 106"/>
                  <p:cNvSpPr txBox="1"/>
                  <p:nvPr/>
                </p:nvSpPr>
                <p:spPr>
                  <a:xfrm>
                    <a:off x="636691" y="1521291"/>
                    <a:ext cx="1850475" cy="461665"/>
                  </a:xfrm>
                  <a:prstGeom prst="rect">
                    <a:avLst/>
                  </a:prstGeom>
                  <a:noFill/>
                </p:spPr>
                <p:txBody>
                  <a:bodyPr wrap="square" rtlCol="0">
                    <a:spAutoFit/>
                  </a:bodyPr>
                  <a:lstStyle/>
                  <a:p>
                    <a:r>
                      <a:rPr lang="en-GB" sz="2400" dirty="0"/>
                      <a:t>Phagocyte</a:t>
                    </a:r>
                  </a:p>
                </p:txBody>
              </p:sp>
            </p:grpSp>
            <p:grpSp>
              <p:nvGrpSpPr>
                <p:cNvPr id="16" name="Group 15"/>
                <p:cNvGrpSpPr/>
                <p:nvPr/>
              </p:nvGrpSpPr>
              <p:grpSpPr>
                <a:xfrm>
                  <a:off x="670560" y="2156630"/>
                  <a:ext cx="2767584" cy="2684508"/>
                  <a:chOff x="146304" y="2266358"/>
                  <a:chExt cx="2767584" cy="2684508"/>
                </a:xfrm>
              </p:grpSpPr>
              <p:pic>
                <p:nvPicPr>
                  <p:cNvPr id="124" name="Picture 123"/>
                  <p:cNvPicPr>
                    <a:picLocks noChangeAspect="1"/>
                  </p:cNvPicPr>
                  <p:nvPr/>
                </p:nvPicPr>
                <p:blipFill>
                  <a:blip r:embed="rId5"/>
                  <a:stretch>
                    <a:fillRect/>
                  </a:stretch>
                </p:blipFill>
                <p:spPr>
                  <a:xfrm>
                    <a:off x="712486" y="2556935"/>
                    <a:ext cx="2201402" cy="1454234"/>
                  </a:xfrm>
                  <a:prstGeom prst="rect">
                    <a:avLst/>
                  </a:prstGeom>
                </p:spPr>
              </p:pic>
              <p:grpSp>
                <p:nvGrpSpPr>
                  <p:cNvPr id="13" name="Group 12"/>
                  <p:cNvGrpSpPr/>
                  <p:nvPr/>
                </p:nvGrpSpPr>
                <p:grpSpPr>
                  <a:xfrm>
                    <a:off x="146304" y="2266358"/>
                    <a:ext cx="1109472" cy="647530"/>
                    <a:chOff x="146304" y="2266358"/>
                    <a:chExt cx="1109472" cy="647530"/>
                  </a:xfrm>
                </p:grpSpPr>
                <p:sp>
                  <p:nvSpPr>
                    <p:cNvPr id="105" name="TextBox 104"/>
                    <p:cNvSpPr txBox="1"/>
                    <p:nvPr/>
                  </p:nvSpPr>
                  <p:spPr>
                    <a:xfrm>
                      <a:off x="146304" y="2266358"/>
                      <a:ext cx="902208" cy="338554"/>
                    </a:xfrm>
                    <a:prstGeom prst="rect">
                      <a:avLst/>
                    </a:prstGeom>
                    <a:noFill/>
                  </p:spPr>
                  <p:txBody>
                    <a:bodyPr wrap="square" rtlCol="0">
                      <a:spAutoFit/>
                    </a:bodyPr>
                    <a:lstStyle/>
                    <a:p>
                      <a:r>
                        <a:rPr lang="en-GB" sz="1600" dirty="0"/>
                        <a:t>nucleus</a:t>
                      </a:r>
                    </a:p>
                  </p:txBody>
                </p:sp>
                <p:cxnSp>
                  <p:nvCxnSpPr>
                    <p:cNvPr id="27" name="Straight Connector 26"/>
                    <p:cNvCxnSpPr/>
                    <p:nvPr/>
                  </p:nvCxnSpPr>
                  <p:spPr>
                    <a:xfrm>
                      <a:off x="926592" y="2572512"/>
                      <a:ext cx="329184" cy="3413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67301" y="3779520"/>
                    <a:ext cx="2076027" cy="1171346"/>
                    <a:chOff x="167301" y="3779520"/>
                    <a:chExt cx="2076027" cy="1171346"/>
                  </a:xfrm>
                </p:grpSpPr>
                <p:sp>
                  <p:nvSpPr>
                    <p:cNvPr id="104" name="TextBox 103"/>
                    <p:cNvSpPr txBox="1"/>
                    <p:nvPr/>
                  </p:nvSpPr>
                  <p:spPr>
                    <a:xfrm>
                      <a:off x="167301" y="4366091"/>
                      <a:ext cx="2076027" cy="584775"/>
                    </a:xfrm>
                    <a:prstGeom prst="rect">
                      <a:avLst/>
                    </a:prstGeom>
                    <a:noFill/>
                  </p:spPr>
                  <p:txBody>
                    <a:bodyPr wrap="square" rtlCol="0">
                      <a:spAutoFit/>
                    </a:bodyPr>
                    <a:lstStyle/>
                    <a:p>
                      <a:r>
                        <a:rPr lang="en-GB" sz="1600" dirty="0"/>
                        <a:t>Lysosome containing </a:t>
                      </a:r>
                      <a:r>
                        <a:rPr lang="en-GB" sz="1600" b="1" dirty="0">
                          <a:solidFill>
                            <a:srgbClr val="FF0000"/>
                          </a:solidFill>
                        </a:rPr>
                        <a:t>lysozyme</a:t>
                      </a:r>
                      <a:r>
                        <a:rPr lang="en-GB" sz="1600" dirty="0"/>
                        <a:t> enzymes</a:t>
                      </a:r>
                    </a:p>
                  </p:txBody>
                </p:sp>
                <p:cxnSp>
                  <p:nvCxnSpPr>
                    <p:cNvPr id="120" name="Straight Connector 119"/>
                    <p:cNvCxnSpPr/>
                    <p:nvPr/>
                  </p:nvCxnSpPr>
                  <p:spPr>
                    <a:xfrm flipH="1">
                      <a:off x="699685" y="3779520"/>
                      <a:ext cx="580475" cy="5791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4" name="Right Arrow 23"/>
              <p:cNvSpPr/>
              <p:nvPr/>
            </p:nvSpPr>
            <p:spPr>
              <a:xfrm rot="1515346">
                <a:off x="2962655" y="2950464"/>
                <a:ext cx="6096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40"/>
              <p:cNvSpPr/>
              <p:nvPr/>
            </p:nvSpPr>
            <p:spPr>
              <a:xfrm rot="1597514">
                <a:off x="5553457" y="3907536"/>
                <a:ext cx="6096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p:cNvSpPr/>
              <p:nvPr/>
            </p:nvSpPr>
            <p:spPr>
              <a:xfrm rot="1448407">
                <a:off x="7839456" y="4803648"/>
                <a:ext cx="6096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3337560" y="1840230"/>
              <a:ext cx="3920490" cy="400050"/>
              <a:chOff x="3337560" y="1840230"/>
              <a:chExt cx="3920490" cy="400050"/>
            </a:xfrm>
          </p:grpSpPr>
          <p:sp>
            <p:nvSpPr>
              <p:cNvPr id="6" name="TextBox 5"/>
              <p:cNvSpPr txBox="1"/>
              <p:nvPr/>
            </p:nvSpPr>
            <p:spPr>
              <a:xfrm>
                <a:off x="3726180" y="1840230"/>
                <a:ext cx="3531870" cy="375200"/>
              </a:xfrm>
              <a:prstGeom prst="rect">
                <a:avLst/>
              </a:prstGeom>
              <a:noFill/>
            </p:spPr>
            <p:txBody>
              <a:bodyPr wrap="square" rtlCol="0">
                <a:spAutoFit/>
              </a:bodyPr>
              <a:lstStyle/>
              <a:p>
                <a:r>
                  <a:rPr lang="en-GB" dirty="0"/>
                  <a:t>Antigens on surface of pathogen</a:t>
                </a:r>
              </a:p>
            </p:txBody>
          </p:sp>
          <p:cxnSp>
            <p:nvCxnSpPr>
              <p:cNvPr id="8" name="Straight Connector 7"/>
              <p:cNvCxnSpPr>
                <a:stCxn id="6" idx="1"/>
              </p:cNvCxnSpPr>
              <p:nvPr/>
            </p:nvCxnSpPr>
            <p:spPr>
              <a:xfrm flipH="1">
                <a:off x="3337560" y="2027830"/>
                <a:ext cx="388620" cy="212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p:nvSpPr>
        <p:spPr>
          <a:xfrm>
            <a:off x="124501" y="5886686"/>
            <a:ext cx="6096000" cy="923330"/>
          </a:xfrm>
          <a:prstGeom prst="rect">
            <a:avLst/>
          </a:prstGeom>
        </p:spPr>
        <p:txBody>
          <a:bodyPr>
            <a:spAutoFit/>
          </a:bodyPr>
          <a:lstStyle/>
          <a:p>
            <a:r>
              <a:rPr lang="en-GB" dirty="0">
                <a:hlinkClick r:id="rId6"/>
              </a:rPr>
              <a:t>http://www.dnatube.com/video/116/Neutrophil-attacts-on-bacteria</a:t>
            </a:r>
            <a:endParaRPr lang="en-GB" dirty="0"/>
          </a:p>
          <a:p>
            <a:r>
              <a:rPr lang="en-GB" dirty="0"/>
              <a:t> Real life (under a microscope)</a:t>
            </a:r>
          </a:p>
        </p:txBody>
      </p:sp>
      <p:sp>
        <p:nvSpPr>
          <p:cNvPr id="35" name="TextBox 34"/>
          <p:cNvSpPr txBox="1"/>
          <p:nvPr/>
        </p:nvSpPr>
        <p:spPr>
          <a:xfrm>
            <a:off x="687200" y="4576568"/>
            <a:ext cx="3753783" cy="923330"/>
          </a:xfrm>
          <a:prstGeom prst="rect">
            <a:avLst/>
          </a:prstGeom>
          <a:noFill/>
        </p:spPr>
        <p:txBody>
          <a:bodyPr wrap="square" rtlCol="0">
            <a:spAutoFit/>
          </a:bodyPr>
          <a:lstStyle/>
          <a:p>
            <a:r>
              <a:rPr lang="en-GB" dirty="0"/>
              <a:t>Chemical products of dead or damaged pathogen attract the </a:t>
            </a:r>
            <a:r>
              <a:rPr lang="en-GB" dirty="0" err="1"/>
              <a:t>phagoctye</a:t>
            </a:r>
            <a:endParaRPr lang="en-GB" dirty="0"/>
          </a:p>
        </p:txBody>
      </p:sp>
    </p:spTree>
    <p:extLst>
      <p:ext uri="{BB962C8B-B14F-4D97-AF65-F5344CB8AC3E}">
        <p14:creationId xmlns:p14="http://schemas.microsoft.com/office/powerpoint/2010/main" val="2897173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Antigen presenting cells</a:t>
            </a:r>
          </a:p>
        </p:txBody>
      </p:sp>
      <p:sp>
        <p:nvSpPr>
          <p:cNvPr id="3" name="Content Placeholder 2"/>
          <p:cNvSpPr>
            <a:spLocks noGrp="1"/>
          </p:cNvSpPr>
          <p:nvPr>
            <p:ph idx="1"/>
          </p:nvPr>
        </p:nvSpPr>
        <p:spPr>
          <a:xfrm>
            <a:off x="677334" y="1666813"/>
            <a:ext cx="10441770" cy="463739"/>
          </a:xfrm>
        </p:spPr>
        <p:txBody>
          <a:bodyPr>
            <a:normAutofit fontScale="70000" lnSpcReduction="20000"/>
          </a:bodyPr>
          <a:lstStyle/>
          <a:p>
            <a:pPr marL="0" indent="0">
              <a:buNone/>
            </a:pPr>
            <a:r>
              <a:rPr lang="en-GB" dirty="0">
                <a:solidFill>
                  <a:schemeClr val="tx1"/>
                </a:solidFill>
              </a:rPr>
              <a:t>When a cell presents foreign antigens on it’s surface it is said to be an </a:t>
            </a:r>
            <a:r>
              <a:rPr lang="en-GB" b="1" i="1" dirty="0">
                <a:solidFill>
                  <a:srgbClr val="FF0000"/>
                </a:solidFill>
              </a:rPr>
              <a:t>ANTIGEN PRESENTING </a:t>
            </a:r>
            <a:r>
              <a:rPr lang="en-GB" b="1" dirty="0">
                <a:solidFill>
                  <a:schemeClr val="tx1"/>
                </a:solidFill>
              </a:rPr>
              <a:t>CELL</a:t>
            </a:r>
            <a:r>
              <a:rPr lang="en-GB" dirty="0">
                <a:solidFill>
                  <a:schemeClr val="tx1"/>
                </a:solidFill>
              </a:rPr>
              <a:t>.</a:t>
            </a:r>
          </a:p>
        </p:txBody>
      </p:sp>
      <p:pic>
        <p:nvPicPr>
          <p:cNvPr id="4" name="Picture 3"/>
          <p:cNvPicPr>
            <a:picLocks noChangeAspect="1"/>
          </p:cNvPicPr>
          <p:nvPr/>
        </p:nvPicPr>
        <p:blipFill>
          <a:blip r:embed="rId2"/>
          <a:stretch>
            <a:fillRect/>
          </a:stretch>
        </p:blipFill>
        <p:spPr>
          <a:xfrm>
            <a:off x="4348191" y="2550551"/>
            <a:ext cx="3586117" cy="2744929"/>
          </a:xfrm>
          <a:prstGeom prst="rect">
            <a:avLst/>
          </a:prstGeom>
        </p:spPr>
      </p:pic>
      <p:sp>
        <p:nvSpPr>
          <p:cNvPr id="5" name="TextBox 4"/>
          <p:cNvSpPr txBox="1"/>
          <p:nvPr/>
        </p:nvSpPr>
        <p:spPr>
          <a:xfrm>
            <a:off x="8247888" y="2618281"/>
            <a:ext cx="2871216" cy="369332"/>
          </a:xfrm>
          <a:prstGeom prst="rect">
            <a:avLst/>
          </a:prstGeom>
          <a:noFill/>
        </p:spPr>
        <p:txBody>
          <a:bodyPr wrap="square" rtlCol="0">
            <a:spAutoFit/>
          </a:bodyPr>
          <a:lstStyle/>
          <a:p>
            <a:r>
              <a:rPr lang="en-GB" dirty="0"/>
              <a:t>Foreign antigen</a:t>
            </a:r>
          </a:p>
        </p:txBody>
      </p:sp>
      <p:cxnSp>
        <p:nvCxnSpPr>
          <p:cNvPr id="7" name="Straight Arrow Connector 6"/>
          <p:cNvCxnSpPr>
            <a:stCxn id="5" idx="1"/>
          </p:cNvCxnSpPr>
          <p:nvPr/>
        </p:nvCxnSpPr>
        <p:spPr>
          <a:xfrm flipH="1">
            <a:off x="7516368" y="2802947"/>
            <a:ext cx="73152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17992" y="4546754"/>
            <a:ext cx="2871216" cy="646331"/>
          </a:xfrm>
          <a:prstGeom prst="rect">
            <a:avLst/>
          </a:prstGeom>
          <a:noFill/>
        </p:spPr>
        <p:txBody>
          <a:bodyPr wrap="square" rtlCol="0">
            <a:spAutoFit/>
          </a:bodyPr>
          <a:lstStyle/>
          <a:p>
            <a:r>
              <a:rPr lang="en-GB" dirty="0"/>
              <a:t>Phagolysosome containing lysozymes</a:t>
            </a:r>
          </a:p>
        </p:txBody>
      </p:sp>
      <p:cxnSp>
        <p:nvCxnSpPr>
          <p:cNvPr id="14" name="Straight Arrow Connector 13"/>
          <p:cNvCxnSpPr>
            <a:stCxn id="13" idx="1"/>
          </p:cNvCxnSpPr>
          <p:nvPr/>
        </p:nvCxnSpPr>
        <p:spPr>
          <a:xfrm flipH="1" flipV="1">
            <a:off x="6492240" y="4317170"/>
            <a:ext cx="1825752" cy="552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4452" y="2895280"/>
            <a:ext cx="2871216" cy="369332"/>
          </a:xfrm>
          <a:prstGeom prst="rect">
            <a:avLst/>
          </a:prstGeom>
          <a:noFill/>
        </p:spPr>
        <p:txBody>
          <a:bodyPr wrap="square" rtlCol="0">
            <a:spAutoFit/>
          </a:bodyPr>
          <a:lstStyle/>
          <a:p>
            <a:r>
              <a:rPr lang="en-GB" dirty="0"/>
              <a:t>Nucleus</a:t>
            </a:r>
          </a:p>
        </p:txBody>
      </p:sp>
      <p:cxnSp>
        <p:nvCxnSpPr>
          <p:cNvPr id="18" name="Straight Arrow Connector 17"/>
          <p:cNvCxnSpPr/>
          <p:nvPr/>
        </p:nvCxnSpPr>
        <p:spPr>
          <a:xfrm>
            <a:off x="2990088" y="3079946"/>
            <a:ext cx="2459736" cy="395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720840" y="2802947"/>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341108" y="3436291"/>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147560" y="4315588"/>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841963" y="2819653"/>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148738" y="3177039"/>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a:stCxn id="29" idx="1"/>
          </p:cNvCxnSpPr>
          <p:nvPr/>
        </p:nvCxnSpPr>
        <p:spPr>
          <a:xfrm flipH="1">
            <a:off x="6848856" y="2444061"/>
            <a:ext cx="667512" cy="339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16368" y="2259395"/>
            <a:ext cx="2871216" cy="369332"/>
          </a:xfrm>
          <a:prstGeom prst="rect">
            <a:avLst/>
          </a:prstGeom>
          <a:noFill/>
        </p:spPr>
        <p:txBody>
          <a:bodyPr wrap="square" rtlCol="0">
            <a:spAutoFit/>
          </a:bodyPr>
          <a:lstStyle/>
          <a:p>
            <a:r>
              <a:rPr lang="en-GB" dirty="0"/>
              <a:t>Self antigen</a:t>
            </a:r>
          </a:p>
        </p:txBody>
      </p:sp>
    </p:spTree>
    <p:extLst>
      <p:ext uri="{BB962C8B-B14F-4D97-AF65-F5344CB8AC3E}">
        <p14:creationId xmlns:p14="http://schemas.microsoft.com/office/powerpoint/2010/main" val="274065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869582" cy="1320800"/>
          </a:xfrm>
        </p:spPr>
        <p:txBody>
          <a:bodyPr>
            <a:normAutofit fontScale="90000"/>
          </a:bodyPr>
          <a:lstStyle/>
          <a:p>
            <a:r>
              <a:rPr lang="en-GB" sz="3200" b="1" dirty="0">
                <a:solidFill>
                  <a:schemeClr val="tx1"/>
                </a:solidFill>
              </a:rPr>
              <a:t>Starter: What Do You Know/Remember from GCSE</a:t>
            </a:r>
            <a:r>
              <a:rPr lang="en-GB" sz="3200" b="1" dirty="0" smtClean="0">
                <a:solidFill>
                  <a:schemeClr val="tx1"/>
                </a:solidFill>
              </a:rPr>
              <a:t>?</a:t>
            </a:r>
            <a:br>
              <a:rPr lang="en-GB" sz="3200" b="1" dirty="0" smtClean="0">
                <a:solidFill>
                  <a:schemeClr val="tx1"/>
                </a:solidFill>
              </a:rPr>
            </a:br>
            <a:r>
              <a:rPr lang="en-GB" sz="3200" b="1" dirty="0" smtClean="0"/>
              <a:t>Answer these on a scrap sheet of paper before moving on to the next slide</a:t>
            </a:r>
            <a:endParaRPr lang="en-GB" sz="3200" b="1" dirty="0">
              <a:solidFill>
                <a:schemeClr val="tx1"/>
              </a:solidFill>
            </a:endParaRPr>
          </a:p>
        </p:txBody>
      </p:sp>
      <p:sp>
        <p:nvSpPr>
          <p:cNvPr id="3" name="Content Placeholder 2"/>
          <p:cNvSpPr>
            <a:spLocks noGrp="1"/>
          </p:cNvSpPr>
          <p:nvPr>
            <p:ph idx="1"/>
          </p:nvPr>
        </p:nvSpPr>
        <p:spPr>
          <a:xfrm>
            <a:off x="677333" y="2022955"/>
            <a:ext cx="9932212" cy="4835045"/>
          </a:xfrm>
        </p:spPr>
        <p:txBody>
          <a:bodyPr>
            <a:noAutofit/>
          </a:bodyPr>
          <a:lstStyle/>
          <a:p>
            <a:pPr>
              <a:buClrTx/>
              <a:buFont typeface="+mj-lt"/>
              <a:buAutoNum type="arabicPeriod"/>
            </a:pPr>
            <a:r>
              <a:rPr lang="en-GB" sz="2800" dirty="0"/>
              <a:t>Which blood cells help defend the body against pathogens?</a:t>
            </a:r>
          </a:p>
          <a:p>
            <a:pPr>
              <a:buClrTx/>
              <a:buFont typeface="+mj-lt"/>
              <a:buAutoNum type="arabicPeriod"/>
            </a:pPr>
            <a:r>
              <a:rPr lang="en-GB" sz="2800" dirty="0"/>
              <a:t>Name 3 ways they can do this.</a:t>
            </a:r>
          </a:p>
          <a:p>
            <a:pPr>
              <a:buClrTx/>
              <a:buFont typeface="+mj-lt"/>
              <a:buAutoNum type="arabicPeriod"/>
            </a:pPr>
            <a:r>
              <a:rPr lang="en-GB" sz="2800" dirty="0"/>
              <a:t>What is a vaccination and what does it make the body do?</a:t>
            </a:r>
          </a:p>
          <a:p>
            <a:pPr>
              <a:buClrTx/>
              <a:buFont typeface="+mj-lt"/>
              <a:buAutoNum type="arabicPeriod"/>
            </a:pPr>
            <a:r>
              <a:rPr lang="en-GB" sz="2800" dirty="0"/>
              <a:t>What vaccine is used against measles mumps and rubella?</a:t>
            </a:r>
          </a:p>
          <a:p>
            <a:pPr>
              <a:buClrTx/>
              <a:buFont typeface="+mj-lt"/>
              <a:buAutoNum type="arabicPeriod"/>
            </a:pPr>
            <a:r>
              <a:rPr lang="en-GB" sz="2800" dirty="0"/>
              <a:t>If much of a population is immune to a pathogen, how is the spread of the pathogen affected</a:t>
            </a:r>
            <a:r>
              <a:rPr lang="en-GB" sz="2800" dirty="0" smtClean="0"/>
              <a:t>?</a:t>
            </a:r>
            <a:endParaRPr lang="en-GB" sz="2800" dirty="0"/>
          </a:p>
        </p:txBody>
      </p:sp>
    </p:spTree>
    <p:extLst>
      <p:ext uri="{BB962C8B-B14F-4D97-AF65-F5344CB8AC3E}">
        <p14:creationId xmlns:p14="http://schemas.microsoft.com/office/powerpoint/2010/main" val="83825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09600"/>
            <a:ext cx="10944690" cy="1320800"/>
          </a:xfrm>
        </p:spPr>
        <p:txBody>
          <a:bodyPr>
            <a:normAutofit/>
          </a:bodyPr>
          <a:lstStyle/>
          <a:p>
            <a:r>
              <a:rPr lang="en-GB" dirty="0">
                <a:solidFill>
                  <a:schemeClr val="tx1"/>
                </a:solidFill>
              </a:rPr>
              <a:t>Jumbled </a:t>
            </a:r>
            <a:r>
              <a:rPr lang="en-GB" dirty="0" smtClean="0">
                <a:solidFill>
                  <a:schemeClr val="tx1"/>
                </a:solidFill>
              </a:rPr>
              <a:t>statements</a:t>
            </a:r>
            <a:endParaRPr lang="en-GB" dirty="0">
              <a:solidFill>
                <a:schemeClr val="tx1"/>
              </a:solidFill>
            </a:endParaRPr>
          </a:p>
        </p:txBody>
      </p:sp>
      <p:sp>
        <p:nvSpPr>
          <p:cNvPr id="4" name="Content Placeholder 3"/>
          <p:cNvSpPr>
            <a:spLocks noGrp="1"/>
          </p:cNvSpPr>
          <p:nvPr>
            <p:ph idx="1"/>
          </p:nvPr>
        </p:nvSpPr>
        <p:spPr>
          <a:xfrm>
            <a:off x="677334" y="2160589"/>
            <a:ext cx="11063562" cy="3880773"/>
          </a:xfrm>
        </p:spPr>
        <p:txBody>
          <a:bodyPr>
            <a:normAutofit fontScale="92500" lnSpcReduction="20000"/>
          </a:bodyPr>
          <a:lstStyle/>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The phagocyte then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presents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the pathogen’s antigens – it sticks the antigens on its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surface</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to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activate</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other immune cells.</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The phagocyte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recognises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the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antigens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on a pathogen and binds to it.</a:t>
            </a:r>
            <a:r>
              <a:rPr lang="en-GB" sz="105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A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lysosome </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(containing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lysozymes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fuses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with the phagocytic vesicle. The lysozymes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hydrolyse</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the pathogen.</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The cytoplasm of the phagocyte moves round the pathogen,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engulfing</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it in a phagocytic vesicle within the cytoplasm.</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A phagocyte moves towards a pathogen as it is attracted to chemical</a:t>
            </a:r>
            <a:r>
              <a:rPr lang="en-GB" dirty="0">
                <a:latin typeface="Arial" panose="020B0604020202020204" pitchFamily="34" charset="0"/>
                <a:ea typeface="Calibri" panose="020F0502020204030204" pitchFamily="34" charset="0"/>
                <a:cs typeface="Times New Roman" panose="02020603050405020304" pitchFamily="18" charset="0"/>
              </a:rPr>
              <a:t>s released by the pathogen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2627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Specific Immune response</a:t>
            </a:r>
          </a:p>
        </p:txBody>
      </p:sp>
      <p:sp>
        <p:nvSpPr>
          <p:cNvPr id="5" name="Text Placeholder 4"/>
          <p:cNvSpPr>
            <a:spLocks noGrp="1"/>
          </p:cNvSpPr>
          <p:nvPr>
            <p:ph type="body" idx="1"/>
          </p:nvPr>
        </p:nvSpPr>
        <p:spPr/>
        <p:txBody>
          <a:bodyPr/>
          <a:lstStyle/>
          <a:p>
            <a:r>
              <a:rPr lang="en-GB" dirty="0">
                <a:solidFill>
                  <a:schemeClr val="tx1"/>
                </a:solidFill>
              </a:rPr>
              <a:t>Humoral and cellular response</a:t>
            </a:r>
          </a:p>
        </p:txBody>
      </p:sp>
      <p:pic>
        <p:nvPicPr>
          <p:cNvPr id="6" name="Picture 5"/>
          <p:cNvPicPr>
            <a:picLocks noChangeAspect="1"/>
          </p:cNvPicPr>
          <p:nvPr/>
        </p:nvPicPr>
        <p:blipFill>
          <a:blip r:embed="rId2"/>
          <a:stretch>
            <a:fillRect/>
          </a:stretch>
        </p:blipFill>
        <p:spPr>
          <a:xfrm>
            <a:off x="8752114" y="83127"/>
            <a:ext cx="3312093" cy="3453033"/>
          </a:xfrm>
          <a:prstGeom prst="rect">
            <a:avLst/>
          </a:prstGeom>
        </p:spPr>
      </p:pic>
    </p:spTree>
    <p:extLst>
      <p:ext uri="{BB962C8B-B14F-4D97-AF65-F5344CB8AC3E}">
        <p14:creationId xmlns:p14="http://schemas.microsoft.com/office/powerpoint/2010/main" val="3298662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Types of specific response</a:t>
            </a:r>
          </a:p>
        </p:txBody>
      </p:sp>
      <p:sp>
        <p:nvSpPr>
          <p:cNvPr id="5" name="Content Placeholder 4"/>
          <p:cNvSpPr>
            <a:spLocks noGrp="1"/>
          </p:cNvSpPr>
          <p:nvPr>
            <p:ph idx="1"/>
          </p:nvPr>
        </p:nvSpPr>
        <p:spPr/>
        <p:txBody>
          <a:bodyPr/>
          <a:lstStyle/>
          <a:p>
            <a:r>
              <a:rPr lang="en-GB" dirty="0"/>
              <a:t>Cell mediated Response</a:t>
            </a:r>
          </a:p>
          <a:p>
            <a:r>
              <a:rPr lang="en-GB" dirty="0"/>
              <a:t>Humoral Response</a:t>
            </a:r>
          </a:p>
        </p:txBody>
      </p:sp>
    </p:spTree>
    <p:extLst>
      <p:ext uri="{BB962C8B-B14F-4D97-AF65-F5344CB8AC3E}">
        <p14:creationId xmlns:p14="http://schemas.microsoft.com/office/powerpoint/2010/main" val="762204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Introductory video</a:t>
            </a:r>
          </a:p>
        </p:txBody>
      </p:sp>
      <p:sp>
        <p:nvSpPr>
          <p:cNvPr id="5" name="Content Placeholder 4"/>
          <p:cNvSpPr>
            <a:spLocks noGrp="1"/>
          </p:cNvSpPr>
          <p:nvPr>
            <p:ph idx="1"/>
          </p:nvPr>
        </p:nvSpPr>
        <p:spPr/>
        <p:txBody>
          <a:bodyPr/>
          <a:lstStyle/>
          <a:p>
            <a:r>
              <a:rPr lang="en-GB" dirty="0" smtClean="0">
                <a:hlinkClick r:id="rId2"/>
              </a:rPr>
              <a:t>http</a:t>
            </a:r>
            <a:r>
              <a:rPr lang="en-GB" dirty="0">
                <a:hlinkClick r:id="rId2"/>
              </a:rPr>
              <a:t>://www.sbs.utexas.edu/psaxena/MicrobiologyAnimations/Animations/Cell-MediatedImmunity/micro_cell-mediated.swf</a:t>
            </a:r>
            <a:r>
              <a:rPr lang="en-GB" dirty="0"/>
              <a:t> </a:t>
            </a:r>
            <a:r>
              <a:rPr lang="en-GB" dirty="0" smtClean="0"/>
              <a:t>(slightly higher detail level than is required – you do not need to know the distinction between T</a:t>
            </a:r>
            <a:r>
              <a:rPr lang="en-GB" baseline="-25000" dirty="0" smtClean="0"/>
              <a:t>H</a:t>
            </a:r>
            <a:r>
              <a:rPr lang="en-GB" dirty="0" smtClean="0"/>
              <a:t>1 and T</a:t>
            </a:r>
            <a:r>
              <a:rPr lang="en-GB" baseline="-25000" dirty="0" smtClean="0"/>
              <a:t>H</a:t>
            </a:r>
            <a:r>
              <a:rPr lang="en-GB" dirty="0" smtClean="0"/>
              <a:t>2 cells)</a:t>
            </a:r>
            <a:endParaRPr lang="en-GB" dirty="0"/>
          </a:p>
          <a:p>
            <a:endParaRPr lang="en-GB" dirty="0" smtClean="0"/>
          </a:p>
          <a:p>
            <a:r>
              <a:rPr lang="en-GB" dirty="0" smtClean="0"/>
              <a:t> </a:t>
            </a:r>
            <a:endParaRPr lang="en-GB" dirty="0"/>
          </a:p>
        </p:txBody>
      </p:sp>
    </p:spTree>
    <p:extLst>
      <p:ext uri="{BB962C8B-B14F-4D97-AF65-F5344CB8AC3E}">
        <p14:creationId xmlns:p14="http://schemas.microsoft.com/office/powerpoint/2010/main" val="1708776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703" y="206249"/>
            <a:ext cx="11256245" cy="1320800"/>
          </a:xfrm>
        </p:spPr>
        <p:txBody>
          <a:bodyPr/>
          <a:lstStyle/>
          <a:p>
            <a:r>
              <a:rPr lang="en-GB" b="1" dirty="0">
                <a:solidFill>
                  <a:schemeClr val="tx1"/>
                </a:solidFill>
              </a:rPr>
              <a:t>Lymphocytes ( Blood cells of the specific immune response)</a:t>
            </a:r>
          </a:p>
        </p:txBody>
      </p:sp>
      <p:sp>
        <p:nvSpPr>
          <p:cNvPr id="5" name="Content Placeholder 4"/>
          <p:cNvSpPr>
            <a:spLocks noGrp="1"/>
          </p:cNvSpPr>
          <p:nvPr>
            <p:ph idx="1"/>
          </p:nvPr>
        </p:nvSpPr>
        <p:spPr>
          <a:xfrm>
            <a:off x="320718" y="1954561"/>
            <a:ext cx="6903042" cy="4432018"/>
          </a:xfrm>
        </p:spPr>
        <p:txBody>
          <a:bodyPr>
            <a:normAutofit/>
          </a:bodyPr>
          <a:lstStyle/>
          <a:p>
            <a:r>
              <a:rPr lang="en-GB" sz="2400" dirty="0">
                <a:solidFill>
                  <a:schemeClr val="tx1"/>
                </a:solidFill>
              </a:rPr>
              <a:t>10 million different types of lymphocyte in the body (either B or T cells)</a:t>
            </a:r>
          </a:p>
          <a:p>
            <a:r>
              <a:rPr lang="en-GB" sz="2400" dirty="0">
                <a:solidFill>
                  <a:schemeClr val="tx1"/>
                </a:solidFill>
              </a:rPr>
              <a:t>Specific lymphocytes are not produced in response to infection but </a:t>
            </a:r>
            <a:r>
              <a:rPr lang="en-GB" sz="2400" b="1" dirty="0">
                <a:solidFill>
                  <a:srgbClr val="FF0000"/>
                </a:solidFill>
              </a:rPr>
              <a:t>already exist</a:t>
            </a:r>
            <a:r>
              <a:rPr lang="en-GB" sz="2400" dirty="0">
                <a:solidFill>
                  <a:schemeClr val="tx1"/>
                </a:solidFill>
              </a:rPr>
              <a:t>.</a:t>
            </a:r>
          </a:p>
          <a:p>
            <a:r>
              <a:rPr lang="en-GB" sz="2400" dirty="0">
                <a:solidFill>
                  <a:schemeClr val="tx1"/>
                </a:solidFill>
              </a:rPr>
              <a:t>As so many different types there is a high probability that when a pathogen enters the body one of these lymphocytes will have a protein on its surface </a:t>
            </a:r>
            <a:r>
              <a:rPr lang="en-GB" sz="2400" b="1" dirty="0">
                <a:solidFill>
                  <a:srgbClr val="FF0000"/>
                </a:solidFill>
              </a:rPr>
              <a:t>complimentary</a:t>
            </a:r>
            <a:r>
              <a:rPr lang="en-GB" sz="2400" dirty="0">
                <a:solidFill>
                  <a:schemeClr val="tx1"/>
                </a:solidFill>
              </a:rPr>
              <a:t> to a </a:t>
            </a:r>
            <a:r>
              <a:rPr lang="en-GB" sz="2400" b="1" dirty="0">
                <a:solidFill>
                  <a:srgbClr val="FF0000"/>
                </a:solidFill>
              </a:rPr>
              <a:t>specific</a:t>
            </a:r>
            <a:r>
              <a:rPr lang="en-GB" sz="2400" dirty="0">
                <a:solidFill>
                  <a:schemeClr val="tx1"/>
                </a:solidFill>
              </a:rPr>
              <a:t> protein on the pathogen.</a:t>
            </a:r>
          </a:p>
          <a:p>
            <a:r>
              <a:rPr lang="en-GB" sz="2400" dirty="0">
                <a:solidFill>
                  <a:schemeClr val="tx1"/>
                </a:solidFill>
              </a:rPr>
              <a:t>i.e. The lymphocyte will ‘recognise’ the pathogen</a:t>
            </a:r>
          </a:p>
        </p:txBody>
      </p:sp>
      <p:pic>
        <p:nvPicPr>
          <p:cNvPr id="6" name="Picture 5"/>
          <p:cNvPicPr>
            <a:picLocks noChangeAspect="1"/>
          </p:cNvPicPr>
          <p:nvPr/>
        </p:nvPicPr>
        <p:blipFill>
          <a:blip r:embed="rId3"/>
          <a:stretch>
            <a:fillRect/>
          </a:stretch>
        </p:blipFill>
        <p:spPr>
          <a:xfrm>
            <a:off x="7223760" y="2482951"/>
            <a:ext cx="4484188" cy="1997609"/>
          </a:xfrm>
          <a:prstGeom prst="rect">
            <a:avLst/>
          </a:prstGeom>
        </p:spPr>
      </p:pic>
      <p:sp>
        <p:nvSpPr>
          <p:cNvPr id="7" name="Rectangle 6"/>
          <p:cNvSpPr/>
          <p:nvPr/>
        </p:nvSpPr>
        <p:spPr>
          <a:xfrm>
            <a:off x="7550476" y="4703874"/>
            <a:ext cx="4258056" cy="1200329"/>
          </a:xfrm>
          <a:prstGeom prst="rect">
            <a:avLst/>
          </a:prstGeom>
        </p:spPr>
        <p:txBody>
          <a:bodyPr wrap="square">
            <a:spAutoFit/>
          </a:bodyPr>
          <a:lstStyle/>
          <a:p>
            <a:pPr lvl="0" defTabSz="457200">
              <a:spcBef>
                <a:spcPts val="1000"/>
              </a:spcBef>
              <a:buClr>
                <a:srgbClr val="FFCA08"/>
              </a:buClr>
              <a:buSzPct val="80000"/>
            </a:pPr>
            <a:r>
              <a:rPr lang="en-GB" sz="2400" dirty="0">
                <a:solidFill>
                  <a:prstClr val="black"/>
                </a:solidFill>
              </a:rPr>
              <a:t>T and B cells have receptor molecules on their membrane surfaces.</a:t>
            </a:r>
          </a:p>
        </p:txBody>
      </p:sp>
    </p:spTree>
    <p:extLst>
      <p:ext uri="{BB962C8B-B14F-4D97-AF65-F5344CB8AC3E}">
        <p14:creationId xmlns:p14="http://schemas.microsoft.com/office/powerpoint/2010/main" val="3001285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569786" cy="1320800"/>
          </a:xfrm>
        </p:spPr>
        <p:txBody>
          <a:bodyPr/>
          <a:lstStyle/>
          <a:p>
            <a:r>
              <a:rPr lang="en-GB" dirty="0">
                <a:solidFill>
                  <a:schemeClr val="tx1"/>
                </a:solidFill>
              </a:rPr>
              <a:t>Difference between B and T lymphocytes</a:t>
            </a:r>
          </a:p>
        </p:txBody>
      </p:sp>
      <p:sp>
        <p:nvSpPr>
          <p:cNvPr id="3" name="Content Placeholder 2"/>
          <p:cNvSpPr>
            <a:spLocks noGrp="1"/>
          </p:cNvSpPr>
          <p:nvPr>
            <p:ph idx="1"/>
          </p:nvPr>
        </p:nvSpPr>
        <p:spPr>
          <a:xfrm>
            <a:off x="677333" y="2160589"/>
            <a:ext cx="11754615" cy="3880773"/>
          </a:xfrm>
        </p:spPr>
        <p:txBody>
          <a:bodyPr>
            <a:noAutofit/>
          </a:bodyPr>
          <a:lstStyle/>
          <a:p>
            <a:r>
              <a:rPr lang="en-GB" sz="3200" b="1" dirty="0">
                <a:solidFill>
                  <a:schemeClr val="tx1"/>
                </a:solidFill>
              </a:rPr>
              <a:t>B Lymphocytes</a:t>
            </a:r>
          </a:p>
          <a:p>
            <a:pPr lvl="1"/>
            <a:r>
              <a:rPr lang="en-GB" sz="3200" dirty="0">
                <a:solidFill>
                  <a:schemeClr val="tx1"/>
                </a:solidFill>
              </a:rPr>
              <a:t>Mature in </a:t>
            </a:r>
            <a:r>
              <a:rPr lang="en-GB" sz="3200" b="1" dirty="0">
                <a:solidFill>
                  <a:schemeClr val="tx1"/>
                </a:solidFill>
              </a:rPr>
              <a:t>Bone Marrow</a:t>
            </a:r>
          </a:p>
          <a:p>
            <a:pPr lvl="1"/>
            <a:r>
              <a:rPr lang="en-GB" sz="3200" dirty="0">
                <a:solidFill>
                  <a:schemeClr val="tx1"/>
                </a:solidFill>
              </a:rPr>
              <a:t>Associated with </a:t>
            </a:r>
            <a:r>
              <a:rPr lang="en-GB" sz="3200" b="1" dirty="0">
                <a:solidFill>
                  <a:schemeClr val="tx1"/>
                </a:solidFill>
              </a:rPr>
              <a:t>Humoral response </a:t>
            </a:r>
            <a:r>
              <a:rPr lang="en-GB" sz="3200" dirty="0">
                <a:solidFill>
                  <a:schemeClr val="tx1"/>
                </a:solidFill>
              </a:rPr>
              <a:t>which produces </a:t>
            </a:r>
            <a:r>
              <a:rPr lang="en-GB" sz="3200" b="1" dirty="0">
                <a:solidFill>
                  <a:srgbClr val="FF0000"/>
                </a:solidFill>
              </a:rPr>
              <a:t>ANTIBODIES</a:t>
            </a:r>
          </a:p>
          <a:p>
            <a:r>
              <a:rPr lang="en-GB" sz="3200" b="1" dirty="0">
                <a:solidFill>
                  <a:schemeClr val="tx1"/>
                </a:solidFill>
              </a:rPr>
              <a:t>T lymphocytes </a:t>
            </a:r>
          </a:p>
          <a:p>
            <a:pPr lvl="1"/>
            <a:r>
              <a:rPr lang="en-GB" sz="3200" dirty="0">
                <a:solidFill>
                  <a:schemeClr val="tx1"/>
                </a:solidFill>
              </a:rPr>
              <a:t>mature in </a:t>
            </a:r>
            <a:r>
              <a:rPr lang="en-GB" sz="3200" b="1" dirty="0">
                <a:solidFill>
                  <a:schemeClr val="tx1"/>
                </a:solidFill>
              </a:rPr>
              <a:t>thymus gland </a:t>
            </a:r>
          </a:p>
          <a:p>
            <a:pPr lvl="1"/>
            <a:r>
              <a:rPr lang="en-GB" sz="3200" dirty="0">
                <a:solidFill>
                  <a:schemeClr val="tx1"/>
                </a:solidFill>
              </a:rPr>
              <a:t>Associated with the </a:t>
            </a:r>
            <a:r>
              <a:rPr lang="en-GB" sz="3200" b="1" dirty="0">
                <a:solidFill>
                  <a:schemeClr val="tx1"/>
                </a:solidFill>
              </a:rPr>
              <a:t>cell mediated immunity</a:t>
            </a:r>
          </a:p>
        </p:txBody>
      </p:sp>
    </p:spTree>
    <p:extLst>
      <p:ext uri="{BB962C8B-B14F-4D97-AF65-F5344CB8AC3E}">
        <p14:creationId xmlns:p14="http://schemas.microsoft.com/office/powerpoint/2010/main" val="589679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Cell mediated Immunity</a:t>
            </a:r>
          </a:p>
        </p:txBody>
      </p:sp>
      <p:sp>
        <p:nvSpPr>
          <p:cNvPr id="5" name="Text Placeholder 4"/>
          <p:cNvSpPr>
            <a:spLocks noGrp="1"/>
          </p:cNvSpPr>
          <p:nvPr>
            <p:ph type="body" idx="1"/>
          </p:nvPr>
        </p:nvSpPr>
        <p:spPr/>
        <p:txBody>
          <a:bodyPr/>
          <a:lstStyle/>
          <a:p>
            <a:r>
              <a:rPr lang="en-GB" dirty="0">
                <a:solidFill>
                  <a:schemeClr val="tx1"/>
                </a:solidFill>
              </a:rPr>
              <a:t>T Lymphocytes</a:t>
            </a:r>
          </a:p>
        </p:txBody>
      </p:sp>
    </p:spTree>
    <p:extLst>
      <p:ext uri="{BB962C8B-B14F-4D97-AF65-F5344CB8AC3E}">
        <p14:creationId xmlns:p14="http://schemas.microsoft.com/office/powerpoint/2010/main" val="3323822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2822" y="223513"/>
            <a:ext cx="9765114" cy="1320800"/>
          </a:xfrm>
        </p:spPr>
        <p:txBody>
          <a:bodyPr/>
          <a:lstStyle/>
          <a:p>
            <a:pPr algn="ctr"/>
            <a:r>
              <a:rPr lang="en-GB" dirty="0">
                <a:solidFill>
                  <a:schemeClr val="tx1"/>
                </a:solidFill>
              </a:rPr>
              <a:t>Cell mediated immunity-T lymphocytes</a:t>
            </a:r>
          </a:p>
        </p:txBody>
      </p:sp>
      <p:sp>
        <p:nvSpPr>
          <p:cNvPr id="5" name="Content Placeholder 4"/>
          <p:cNvSpPr>
            <a:spLocks noGrp="1"/>
          </p:cNvSpPr>
          <p:nvPr>
            <p:ph idx="1"/>
          </p:nvPr>
        </p:nvSpPr>
        <p:spPr>
          <a:xfrm>
            <a:off x="173736" y="1289231"/>
            <a:ext cx="11695176" cy="3880773"/>
          </a:xfrm>
        </p:spPr>
        <p:txBody>
          <a:bodyPr>
            <a:normAutofit/>
          </a:bodyPr>
          <a:lstStyle/>
          <a:p>
            <a:r>
              <a:rPr lang="en-GB" sz="2400" dirty="0">
                <a:solidFill>
                  <a:schemeClr val="tx1"/>
                </a:solidFill>
              </a:rPr>
              <a:t>Receptors on the cell membrane  of each T cell respond to a </a:t>
            </a:r>
            <a:r>
              <a:rPr lang="en-GB" sz="2400" b="1" dirty="0">
                <a:solidFill>
                  <a:schemeClr val="tx1"/>
                </a:solidFill>
              </a:rPr>
              <a:t>single antigen</a:t>
            </a:r>
          </a:p>
          <a:p>
            <a:r>
              <a:rPr lang="en-GB" sz="2400" dirty="0">
                <a:solidFill>
                  <a:schemeClr val="tx1"/>
                </a:solidFill>
              </a:rPr>
              <a:t>T cell receptors are </a:t>
            </a:r>
            <a:r>
              <a:rPr lang="en-GB" sz="2400" b="1" dirty="0">
                <a:solidFill>
                  <a:schemeClr val="tx1"/>
                </a:solidFill>
              </a:rPr>
              <a:t>complimentary</a:t>
            </a:r>
            <a:r>
              <a:rPr lang="en-GB" sz="2400" dirty="0">
                <a:solidFill>
                  <a:schemeClr val="tx1"/>
                </a:solidFill>
              </a:rPr>
              <a:t> to non self antigens</a:t>
            </a:r>
          </a:p>
          <a:p>
            <a:r>
              <a:rPr lang="en-GB" sz="2400" dirty="0">
                <a:solidFill>
                  <a:schemeClr val="tx1"/>
                </a:solidFill>
              </a:rPr>
              <a:t>Large numbers of different T cells, each one responding to a different antigen</a:t>
            </a:r>
          </a:p>
        </p:txBody>
      </p:sp>
      <p:pic>
        <p:nvPicPr>
          <p:cNvPr id="6" name="Picture 5"/>
          <p:cNvPicPr>
            <a:picLocks noChangeAspect="1"/>
          </p:cNvPicPr>
          <p:nvPr/>
        </p:nvPicPr>
        <p:blipFill>
          <a:blip r:embed="rId2"/>
          <a:stretch>
            <a:fillRect/>
          </a:stretch>
        </p:blipFill>
        <p:spPr>
          <a:xfrm>
            <a:off x="983582" y="3392905"/>
            <a:ext cx="4043686" cy="2919541"/>
          </a:xfrm>
          <a:prstGeom prst="rect">
            <a:avLst/>
          </a:prstGeom>
        </p:spPr>
      </p:pic>
      <p:pic>
        <p:nvPicPr>
          <p:cNvPr id="7" name="Picture 6"/>
          <p:cNvPicPr>
            <a:picLocks noChangeAspect="1"/>
          </p:cNvPicPr>
          <p:nvPr/>
        </p:nvPicPr>
        <p:blipFill>
          <a:blip r:embed="rId3"/>
          <a:stretch>
            <a:fillRect/>
          </a:stretch>
        </p:blipFill>
        <p:spPr>
          <a:xfrm>
            <a:off x="6722347" y="3558647"/>
            <a:ext cx="2682910" cy="2193673"/>
          </a:xfrm>
          <a:prstGeom prst="rect">
            <a:avLst/>
          </a:prstGeom>
        </p:spPr>
      </p:pic>
      <p:sp>
        <p:nvSpPr>
          <p:cNvPr id="8" name="TextBox 7"/>
          <p:cNvSpPr txBox="1"/>
          <p:nvPr/>
        </p:nvSpPr>
        <p:spPr>
          <a:xfrm>
            <a:off x="7981004" y="4561952"/>
            <a:ext cx="1044124" cy="369332"/>
          </a:xfrm>
          <a:prstGeom prst="rect">
            <a:avLst/>
          </a:prstGeom>
          <a:noFill/>
        </p:spPr>
        <p:txBody>
          <a:bodyPr wrap="square" rtlCol="0">
            <a:spAutoFit/>
          </a:bodyPr>
          <a:lstStyle/>
          <a:p>
            <a:r>
              <a:rPr lang="en-GB" dirty="0"/>
              <a:t>T Cell</a:t>
            </a:r>
          </a:p>
        </p:txBody>
      </p:sp>
      <p:sp>
        <p:nvSpPr>
          <p:cNvPr id="9" name="TextBox 8"/>
          <p:cNvSpPr txBox="1"/>
          <p:nvPr/>
        </p:nvSpPr>
        <p:spPr>
          <a:xfrm>
            <a:off x="9580250" y="3044952"/>
            <a:ext cx="2288662" cy="369332"/>
          </a:xfrm>
          <a:prstGeom prst="rect">
            <a:avLst/>
          </a:prstGeom>
          <a:noFill/>
        </p:spPr>
        <p:txBody>
          <a:bodyPr wrap="square" rtlCol="0">
            <a:spAutoFit/>
          </a:bodyPr>
          <a:lstStyle/>
          <a:p>
            <a:r>
              <a:rPr lang="en-GB" dirty="0"/>
              <a:t>Receptor molecule</a:t>
            </a:r>
          </a:p>
        </p:txBody>
      </p:sp>
      <p:cxnSp>
        <p:nvCxnSpPr>
          <p:cNvPr id="11" name="Straight Arrow Connector 10"/>
          <p:cNvCxnSpPr>
            <a:stCxn id="9" idx="1"/>
          </p:cNvCxnSpPr>
          <p:nvPr/>
        </p:nvCxnSpPr>
        <p:spPr>
          <a:xfrm flipH="1">
            <a:off x="8449056" y="3229618"/>
            <a:ext cx="1131194" cy="830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460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38" y="208570"/>
            <a:ext cx="7866147" cy="1320800"/>
          </a:xfrm>
        </p:spPr>
        <p:txBody>
          <a:bodyPr/>
          <a:lstStyle/>
          <a:p>
            <a:r>
              <a:rPr lang="en-GB" dirty="0">
                <a:solidFill>
                  <a:schemeClr val="tx1"/>
                </a:solidFill>
              </a:rPr>
              <a:t>T cell recognition</a:t>
            </a:r>
          </a:p>
        </p:txBody>
      </p:sp>
      <p:sp>
        <p:nvSpPr>
          <p:cNvPr id="3" name="Content Placeholder 2"/>
          <p:cNvSpPr>
            <a:spLocks noGrp="1"/>
          </p:cNvSpPr>
          <p:nvPr>
            <p:ph idx="1"/>
          </p:nvPr>
        </p:nvSpPr>
        <p:spPr>
          <a:xfrm>
            <a:off x="522330" y="1488590"/>
            <a:ext cx="5039164" cy="4941651"/>
          </a:xfrm>
        </p:spPr>
        <p:txBody>
          <a:bodyPr>
            <a:normAutofit/>
          </a:bodyPr>
          <a:lstStyle/>
          <a:p>
            <a:pPr marL="0" indent="0">
              <a:buNone/>
            </a:pPr>
            <a:r>
              <a:rPr lang="en-GB" sz="2000" dirty="0">
                <a:solidFill>
                  <a:schemeClr val="tx1"/>
                </a:solidFill>
              </a:rPr>
              <a:t>T cells recognise:-</a:t>
            </a:r>
          </a:p>
          <a:p>
            <a:pPr marL="285750" indent="-285750">
              <a:buFont typeface="Arial" panose="020B0604020202020204" pitchFamily="34" charset="0"/>
              <a:buChar char="•"/>
            </a:pPr>
            <a:r>
              <a:rPr lang="en-GB" sz="2000" b="1" dirty="0">
                <a:solidFill>
                  <a:schemeClr val="tx1"/>
                </a:solidFill>
              </a:rPr>
              <a:t>Antigen presenting cells </a:t>
            </a:r>
            <a:r>
              <a:rPr lang="en-GB" sz="2000" dirty="0">
                <a:solidFill>
                  <a:schemeClr val="tx1"/>
                </a:solidFill>
              </a:rPr>
              <a:t>-Phagocytes have engulfed them and are presenting foreign antigen on their cell surface membrane</a:t>
            </a:r>
          </a:p>
          <a:p>
            <a:pPr marL="285750" indent="-285750">
              <a:buFont typeface="Arial" panose="020B0604020202020204" pitchFamily="34" charset="0"/>
              <a:buChar char="•"/>
            </a:pPr>
            <a:r>
              <a:rPr lang="en-GB" sz="2000" b="1" dirty="0">
                <a:solidFill>
                  <a:schemeClr val="tx1"/>
                </a:solidFill>
              </a:rPr>
              <a:t>Virus infected cells-</a:t>
            </a:r>
            <a:r>
              <a:rPr lang="en-GB" sz="2000" dirty="0">
                <a:solidFill>
                  <a:schemeClr val="tx1"/>
                </a:solidFill>
              </a:rPr>
              <a:t>Body</a:t>
            </a:r>
            <a:r>
              <a:rPr lang="en-GB" sz="2000" b="1" dirty="0">
                <a:solidFill>
                  <a:schemeClr val="tx1"/>
                </a:solidFill>
              </a:rPr>
              <a:t> </a:t>
            </a:r>
            <a:r>
              <a:rPr lang="en-GB" sz="2000" dirty="0">
                <a:solidFill>
                  <a:schemeClr val="tx1"/>
                </a:solidFill>
              </a:rPr>
              <a:t>cells invaded by a virus present viral antigens on their surface</a:t>
            </a:r>
          </a:p>
          <a:p>
            <a:pPr marL="285750" indent="-285750">
              <a:buFont typeface="Arial" panose="020B0604020202020204" pitchFamily="34" charset="0"/>
              <a:buChar char="•"/>
            </a:pPr>
            <a:r>
              <a:rPr lang="en-GB" sz="2000" b="1" dirty="0">
                <a:solidFill>
                  <a:schemeClr val="tx1"/>
                </a:solidFill>
              </a:rPr>
              <a:t>Transplanted cells </a:t>
            </a:r>
            <a:r>
              <a:rPr lang="en-GB" sz="2000" dirty="0">
                <a:solidFill>
                  <a:schemeClr val="tx1"/>
                </a:solidFill>
              </a:rPr>
              <a:t>from the same species have different antigens on their cell surface membrane</a:t>
            </a:r>
          </a:p>
          <a:p>
            <a:pPr marL="285750" indent="-285750">
              <a:buFont typeface="Arial" panose="020B0604020202020204" pitchFamily="34" charset="0"/>
              <a:buChar char="•"/>
            </a:pPr>
            <a:r>
              <a:rPr lang="en-GB" sz="2000" b="1" dirty="0">
                <a:solidFill>
                  <a:schemeClr val="tx1"/>
                </a:solidFill>
              </a:rPr>
              <a:t>Cancer cells </a:t>
            </a:r>
            <a:r>
              <a:rPr lang="en-GB" sz="2000" dirty="0">
                <a:solidFill>
                  <a:schemeClr val="tx1"/>
                </a:solidFill>
              </a:rPr>
              <a:t>are abnormal cells and present non self </a:t>
            </a:r>
            <a:r>
              <a:rPr lang="en-GB" sz="2000" dirty="0" err="1">
                <a:solidFill>
                  <a:schemeClr val="tx1"/>
                </a:solidFill>
              </a:rPr>
              <a:t>antingens</a:t>
            </a:r>
            <a:r>
              <a:rPr lang="en-GB" sz="2000" dirty="0">
                <a:solidFill>
                  <a:schemeClr val="tx1"/>
                </a:solidFill>
              </a:rPr>
              <a:t> on the cell surface membrane</a:t>
            </a:r>
          </a:p>
          <a:p>
            <a:endParaRPr lang="en-GB" dirty="0"/>
          </a:p>
        </p:txBody>
      </p:sp>
      <p:grpSp>
        <p:nvGrpSpPr>
          <p:cNvPr id="29" name="Group 28"/>
          <p:cNvGrpSpPr/>
          <p:nvPr/>
        </p:nvGrpSpPr>
        <p:grpSpPr>
          <a:xfrm>
            <a:off x="5875506" y="1916349"/>
            <a:ext cx="5886879" cy="4716798"/>
            <a:chOff x="5875506" y="1916349"/>
            <a:chExt cx="5886879" cy="4716798"/>
          </a:xfrm>
        </p:grpSpPr>
        <p:pic>
          <p:nvPicPr>
            <p:cNvPr id="5" name="Picture 4"/>
            <p:cNvPicPr>
              <a:picLocks noChangeAspect="1"/>
            </p:cNvPicPr>
            <p:nvPr/>
          </p:nvPicPr>
          <p:blipFill>
            <a:blip r:embed="rId2"/>
            <a:stretch>
              <a:fillRect/>
            </a:stretch>
          </p:blipFill>
          <p:spPr>
            <a:xfrm>
              <a:off x="6118454" y="2352298"/>
              <a:ext cx="2566949" cy="2007060"/>
            </a:xfrm>
            <a:prstGeom prst="rect">
              <a:avLst/>
            </a:prstGeom>
          </p:spPr>
        </p:pic>
        <p:pic>
          <p:nvPicPr>
            <p:cNvPr id="4" name="Picture 3"/>
            <p:cNvPicPr>
              <a:picLocks noChangeAspect="1"/>
            </p:cNvPicPr>
            <p:nvPr/>
          </p:nvPicPr>
          <p:blipFill>
            <a:blip r:embed="rId3"/>
            <a:stretch>
              <a:fillRect/>
            </a:stretch>
          </p:blipFill>
          <p:spPr>
            <a:xfrm>
              <a:off x="5875506" y="4510118"/>
              <a:ext cx="1882810" cy="2123029"/>
            </a:xfrm>
            <a:prstGeom prst="rect">
              <a:avLst/>
            </a:prstGeom>
          </p:spPr>
        </p:pic>
        <p:sp>
          <p:nvSpPr>
            <p:cNvPr id="6" name="Freeform: Shape 5"/>
            <p:cNvSpPr/>
            <p:nvPr/>
          </p:nvSpPr>
          <p:spPr>
            <a:xfrm>
              <a:off x="9087359" y="2396736"/>
              <a:ext cx="1583891" cy="1186253"/>
            </a:xfrm>
            <a:custGeom>
              <a:avLst/>
              <a:gdLst>
                <a:gd name="connsiteX0" fmla="*/ 411982 w 1467059"/>
                <a:gd name="connsiteY0" fmla="*/ 0 h 1145512"/>
                <a:gd name="connsiteX1" fmla="*/ 854110 w 1467059"/>
                <a:gd name="connsiteY1" fmla="*/ 10048 h 1145512"/>
                <a:gd name="connsiteX2" fmla="*/ 884255 w 1467059"/>
                <a:gd name="connsiteY2" fmla="*/ 20097 h 1145512"/>
                <a:gd name="connsiteX3" fmla="*/ 974690 w 1467059"/>
                <a:gd name="connsiteY3" fmla="*/ 50242 h 1145512"/>
                <a:gd name="connsiteX4" fmla="*/ 1125415 w 1467059"/>
                <a:gd name="connsiteY4" fmla="*/ 110532 h 1145512"/>
                <a:gd name="connsiteX5" fmla="*/ 1155560 w 1467059"/>
                <a:gd name="connsiteY5" fmla="*/ 140677 h 1145512"/>
                <a:gd name="connsiteX6" fmla="*/ 1225899 w 1467059"/>
                <a:gd name="connsiteY6" fmla="*/ 180870 h 1145512"/>
                <a:gd name="connsiteX7" fmla="*/ 1286189 w 1467059"/>
                <a:gd name="connsiteY7" fmla="*/ 251209 h 1145512"/>
                <a:gd name="connsiteX8" fmla="*/ 1316334 w 1467059"/>
                <a:gd name="connsiteY8" fmla="*/ 271305 h 1145512"/>
                <a:gd name="connsiteX9" fmla="*/ 1366576 w 1467059"/>
                <a:gd name="connsiteY9" fmla="*/ 331596 h 1145512"/>
                <a:gd name="connsiteX10" fmla="*/ 1416818 w 1467059"/>
                <a:gd name="connsiteY10" fmla="*/ 381837 h 1145512"/>
                <a:gd name="connsiteX11" fmla="*/ 1426866 w 1467059"/>
                <a:gd name="connsiteY11" fmla="*/ 411982 h 1145512"/>
                <a:gd name="connsiteX12" fmla="*/ 1446963 w 1467059"/>
                <a:gd name="connsiteY12" fmla="*/ 442127 h 1145512"/>
                <a:gd name="connsiteX13" fmla="*/ 1467059 w 1467059"/>
                <a:gd name="connsiteY13" fmla="*/ 502418 h 1145512"/>
                <a:gd name="connsiteX14" fmla="*/ 1446963 w 1467059"/>
                <a:gd name="connsiteY14" fmla="*/ 854110 h 1145512"/>
                <a:gd name="connsiteX15" fmla="*/ 1436914 w 1467059"/>
                <a:gd name="connsiteY15" fmla="*/ 884255 h 1145512"/>
                <a:gd name="connsiteX16" fmla="*/ 1416818 w 1467059"/>
                <a:gd name="connsiteY16" fmla="*/ 914400 h 1145512"/>
                <a:gd name="connsiteX17" fmla="*/ 1396721 w 1467059"/>
                <a:gd name="connsiteY17" fmla="*/ 974690 h 1145512"/>
                <a:gd name="connsiteX18" fmla="*/ 1366576 w 1467059"/>
                <a:gd name="connsiteY18" fmla="*/ 1004835 h 1145512"/>
                <a:gd name="connsiteX19" fmla="*/ 1306286 w 1467059"/>
                <a:gd name="connsiteY19" fmla="*/ 1085222 h 1145512"/>
                <a:gd name="connsiteX20" fmla="*/ 1266092 w 1467059"/>
                <a:gd name="connsiteY20" fmla="*/ 1105319 h 1145512"/>
                <a:gd name="connsiteX21" fmla="*/ 1205802 w 1467059"/>
                <a:gd name="connsiteY21" fmla="*/ 1145512 h 1145512"/>
                <a:gd name="connsiteX22" fmla="*/ 844061 w 1467059"/>
                <a:gd name="connsiteY22" fmla="*/ 1135464 h 1145512"/>
                <a:gd name="connsiteX23" fmla="*/ 813916 w 1467059"/>
                <a:gd name="connsiteY23" fmla="*/ 1125415 h 1145512"/>
                <a:gd name="connsiteX24" fmla="*/ 683288 w 1467059"/>
                <a:gd name="connsiteY24" fmla="*/ 1115367 h 1145512"/>
                <a:gd name="connsiteX25" fmla="*/ 522514 w 1467059"/>
                <a:gd name="connsiteY25" fmla="*/ 1095270 h 1145512"/>
                <a:gd name="connsiteX26" fmla="*/ 492369 w 1467059"/>
                <a:gd name="connsiteY26" fmla="*/ 1085222 h 1145512"/>
                <a:gd name="connsiteX27" fmla="*/ 442127 w 1467059"/>
                <a:gd name="connsiteY27" fmla="*/ 1075174 h 1145512"/>
                <a:gd name="connsiteX28" fmla="*/ 361741 w 1467059"/>
                <a:gd name="connsiteY28" fmla="*/ 1034980 h 1145512"/>
                <a:gd name="connsiteX29" fmla="*/ 291402 w 1467059"/>
                <a:gd name="connsiteY29" fmla="*/ 994787 h 1145512"/>
                <a:gd name="connsiteX30" fmla="*/ 261257 w 1467059"/>
                <a:gd name="connsiteY30" fmla="*/ 964642 h 1145512"/>
                <a:gd name="connsiteX31" fmla="*/ 221064 w 1467059"/>
                <a:gd name="connsiteY31" fmla="*/ 904352 h 1145512"/>
                <a:gd name="connsiteX32" fmla="*/ 200967 w 1467059"/>
                <a:gd name="connsiteY32" fmla="*/ 874207 h 1145512"/>
                <a:gd name="connsiteX33" fmla="*/ 150725 w 1467059"/>
                <a:gd name="connsiteY33" fmla="*/ 813916 h 1145512"/>
                <a:gd name="connsiteX34" fmla="*/ 100483 w 1467059"/>
                <a:gd name="connsiteY34" fmla="*/ 743578 h 1145512"/>
                <a:gd name="connsiteX35" fmla="*/ 60290 w 1467059"/>
                <a:gd name="connsiteY35" fmla="*/ 673240 h 1145512"/>
                <a:gd name="connsiteX36" fmla="*/ 50242 w 1467059"/>
                <a:gd name="connsiteY36" fmla="*/ 633046 h 1145512"/>
                <a:gd name="connsiteX37" fmla="*/ 20097 w 1467059"/>
                <a:gd name="connsiteY37" fmla="*/ 582804 h 1145512"/>
                <a:gd name="connsiteX38" fmla="*/ 10048 w 1467059"/>
                <a:gd name="connsiteY38" fmla="*/ 502418 h 1145512"/>
                <a:gd name="connsiteX39" fmla="*/ 0 w 1467059"/>
                <a:gd name="connsiteY39" fmla="*/ 442127 h 1145512"/>
                <a:gd name="connsiteX40" fmla="*/ 10048 w 1467059"/>
                <a:gd name="connsiteY40" fmla="*/ 251209 h 1145512"/>
                <a:gd name="connsiteX41" fmla="*/ 20097 w 1467059"/>
                <a:gd name="connsiteY41" fmla="*/ 221064 h 1145512"/>
                <a:gd name="connsiteX42" fmla="*/ 80387 w 1467059"/>
                <a:gd name="connsiteY42" fmla="*/ 120580 h 1145512"/>
                <a:gd name="connsiteX43" fmla="*/ 90435 w 1467059"/>
                <a:gd name="connsiteY43" fmla="*/ 90435 h 1145512"/>
                <a:gd name="connsiteX44" fmla="*/ 120580 w 1467059"/>
                <a:gd name="connsiteY44" fmla="*/ 70338 h 1145512"/>
                <a:gd name="connsiteX45" fmla="*/ 150725 w 1467059"/>
                <a:gd name="connsiteY45" fmla="*/ 40193 h 1145512"/>
                <a:gd name="connsiteX46" fmla="*/ 462224 w 1467059"/>
                <a:gd name="connsiteY46" fmla="*/ 30145 h 1145512"/>
                <a:gd name="connsiteX47" fmla="*/ 502418 w 1467059"/>
                <a:gd name="connsiteY47" fmla="*/ 20097 h 114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67059" h="1145512">
                  <a:moveTo>
                    <a:pt x="411982" y="0"/>
                  </a:moveTo>
                  <a:lnTo>
                    <a:pt x="854110" y="10048"/>
                  </a:lnTo>
                  <a:cubicBezTo>
                    <a:pt x="864692" y="10498"/>
                    <a:pt x="874071" y="17187"/>
                    <a:pt x="884255" y="20097"/>
                  </a:cubicBezTo>
                  <a:cubicBezTo>
                    <a:pt x="1052855" y="68270"/>
                    <a:pt x="766766" y="-19065"/>
                    <a:pt x="974690" y="50242"/>
                  </a:cubicBezTo>
                  <a:cubicBezTo>
                    <a:pt x="1018532" y="64856"/>
                    <a:pt x="1091163" y="76280"/>
                    <a:pt x="1125415" y="110532"/>
                  </a:cubicBezTo>
                  <a:cubicBezTo>
                    <a:pt x="1135463" y="120580"/>
                    <a:pt x="1143996" y="132417"/>
                    <a:pt x="1155560" y="140677"/>
                  </a:cubicBezTo>
                  <a:cubicBezTo>
                    <a:pt x="1224352" y="189814"/>
                    <a:pt x="1168943" y="133407"/>
                    <a:pt x="1225899" y="180870"/>
                  </a:cubicBezTo>
                  <a:cubicBezTo>
                    <a:pt x="1291526" y="235558"/>
                    <a:pt x="1219658" y="184678"/>
                    <a:pt x="1286189" y="251209"/>
                  </a:cubicBezTo>
                  <a:cubicBezTo>
                    <a:pt x="1294728" y="259748"/>
                    <a:pt x="1306286" y="264606"/>
                    <a:pt x="1316334" y="271305"/>
                  </a:cubicBezTo>
                  <a:cubicBezTo>
                    <a:pt x="1366232" y="346154"/>
                    <a:pt x="1302100" y="254224"/>
                    <a:pt x="1366576" y="331596"/>
                  </a:cubicBezTo>
                  <a:cubicBezTo>
                    <a:pt x="1408443" y="381837"/>
                    <a:pt x="1361551" y="344995"/>
                    <a:pt x="1416818" y="381837"/>
                  </a:cubicBezTo>
                  <a:cubicBezTo>
                    <a:pt x="1420167" y="391885"/>
                    <a:pt x="1422129" y="402508"/>
                    <a:pt x="1426866" y="411982"/>
                  </a:cubicBezTo>
                  <a:cubicBezTo>
                    <a:pt x="1432267" y="422784"/>
                    <a:pt x="1442058" y="431091"/>
                    <a:pt x="1446963" y="442127"/>
                  </a:cubicBezTo>
                  <a:cubicBezTo>
                    <a:pt x="1455566" y="461485"/>
                    <a:pt x="1467059" y="502418"/>
                    <a:pt x="1467059" y="502418"/>
                  </a:cubicBezTo>
                  <a:cubicBezTo>
                    <a:pt x="1464201" y="582438"/>
                    <a:pt x="1468254" y="747656"/>
                    <a:pt x="1446963" y="854110"/>
                  </a:cubicBezTo>
                  <a:cubicBezTo>
                    <a:pt x="1444886" y="864496"/>
                    <a:pt x="1441651" y="874781"/>
                    <a:pt x="1436914" y="884255"/>
                  </a:cubicBezTo>
                  <a:cubicBezTo>
                    <a:pt x="1431513" y="895057"/>
                    <a:pt x="1421723" y="903364"/>
                    <a:pt x="1416818" y="914400"/>
                  </a:cubicBezTo>
                  <a:cubicBezTo>
                    <a:pt x="1408215" y="933758"/>
                    <a:pt x="1411700" y="959711"/>
                    <a:pt x="1396721" y="974690"/>
                  </a:cubicBezTo>
                  <a:cubicBezTo>
                    <a:pt x="1386673" y="984738"/>
                    <a:pt x="1375575" y="993837"/>
                    <a:pt x="1366576" y="1004835"/>
                  </a:cubicBezTo>
                  <a:cubicBezTo>
                    <a:pt x="1345366" y="1030758"/>
                    <a:pt x="1336244" y="1070243"/>
                    <a:pt x="1306286" y="1085222"/>
                  </a:cubicBezTo>
                  <a:cubicBezTo>
                    <a:pt x="1292888" y="1091921"/>
                    <a:pt x="1278281" y="1096612"/>
                    <a:pt x="1266092" y="1105319"/>
                  </a:cubicBezTo>
                  <a:cubicBezTo>
                    <a:pt x="1200232" y="1152362"/>
                    <a:pt x="1270466" y="1123958"/>
                    <a:pt x="1205802" y="1145512"/>
                  </a:cubicBezTo>
                  <a:cubicBezTo>
                    <a:pt x="1085222" y="1142163"/>
                    <a:pt x="964530" y="1141642"/>
                    <a:pt x="844061" y="1135464"/>
                  </a:cubicBezTo>
                  <a:cubicBezTo>
                    <a:pt x="833483" y="1134922"/>
                    <a:pt x="824426" y="1126729"/>
                    <a:pt x="813916" y="1125415"/>
                  </a:cubicBezTo>
                  <a:cubicBezTo>
                    <a:pt x="770582" y="1119998"/>
                    <a:pt x="726831" y="1118716"/>
                    <a:pt x="683288" y="1115367"/>
                  </a:cubicBezTo>
                  <a:cubicBezTo>
                    <a:pt x="603810" y="1088875"/>
                    <a:pt x="696286" y="1116992"/>
                    <a:pt x="522514" y="1095270"/>
                  </a:cubicBezTo>
                  <a:cubicBezTo>
                    <a:pt x="512004" y="1093956"/>
                    <a:pt x="502645" y="1087791"/>
                    <a:pt x="492369" y="1085222"/>
                  </a:cubicBezTo>
                  <a:cubicBezTo>
                    <a:pt x="475800" y="1081080"/>
                    <a:pt x="458874" y="1078523"/>
                    <a:pt x="442127" y="1075174"/>
                  </a:cubicBezTo>
                  <a:cubicBezTo>
                    <a:pt x="415332" y="1061776"/>
                    <a:pt x="386668" y="1051598"/>
                    <a:pt x="361741" y="1034980"/>
                  </a:cubicBezTo>
                  <a:cubicBezTo>
                    <a:pt x="319133" y="1006574"/>
                    <a:pt x="342398" y="1020284"/>
                    <a:pt x="291402" y="994787"/>
                  </a:cubicBezTo>
                  <a:cubicBezTo>
                    <a:pt x="281354" y="984739"/>
                    <a:pt x="269981" y="975859"/>
                    <a:pt x="261257" y="964642"/>
                  </a:cubicBezTo>
                  <a:cubicBezTo>
                    <a:pt x="246428" y="945577"/>
                    <a:pt x="234462" y="924449"/>
                    <a:pt x="221064" y="904352"/>
                  </a:cubicBezTo>
                  <a:cubicBezTo>
                    <a:pt x="214365" y="894304"/>
                    <a:pt x="209506" y="882746"/>
                    <a:pt x="200967" y="874207"/>
                  </a:cubicBezTo>
                  <a:cubicBezTo>
                    <a:pt x="154050" y="827290"/>
                    <a:pt x="185701" y="862882"/>
                    <a:pt x="150725" y="813916"/>
                  </a:cubicBezTo>
                  <a:cubicBezTo>
                    <a:pt x="135322" y="792352"/>
                    <a:pt x="114014" y="767257"/>
                    <a:pt x="100483" y="743578"/>
                  </a:cubicBezTo>
                  <a:cubicBezTo>
                    <a:pt x="49488" y="654337"/>
                    <a:pt x="109253" y="746684"/>
                    <a:pt x="60290" y="673240"/>
                  </a:cubicBezTo>
                  <a:cubicBezTo>
                    <a:pt x="56941" y="659842"/>
                    <a:pt x="55851" y="645666"/>
                    <a:pt x="50242" y="633046"/>
                  </a:cubicBezTo>
                  <a:cubicBezTo>
                    <a:pt x="42310" y="615199"/>
                    <a:pt x="25841" y="601471"/>
                    <a:pt x="20097" y="582804"/>
                  </a:cubicBezTo>
                  <a:cubicBezTo>
                    <a:pt x="12155" y="556994"/>
                    <a:pt x="13867" y="529150"/>
                    <a:pt x="10048" y="502418"/>
                  </a:cubicBezTo>
                  <a:cubicBezTo>
                    <a:pt x="7167" y="482249"/>
                    <a:pt x="3349" y="462224"/>
                    <a:pt x="0" y="442127"/>
                  </a:cubicBezTo>
                  <a:cubicBezTo>
                    <a:pt x="3349" y="378488"/>
                    <a:pt x="4278" y="314675"/>
                    <a:pt x="10048" y="251209"/>
                  </a:cubicBezTo>
                  <a:cubicBezTo>
                    <a:pt x="11007" y="240661"/>
                    <a:pt x="14953" y="230323"/>
                    <a:pt x="20097" y="221064"/>
                  </a:cubicBezTo>
                  <a:cubicBezTo>
                    <a:pt x="64739" y="140709"/>
                    <a:pt x="51882" y="187091"/>
                    <a:pt x="80387" y="120580"/>
                  </a:cubicBezTo>
                  <a:cubicBezTo>
                    <a:pt x="84559" y="110845"/>
                    <a:pt x="83818" y="98706"/>
                    <a:pt x="90435" y="90435"/>
                  </a:cubicBezTo>
                  <a:cubicBezTo>
                    <a:pt x="97979" y="81005"/>
                    <a:pt x="111302" y="78069"/>
                    <a:pt x="120580" y="70338"/>
                  </a:cubicBezTo>
                  <a:cubicBezTo>
                    <a:pt x="131497" y="61241"/>
                    <a:pt x="136612" y="41853"/>
                    <a:pt x="150725" y="40193"/>
                  </a:cubicBezTo>
                  <a:cubicBezTo>
                    <a:pt x="253900" y="28055"/>
                    <a:pt x="358391" y="33494"/>
                    <a:pt x="462224" y="30145"/>
                  </a:cubicBezTo>
                  <a:cubicBezTo>
                    <a:pt x="495547" y="19038"/>
                    <a:pt x="481777" y="20097"/>
                    <a:pt x="502418" y="20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entagon 7"/>
            <p:cNvSpPr/>
            <p:nvPr/>
          </p:nvSpPr>
          <p:spPr>
            <a:xfrm>
              <a:off x="9715383" y="2756358"/>
              <a:ext cx="163921" cy="233505"/>
            </a:xfrm>
            <a:prstGeom prst="pent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p:nvSpPr>
          <p:spPr>
            <a:xfrm>
              <a:off x="9774617" y="2841581"/>
              <a:ext cx="69105" cy="123439"/>
            </a:xfrm>
            <a:custGeom>
              <a:avLst/>
              <a:gdLst>
                <a:gd name="connsiteX0" fmla="*/ 0 w 64008"/>
                <a:gd name="connsiteY0" fmla="*/ 0 h 119200"/>
                <a:gd name="connsiteX1" fmla="*/ 54864 w 64008"/>
                <a:gd name="connsiteY1" fmla="*/ 45720 h 119200"/>
                <a:gd name="connsiteX2" fmla="*/ 27432 w 64008"/>
                <a:gd name="connsiteY2" fmla="*/ 54864 h 119200"/>
                <a:gd name="connsiteX3" fmla="*/ 9144 w 64008"/>
                <a:gd name="connsiteY3" fmla="*/ 82296 h 119200"/>
                <a:gd name="connsiteX4" fmla="*/ 54864 w 64008"/>
                <a:gd name="connsiteY4" fmla="*/ 118872 h 119200"/>
                <a:gd name="connsiteX5" fmla="*/ 64008 w 64008"/>
                <a:gd name="connsiteY5" fmla="*/ 118872 h 1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 h="119200">
                  <a:moveTo>
                    <a:pt x="0" y="0"/>
                  </a:moveTo>
                  <a:cubicBezTo>
                    <a:pt x="3813" y="1525"/>
                    <a:pt x="70393" y="14662"/>
                    <a:pt x="54864" y="45720"/>
                  </a:cubicBezTo>
                  <a:cubicBezTo>
                    <a:pt x="50553" y="54341"/>
                    <a:pt x="36576" y="51816"/>
                    <a:pt x="27432" y="54864"/>
                  </a:cubicBezTo>
                  <a:cubicBezTo>
                    <a:pt x="21336" y="64008"/>
                    <a:pt x="9144" y="71306"/>
                    <a:pt x="9144" y="82296"/>
                  </a:cubicBezTo>
                  <a:cubicBezTo>
                    <a:pt x="9144" y="108242"/>
                    <a:pt x="37735" y="114590"/>
                    <a:pt x="54864" y="118872"/>
                  </a:cubicBezTo>
                  <a:cubicBezTo>
                    <a:pt x="57821" y="119611"/>
                    <a:pt x="60960" y="118872"/>
                    <a:pt x="64008" y="118872"/>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Isosceles Triangle 9"/>
            <p:cNvSpPr/>
            <p:nvPr/>
          </p:nvSpPr>
          <p:spPr>
            <a:xfrm rot="756628">
              <a:off x="10051039" y="2229682"/>
              <a:ext cx="49360" cy="19669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rot="1699287">
              <a:off x="10225448" y="2357867"/>
              <a:ext cx="121756" cy="133353"/>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rot="1699287">
              <a:off x="10389985" y="2515687"/>
              <a:ext cx="121756" cy="133353"/>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1699287">
              <a:off x="10610374" y="2688485"/>
              <a:ext cx="121756" cy="133353"/>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0494148" y="1916349"/>
              <a:ext cx="1188570" cy="669318"/>
            </a:xfrm>
            <a:prstGeom prst="rect">
              <a:avLst/>
            </a:prstGeom>
            <a:noFill/>
          </p:spPr>
          <p:txBody>
            <a:bodyPr wrap="square" rtlCol="0">
              <a:spAutoFit/>
            </a:bodyPr>
            <a:lstStyle/>
            <a:p>
              <a:r>
                <a:rPr lang="en-GB" dirty="0"/>
                <a:t>Viral antigen</a:t>
              </a:r>
            </a:p>
          </p:txBody>
        </p:sp>
        <p:sp>
          <p:nvSpPr>
            <p:cNvPr id="15" name="TextBox 14"/>
            <p:cNvSpPr txBox="1"/>
            <p:nvPr/>
          </p:nvSpPr>
          <p:spPr>
            <a:xfrm>
              <a:off x="9256136" y="3014825"/>
              <a:ext cx="1920849" cy="669318"/>
            </a:xfrm>
            <a:prstGeom prst="rect">
              <a:avLst/>
            </a:prstGeom>
            <a:noFill/>
          </p:spPr>
          <p:txBody>
            <a:bodyPr wrap="square" rtlCol="0">
              <a:spAutoFit/>
            </a:bodyPr>
            <a:lstStyle/>
            <a:p>
              <a:r>
                <a:rPr lang="en-GB" dirty="0"/>
                <a:t>Virus infected cell</a:t>
              </a:r>
            </a:p>
          </p:txBody>
        </p:sp>
        <p:cxnSp>
          <p:nvCxnSpPr>
            <p:cNvPr id="17" name="Straight Connector 16"/>
            <p:cNvCxnSpPr>
              <a:endCxn id="11" idx="0"/>
            </p:cNvCxnSpPr>
            <p:nvPr/>
          </p:nvCxnSpPr>
          <p:spPr>
            <a:xfrm flipH="1">
              <a:off x="10319305" y="2074574"/>
              <a:ext cx="265377" cy="291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Shape 17"/>
            <p:cNvSpPr/>
            <p:nvPr/>
          </p:nvSpPr>
          <p:spPr>
            <a:xfrm>
              <a:off x="9087359" y="4637783"/>
              <a:ext cx="1583891" cy="1186253"/>
            </a:xfrm>
            <a:custGeom>
              <a:avLst/>
              <a:gdLst>
                <a:gd name="connsiteX0" fmla="*/ 411982 w 1467059"/>
                <a:gd name="connsiteY0" fmla="*/ 0 h 1145512"/>
                <a:gd name="connsiteX1" fmla="*/ 854110 w 1467059"/>
                <a:gd name="connsiteY1" fmla="*/ 10048 h 1145512"/>
                <a:gd name="connsiteX2" fmla="*/ 884255 w 1467059"/>
                <a:gd name="connsiteY2" fmla="*/ 20097 h 1145512"/>
                <a:gd name="connsiteX3" fmla="*/ 974690 w 1467059"/>
                <a:gd name="connsiteY3" fmla="*/ 50242 h 1145512"/>
                <a:gd name="connsiteX4" fmla="*/ 1125415 w 1467059"/>
                <a:gd name="connsiteY4" fmla="*/ 110532 h 1145512"/>
                <a:gd name="connsiteX5" fmla="*/ 1155560 w 1467059"/>
                <a:gd name="connsiteY5" fmla="*/ 140677 h 1145512"/>
                <a:gd name="connsiteX6" fmla="*/ 1225899 w 1467059"/>
                <a:gd name="connsiteY6" fmla="*/ 180870 h 1145512"/>
                <a:gd name="connsiteX7" fmla="*/ 1286189 w 1467059"/>
                <a:gd name="connsiteY7" fmla="*/ 251209 h 1145512"/>
                <a:gd name="connsiteX8" fmla="*/ 1316334 w 1467059"/>
                <a:gd name="connsiteY8" fmla="*/ 271305 h 1145512"/>
                <a:gd name="connsiteX9" fmla="*/ 1366576 w 1467059"/>
                <a:gd name="connsiteY9" fmla="*/ 331596 h 1145512"/>
                <a:gd name="connsiteX10" fmla="*/ 1416818 w 1467059"/>
                <a:gd name="connsiteY10" fmla="*/ 381837 h 1145512"/>
                <a:gd name="connsiteX11" fmla="*/ 1426866 w 1467059"/>
                <a:gd name="connsiteY11" fmla="*/ 411982 h 1145512"/>
                <a:gd name="connsiteX12" fmla="*/ 1446963 w 1467059"/>
                <a:gd name="connsiteY12" fmla="*/ 442127 h 1145512"/>
                <a:gd name="connsiteX13" fmla="*/ 1467059 w 1467059"/>
                <a:gd name="connsiteY13" fmla="*/ 502418 h 1145512"/>
                <a:gd name="connsiteX14" fmla="*/ 1446963 w 1467059"/>
                <a:gd name="connsiteY14" fmla="*/ 854110 h 1145512"/>
                <a:gd name="connsiteX15" fmla="*/ 1436914 w 1467059"/>
                <a:gd name="connsiteY15" fmla="*/ 884255 h 1145512"/>
                <a:gd name="connsiteX16" fmla="*/ 1416818 w 1467059"/>
                <a:gd name="connsiteY16" fmla="*/ 914400 h 1145512"/>
                <a:gd name="connsiteX17" fmla="*/ 1396721 w 1467059"/>
                <a:gd name="connsiteY17" fmla="*/ 974690 h 1145512"/>
                <a:gd name="connsiteX18" fmla="*/ 1366576 w 1467059"/>
                <a:gd name="connsiteY18" fmla="*/ 1004835 h 1145512"/>
                <a:gd name="connsiteX19" fmla="*/ 1306286 w 1467059"/>
                <a:gd name="connsiteY19" fmla="*/ 1085222 h 1145512"/>
                <a:gd name="connsiteX20" fmla="*/ 1266092 w 1467059"/>
                <a:gd name="connsiteY20" fmla="*/ 1105319 h 1145512"/>
                <a:gd name="connsiteX21" fmla="*/ 1205802 w 1467059"/>
                <a:gd name="connsiteY21" fmla="*/ 1145512 h 1145512"/>
                <a:gd name="connsiteX22" fmla="*/ 844061 w 1467059"/>
                <a:gd name="connsiteY22" fmla="*/ 1135464 h 1145512"/>
                <a:gd name="connsiteX23" fmla="*/ 813916 w 1467059"/>
                <a:gd name="connsiteY23" fmla="*/ 1125415 h 1145512"/>
                <a:gd name="connsiteX24" fmla="*/ 683288 w 1467059"/>
                <a:gd name="connsiteY24" fmla="*/ 1115367 h 1145512"/>
                <a:gd name="connsiteX25" fmla="*/ 522514 w 1467059"/>
                <a:gd name="connsiteY25" fmla="*/ 1095270 h 1145512"/>
                <a:gd name="connsiteX26" fmla="*/ 492369 w 1467059"/>
                <a:gd name="connsiteY26" fmla="*/ 1085222 h 1145512"/>
                <a:gd name="connsiteX27" fmla="*/ 442127 w 1467059"/>
                <a:gd name="connsiteY27" fmla="*/ 1075174 h 1145512"/>
                <a:gd name="connsiteX28" fmla="*/ 361741 w 1467059"/>
                <a:gd name="connsiteY28" fmla="*/ 1034980 h 1145512"/>
                <a:gd name="connsiteX29" fmla="*/ 291402 w 1467059"/>
                <a:gd name="connsiteY29" fmla="*/ 994787 h 1145512"/>
                <a:gd name="connsiteX30" fmla="*/ 261257 w 1467059"/>
                <a:gd name="connsiteY30" fmla="*/ 964642 h 1145512"/>
                <a:gd name="connsiteX31" fmla="*/ 221064 w 1467059"/>
                <a:gd name="connsiteY31" fmla="*/ 904352 h 1145512"/>
                <a:gd name="connsiteX32" fmla="*/ 200967 w 1467059"/>
                <a:gd name="connsiteY32" fmla="*/ 874207 h 1145512"/>
                <a:gd name="connsiteX33" fmla="*/ 150725 w 1467059"/>
                <a:gd name="connsiteY33" fmla="*/ 813916 h 1145512"/>
                <a:gd name="connsiteX34" fmla="*/ 100483 w 1467059"/>
                <a:gd name="connsiteY34" fmla="*/ 743578 h 1145512"/>
                <a:gd name="connsiteX35" fmla="*/ 60290 w 1467059"/>
                <a:gd name="connsiteY35" fmla="*/ 673240 h 1145512"/>
                <a:gd name="connsiteX36" fmla="*/ 50242 w 1467059"/>
                <a:gd name="connsiteY36" fmla="*/ 633046 h 1145512"/>
                <a:gd name="connsiteX37" fmla="*/ 20097 w 1467059"/>
                <a:gd name="connsiteY37" fmla="*/ 582804 h 1145512"/>
                <a:gd name="connsiteX38" fmla="*/ 10048 w 1467059"/>
                <a:gd name="connsiteY38" fmla="*/ 502418 h 1145512"/>
                <a:gd name="connsiteX39" fmla="*/ 0 w 1467059"/>
                <a:gd name="connsiteY39" fmla="*/ 442127 h 1145512"/>
                <a:gd name="connsiteX40" fmla="*/ 10048 w 1467059"/>
                <a:gd name="connsiteY40" fmla="*/ 251209 h 1145512"/>
                <a:gd name="connsiteX41" fmla="*/ 20097 w 1467059"/>
                <a:gd name="connsiteY41" fmla="*/ 221064 h 1145512"/>
                <a:gd name="connsiteX42" fmla="*/ 80387 w 1467059"/>
                <a:gd name="connsiteY42" fmla="*/ 120580 h 1145512"/>
                <a:gd name="connsiteX43" fmla="*/ 90435 w 1467059"/>
                <a:gd name="connsiteY43" fmla="*/ 90435 h 1145512"/>
                <a:gd name="connsiteX44" fmla="*/ 120580 w 1467059"/>
                <a:gd name="connsiteY44" fmla="*/ 70338 h 1145512"/>
                <a:gd name="connsiteX45" fmla="*/ 150725 w 1467059"/>
                <a:gd name="connsiteY45" fmla="*/ 40193 h 1145512"/>
                <a:gd name="connsiteX46" fmla="*/ 462224 w 1467059"/>
                <a:gd name="connsiteY46" fmla="*/ 30145 h 1145512"/>
                <a:gd name="connsiteX47" fmla="*/ 502418 w 1467059"/>
                <a:gd name="connsiteY47" fmla="*/ 20097 h 114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67059" h="1145512">
                  <a:moveTo>
                    <a:pt x="411982" y="0"/>
                  </a:moveTo>
                  <a:lnTo>
                    <a:pt x="854110" y="10048"/>
                  </a:lnTo>
                  <a:cubicBezTo>
                    <a:pt x="864692" y="10498"/>
                    <a:pt x="874071" y="17187"/>
                    <a:pt x="884255" y="20097"/>
                  </a:cubicBezTo>
                  <a:cubicBezTo>
                    <a:pt x="1052855" y="68270"/>
                    <a:pt x="766766" y="-19065"/>
                    <a:pt x="974690" y="50242"/>
                  </a:cubicBezTo>
                  <a:cubicBezTo>
                    <a:pt x="1018532" y="64856"/>
                    <a:pt x="1091163" y="76280"/>
                    <a:pt x="1125415" y="110532"/>
                  </a:cubicBezTo>
                  <a:cubicBezTo>
                    <a:pt x="1135463" y="120580"/>
                    <a:pt x="1143996" y="132417"/>
                    <a:pt x="1155560" y="140677"/>
                  </a:cubicBezTo>
                  <a:cubicBezTo>
                    <a:pt x="1224352" y="189814"/>
                    <a:pt x="1168943" y="133407"/>
                    <a:pt x="1225899" y="180870"/>
                  </a:cubicBezTo>
                  <a:cubicBezTo>
                    <a:pt x="1291526" y="235558"/>
                    <a:pt x="1219658" y="184678"/>
                    <a:pt x="1286189" y="251209"/>
                  </a:cubicBezTo>
                  <a:cubicBezTo>
                    <a:pt x="1294728" y="259748"/>
                    <a:pt x="1306286" y="264606"/>
                    <a:pt x="1316334" y="271305"/>
                  </a:cubicBezTo>
                  <a:cubicBezTo>
                    <a:pt x="1366232" y="346154"/>
                    <a:pt x="1302100" y="254224"/>
                    <a:pt x="1366576" y="331596"/>
                  </a:cubicBezTo>
                  <a:cubicBezTo>
                    <a:pt x="1408443" y="381837"/>
                    <a:pt x="1361551" y="344995"/>
                    <a:pt x="1416818" y="381837"/>
                  </a:cubicBezTo>
                  <a:cubicBezTo>
                    <a:pt x="1420167" y="391885"/>
                    <a:pt x="1422129" y="402508"/>
                    <a:pt x="1426866" y="411982"/>
                  </a:cubicBezTo>
                  <a:cubicBezTo>
                    <a:pt x="1432267" y="422784"/>
                    <a:pt x="1442058" y="431091"/>
                    <a:pt x="1446963" y="442127"/>
                  </a:cubicBezTo>
                  <a:cubicBezTo>
                    <a:pt x="1455566" y="461485"/>
                    <a:pt x="1467059" y="502418"/>
                    <a:pt x="1467059" y="502418"/>
                  </a:cubicBezTo>
                  <a:cubicBezTo>
                    <a:pt x="1464201" y="582438"/>
                    <a:pt x="1468254" y="747656"/>
                    <a:pt x="1446963" y="854110"/>
                  </a:cubicBezTo>
                  <a:cubicBezTo>
                    <a:pt x="1444886" y="864496"/>
                    <a:pt x="1441651" y="874781"/>
                    <a:pt x="1436914" y="884255"/>
                  </a:cubicBezTo>
                  <a:cubicBezTo>
                    <a:pt x="1431513" y="895057"/>
                    <a:pt x="1421723" y="903364"/>
                    <a:pt x="1416818" y="914400"/>
                  </a:cubicBezTo>
                  <a:cubicBezTo>
                    <a:pt x="1408215" y="933758"/>
                    <a:pt x="1411700" y="959711"/>
                    <a:pt x="1396721" y="974690"/>
                  </a:cubicBezTo>
                  <a:cubicBezTo>
                    <a:pt x="1386673" y="984738"/>
                    <a:pt x="1375575" y="993837"/>
                    <a:pt x="1366576" y="1004835"/>
                  </a:cubicBezTo>
                  <a:cubicBezTo>
                    <a:pt x="1345366" y="1030758"/>
                    <a:pt x="1336244" y="1070243"/>
                    <a:pt x="1306286" y="1085222"/>
                  </a:cubicBezTo>
                  <a:cubicBezTo>
                    <a:pt x="1292888" y="1091921"/>
                    <a:pt x="1278281" y="1096612"/>
                    <a:pt x="1266092" y="1105319"/>
                  </a:cubicBezTo>
                  <a:cubicBezTo>
                    <a:pt x="1200232" y="1152362"/>
                    <a:pt x="1270466" y="1123958"/>
                    <a:pt x="1205802" y="1145512"/>
                  </a:cubicBezTo>
                  <a:cubicBezTo>
                    <a:pt x="1085222" y="1142163"/>
                    <a:pt x="964530" y="1141642"/>
                    <a:pt x="844061" y="1135464"/>
                  </a:cubicBezTo>
                  <a:cubicBezTo>
                    <a:pt x="833483" y="1134922"/>
                    <a:pt x="824426" y="1126729"/>
                    <a:pt x="813916" y="1125415"/>
                  </a:cubicBezTo>
                  <a:cubicBezTo>
                    <a:pt x="770582" y="1119998"/>
                    <a:pt x="726831" y="1118716"/>
                    <a:pt x="683288" y="1115367"/>
                  </a:cubicBezTo>
                  <a:cubicBezTo>
                    <a:pt x="603810" y="1088875"/>
                    <a:pt x="696286" y="1116992"/>
                    <a:pt x="522514" y="1095270"/>
                  </a:cubicBezTo>
                  <a:cubicBezTo>
                    <a:pt x="512004" y="1093956"/>
                    <a:pt x="502645" y="1087791"/>
                    <a:pt x="492369" y="1085222"/>
                  </a:cubicBezTo>
                  <a:cubicBezTo>
                    <a:pt x="475800" y="1081080"/>
                    <a:pt x="458874" y="1078523"/>
                    <a:pt x="442127" y="1075174"/>
                  </a:cubicBezTo>
                  <a:cubicBezTo>
                    <a:pt x="415332" y="1061776"/>
                    <a:pt x="386668" y="1051598"/>
                    <a:pt x="361741" y="1034980"/>
                  </a:cubicBezTo>
                  <a:cubicBezTo>
                    <a:pt x="319133" y="1006574"/>
                    <a:pt x="342398" y="1020284"/>
                    <a:pt x="291402" y="994787"/>
                  </a:cubicBezTo>
                  <a:cubicBezTo>
                    <a:pt x="281354" y="984739"/>
                    <a:pt x="269981" y="975859"/>
                    <a:pt x="261257" y="964642"/>
                  </a:cubicBezTo>
                  <a:cubicBezTo>
                    <a:pt x="246428" y="945577"/>
                    <a:pt x="234462" y="924449"/>
                    <a:pt x="221064" y="904352"/>
                  </a:cubicBezTo>
                  <a:cubicBezTo>
                    <a:pt x="214365" y="894304"/>
                    <a:pt x="209506" y="882746"/>
                    <a:pt x="200967" y="874207"/>
                  </a:cubicBezTo>
                  <a:cubicBezTo>
                    <a:pt x="154050" y="827290"/>
                    <a:pt x="185701" y="862882"/>
                    <a:pt x="150725" y="813916"/>
                  </a:cubicBezTo>
                  <a:cubicBezTo>
                    <a:pt x="135322" y="792352"/>
                    <a:pt x="114014" y="767257"/>
                    <a:pt x="100483" y="743578"/>
                  </a:cubicBezTo>
                  <a:cubicBezTo>
                    <a:pt x="49488" y="654337"/>
                    <a:pt x="109253" y="746684"/>
                    <a:pt x="60290" y="673240"/>
                  </a:cubicBezTo>
                  <a:cubicBezTo>
                    <a:pt x="56941" y="659842"/>
                    <a:pt x="55851" y="645666"/>
                    <a:pt x="50242" y="633046"/>
                  </a:cubicBezTo>
                  <a:cubicBezTo>
                    <a:pt x="42310" y="615199"/>
                    <a:pt x="25841" y="601471"/>
                    <a:pt x="20097" y="582804"/>
                  </a:cubicBezTo>
                  <a:cubicBezTo>
                    <a:pt x="12155" y="556994"/>
                    <a:pt x="13867" y="529150"/>
                    <a:pt x="10048" y="502418"/>
                  </a:cubicBezTo>
                  <a:cubicBezTo>
                    <a:pt x="7167" y="482249"/>
                    <a:pt x="3349" y="462224"/>
                    <a:pt x="0" y="442127"/>
                  </a:cubicBezTo>
                  <a:cubicBezTo>
                    <a:pt x="3349" y="378488"/>
                    <a:pt x="4278" y="314675"/>
                    <a:pt x="10048" y="251209"/>
                  </a:cubicBezTo>
                  <a:cubicBezTo>
                    <a:pt x="11007" y="240661"/>
                    <a:pt x="14953" y="230323"/>
                    <a:pt x="20097" y="221064"/>
                  </a:cubicBezTo>
                  <a:cubicBezTo>
                    <a:pt x="64739" y="140709"/>
                    <a:pt x="51882" y="187091"/>
                    <a:pt x="80387" y="120580"/>
                  </a:cubicBezTo>
                  <a:cubicBezTo>
                    <a:pt x="84559" y="110845"/>
                    <a:pt x="83818" y="98706"/>
                    <a:pt x="90435" y="90435"/>
                  </a:cubicBezTo>
                  <a:cubicBezTo>
                    <a:pt x="97979" y="81005"/>
                    <a:pt x="111302" y="78069"/>
                    <a:pt x="120580" y="70338"/>
                  </a:cubicBezTo>
                  <a:cubicBezTo>
                    <a:pt x="131497" y="61241"/>
                    <a:pt x="136612" y="41853"/>
                    <a:pt x="150725" y="40193"/>
                  </a:cubicBezTo>
                  <a:cubicBezTo>
                    <a:pt x="253900" y="28055"/>
                    <a:pt x="358391" y="33494"/>
                    <a:pt x="462224" y="30145"/>
                  </a:cubicBezTo>
                  <a:cubicBezTo>
                    <a:pt x="495547" y="19038"/>
                    <a:pt x="481777" y="20097"/>
                    <a:pt x="502418" y="20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380325" y="4896250"/>
              <a:ext cx="1113823" cy="669318"/>
            </a:xfrm>
            <a:prstGeom prst="rect">
              <a:avLst/>
            </a:prstGeom>
            <a:noFill/>
          </p:spPr>
          <p:txBody>
            <a:bodyPr wrap="square" rtlCol="0">
              <a:spAutoFit/>
            </a:bodyPr>
            <a:lstStyle/>
            <a:p>
              <a:r>
                <a:rPr lang="en-GB" dirty="0"/>
                <a:t>Cancer cell</a:t>
              </a:r>
            </a:p>
          </p:txBody>
        </p:sp>
        <p:sp>
          <p:nvSpPr>
            <p:cNvPr id="20" name="Isosceles Triangle 19"/>
            <p:cNvSpPr/>
            <p:nvPr/>
          </p:nvSpPr>
          <p:spPr>
            <a:xfrm rot="1699287">
              <a:off x="10147882" y="4577605"/>
              <a:ext cx="121756" cy="133353"/>
            </a:xfrm>
            <a:prstGeom prst="triangle">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2248188">
              <a:off x="10398587" y="4717325"/>
              <a:ext cx="121756" cy="133353"/>
            </a:xfrm>
            <a:prstGeom prst="triangle">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rot="3489317">
              <a:off x="10605903" y="4897479"/>
              <a:ext cx="116786" cy="139028"/>
            </a:xfrm>
            <a:prstGeom prst="triangle">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0133789" y="5941424"/>
              <a:ext cx="1628596" cy="669318"/>
            </a:xfrm>
            <a:prstGeom prst="rect">
              <a:avLst/>
            </a:prstGeom>
            <a:noFill/>
          </p:spPr>
          <p:txBody>
            <a:bodyPr wrap="square" rtlCol="0">
              <a:spAutoFit/>
            </a:bodyPr>
            <a:lstStyle/>
            <a:p>
              <a:r>
                <a:rPr lang="en-GB" dirty="0"/>
                <a:t>Cancer cell antigens</a:t>
              </a:r>
            </a:p>
          </p:txBody>
        </p:sp>
        <p:cxnSp>
          <p:nvCxnSpPr>
            <p:cNvPr id="25" name="Straight Arrow Connector 24"/>
            <p:cNvCxnSpPr>
              <a:endCxn id="22" idx="5"/>
            </p:cNvCxnSpPr>
            <p:nvPr/>
          </p:nvCxnSpPr>
          <p:spPr>
            <a:xfrm flipH="1" flipV="1">
              <a:off x="10680355" y="4991796"/>
              <a:ext cx="408078" cy="957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8600198" y="268806"/>
            <a:ext cx="3372256" cy="1200329"/>
          </a:xfrm>
          <a:prstGeom prst="rect">
            <a:avLst/>
          </a:prstGeom>
        </p:spPr>
        <p:txBody>
          <a:bodyPr wrap="square">
            <a:spAutoFit/>
          </a:bodyPr>
          <a:lstStyle/>
          <a:p>
            <a:r>
              <a:rPr lang="en-GB" dirty="0">
                <a:hlinkClick r:id="rId4"/>
              </a:rPr>
              <a:t>http://www.biology-innovation.co.uk/pages/human-biology/the-immune-system/</a:t>
            </a:r>
            <a:endParaRPr lang="en-GB" dirty="0"/>
          </a:p>
        </p:txBody>
      </p:sp>
    </p:spTree>
    <p:extLst>
      <p:ext uri="{BB962C8B-B14F-4D97-AF65-F5344CB8AC3E}">
        <p14:creationId xmlns:p14="http://schemas.microsoft.com/office/powerpoint/2010/main" val="1549581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9659" y="629520"/>
            <a:ext cx="5890515" cy="5085479"/>
          </a:xfrm>
          <a:prstGeom prst="rect">
            <a:avLst/>
          </a:prstGeom>
        </p:spPr>
      </p:pic>
      <p:sp>
        <p:nvSpPr>
          <p:cNvPr id="6" name="TextBox 5"/>
          <p:cNvSpPr txBox="1"/>
          <p:nvPr/>
        </p:nvSpPr>
        <p:spPr>
          <a:xfrm>
            <a:off x="6940295" y="1133855"/>
            <a:ext cx="4742623" cy="3416320"/>
          </a:xfrm>
          <a:prstGeom prst="rect">
            <a:avLst/>
          </a:prstGeom>
          <a:noFill/>
        </p:spPr>
        <p:txBody>
          <a:bodyPr wrap="square" rtlCol="0">
            <a:spAutoFit/>
          </a:bodyPr>
          <a:lstStyle/>
          <a:p>
            <a:r>
              <a:rPr lang="en-GB" dirty="0"/>
              <a:t>There are three different types of T cells;</a:t>
            </a:r>
          </a:p>
          <a:p>
            <a:endParaRPr lang="en-GB" dirty="0"/>
          </a:p>
          <a:p>
            <a:pPr marL="342900" indent="-342900">
              <a:buFont typeface="+mj-lt"/>
              <a:buAutoNum type="arabicPeriod"/>
            </a:pPr>
            <a:r>
              <a:rPr lang="en-GB" b="1" dirty="0"/>
              <a:t>T helper cell </a:t>
            </a:r>
            <a:r>
              <a:rPr lang="en-GB" dirty="0"/>
              <a:t>– stimulate B cells to divide and secrete their antibody and activate phagocytes</a:t>
            </a:r>
          </a:p>
          <a:p>
            <a:pPr marL="342900" indent="-342900">
              <a:buFont typeface="+mj-lt"/>
              <a:buAutoNum type="arabicPeriod"/>
            </a:pPr>
            <a:endParaRPr lang="en-GB" dirty="0"/>
          </a:p>
          <a:p>
            <a:pPr marL="342900" indent="-342900">
              <a:buFont typeface="+mj-lt"/>
              <a:buAutoNum type="arabicPeriod"/>
            </a:pPr>
            <a:r>
              <a:rPr lang="en-GB" b="1" dirty="0"/>
              <a:t>Memory T cell- </a:t>
            </a:r>
            <a:r>
              <a:rPr lang="en-GB" dirty="0"/>
              <a:t>cloned T cells that enable rapid response to future infections</a:t>
            </a:r>
          </a:p>
          <a:p>
            <a:pPr marL="342900" indent="-342900">
              <a:buFont typeface="+mj-lt"/>
              <a:buAutoNum type="arabicPeriod"/>
            </a:pPr>
            <a:endParaRPr lang="en-GB" dirty="0"/>
          </a:p>
          <a:p>
            <a:pPr marL="342900" indent="-342900">
              <a:buFont typeface="+mj-lt"/>
              <a:buAutoNum type="arabicPeriod"/>
            </a:pPr>
            <a:r>
              <a:rPr lang="en-GB" b="1" dirty="0"/>
              <a:t>Cytotoxic (killer) T cell </a:t>
            </a:r>
            <a:r>
              <a:rPr lang="en-GB" dirty="0"/>
              <a:t>– Kill infected or cancer cells</a:t>
            </a:r>
          </a:p>
        </p:txBody>
      </p:sp>
    </p:spTree>
    <p:extLst>
      <p:ext uri="{BB962C8B-B14F-4D97-AF65-F5344CB8AC3E}">
        <p14:creationId xmlns:p14="http://schemas.microsoft.com/office/powerpoint/2010/main" val="364526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19686" cy="743211"/>
          </a:xfrm>
        </p:spPr>
        <p:txBody>
          <a:bodyPr>
            <a:noAutofit/>
          </a:bodyPr>
          <a:lstStyle/>
          <a:p>
            <a:r>
              <a:rPr lang="en-GB" sz="3200" b="1" dirty="0">
                <a:solidFill>
                  <a:schemeClr val="tx1"/>
                </a:solidFill>
              </a:rPr>
              <a:t>Starter:</a:t>
            </a:r>
            <a:r>
              <a:rPr lang="en-GB" sz="3200" dirty="0">
                <a:solidFill>
                  <a:schemeClr val="tx1"/>
                </a:solidFill>
              </a:rPr>
              <a:t> </a:t>
            </a:r>
            <a:r>
              <a:rPr lang="en-GB" sz="3200" b="1" dirty="0">
                <a:solidFill>
                  <a:schemeClr val="tx1"/>
                </a:solidFill>
              </a:rPr>
              <a:t>What Do You Know/Remember from GCSE?</a:t>
            </a:r>
          </a:p>
        </p:txBody>
      </p:sp>
      <p:sp>
        <p:nvSpPr>
          <p:cNvPr id="3" name="Content Placeholder 2"/>
          <p:cNvSpPr>
            <a:spLocks noGrp="1"/>
          </p:cNvSpPr>
          <p:nvPr>
            <p:ph idx="1"/>
          </p:nvPr>
        </p:nvSpPr>
        <p:spPr>
          <a:xfrm>
            <a:off x="677333" y="1315234"/>
            <a:ext cx="9932212" cy="5235878"/>
          </a:xfrm>
        </p:spPr>
        <p:txBody>
          <a:bodyPr>
            <a:noAutofit/>
          </a:bodyPr>
          <a:lstStyle/>
          <a:p>
            <a:pPr>
              <a:buClrTx/>
              <a:buFont typeface="+mj-lt"/>
              <a:buAutoNum type="arabicPeriod"/>
            </a:pPr>
            <a:r>
              <a:rPr lang="en-GB" sz="2400" dirty="0"/>
              <a:t>Which blood cells help defend the body against pathogens? </a:t>
            </a:r>
            <a:r>
              <a:rPr lang="en-GB" sz="2400" dirty="0">
                <a:solidFill>
                  <a:srgbClr val="FF0000"/>
                </a:solidFill>
              </a:rPr>
              <a:t>white</a:t>
            </a:r>
            <a:endParaRPr lang="en-GB" sz="2400" dirty="0"/>
          </a:p>
          <a:p>
            <a:pPr>
              <a:buClrTx/>
              <a:buFont typeface="+mj-lt"/>
              <a:buAutoNum type="arabicPeriod"/>
            </a:pPr>
            <a:r>
              <a:rPr lang="en-GB" sz="2400" dirty="0"/>
              <a:t>Name 3 ways they can do this. </a:t>
            </a:r>
            <a:r>
              <a:rPr lang="en-GB" sz="2400" dirty="0">
                <a:solidFill>
                  <a:srgbClr val="FF0000"/>
                </a:solidFill>
              </a:rPr>
              <a:t>Ingesting the pathogen, producing antibodies, producing antitoxins.</a:t>
            </a:r>
            <a:endParaRPr lang="en-GB" sz="2400" dirty="0"/>
          </a:p>
          <a:p>
            <a:pPr>
              <a:buClrTx/>
              <a:buFont typeface="+mj-lt"/>
              <a:buAutoNum type="arabicPeriod"/>
            </a:pPr>
            <a:r>
              <a:rPr lang="en-GB" sz="2400" dirty="0"/>
              <a:t>What is a vaccination and what does it make the body do? </a:t>
            </a:r>
            <a:r>
              <a:rPr lang="en-GB" sz="2400" dirty="0">
                <a:solidFill>
                  <a:srgbClr val="FF0000"/>
                </a:solidFill>
              </a:rPr>
              <a:t>Dead or inactive forms of pathogens that are introduced into the body, and which stimulate white blood cells to produce antibodies and form immunity to future infections of that particular pathogen.</a:t>
            </a:r>
            <a:endParaRPr lang="en-GB" sz="2400" dirty="0"/>
          </a:p>
          <a:p>
            <a:pPr>
              <a:buClrTx/>
              <a:buFont typeface="+mj-lt"/>
              <a:buAutoNum type="arabicPeriod"/>
            </a:pPr>
            <a:r>
              <a:rPr lang="en-GB" sz="2400" dirty="0"/>
              <a:t>What vaccine is used against measles mumps and rubella? </a:t>
            </a:r>
            <a:r>
              <a:rPr lang="en-GB" sz="2400" dirty="0">
                <a:solidFill>
                  <a:srgbClr val="FF0000"/>
                </a:solidFill>
              </a:rPr>
              <a:t>MMR</a:t>
            </a:r>
            <a:endParaRPr lang="en-GB" sz="2400" dirty="0"/>
          </a:p>
          <a:p>
            <a:pPr>
              <a:buClrTx/>
              <a:buFont typeface="+mj-lt"/>
              <a:buAutoNum type="arabicPeriod"/>
            </a:pPr>
            <a:r>
              <a:rPr lang="en-GB" sz="2400" dirty="0"/>
              <a:t>If much of a population is immune to a pathogen, how is the spread of the pathogen affected? </a:t>
            </a:r>
            <a:r>
              <a:rPr lang="en-GB" sz="2400" dirty="0">
                <a:solidFill>
                  <a:srgbClr val="FF0000"/>
                </a:solidFill>
              </a:rPr>
              <a:t>Very much reduced </a:t>
            </a:r>
            <a:r>
              <a:rPr lang="en-GB" sz="2400" dirty="0" smtClean="0">
                <a:solidFill>
                  <a:srgbClr val="FF0000"/>
                </a:solidFill>
              </a:rPr>
              <a:t>spread</a:t>
            </a:r>
            <a:endParaRPr lang="en-GB" sz="2400" dirty="0">
              <a:solidFill>
                <a:srgbClr val="FF0000"/>
              </a:solidFill>
            </a:endParaRPr>
          </a:p>
        </p:txBody>
      </p:sp>
    </p:spTree>
    <p:extLst>
      <p:ext uri="{BB962C8B-B14F-4D97-AF65-F5344CB8AC3E}">
        <p14:creationId xmlns:p14="http://schemas.microsoft.com/office/powerpoint/2010/main" val="291860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29540"/>
            <a:ext cx="8229600" cy="685800"/>
          </a:xfrm>
        </p:spPr>
        <p:txBody>
          <a:bodyPr>
            <a:normAutofit/>
          </a:bodyPr>
          <a:lstStyle/>
          <a:p>
            <a:r>
              <a:rPr lang="en-GB" sz="3200" b="1" dirty="0">
                <a:solidFill>
                  <a:schemeClr val="tx1"/>
                </a:solidFill>
              </a:rPr>
              <a:t>The Cell Mediated Response - Diagrammatic</a:t>
            </a:r>
          </a:p>
        </p:txBody>
      </p:sp>
      <p:sp>
        <p:nvSpPr>
          <p:cNvPr id="3" name="Content Placeholder 2"/>
          <p:cNvSpPr>
            <a:spLocks noGrp="1"/>
          </p:cNvSpPr>
          <p:nvPr>
            <p:ph idx="1"/>
          </p:nvPr>
        </p:nvSpPr>
        <p:spPr>
          <a:xfrm>
            <a:off x="1981200" y="1066801"/>
            <a:ext cx="8229600" cy="5059363"/>
          </a:xfrm>
        </p:spPr>
        <p:txBody>
          <a:bodyPr/>
          <a:lstStyle/>
          <a:p>
            <a:pPr>
              <a:buNone/>
            </a:pPr>
            <a:r>
              <a:rPr lang="en-GB" dirty="0"/>
              <a:t> </a:t>
            </a:r>
          </a:p>
        </p:txBody>
      </p:sp>
      <p:grpSp>
        <p:nvGrpSpPr>
          <p:cNvPr id="4" name="Group 3"/>
          <p:cNvGrpSpPr/>
          <p:nvPr/>
        </p:nvGrpSpPr>
        <p:grpSpPr>
          <a:xfrm>
            <a:off x="474677" y="710781"/>
            <a:ext cx="11031317" cy="6016675"/>
            <a:chOff x="474677" y="710781"/>
            <a:chExt cx="11031317" cy="6016675"/>
          </a:xfrm>
        </p:grpSpPr>
        <p:grpSp>
          <p:nvGrpSpPr>
            <p:cNvPr id="253" name="Group 252"/>
            <p:cNvGrpSpPr/>
            <p:nvPr/>
          </p:nvGrpSpPr>
          <p:grpSpPr>
            <a:xfrm>
              <a:off x="474677" y="710781"/>
              <a:ext cx="10926161" cy="6016675"/>
              <a:chOff x="503839" y="796290"/>
              <a:chExt cx="10926161" cy="6016675"/>
            </a:xfrm>
          </p:grpSpPr>
          <p:grpSp>
            <p:nvGrpSpPr>
              <p:cNvPr id="28" name="Group 27"/>
              <p:cNvGrpSpPr/>
              <p:nvPr/>
            </p:nvGrpSpPr>
            <p:grpSpPr>
              <a:xfrm>
                <a:off x="666750" y="796290"/>
                <a:ext cx="2286000" cy="2157541"/>
                <a:chOff x="666750" y="796290"/>
                <a:chExt cx="2286000" cy="2157541"/>
              </a:xfrm>
            </p:grpSpPr>
            <p:sp>
              <p:nvSpPr>
                <p:cNvPr id="244" name="Rectangle 243"/>
                <p:cNvSpPr/>
                <p:nvPr/>
              </p:nvSpPr>
              <p:spPr>
                <a:xfrm>
                  <a:off x="666750" y="796290"/>
                  <a:ext cx="2286000" cy="2157541"/>
                </a:xfrm>
                <a:prstGeom prst="rec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1" name="Group 230"/>
                <p:cNvGrpSpPr/>
                <p:nvPr/>
              </p:nvGrpSpPr>
              <p:grpSpPr>
                <a:xfrm>
                  <a:off x="956311" y="1494755"/>
                  <a:ext cx="1797451" cy="1408465"/>
                  <a:chOff x="654665" y="1371599"/>
                  <a:chExt cx="1797451" cy="1472814"/>
                </a:xfrm>
              </p:grpSpPr>
              <p:grpSp>
                <p:nvGrpSpPr>
                  <p:cNvPr id="203" name="Group 202"/>
                  <p:cNvGrpSpPr/>
                  <p:nvPr/>
                </p:nvGrpSpPr>
                <p:grpSpPr>
                  <a:xfrm>
                    <a:off x="1295400" y="1371599"/>
                    <a:ext cx="1156716" cy="838200"/>
                    <a:chOff x="762000" y="1371599"/>
                    <a:chExt cx="1156716" cy="838200"/>
                  </a:xfrm>
                </p:grpSpPr>
                <p:grpSp>
                  <p:nvGrpSpPr>
                    <p:cNvPr id="10" name="Group 9"/>
                    <p:cNvGrpSpPr/>
                    <p:nvPr/>
                  </p:nvGrpSpPr>
                  <p:grpSpPr>
                    <a:xfrm>
                      <a:off x="762000" y="1371599"/>
                      <a:ext cx="1143000" cy="838200"/>
                      <a:chOff x="685800" y="2133599"/>
                      <a:chExt cx="1381125" cy="1143000"/>
                    </a:xfrm>
                  </p:grpSpPr>
                  <p:sp>
                    <p:nvSpPr>
                      <p:cNvPr id="6"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9" name="Oval 8"/>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5" name="Oval 12"/>
                      <p:cNvSpPr>
                        <a:spLocks noChangeArrowheads="1"/>
                      </p:cNvSpPr>
                      <p:nvPr/>
                    </p:nvSpPr>
                    <p:spPr bwMode="auto">
                      <a:xfrm>
                        <a:off x="685800" y="2133599"/>
                        <a:ext cx="1381125" cy="1143000"/>
                      </a:xfrm>
                      <a:prstGeom prst="ellipse">
                        <a:avLst/>
                      </a:prstGeom>
                      <a:solidFill>
                        <a:srgbClr val="C0C0C0"/>
                      </a:solidFill>
                      <a:ln w="19050">
                        <a:solidFill>
                          <a:srgbClr val="000000"/>
                        </a:solidFill>
                        <a:round/>
                        <a:headEnd/>
                        <a:tailEnd/>
                      </a:ln>
                    </p:spPr>
                    <p:txBody>
                      <a:bodyPr/>
                      <a:lstStyle/>
                      <a:p>
                        <a:endParaRPr lang="en-GB"/>
                      </a:p>
                    </p:txBody>
                  </p:sp>
                </p:grpSp>
                <p:sp>
                  <p:nvSpPr>
                    <p:cNvPr id="197" name="TextBox 196"/>
                    <p:cNvSpPr txBox="1"/>
                    <p:nvPr/>
                  </p:nvSpPr>
                  <p:spPr>
                    <a:xfrm>
                      <a:off x="815810" y="1374611"/>
                      <a:ext cx="1102906" cy="772412"/>
                    </a:xfrm>
                    <a:prstGeom prst="rect">
                      <a:avLst/>
                    </a:prstGeom>
                    <a:noFill/>
                  </p:spPr>
                  <p:txBody>
                    <a:bodyPr wrap="square" rtlCol="0">
                      <a:spAutoFit/>
                    </a:bodyPr>
                    <a:lstStyle/>
                    <a:p>
                      <a:r>
                        <a:rPr lang="en-GB" sz="1400" dirty="0" smtClean="0"/>
                        <a:t>Phagocyte </a:t>
                      </a:r>
                      <a:r>
                        <a:rPr lang="en-GB" sz="1400" dirty="0"/>
                        <a:t>Cell </a:t>
                      </a:r>
                      <a:r>
                        <a:rPr lang="en-GB" sz="1400" dirty="0" err="1"/>
                        <a:t>eg</a:t>
                      </a:r>
                      <a:r>
                        <a:rPr lang="en-GB" sz="1400" dirty="0"/>
                        <a:t> macrophage</a:t>
                      </a:r>
                    </a:p>
                  </p:txBody>
                </p:sp>
              </p:grpSp>
              <p:grpSp>
                <p:nvGrpSpPr>
                  <p:cNvPr id="229" name="Group 228"/>
                  <p:cNvGrpSpPr/>
                  <p:nvPr/>
                </p:nvGrpSpPr>
                <p:grpSpPr>
                  <a:xfrm rot="2535433">
                    <a:off x="654665" y="1853813"/>
                    <a:ext cx="457200" cy="990600"/>
                    <a:chOff x="228600" y="1828800"/>
                    <a:chExt cx="660400" cy="1193800"/>
                  </a:xfrm>
                </p:grpSpPr>
                <p:sp>
                  <p:nvSpPr>
                    <p:cNvPr id="225" name="Isosceles Triangle 224"/>
                    <p:cNvSpPr/>
                    <p:nvPr/>
                  </p:nvSpPr>
                  <p:spPr>
                    <a:xfrm rot="10800000">
                      <a:off x="533400" y="274320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Isosceles Triangle 225"/>
                    <p:cNvSpPr/>
                    <p:nvPr/>
                  </p:nvSpPr>
                  <p:spPr>
                    <a:xfrm rot="5400000" flipH="1">
                      <a:off x="692150" y="212725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Isosceles Triangle 226"/>
                    <p:cNvSpPr/>
                    <p:nvPr/>
                  </p:nvSpPr>
                  <p:spPr>
                    <a:xfrm>
                      <a:off x="533400" y="182880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Isosceles Triangle 227"/>
                    <p:cNvSpPr/>
                    <p:nvPr/>
                  </p:nvSpPr>
                  <p:spPr>
                    <a:xfrm rot="16200000">
                      <a:off x="311150" y="243205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lowchart: Terminator 223"/>
                    <p:cNvSpPr/>
                    <p:nvPr/>
                  </p:nvSpPr>
                  <p:spPr>
                    <a:xfrm rot="16200000">
                      <a:off x="190500" y="2324100"/>
                      <a:ext cx="762000" cy="228600"/>
                    </a:xfrm>
                    <a:prstGeom prst="flowChartTermina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52" name="Group 251"/>
              <p:cNvGrpSpPr/>
              <p:nvPr/>
            </p:nvGrpSpPr>
            <p:grpSpPr>
              <a:xfrm>
                <a:off x="7132320" y="845347"/>
                <a:ext cx="4297680" cy="2126453"/>
                <a:chOff x="7132320" y="845347"/>
                <a:chExt cx="4297680" cy="2126453"/>
              </a:xfrm>
            </p:grpSpPr>
            <p:sp>
              <p:nvSpPr>
                <p:cNvPr id="242" name="Rectangle 241"/>
                <p:cNvSpPr/>
                <p:nvPr/>
              </p:nvSpPr>
              <p:spPr>
                <a:xfrm>
                  <a:off x="7132320" y="845347"/>
                  <a:ext cx="4297680" cy="2126453"/>
                </a:xfrm>
                <a:prstGeom prst="rec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4" name="Group 203"/>
                <p:cNvGrpSpPr/>
                <p:nvPr/>
              </p:nvGrpSpPr>
              <p:grpSpPr>
                <a:xfrm>
                  <a:off x="7952500" y="1776433"/>
                  <a:ext cx="2743200" cy="1181363"/>
                  <a:chOff x="5257800" y="1219200"/>
                  <a:chExt cx="2743200" cy="1219200"/>
                </a:xfrm>
              </p:grpSpPr>
              <p:grpSp>
                <p:nvGrpSpPr>
                  <p:cNvPr id="201" name="Group 200"/>
                  <p:cNvGrpSpPr/>
                  <p:nvPr/>
                </p:nvGrpSpPr>
                <p:grpSpPr>
                  <a:xfrm>
                    <a:off x="5257800" y="1219200"/>
                    <a:ext cx="2743200" cy="1219200"/>
                    <a:chOff x="5257800" y="1219200"/>
                    <a:chExt cx="2743200" cy="1219200"/>
                  </a:xfrm>
                </p:grpSpPr>
                <p:grpSp>
                  <p:nvGrpSpPr>
                    <p:cNvPr id="75" name="Group 74"/>
                    <p:cNvGrpSpPr/>
                    <p:nvPr/>
                  </p:nvGrpSpPr>
                  <p:grpSpPr>
                    <a:xfrm>
                      <a:off x="5257800" y="1219200"/>
                      <a:ext cx="2743200" cy="1219200"/>
                      <a:chOff x="5257800" y="1752600"/>
                      <a:chExt cx="3048000" cy="1524000"/>
                    </a:xfrm>
                  </p:grpSpPr>
                  <p:grpSp>
                    <p:nvGrpSpPr>
                      <p:cNvPr id="52" name="Group 51"/>
                      <p:cNvGrpSpPr/>
                      <p:nvPr/>
                    </p:nvGrpSpPr>
                    <p:grpSpPr>
                      <a:xfrm>
                        <a:off x="6934200" y="1828800"/>
                        <a:ext cx="1371600" cy="1371600"/>
                        <a:chOff x="5257800" y="2286000"/>
                        <a:chExt cx="1371600" cy="1371600"/>
                      </a:xfrm>
                    </p:grpSpPr>
                    <p:grpSp>
                      <p:nvGrpSpPr>
                        <p:cNvPr id="36" name="Group 35"/>
                        <p:cNvGrpSpPr/>
                        <p:nvPr/>
                      </p:nvGrpSpPr>
                      <p:grpSpPr>
                        <a:xfrm flipV="1">
                          <a:off x="5867400" y="3200400"/>
                          <a:ext cx="152400" cy="457200"/>
                          <a:chOff x="1219200" y="4114800"/>
                          <a:chExt cx="152400" cy="381000"/>
                        </a:xfrm>
                      </p:grpSpPr>
                      <p:cxnSp>
                        <p:nvCxnSpPr>
                          <p:cNvPr id="37" name="Straight Connector 3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rot="16200000">
                          <a:off x="5410200" y="2743200"/>
                          <a:ext cx="152400" cy="457200"/>
                          <a:chOff x="1219200" y="4114800"/>
                          <a:chExt cx="152400" cy="381000"/>
                        </a:xfrm>
                      </p:grpSpPr>
                      <p:cxnSp>
                        <p:nvCxnSpPr>
                          <p:cNvPr id="41" name="Straight Connector 4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rot="5400000">
                          <a:off x="6324600" y="2743200"/>
                          <a:ext cx="152400" cy="457200"/>
                          <a:chOff x="1219200" y="4114800"/>
                          <a:chExt cx="152400" cy="381000"/>
                        </a:xfrm>
                      </p:grpSpPr>
                      <p:cxnSp>
                        <p:nvCxnSpPr>
                          <p:cNvPr id="45" name="Straight Connector 4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867400" y="2286000"/>
                          <a:ext cx="152400" cy="457200"/>
                          <a:chOff x="1219200" y="4114800"/>
                          <a:chExt cx="152400" cy="381000"/>
                        </a:xfrm>
                      </p:grpSpPr>
                      <p:cxnSp>
                        <p:nvCxnSpPr>
                          <p:cNvPr id="49" name="Straight Connector 48"/>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Oval 23"/>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 name="Group 63"/>
                      <p:cNvGrpSpPr/>
                      <p:nvPr/>
                    </p:nvGrpSpPr>
                    <p:grpSpPr>
                      <a:xfrm>
                        <a:off x="5257800" y="1752600"/>
                        <a:ext cx="1828800" cy="1524000"/>
                        <a:chOff x="3810000" y="1981200"/>
                        <a:chExt cx="1828800" cy="1524000"/>
                      </a:xfrm>
                    </p:grpSpPr>
                    <p:sp>
                      <p:nvSpPr>
                        <p:cNvPr id="65" name="Isosceles Triangle 64"/>
                        <p:cNvSpPr/>
                        <p:nvPr/>
                      </p:nvSpPr>
                      <p:spPr>
                        <a:xfrm flipV="1">
                          <a:off x="4648200" y="32004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rot="16200000">
                          <a:off x="3886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rot="5400000">
                          <a:off x="5410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4724400" y="19812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10"/>
                        <p:cNvGrpSpPr/>
                        <p:nvPr/>
                      </p:nvGrpSpPr>
                      <p:grpSpPr>
                        <a:xfrm>
                          <a:off x="4038600" y="2133599"/>
                          <a:ext cx="1381125" cy="1143000"/>
                          <a:chOff x="685800" y="2133599"/>
                          <a:chExt cx="1381125" cy="1143000"/>
                        </a:xfrm>
                      </p:grpSpPr>
                      <p:sp>
                        <p:nvSpPr>
                          <p:cNvPr id="70"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1"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2"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3" name="Oval 72"/>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4" name="Oval 12"/>
                          <p:cNvSpPr>
                            <a:spLocks noChangeArrowheads="1"/>
                          </p:cNvSpPr>
                          <p:nvPr/>
                        </p:nvSpPr>
                        <p:spPr bwMode="auto">
                          <a:xfrm>
                            <a:off x="685800" y="2133599"/>
                            <a:ext cx="1381125" cy="1143000"/>
                          </a:xfrm>
                          <a:prstGeom prst="ellipse">
                            <a:avLst/>
                          </a:prstGeom>
                          <a:solidFill>
                            <a:srgbClr val="C0C0C0"/>
                          </a:solidFill>
                          <a:ln w="19050">
                            <a:solidFill>
                              <a:srgbClr val="000000"/>
                            </a:solidFill>
                            <a:round/>
                            <a:headEnd/>
                            <a:tailEnd/>
                          </a:ln>
                        </p:spPr>
                        <p:txBody>
                          <a:bodyPr/>
                          <a:lstStyle/>
                          <a:p>
                            <a:endParaRPr lang="en-GB"/>
                          </a:p>
                        </p:txBody>
                      </p:sp>
                    </p:grpSp>
                  </p:grpSp>
                </p:grpSp>
                <p:sp>
                  <p:nvSpPr>
                    <p:cNvPr id="200" name="TextBox 199"/>
                    <p:cNvSpPr txBox="1"/>
                    <p:nvPr/>
                  </p:nvSpPr>
                  <p:spPr>
                    <a:xfrm>
                      <a:off x="5712838" y="1517861"/>
                      <a:ext cx="897101" cy="444688"/>
                    </a:xfrm>
                    <a:prstGeom prst="rect">
                      <a:avLst/>
                    </a:prstGeom>
                    <a:noFill/>
                  </p:spPr>
                  <p:txBody>
                    <a:bodyPr wrap="square" lIns="36000" tIns="0" rIns="36000" bIns="0" rtlCol="0">
                      <a:spAutoFit/>
                    </a:bodyPr>
                    <a:lstStyle/>
                    <a:p>
                      <a:r>
                        <a:rPr lang="en-GB" sz="1400" dirty="0"/>
                        <a:t>Infected Body Cell</a:t>
                      </a:r>
                    </a:p>
                  </p:txBody>
                </p:sp>
              </p:grpSp>
              <p:sp>
                <p:nvSpPr>
                  <p:cNvPr id="199" name="TextBox 198"/>
                  <p:cNvSpPr txBox="1"/>
                  <p:nvPr/>
                </p:nvSpPr>
                <p:spPr>
                  <a:xfrm>
                    <a:off x="7075170" y="1676400"/>
                    <a:ext cx="822960" cy="276999"/>
                  </a:xfrm>
                  <a:prstGeom prst="rect">
                    <a:avLst/>
                  </a:prstGeom>
                  <a:noFill/>
                </p:spPr>
                <p:txBody>
                  <a:bodyPr wrap="square" lIns="0" tIns="0" rIns="0" bIns="0" rtlCol="0">
                    <a:spAutoFit/>
                  </a:bodyPr>
                  <a:lstStyle/>
                  <a:p>
                    <a:r>
                      <a:rPr lang="en-GB" dirty="0"/>
                      <a:t>T-Cell</a:t>
                    </a:r>
                  </a:p>
                </p:txBody>
              </p:sp>
            </p:grpSp>
          </p:grpSp>
          <p:grpSp>
            <p:nvGrpSpPr>
              <p:cNvPr id="251" name="Group 250"/>
              <p:cNvGrpSpPr/>
              <p:nvPr/>
            </p:nvGrpSpPr>
            <p:grpSpPr>
              <a:xfrm>
                <a:off x="503839" y="2968675"/>
                <a:ext cx="10913804" cy="3844290"/>
                <a:chOff x="503839" y="2968675"/>
                <a:chExt cx="10913804" cy="3844290"/>
              </a:xfrm>
            </p:grpSpPr>
            <p:grpSp>
              <p:nvGrpSpPr>
                <p:cNvPr id="250" name="Group 249"/>
                <p:cNvGrpSpPr/>
                <p:nvPr/>
              </p:nvGrpSpPr>
              <p:grpSpPr>
                <a:xfrm>
                  <a:off x="503839" y="2968675"/>
                  <a:ext cx="10778490" cy="3844290"/>
                  <a:chOff x="503839" y="3018102"/>
                  <a:chExt cx="10778490" cy="3844290"/>
                </a:xfrm>
              </p:grpSpPr>
              <p:grpSp>
                <p:nvGrpSpPr>
                  <p:cNvPr id="30" name="Group 29"/>
                  <p:cNvGrpSpPr/>
                  <p:nvPr/>
                </p:nvGrpSpPr>
                <p:grpSpPr>
                  <a:xfrm>
                    <a:off x="503839" y="3018102"/>
                    <a:ext cx="10778490" cy="3844290"/>
                    <a:chOff x="503839" y="3018102"/>
                    <a:chExt cx="10778490" cy="3844290"/>
                  </a:xfrm>
                </p:grpSpPr>
                <p:sp>
                  <p:nvSpPr>
                    <p:cNvPr id="240" name="Flowchart: Manual Input 239"/>
                    <p:cNvSpPr/>
                    <p:nvPr/>
                  </p:nvSpPr>
                  <p:spPr>
                    <a:xfrm flipH="1">
                      <a:off x="503839" y="3018102"/>
                      <a:ext cx="10778490" cy="3844290"/>
                    </a:xfrm>
                    <a:prstGeom prst="flowChartManualInpu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TextBox 204"/>
                    <p:cNvSpPr txBox="1"/>
                    <p:nvPr/>
                  </p:nvSpPr>
                  <p:spPr>
                    <a:xfrm>
                      <a:off x="739243" y="3165802"/>
                      <a:ext cx="3817620" cy="1200329"/>
                    </a:xfrm>
                    <a:prstGeom prst="rect">
                      <a:avLst/>
                    </a:prstGeom>
                    <a:noFill/>
                  </p:spPr>
                  <p:txBody>
                    <a:bodyPr wrap="square" rtlCol="0">
                      <a:spAutoFit/>
                    </a:bodyPr>
                    <a:lstStyle/>
                    <a:p>
                      <a:pPr marL="185738" indent="-185738"/>
                      <a:r>
                        <a:rPr lang="en-GB" b="1" dirty="0">
                          <a:solidFill>
                            <a:srgbClr val="FF0000"/>
                          </a:solidFill>
                        </a:rPr>
                        <a:t>4</a:t>
                      </a:r>
                      <a:r>
                        <a:rPr lang="en-GB" b="1" dirty="0"/>
                        <a:t> </a:t>
                      </a:r>
                      <a:r>
                        <a:rPr lang="en-GB" dirty="0"/>
                        <a:t>The Helper T-cell is activated to divide by mitosis and produce many clones which </a:t>
                      </a:r>
                      <a:r>
                        <a:rPr lang="en-GB" dirty="0">
                          <a:solidFill>
                            <a:srgbClr val="FF0000"/>
                          </a:solidFill>
                        </a:rPr>
                        <a:t>do several things including:</a:t>
                      </a:r>
                      <a:endParaRPr lang="en-GB" dirty="0"/>
                    </a:p>
                  </p:txBody>
                </p:sp>
              </p:grpSp>
              <p:grpSp>
                <p:nvGrpSpPr>
                  <p:cNvPr id="249" name="Group 248"/>
                  <p:cNvGrpSpPr/>
                  <p:nvPr/>
                </p:nvGrpSpPr>
                <p:grpSpPr>
                  <a:xfrm>
                    <a:off x="1608439" y="3429000"/>
                    <a:ext cx="8868032" cy="2254700"/>
                    <a:chOff x="1608439" y="3429000"/>
                    <a:chExt cx="8868032" cy="2254700"/>
                  </a:xfrm>
                </p:grpSpPr>
                <p:grpSp>
                  <p:nvGrpSpPr>
                    <p:cNvPr id="196" name="Group 195"/>
                    <p:cNvGrpSpPr/>
                    <p:nvPr/>
                  </p:nvGrpSpPr>
                  <p:grpSpPr>
                    <a:xfrm>
                      <a:off x="4594813" y="3429000"/>
                      <a:ext cx="2458265" cy="1098487"/>
                      <a:chOff x="533400" y="3124200"/>
                      <a:chExt cx="2743200" cy="1219200"/>
                    </a:xfrm>
                  </p:grpSpPr>
                  <p:grpSp>
                    <p:nvGrpSpPr>
                      <p:cNvPr id="77" name="Group 51"/>
                      <p:cNvGrpSpPr/>
                      <p:nvPr/>
                    </p:nvGrpSpPr>
                    <p:grpSpPr>
                      <a:xfrm>
                        <a:off x="2042160" y="3185160"/>
                        <a:ext cx="1234440" cy="1097280"/>
                        <a:chOff x="5257800" y="2286000"/>
                        <a:chExt cx="1371600" cy="1371600"/>
                      </a:xfrm>
                    </p:grpSpPr>
                    <p:grpSp>
                      <p:nvGrpSpPr>
                        <p:cNvPr id="89" name="Group 35"/>
                        <p:cNvGrpSpPr/>
                        <p:nvPr/>
                      </p:nvGrpSpPr>
                      <p:grpSpPr>
                        <a:xfrm flipV="1">
                          <a:off x="5867400" y="3200400"/>
                          <a:ext cx="152400" cy="457200"/>
                          <a:chOff x="1219200" y="4114800"/>
                          <a:chExt cx="152400" cy="381000"/>
                        </a:xfrm>
                      </p:grpSpPr>
                      <p:cxnSp>
                        <p:nvCxnSpPr>
                          <p:cNvPr id="103" name="Straight Connector 102"/>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0" name="Group 39"/>
                        <p:cNvGrpSpPr/>
                        <p:nvPr/>
                      </p:nvGrpSpPr>
                      <p:grpSpPr>
                        <a:xfrm rot="16200000">
                          <a:off x="5410200" y="2743200"/>
                          <a:ext cx="152400" cy="457200"/>
                          <a:chOff x="1219200" y="4114800"/>
                          <a:chExt cx="152400" cy="381000"/>
                        </a:xfrm>
                      </p:grpSpPr>
                      <p:cxnSp>
                        <p:nvCxnSpPr>
                          <p:cNvPr id="100" name="Straight Connector 99"/>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1" name="Group 43"/>
                        <p:cNvGrpSpPr/>
                        <p:nvPr/>
                      </p:nvGrpSpPr>
                      <p:grpSpPr>
                        <a:xfrm rot="5400000">
                          <a:off x="6324600" y="2743200"/>
                          <a:ext cx="152400" cy="457200"/>
                          <a:chOff x="1219200" y="4114800"/>
                          <a:chExt cx="152400" cy="381000"/>
                        </a:xfrm>
                      </p:grpSpPr>
                      <p:cxnSp>
                        <p:nvCxnSpPr>
                          <p:cNvPr id="97" name="Straight Connector 9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2" name="Group 47"/>
                        <p:cNvGrpSpPr/>
                        <p:nvPr/>
                      </p:nvGrpSpPr>
                      <p:grpSpPr>
                        <a:xfrm>
                          <a:off x="5867400" y="2286000"/>
                          <a:ext cx="152400" cy="457200"/>
                          <a:chOff x="1219200" y="4114800"/>
                          <a:chExt cx="152400" cy="381000"/>
                        </a:xfrm>
                      </p:grpSpPr>
                      <p:cxnSp>
                        <p:nvCxnSpPr>
                          <p:cNvPr id="94" name="Straight Connector 9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3" name="Oval 92"/>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63"/>
                      <p:cNvGrpSpPr/>
                      <p:nvPr/>
                    </p:nvGrpSpPr>
                    <p:grpSpPr>
                      <a:xfrm>
                        <a:off x="533400" y="3124200"/>
                        <a:ext cx="1645920" cy="1219200"/>
                        <a:chOff x="3810000" y="1981200"/>
                        <a:chExt cx="1828800" cy="1524000"/>
                      </a:xfrm>
                    </p:grpSpPr>
                    <p:sp>
                      <p:nvSpPr>
                        <p:cNvPr id="79" name="Isosceles Triangle 78"/>
                        <p:cNvSpPr/>
                        <p:nvPr/>
                      </p:nvSpPr>
                      <p:spPr>
                        <a:xfrm flipV="1">
                          <a:off x="4648200" y="32004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Isosceles Triangle 79"/>
                        <p:cNvSpPr/>
                        <p:nvPr/>
                      </p:nvSpPr>
                      <p:spPr>
                        <a:xfrm rot="16200000">
                          <a:off x="3886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Isosceles Triangle 80"/>
                        <p:cNvSpPr/>
                        <p:nvPr/>
                      </p:nvSpPr>
                      <p:spPr>
                        <a:xfrm rot="5400000">
                          <a:off x="5410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Isosceles Triangle 81"/>
                        <p:cNvSpPr/>
                        <p:nvPr/>
                      </p:nvSpPr>
                      <p:spPr>
                        <a:xfrm>
                          <a:off x="4724400" y="19812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3" name="Group 10"/>
                        <p:cNvGrpSpPr/>
                        <p:nvPr/>
                      </p:nvGrpSpPr>
                      <p:grpSpPr>
                        <a:xfrm>
                          <a:off x="4038600" y="2133600"/>
                          <a:ext cx="1381125" cy="1143000"/>
                          <a:chOff x="685800" y="2133600"/>
                          <a:chExt cx="1381125" cy="1143000"/>
                        </a:xfrm>
                      </p:grpSpPr>
                      <p:sp>
                        <p:nvSpPr>
                          <p:cNvPr id="84"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5"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6"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7" name="Oval 86"/>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8" name="Oval 12"/>
                          <p:cNvSpPr>
                            <a:spLocks noChangeArrowheads="1"/>
                          </p:cNvSpPr>
                          <p:nvPr/>
                        </p:nvSpPr>
                        <p:spPr bwMode="auto">
                          <a:xfrm>
                            <a:off x="685800" y="2133600"/>
                            <a:ext cx="1381125" cy="1143000"/>
                          </a:xfrm>
                          <a:prstGeom prst="ellipse">
                            <a:avLst/>
                          </a:prstGeom>
                          <a:solidFill>
                            <a:srgbClr val="C0C0C0"/>
                          </a:solidFill>
                          <a:ln w="19050">
                            <a:solidFill>
                              <a:srgbClr val="000000"/>
                            </a:solidFill>
                            <a:round/>
                            <a:headEnd/>
                            <a:tailEnd/>
                          </a:ln>
                        </p:spPr>
                        <p:txBody>
                          <a:bodyPr/>
                          <a:lstStyle/>
                          <a:p>
                            <a:endParaRPr lang="en-GB"/>
                          </a:p>
                        </p:txBody>
                      </p:sp>
                    </p:grpSp>
                  </p:grpSp>
                </p:grpSp>
                <p:grpSp>
                  <p:nvGrpSpPr>
                    <p:cNvPr id="106" name="Group 51"/>
                    <p:cNvGrpSpPr/>
                    <p:nvPr/>
                  </p:nvGrpSpPr>
                  <p:grpSpPr>
                    <a:xfrm>
                      <a:off x="1608439" y="4695059"/>
                      <a:ext cx="1106219" cy="988641"/>
                      <a:chOff x="5257800" y="2286000"/>
                      <a:chExt cx="1371600" cy="1371603"/>
                    </a:xfrm>
                  </p:grpSpPr>
                  <p:grpSp>
                    <p:nvGrpSpPr>
                      <p:cNvPr id="107" name="Group 35"/>
                      <p:cNvGrpSpPr/>
                      <p:nvPr/>
                    </p:nvGrpSpPr>
                    <p:grpSpPr>
                      <a:xfrm flipV="1">
                        <a:off x="5867400" y="3200402"/>
                        <a:ext cx="152399" cy="457201"/>
                        <a:chOff x="1219200" y="4114799"/>
                        <a:chExt cx="152399" cy="381001"/>
                      </a:xfrm>
                    </p:grpSpPr>
                    <p:cxnSp>
                      <p:nvCxnSpPr>
                        <p:cNvPr id="121" name="Straight Connector 12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1219199" y="4190999"/>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8" name="Group 39"/>
                      <p:cNvGrpSpPr/>
                      <p:nvPr/>
                    </p:nvGrpSpPr>
                    <p:grpSpPr>
                      <a:xfrm rot="16200000">
                        <a:off x="5410200" y="2743200"/>
                        <a:ext cx="152400" cy="457200"/>
                        <a:chOff x="1219200" y="4114800"/>
                        <a:chExt cx="152400" cy="381000"/>
                      </a:xfrm>
                    </p:grpSpPr>
                    <p:cxnSp>
                      <p:nvCxnSpPr>
                        <p:cNvPr id="118" name="Straight Connector 117"/>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43"/>
                      <p:cNvGrpSpPr/>
                      <p:nvPr/>
                    </p:nvGrpSpPr>
                    <p:grpSpPr>
                      <a:xfrm rot="5400000">
                        <a:off x="6324600" y="2743200"/>
                        <a:ext cx="152400" cy="457200"/>
                        <a:chOff x="1219200" y="4114800"/>
                        <a:chExt cx="152400" cy="381000"/>
                      </a:xfrm>
                    </p:grpSpPr>
                    <p:cxnSp>
                      <p:nvCxnSpPr>
                        <p:cNvPr id="115" name="Straight Connector 11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Group 47"/>
                      <p:cNvGrpSpPr/>
                      <p:nvPr/>
                    </p:nvGrpSpPr>
                    <p:grpSpPr>
                      <a:xfrm>
                        <a:off x="5867400" y="2286000"/>
                        <a:ext cx="152400" cy="457200"/>
                        <a:chOff x="1219200" y="4114800"/>
                        <a:chExt cx="152400" cy="381000"/>
                      </a:xfrm>
                    </p:grpSpPr>
                    <p:cxnSp>
                      <p:nvCxnSpPr>
                        <p:cNvPr id="112" name="Straight Connector 111"/>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1" name="Oval 110"/>
                      <p:cNvSpPr/>
                      <p:nvPr/>
                    </p:nvSpPr>
                    <p:spPr>
                      <a:xfrm>
                        <a:off x="5562598" y="2590798"/>
                        <a:ext cx="762000" cy="761999"/>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2" name="Group 51"/>
                    <p:cNvGrpSpPr/>
                    <p:nvPr/>
                  </p:nvGrpSpPr>
                  <p:grpSpPr>
                    <a:xfrm>
                      <a:off x="9370252" y="4633275"/>
                      <a:ext cx="1106219" cy="988639"/>
                      <a:chOff x="5257800" y="2286000"/>
                      <a:chExt cx="1371600" cy="1371600"/>
                    </a:xfrm>
                  </p:grpSpPr>
                  <p:grpSp>
                    <p:nvGrpSpPr>
                      <p:cNvPr id="143" name="Group 35"/>
                      <p:cNvGrpSpPr/>
                      <p:nvPr/>
                    </p:nvGrpSpPr>
                    <p:grpSpPr>
                      <a:xfrm flipV="1">
                        <a:off x="5867400" y="3200400"/>
                        <a:ext cx="152400" cy="457200"/>
                        <a:chOff x="1219200" y="4114800"/>
                        <a:chExt cx="152400" cy="381000"/>
                      </a:xfrm>
                    </p:grpSpPr>
                    <p:cxnSp>
                      <p:nvCxnSpPr>
                        <p:cNvPr id="157" name="Straight Connector 15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4" name="Group 39"/>
                      <p:cNvGrpSpPr/>
                      <p:nvPr/>
                    </p:nvGrpSpPr>
                    <p:grpSpPr>
                      <a:xfrm rot="16200000">
                        <a:off x="5410200" y="2743200"/>
                        <a:ext cx="152400" cy="457200"/>
                        <a:chOff x="1219200" y="4114800"/>
                        <a:chExt cx="152400" cy="381000"/>
                      </a:xfrm>
                    </p:grpSpPr>
                    <p:cxnSp>
                      <p:nvCxnSpPr>
                        <p:cNvPr id="154" name="Straight Connector 15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5" name="Group 43"/>
                      <p:cNvGrpSpPr/>
                      <p:nvPr/>
                    </p:nvGrpSpPr>
                    <p:grpSpPr>
                      <a:xfrm rot="5400000">
                        <a:off x="6324600" y="2743200"/>
                        <a:ext cx="152400" cy="457200"/>
                        <a:chOff x="1219200" y="4114800"/>
                        <a:chExt cx="152400" cy="381000"/>
                      </a:xfrm>
                    </p:grpSpPr>
                    <p:cxnSp>
                      <p:nvCxnSpPr>
                        <p:cNvPr id="151" name="Straight Connector 15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6" name="Group 47"/>
                      <p:cNvGrpSpPr/>
                      <p:nvPr/>
                    </p:nvGrpSpPr>
                    <p:grpSpPr>
                      <a:xfrm>
                        <a:off x="5867400" y="2286000"/>
                        <a:ext cx="152400" cy="457200"/>
                        <a:chOff x="1219200" y="4114800"/>
                        <a:chExt cx="152400" cy="381000"/>
                      </a:xfrm>
                    </p:grpSpPr>
                    <p:cxnSp>
                      <p:nvCxnSpPr>
                        <p:cNvPr id="148" name="Straight Connector 147"/>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7" name="Oval 146"/>
                      <p:cNvSpPr/>
                      <p:nvPr/>
                    </p:nvSpPr>
                    <p:spPr>
                      <a:xfrm>
                        <a:off x="5562601"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0" name="Group 51"/>
                    <p:cNvGrpSpPr/>
                    <p:nvPr/>
                  </p:nvGrpSpPr>
                  <p:grpSpPr>
                    <a:xfrm>
                      <a:off x="6593940" y="4546778"/>
                      <a:ext cx="1106219" cy="988639"/>
                      <a:chOff x="5257800" y="2286000"/>
                      <a:chExt cx="1371600" cy="1371600"/>
                    </a:xfrm>
                  </p:grpSpPr>
                  <p:grpSp>
                    <p:nvGrpSpPr>
                      <p:cNvPr id="161" name="Group 35"/>
                      <p:cNvGrpSpPr/>
                      <p:nvPr/>
                    </p:nvGrpSpPr>
                    <p:grpSpPr>
                      <a:xfrm flipV="1">
                        <a:off x="5867400" y="3200400"/>
                        <a:ext cx="152400" cy="457200"/>
                        <a:chOff x="1219200" y="4114800"/>
                        <a:chExt cx="152400" cy="381000"/>
                      </a:xfrm>
                    </p:grpSpPr>
                    <p:cxnSp>
                      <p:nvCxnSpPr>
                        <p:cNvPr id="175" name="Straight Connector 17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2" name="Group 39"/>
                      <p:cNvGrpSpPr/>
                      <p:nvPr/>
                    </p:nvGrpSpPr>
                    <p:grpSpPr>
                      <a:xfrm rot="16200000">
                        <a:off x="5410200" y="2743200"/>
                        <a:ext cx="152400" cy="457200"/>
                        <a:chOff x="1219200" y="4114800"/>
                        <a:chExt cx="152400" cy="381000"/>
                      </a:xfrm>
                    </p:grpSpPr>
                    <p:cxnSp>
                      <p:nvCxnSpPr>
                        <p:cNvPr id="172" name="Straight Connector 171"/>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3" name="Group 43"/>
                      <p:cNvGrpSpPr/>
                      <p:nvPr/>
                    </p:nvGrpSpPr>
                    <p:grpSpPr>
                      <a:xfrm rot="5400000">
                        <a:off x="6324600" y="2743200"/>
                        <a:ext cx="152400" cy="457200"/>
                        <a:chOff x="1219200" y="4114800"/>
                        <a:chExt cx="152400" cy="381000"/>
                      </a:xfrm>
                    </p:grpSpPr>
                    <p:cxnSp>
                      <p:nvCxnSpPr>
                        <p:cNvPr id="169" name="Straight Connector 168"/>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4" name="Group 47"/>
                      <p:cNvGrpSpPr/>
                      <p:nvPr/>
                    </p:nvGrpSpPr>
                    <p:grpSpPr>
                      <a:xfrm>
                        <a:off x="5867400" y="2286000"/>
                        <a:ext cx="152400" cy="457200"/>
                        <a:chOff x="1219200" y="4114800"/>
                        <a:chExt cx="152400" cy="381000"/>
                      </a:xfrm>
                    </p:grpSpPr>
                    <p:cxnSp>
                      <p:nvCxnSpPr>
                        <p:cNvPr id="166" name="Straight Connector 165"/>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5" name="Oval 164"/>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8" name="Group 51"/>
                    <p:cNvGrpSpPr/>
                    <p:nvPr/>
                  </p:nvGrpSpPr>
                  <p:grpSpPr>
                    <a:xfrm>
                      <a:off x="5095585" y="4571490"/>
                      <a:ext cx="1106219" cy="988639"/>
                      <a:chOff x="5257800" y="2286000"/>
                      <a:chExt cx="1371600" cy="1371600"/>
                    </a:xfrm>
                  </p:grpSpPr>
                  <p:grpSp>
                    <p:nvGrpSpPr>
                      <p:cNvPr id="179" name="Group 35"/>
                      <p:cNvGrpSpPr/>
                      <p:nvPr/>
                    </p:nvGrpSpPr>
                    <p:grpSpPr>
                      <a:xfrm flipV="1">
                        <a:off x="5867400" y="3200400"/>
                        <a:ext cx="152400" cy="457200"/>
                        <a:chOff x="1219200" y="4114800"/>
                        <a:chExt cx="152400" cy="381000"/>
                      </a:xfrm>
                    </p:grpSpPr>
                    <p:cxnSp>
                      <p:nvCxnSpPr>
                        <p:cNvPr id="193" name="Straight Connector 192"/>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0" name="Group 39"/>
                      <p:cNvGrpSpPr/>
                      <p:nvPr/>
                    </p:nvGrpSpPr>
                    <p:grpSpPr>
                      <a:xfrm rot="16200000">
                        <a:off x="5410200" y="2743200"/>
                        <a:ext cx="152400" cy="457200"/>
                        <a:chOff x="1219200" y="4114800"/>
                        <a:chExt cx="152400" cy="381000"/>
                      </a:xfrm>
                    </p:grpSpPr>
                    <p:cxnSp>
                      <p:nvCxnSpPr>
                        <p:cNvPr id="190" name="Straight Connector 189"/>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1" name="Group 43"/>
                      <p:cNvGrpSpPr/>
                      <p:nvPr/>
                    </p:nvGrpSpPr>
                    <p:grpSpPr>
                      <a:xfrm rot="5400000">
                        <a:off x="6324600" y="2743200"/>
                        <a:ext cx="152400" cy="457200"/>
                        <a:chOff x="1219200" y="4114800"/>
                        <a:chExt cx="152400" cy="381000"/>
                      </a:xfrm>
                    </p:grpSpPr>
                    <p:cxnSp>
                      <p:nvCxnSpPr>
                        <p:cNvPr id="187" name="Straight Connector 18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2" name="Group 47"/>
                      <p:cNvGrpSpPr/>
                      <p:nvPr/>
                    </p:nvGrpSpPr>
                    <p:grpSpPr>
                      <a:xfrm>
                        <a:off x="5867400" y="2286000"/>
                        <a:ext cx="152400" cy="457200"/>
                        <a:chOff x="1219200" y="4114800"/>
                        <a:chExt cx="152400" cy="381000"/>
                      </a:xfrm>
                    </p:grpSpPr>
                    <p:cxnSp>
                      <p:nvCxnSpPr>
                        <p:cNvPr id="184" name="Straight Connector 18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p:nvGrpSpPr>
                  <p:grpSpPr>
                    <a:xfrm>
                      <a:off x="2681416" y="4215799"/>
                      <a:ext cx="6919784" cy="788688"/>
                      <a:chOff x="684222" y="3768856"/>
                      <a:chExt cx="7721850" cy="875356"/>
                    </a:xfrm>
                  </p:grpSpPr>
                  <p:cxnSp>
                    <p:nvCxnSpPr>
                      <p:cNvPr id="214" name="Straight Arrow Connector 213"/>
                      <p:cNvCxnSpPr/>
                      <p:nvPr/>
                    </p:nvCxnSpPr>
                    <p:spPr>
                      <a:xfrm>
                        <a:off x="5257800" y="3810000"/>
                        <a:ext cx="3148272" cy="6970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5105399" y="3886201"/>
                        <a:ext cx="404979" cy="4837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4324523" y="3886199"/>
                        <a:ext cx="476078" cy="5385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4222" y="3768856"/>
                        <a:ext cx="3971235" cy="8753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235" name="Group 234"/>
                <p:cNvGrpSpPr/>
                <p:nvPr/>
              </p:nvGrpSpPr>
              <p:grpSpPr>
                <a:xfrm>
                  <a:off x="1062989" y="5711530"/>
                  <a:ext cx="10354654" cy="931256"/>
                  <a:chOff x="1062989" y="5711530"/>
                  <a:chExt cx="10354654" cy="931256"/>
                </a:xfrm>
              </p:grpSpPr>
              <p:sp>
                <p:nvSpPr>
                  <p:cNvPr id="206" name="TextBox 205"/>
                  <p:cNvSpPr txBox="1"/>
                  <p:nvPr/>
                </p:nvSpPr>
                <p:spPr>
                  <a:xfrm>
                    <a:off x="1062989" y="5725504"/>
                    <a:ext cx="2171700" cy="646331"/>
                  </a:xfrm>
                  <a:prstGeom prst="rect">
                    <a:avLst/>
                  </a:prstGeom>
                  <a:noFill/>
                </p:spPr>
                <p:txBody>
                  <a:bodyPr wrap="square" rtlCol="0">
                    <a:spAutoFit/>
                  </a:bodyPr>
                  <a:lstStyle/>
                  <a:p>
                    <a:r>
                      <a:rPr lang="en-GB" dirty="0"/>
                      <a:t>Some develop into Memory T-cells</a:t>
                    </a:r>
                  </a:p>
                </p:txBody>
              </p:sp>
              <p:sp>
                <p:nvSpPr>
                  <p:cNvPr id="209" name="TextBox 208"/>
                  <p:cNvSpPr txBox="1"/>
                  <p:nvPr/>
                </p:nvSpPr>
                <p:spPr>
                  <a:xfrm>
                    <a:off x="8739317" y="5711530"/>
                    <a:ext cx="2678326" cy="646331"/>
                  </a:xfrm>
                  <a:prstGeom prst="rect">
                    <a:avLst/>
                  </a:prstGeom>
                  <a:noFill/>
                </p:spPr>
                <p:txBody>
                  <a:bodyPr wrap="square" rtlCol="0">
                    <a:spAutoFit/>
                  </a:bodyPr>
                  <a:lstStyle/>
                  <a:p>
                    <a:r>
                      <a:rPr lang="en-GB" dirty="0">
                        <a:solidFill>
                          <a:srgbClr val="FF0000"/>
                        </a:solidFill>
                      </a:rPr>
                      <a:t>Some activate Cytotoxic T-cells (T</a:t>
                    </a:r>
                    <a:r>
                      <a:rPr lang="en-GB" baseline="-25000" dirty="0">
                        <a:solidFill>
                          <a:srgbClr val="FF0000"/>
                        </a:solidFill>
                      </a:rPr>
                      <a:t>C</a:t>
                    </a:r>
                    <a:r>
                      <a:rPr lang="en-GB" dirty="0">
                        <a:solidFill>
                          <a:srgbClr val="FF0000"/>
                        </a:solidFill>
                      </a:rPr>
                      <a:t> cells)</a:t>
                    </a:r>
                  </a:p>
                </p:txBody>
              </p:sp>
              <p:sp>
                <p:nvSpPr>
                  <p:cNvPr id="208" name="TextBox 207"/>
                  <p:cNvSpPr txBox="1"/>
                  <p:nvPr/>
                </p:nvSpPr>
                <p:spPr>
                  <a:xfrm>
                    <a:off x="4139514" y="5719456"/>
                    <a:ext cx="4559644" cy="923330"/>
                  </a:xfrm>
                  <a:prstGeom prst="rect">
                    <a:avLst/>
                  </a:prstGeom>
                  <a:noFill/>
                </p:spPr>
                <p:txBody>
                  <a:bodyPr wrap="square" rtlCol="0">
                    <a:spAutoFit/>
                  </a:bodyPr>
                  <a:lstStyle/>
                  <a:p>
                    <a:r>
                      <a:rPr lang="en-GB" dirty="0">
                        <a:solidFill>
                          <a:srgbClr val="FF0000"/>
                        </a:solidFill>
                      </a:rPr>
                      <a:t>Some stimulate phagocytes to engulf pathogens, others work as Helper T cells that stimulate B cells to divide</a:t>
                    </a:r>
                  </a:p>
                </p:txBody>
              </p:sp>
            </p:grpSp>
          </p:grpSp>
          <p:grpSp>
            <p:nvGrpSpPr>
              <p:cNvPr id="29" name="Group 28"/>
              <p:cNvGrpSpPr/>
              <p:nvPr/>
            </p:nvGrpSpPr>
            <p:grpSpPr>
              <a:xfrm>
                <a:off x="3108960" y="819150"/>
                <a:ext cx="3848100" cy="2301240"/>
                <a:chOff x="3108960" y="819150"/>
                <a:chExt cx="3848100" cy="2301240"/>
              </a:xfrm>
            </p:grpSpPr>
            <p:grpSp>
              <p:nvGrpSpPr>
                <p:cNvPr id="18" name="Group 17"/>
                <p:cNvGrpSpPr/>
                <p:nvPr/>
              </p:nvGrpSpPr>
              <p:grpSpPr>
                <a:xfrm>
                  <a:off x="3108960" y="819150"/>
                  <a:ext cx="3848100" cy="2129790"/>
                  <a:chOff x="3108960" y="819150"/>
                  <a:chExt cx="3848100" cy="2209800"/>
                </a:xfrm>
              </p:grpSpPr>
              <p:sp>
                <p:nvSpPr>
                  <p:cNvPr id="241" name="Rectangle 240"/>
                  <p:cNvSpPr/>
                  <p:nvPr/>
                </p:nvSpPr>
                <p:spPr>
                  <a:xfrm>
                    <a:off x="3120390" y="834390"/>
                    <a:ext cx="3836670" cy="2194560"/>
                  </a:xfrm>
                  <a:prstGeom prst="rec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TextBox 232"/>
                  <p:cNvSpPr txBox="1"/>
                  <p:nvPr/>
                </p:nvSpPr>
                <p:spPr>
                  <a:xfrm>
                    <a:off x="3108960" y="819150"/>
                    <a:ext cx="3787140" cy="670612"/>
                  </a:xfrm>
                  <a:prstGeom prst="rect">
                    <a:avLst/>
                  </a:prstGeom>
                  <a:noFill/>
                </p:spPr>
                <p:txBody>
                  <a:bodyPr wrap="square" rtlCol="0">
                    <a:spAutoFit/>
                  </a:bodyPr>
                  <a:lstStyle/>
                  <a:p>
                    <a:pPr marL="185738" indent="-185738"/>
                    <a:r>
                      <a:rPr lang="en-GB" b="1" dirty="0">
                        <a:solidFill>
                          <a:srgbClr val="FF0000"/>
                        </a:solidFill>
                      </a:rPr>
                      <a:t>2</a:t>
                    </a:r>
                    <a:r>
                      <a:rPr lang="en-GB" b="1" dirty="0"/>
                      <a:t> </a:t>
                    </a:r>
                    <a:r>
                      <a:rPr lang="en-GB" dirty="0"/>
                      <a:t>Infected </a:t>
                    </a:r>
                    <a:r>
                      <a:rPr lang="en-GB" dirty="0" smtClean="0"/>
                      <a:t>phagocyte </a:t>
                    </a:r>
                    <a:r>
                      <a:rPr lang="en-GB" dirty="0"/>
                      <a:t>cell </a:t>
                    </a:r>
                    <a:r>
                      <a:rPr lang="en-GB" dirty="0">
                        <a:solidFill>
                          <a:srgbClr val="FF0000"/>
                        </a:solidFill>
                      </a:rPr>
                      <a:t>PRESENTS </a:t>
                    </a:r>
                    <a:r>
                      <a:rPr lang="en-GB" dirty="0"/>
                      <a:t>invader’s antigens on its surface</a:t>
                    </a:r>
                  </a:p>
                </p:txBody>
              </p:sp>
            </p:grpSp>
            <p:grpSp>
              <p:nvGrpSpPr>
                <p:cNvPr id="17" name="Group 16"/>
                <p:cNvGrpSpPr/>
                <p:nvPr/>
              </p:nvGrpSpPr>
              <p:grpSpPr>
                <a:xfrm>
                  <a:off x="3790950" y="1493520"/>
                  <a:ext cx="2514600" cy="1626870"/>
                  <a:chOff x="4191000" y="1676400"/>
                  <a:chExt cx="2514600" cy="1560732"/>
                </a:xfrm>
              </p:grpSpPr>
              <p:grpSp>
                <p:nvGrpSpPr>
                  <p:cNvPr id="202" name="Group 201"/>
                  <p:cNvGrpSpPr/>
                  <p:nvPr/>
                </p:nvGrpSpPr>
                <p:grpSpPr>
                  <a:xfrm>
                    <a:off x="4953000" y="1676400"/>
                    <a:ext cx="1752600" cy="1143000"/>
                    <a:chOff x="2971800" y="1295400"/>
                    <a:chExt cx="1676400" cy="1143000"/>
                  </a:xfrm>
                </p:grpSpPr>
                <p:grpSp>
                  <p:nvGrpSpPr>
                    <p:cNvPr id="23" name="Group 22"/>
                    <p:cNvGrpSpPr/>
                    <p:nvPr/>
                  </p:nvGrpSpPr>
                  <p:grpSpPr>
                    <a:xfrm>
                      <a:off x="2971800" y="1295400"/>
                      <a:ext cx="1676400" cy="1143000"/>
                      <a:chOff x="3810000" y="1981200"/>
                      <a:chExt cx="1828800" cy="1524000"/>
                    </a:xfrm>
                  </p:grpSpPr>
                  <p:sp>
                    <p:nvSpPr>
                      <p:cNvPr id="19" name="Isosceles Triangle 18"/>
                      <p:cNvSpPr/>
                      <p:nvPr/>
                    </p:nvSpPr>
                    <p:spPr>
                      <a:xfrm flipV="1">
                        <a:off x="4648200" y="32004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rot="16200000">
                        <a:off x="3886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5400000">
                        <a:off x="5410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4724400" y="19812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4038600" y="2133599"/>
                        <a:ext cx="1381125" cy="1142999"/>
                        <a:chOff x="685800" y="2133599"/>
                        <a:chExt cx="1381125" cy="1142999"/>
                      </a:xfrm>
                    </p:grpSpPr>
                    <p:sp>
                      <p:nvSpPr>
                        <p:cNvPr id="12"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3"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4"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5" name="Oval 14"/>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6" name="Oval 12"/>
                        <p:cNvSpPr>
                          <a:spLocks noChangeArrowheads="1"/>
                        </p:cNvSpPr>
                        <p:nvPr/>
                      </p:nvSpPr>
                      <p:spPr bwMode="auto">
                        <a:xfrm>
                          <a:off x="685800" y="2133599"/>
                          <a:ext cx="1381125" cy="1142999"/>
                        </a:xfrm>
                        <a:prstGeom prst="ellipse">
                          <a:avLst/>
                        </a:prstGeom>
                        <a:solidFill>
                          <a:srgbClr val="C0C0C0"/>
                        </a:solidFill>
                        <a:ln w="19050">
                          <a:solidFill>
                            <a:srgbClr val="000000"/>
                          </a:solidFill>
                          <a:round/>
                          <a:headEnd/>
                          <a:tailEnd/>
                        </a:ln>
                      </p:spPr>
                      <p:txBody>
                        <a:bodyPr/>
                        <a:lstStyle/>
                        <a:p>
                          <a:endParaRPr lang="en-GB"/>
                        </a:p>
                      </p:txBody>
                    </p:sp>
                  </p:grpSp>
                </p:grpSp>
                <p:sp>
                  <p:nvSpPr>
                    <p:cNvPr id="198" name="TextBox 197"/>
                    <p:cNvSpPr txBox="1"/>
                    <p:nvPr/>
                  </p:nvSpPr>
                  <p:spPr>
                    <a:xfrm>
                      <a:off x="3435536" y="1583272"/>
                      <a:ext cx="990600" cy="413370"/>
                    </a:xfrm>
                    <a:prstGeom prst="rect">
                      <a:avLst/>
                    </a:prstGeom>
                    <a:noFill/>
                  </p:spPr>
                  <p:txBody>
                    <a:bodyPr wrap="square" lIns="36000" tIns="0" rIns="36000" bIns="0" rtlCol="0">
                      <a:spAutoFit/>
                    </a:bodyPr>
                    <a:lstStyle/>
                    <a:p>
                      <a:r>
                        <a:rPr lang="en-GB" sz="1400" dirty="0"/>
                        <a:t>Infected Body Cell</a:t>
                      </a:r>
                    </a:p>
                  </p:txBody>
                </p:sp>
              </p:grpSp>
              <p:grpSp>
                <p:nvGrpSpPr>
                  <p:cNvPr id="211" name="Group 210"/>
                  <p:cNvGrpSpPr/>
                  <p:nvPr/>
                </p:nvGrpSpPr>
                <p:grpSpPr>
                  <a:xfrm>
                    <a:off x="4191000" y="2247901"/>
                    <a:ext cx="1192530" cy="989231"/>
                    <a:chOff x="2667000" y="2247900"/>
                    <a:chExt cx="914400" cy="989231"/>
                  </a:xfrm>
                </p:grpSpPr>
                <p:sp>
                  <p:nvSpPr>
                    <p:cNvPr id="245" name="TextBox 244"/>
                    <p:cNvSpPr txBox="1"/>
                    <p:nvPr/>
                  </p:nvSpPr>
                  <p:spPr>
                    <a:xfrm>
                      <a:off x="2667000" y="2590800"/>
                      <a:ext cx="914400" cy="646331"/>
                    </a:xfrm>
                    <a:prstGeom prst="rect">
                      <a:avLst/>
                    </a:prstGeom>
                    <a:noFill/>
                  </p:spPr>
                  <p:txBody>
                    <a:bodyPr wrap="square" rtlCol="0">
                      <a:spAutoFit/>
                    </a:bodyPr>
                    <a:lstStyle/>
                    <a:p>
                      <a:r>
                        <a:rPr lang="en-GB" dirty="0"/>
                        <a:t>Antigen</a:t>
                      </a:r>
                    </a:p>
                  </p:txBody>
                </p:sp>
                <p:cxnSp>
                  <p:nvCxnSpPr>
                    <p:cNvPr id="247" name="Straight Arrow Connector 246"/>
                    <p:cNvCxnSpPr>
                      <a:endCxn id="20" idx="0"/>
                    </p:cNvCxnSpPr>
                    <p:nvPr/>
                  </p:nvCxnSpPr>
                  <p:spPr>
                    <a:xfrm flipV="1">
                      <a:off x="2971801" y="2247900"/>
                      <a:ext cx="457199" cy="41910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grpSp>
        </p:grpSp>
        <p:sp>
          <p:nvSpPr>
            <p:cNvPr id="232" name="TextBox 231"/>
            <p:cNvSpPr txBox="1"/>
            <p:nvPr/>
          </p:nvSpPr>
          <p:spPr>
            <a:xfrm>
              <a:off x="788464" y="817413"/>
              <a:ext cx="2213610" cy="646331"/>
            </a:xfrm>
            <a:prstGeom prst="rect">
              <a:avLst/>
            </a:prstGeom>
            <a:noFill/>
          </p:spPr>
          <p:txBody>
            <a:bodyPr wrap="square" rtlCol="0">
              <a:spAutoFit/>
            </a:bodyPr>
            <a:lstStyle/>
            <a:p>
              <a:pPr marL="185738" indent="-185738"/>
              <a:r>
                <a:rPr lang="en-GB" b="1" dirty="0">
                  <a:solidFill>
                    <a:srgbClr val="FF0000"/>
                  </a:solidFill>
                </a:rPr>
                <a:t>1 </a:t>
              </a:r>
              <a:r>
                <a:rPr lang="en-GB" dirty="0"/>
                <a:t>Pathogen attacks body cell</a:t>
              </a:r>
            </a:p>
          </p:txBody>
        </p:sp>
        <p:sp>
          <p:nvSpPr>
            <p:cNvPr id="234" name="TextBox 233"/>
            <p:cNvSpPr txBox="1"/>
            <p:nvPr/>
          </p:nvSpPr>
          <p:spPr>
            <a:xfrm>
              <a:off x="7288324" y="818224"/>
              <a:ext cx="4217670" cy="903700"/>
            </a:xfrm>
            <a:prstGeom prst="rect">
              <a:avLst/>
            </a:prstGeom>
            <a:noFill/>
          </p:spPr>
          <p:txBody>
            <a:bodyPr wrap="square" lIns="36000" tIns="36000" rIns="36000" bIns="36000" rtlCol="0">
              <a:spAutoFit/>
            </a:bodyPr>
            <a:lstStyle/>
            <a:p>
              <a:pPr marL="185738" indent="-185738"/>
              <a:r>
                <a:rPr lang="en-GB" b="1" dirty="0">
                  <a:solidFill>
                    <a:srgbClr val="FF0000"/>
                  </a:solidFill>
                </a:rPr>
                <a:t>3</a:t>
              </a:r>
              <a:r>
                <a:rPr lang="en-GB" b="1" dirty="0"/>
                <a:t> </a:t>
              </a:r>
              <a:r>
                <a:rPr lang="en-GB" dirty="0"/>
                <a:t>A </a:t>
              </a:r>
              <a:r>
                <a:rPr lang="en-GB" dirty="0">
                  <a:solidFill>
                    <a:srgbClr val="FF0000"/>
                  </a:solidFill>
                </a:rPr>
                <a:t>Helper T-cell </a:t>
              </a:r>
              <a:r>
                <a:rPr lang="en-GB" dirty="0"/>
                <a:t>(T</a:t>
              </a:r>
              <a:r>
                <a:rPr lang="en-GB" baseline="-25000" dirty="0"/>
                <a:t>H</a:t>
              </a:r>
              <a:r>
                <a:rPr lang="en-GB" dirty="0"/>
                <a:t> cell) with complementary shaped receptors binds to the antigens</a:t>
              </a:r>
            </a:p>
          </p:txBody>
        </p:sp>
      </p:grpSp>
      <p:sp>
        <p:nvSpPr>
          <p:cNvPr id="25" name="TextBox 24"/>
          <p:cNvSpPr txBox="1"/>
          <p:nvPr/>
        </p:nvSpPr>
        <p:spPr>
          <a:xfrm>
            <a:off x="8579795" y="3551916"/>
            <a:ext cx="2514793" cy="923330"/>
          </a:xfrm>
          <a:prstGeom prst="rect">
            <a:avLst/>
          </a:prstGeom>
          <a:noFill/>
        </p:spPr>
        <p:txBody>
          <a:bodyPr wrap="square" rtlCol="0">
            <a:spAutoFit/>
          </a:bodyPr>
          <a:lstStyle/>
          <a:p>
            <a:r>
              <a:rPr lang="en-GB" dirty="0"/>
              <a:t>New clones all have the same receptor molecules.</a:t>
            </a:r>
          </a:p>
        </p:txBody>
      </p:sp>
    </p:spTree>
    <p:extLst>
      <p:ext uri="{BB962C8B-B14F-4D97-AF65-F5344CB8AC3E}">
        <p14:creationId xmlns:p14="http://schemas.microsoft.com/office/powerpoint/2010/main" val="399805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10" y="609600"/>
            <a:ext cx="8596668" cy="1320800"/>
          </a:xfrm>
        </p:spPr>
        <p:txBody>
          <a:bodyPr/>
          <a:lstStyle/>
          <a:p>
            <a:r>
              <a:rPr lang="en-GB" dirty="0">
                <a:solidFill>
                  <a:schemeClr val="tx1"/>
                </a:solidFill>
              </a:rPr>
              <a:t>Cytotoxic T cells</a:t>
            </a:r>
          </a:p>
        </p:txBody>
      </p:sp>
      <p:sp>
        <p:nvSpPr>
          <p:cNvPr id="3" name="Content Placeholder 2"/>
          <p:cNvSpPr>
            <a:spLocks noGrp="1"/>
          </p:cNvSpPr>
          <p:nvPr>
            <p:ph idx="1"/>
          </p:nvPr>
        </p:nvSpPr>
        <p:spPr>
          <a:xfrm>
            <a:off x="453597" y="1431014"/>
            <a:ext cx="10849943" cy="3880773"/>
          </a:xfrm>
        </p:spPr>
        <p:txBody>
          <a:bodyPr>
            <a:normAutofit/>
          </a:bodyPr>
          <a:lstStyle/>
          <a:p>
            <a:pPr marL="0" indent="0">
              <a:spcBef>
                <a:spcPts val="1800"/>
              </a:spcBef>
              <a:spcAft>
                <a:spcPts val="1200"/>
              </a:spcAft>
              <a:buClrTx/>
              <a:buNone/>
            </a:pPr>
            <a:r>
              <a:rPr lang="en-GB" sz="2800" dirty="0"/>
              <a:t> </a:t>
            </a:r>
            <a:r>
              <a:rPr lang="en-GB" sz="2800" b="1" dirty="0">
                <a:solidFill>
                  <a:srgbClr val="FF0000"/>
                </a:solidFill>
              </a:rPr>
              <a:t>Cytotoxic T-cells (T</a:t>
            </a:r>
            <a:r>
              <a:rPr lang="en-GB" sz="2800" b="1" baseline="-25000" dirty="0">
                <a:solidFill>
                  <a:srgbClr val="FF0000"/>
                </a:solidFill>
              </a:rPr>
              <a:t>C</a:t>
            </a:r>
            <a:r>
              <a:rPr lang="en-GB" sz="2800" b="1" dirty="0">
                <a:solidFill>
                  <a:srgbClr val="FF0000"/>
                </a:solidFill>
              </a:rPr>
              <a:t> cells)</a:t>
            </a:r>
            <a:r>
              <a:rPr lang="en-GB" sz="2800" b="1" dirty="0"/>
              <a:t> </a:t>
            </a:r>
            <a:r>
              <a:rPr lang="en-GB" sz="2800" dirty="0"/>
              <a:t>destroy infected cells by punching holes in the cell surface membrane using a protein called </a:t>
            </a:r>
            <a:r>
              <a:rPr lang="en-GB" sz="2800" dirty="0">
                <a:solidFill>
                  <a:srgbClr val="FF0000"/>
                </a:solidFill>
              </a:rPr>
              <a:t>perforin</a:t>
            </a:r>
            <a:r>
              <a:rPr lang="en-GB" sz="2800" dirty="0"/>
              <a:t>.</a:t>
            </a:r>
          </a:p>
        </p:txBody>
      </p:sp>
      <p:sp>
        <p:nvSpPr>
          <p:cNvPr id="4" name="Rectangle 3"/>
          <p:cNvSpPr/>
          <p:nvPr/>
        </p:nvSpPr>
        <p:spPr>
          <a:xfrm>
            <a:off x="582310" y="5810035"/>
            <a:ext cx="5296258" cy="646331"/>
          </a:xfrm>
          <a:prstGeom prst="rect">
            <a:avLst/>
          </a:prstGeom>
        </p:spPr>
        <p:txBody>
          <a:bodyPr wrap="none">
            <a:spAutoFit/>
          </a:bodyPr>
          <a:lstStyle/>
          <a:p>
            <a:r>
              <a:rPr lang="en-GB" dirty="0">
                <a:hlinkClick r:id="rId2"/>
              </a:rPr>
              <a:t>https://www.youtube.com/watch?v=ntk8XsxVDi0</a:t>
            </a:r>
            <a:endParaRPr lang="en-GB" dirty="0"/>
          </a:p>
          <a:p>
            <a:endParaRPr lang="en-GB" dirty="0"/>
          </a:p>
        </p:txBody>
      </p:sp>
      <p:pic>
        <p:nvPicPr>
          <p:cNvPr id="5" name="Picture 4"/>
          <p:cNvPicPr>
            <a:picLocks noChangeAspect="1"/>
          </p:cNvPicPr>
          <p:nvPr/>
        </p:nvPicPr>
        <p:blipFill>
          <a:blip r:embed="rId3"/>
          <a:stretch>
            <a:fillRect/>
          </a:stretch>
        </p:blipFill>
        <p:spPr>
          <a:xfrm>
            <a:off x="3149386" y="2907262"/>
            <a:ext cx="4547937" cy="2281142"/>
          </a:xfrm>
          <a:prstGeom prst="rect">
            <a:avLst/>
          </a:prstGeom>
        </p:spPr>
      </p:pic>
    </p:spTree>
    <p:extLst>
      <p:ext uri="{BB962C8B-B14F-4D97-AF65-F5344CB8AC3E}">
        <p14:creationId xmlns:p14="http://schemas.microsoft.com/office/powerpoint/2010/main" val="3271305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883090" cy="824753"/>
          </a:xfrm>
        </p:spPr>
        <p:txBody>
          <a:bodyPr>
            <a:normAutofit fontScale="90000"/>
          </a:bodyPr>
          <a:lstStyle/>
          <a:p>
            <a:r>
              <a:rPr lang="en-GB" b="1" dirty="0">
                <a:solidFill>
                  <a:schemeClr val="tx1"/>
                </a:solidFill>
              </a:rPr>
              <a:t>Plenary:</a:t>
            </a:r>
            <a:r>
              <a:rPr lang="en-GB" dirty="0">
                <a:solidFill>
                  <a:schemeClr val="tx1"/>
                </a:solidFill>
              </a:rPr>
              <a:t> Put </a:t>
            </a:r>
            <a:r>
              <a:rPr lang="en-GB" altLang="en-US" dirty="0">
                <a:solidFill>
                  <a:schemeClr val="tx1"/>
                </a:solidFill>
              </a:rPr>
              <a:t>statements in the correct order</a:t>
            </a:r>
            <a:endParaRPr lang="en-GB" dirty="0">
              <a:solidFill>
                <a:schemeClr val="tx1"/>
              </a:solidFill>
            </a:endParaRPr>
          </a:p>
        </p:txBody>
      </p:sp>
      <p:sp>
        <p:nvSpPr>
          <p:cNvPr id="3" name="Content Placeholder 2"/>
          <p:cNvSpPr>
            <a:spLocks noGrp="1"/>
          </p:cNvSpPr>
          <p:nvPr>
            <p:ph idx="1"/>
          </p:nvPr>
        </p:nvSpPr>
        <p:spPr>
          <a:xfrm>
            <a:off x="677333" y="1577788"/>
            <a:ext cx="10080313" cy="5020235"/>
          </a:xfrm>
        </p:spPr>
        <p:txBody>
          <a:bodyPr>
            <a:normAutofit/>
          </a:bodyPr>
          <a:lstStyle/>
          <a:p>
            <a:pPr lvl="0">
              <a:buClrTx/>
              <a:buFont typeface="+mj-lt"/>
              <a:buAutoNum type="arabicPeriod"/>
            </a:pPr>
            <a:r>
              <a:rPr lang="en-GB" sz="2400" dirty="0"/>
              <a:t>Receptors on certain T helper cells fit exactly onto these antigens.</a:t>
            </a:r>
          </a:p>
          <a:p>
            <a:pPr lvl="0">
              <a:buClrTx/>
              <a:buFont typeface="+mj-lt"/>
              <a:buAutoNum type="arabicPeriod"/>
            </a:pPr>
            <a:r>
              <a:rPr lang="en-GB" sz="2400" dirty="0"/>
              <a:t>The cloned cells:</a:t>
            </a:r>
          </a:p>
          <a:p>
            <a:pPr lvl="1">
              <a:buClrTx/>
              <a:buFont typeface="Arial" panose="020B0604020202020204" pitchFamily="34" charset="0"/>
              <a:buChar char="•"/>
            </a:pPr>
            <a:r>
              <a:rPr lang="en-GB" sz="2400" dirty="0"/>
              <a:t>Stimulate phagocytes to engulf pathogens by phagocytosis.</a:t>
            </a:r>
          </a:p>
          <a:p>
            <a:pPr lvl="1">
              <a:buClrTx/>
              <a:buFont typeface="Arial" panose="020B0604020202020204" pitchFamily="34" charset="0"/>
              <a:buChar char="•"/>
            </a:pPr>
            <a:r>
              <a:rPr lang="en-GB" sz="2400" dirty="0"/>
              <a:t>Kill infected cells.</a:t>
            </a:r>
          </a:p>
          <a:p>
            <a:pPr lvl="1">
              <a:buClrTx/>
              <a:buFont typeface="Arial" panose="020B0604020202020204" pitchFamily="34" charset="0"/>
              <a:buChar char="•"/>
            </a:pPr>
            <a:r>
              <a:rPr lang="en-GB" sz="2400" dirty="0"/>
              <a:t>Stimulate B cells to divide.(for the humoral response)</a:t>
            </a:r>
          </a:p>
          <a:p>
            <a:pPr lvl="1">
              <a:buClrTx/>
              <a:buFont typeface="Arial" panose="020B0604020202020204" pitchFamily="34" charset="0"/>
              <a:buChar char="•"/>
            </a:pPr>
            <a:r>
              <a:rPr lang="en-GB" sz="2400" dirty="0"/>
              <a:t>Develop into memory cells that enable a rapid response to future infections by the same pathogen.</a:t>
            </a:r>
          </a:p>
          <a:p>
            <a:pPr lvl="0">
              <a:buClrTx/>
              <a:buFont typeface="+mj-lt"/>
              <a:buAutoNum type="arabicPeriod"/>
            </a:pPr>
            <a:r>
              <a:rPr lang="en-GB" sz="2400" dirty="0"/>
              <a:t>The phagocyte places antigens on its cell-surface membrane.</a:t>
            </a:r>
          </a:p>
          <a:p>
            <a:pPr lvl="0">
              <a:buClrTx/>
              <a:buFont typeface="+mj-lt"/>
              <a:buAutoNum type="arabicPeriod"/>
            </a:pPr>
            <a:r>
              <a:rPr lang="en-GB" sz="2400" dirty="0"/>
              <a:t>This activates other T cells to divide rapidly by mitosis and form a clone.</a:t>
            </a:r>
          </a:p>
          <a:p>
            <a:pPr lvl="0">
              <a:buClrTx/>
              <a:buFont typeface="+mj-lt"/>
              <a:buAutoNum type="arabicPeriod"/>
            </a:pPr>
            <a:r>
              <a:rPr lang="en-GB" sz="2400" dirty="0"/>
              <a:t>Pathogens invade body cells or are taken in by phagocytes.</a:t>
            </a:r>
          </a:p>
          <a:p>
            <a:pPr>
              <a:buFont typeface="+mj-lt"/>
              <a:buAutoNum type="arabicPeriod"/>
            </a:pPr>
            <a:endParaRPr lang="en-GB" dirty="0"/>
          </a:p>
        </p:txBody>
      </p:sp>
    </p:spTree>
    <p:extLst>
      <p:ext uri="{BB962C8B-B14F-4D97-AF65-F5344CB8AC3E}">
        <p14:creationId xmlns:p14="http://schemas.microsoft.com/office/powerpoint/2010/main" val="2596372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Humoral Immunity</a:t>
            </a:r>
          </a:p>
        </p:txBody>
      </p:sp>
      <p:sp>
        <p:nvSpPr>
          <p:cNvPr id="9" name="Text Placeholder 8"/>
          <p:cNvSpPr>
            <a:spLocks noGrp="1"/>
          </p:cNvSpPr>
          <p:nvPr>
            <p:ph type="body" idx="1"/>
          </p:nvPr>
        </p:nvSpPr>
        <p:spPr/>
        <p:txBody>
          <a:bodyPr/>
          <a:lstStyle/>
          <a:p>
            <a:r>
              <a:rPr lang="en-GB" b="1" dirty="0"/>
              <a:t>  B lymphocytes</a:t>
            </a:r>
          </a:p>
        </p:txBody>
      </p:sp>
    </p:spTree>
    <p:extLst>
      <p:ext uri="{BB962C8B-B14F-4D97-AF65-F5344CB8AC3E}">
        <p14:creationId xmlns:p14="http://schemas.microsoft.com/office/powerpoint/2010/main" val="2090616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349254" cy="1320800"/>
          </a:xfrm>
        </p:spPr>
        <p:txBody>
          <a:bodyPr/>
          <a:lstStyle/>
          <a:p>
            <a:r>
              <a:rPr lang="en-GB" sz="3200" dirty="0">
                <a:solidFill>
                  <a:schemeClr val="tx1"/>
                </a:solidFill>
              </a:rPr>
              <a:t>Antibodies and The Humoral Response –B cells</a:t>
            </a:r>
          </a:p>
        </p:txBody>
      </p:sp>
      <p:sp>
        <p:nvSpPr>
          <p:cNvPr id="3" name="Content Placeholder 2"/>
          <p:cNvSpPr>
            <a:spLocks noGrp="1"/>
          </p:cNvSpPr>
          <p:nvPr>
            <p:ph idx="1"/>
          </p:nvPr>
        </p:nvSpPr>
        <p:spPr>
          <a:xfrm>
            <a:off x="768774" y="2126299"/>
            <a:ext cx="9309348" cy="3880773"/>
          </a:xfrm>
        </p:spPr>
        <p:txBody>
          <a:bodyPr>
            <a:normAutofit/>
          </a:bodyPr>
          <a:lstStyle/>
          <a:p>
            <a:pPr marL="0" indent="0">
              <a:buNone/>
            </a:pPr>
            <a:r>
              <a:rPr lang="en-GB" sz="2400" b="1" dirty="0">
                <a:solidFill>
                  <a:schemeClr val="tx1"/>
                </a:solidFill>
              </a:rPr>
              <a:t>Lesson Outcomes: </a:t>
            </a:r>
            <a:r>
              <a:rPr lang="en-GB" sz="2400" dirty="0">
                <a:solidFill>
                  <a:schemeClr val="tx1"/>
                </a:solidFill>
              </a:rPr>
              <a:t>You should be able to:</a:t>
            </a:r>
          </a:p>
          <a:p>
            <a:pPr>
              <a:buClr>
                <a:schemeClr val="tx1"/>
              </a:buClr>
            </a:pPr>
            <a:r>
              <a:rPr lang="en-GB" sz="2000" b="1" dirty="0">
                <a:solidFill>
                  <a:srgbClr val="FF0000"/>
                </a:solidFill>
              </a:rPr>
              <a:t>Draw and label </a:t>
            </a:r>
            <a:r>
              <a:rPr lang="en-GB" sz="2000" dirty="0">
                <a:solidFill>
                  <a:schemeClr val="tx1"/>
                </a:solidFill>
              </a:rPr>
              <a:t>the structure of an antibody.</a:t>
            </a:r>
          </a:p>
          <a:p>
            <a:pPr>
              <a:buClr>
                <a:schemeClr val="tx1"/>
              </a:buClr>
            </a:pPr>
            <a:r>
              <a:rPr lang="en-GB" sz="2000" b="1" dirty="0">
                <a:solidFill>
                  <a:srgbClr val="FF0000"/>
                </a:solidFill>
              </a:rPr>
              <a:t>Explain</a:t>
            </a:r>
            <a:r>
              <a:rPr lang="en-GB" sz="2000" dirty="0">
                <a:solidFill>
                  <a:schemeClr val="tx1"/>
                </a:solidFill>
              </a:rPr>
              <a:t> the specificity of an antibody to a particular antigen.</a:t>
            </a:r>
          </a:p>
          <a:p>
            <a:pPr>
              <a:buClr>
                <a:schemeClr val="tx1"/>
              </a:buClr>
            </a:pPr>
            <a:r>
              <a:rPr lang="en-GB" sz="2000" b="1" dirty="0">
                <a:solidFill>
                  <a:srgbClr val="FF0000"/>
                </a:solidFill>
              </a:rPr>
              <a:t>Explain</a:t>
            </a:r>
            <a:r>
              <a:rPr lang="en-GB" sz="2000" dirty="0">
                <a:solidFill>
                  <a:schemeClr val="tx1"/>
                </a:solidFill>
              </a:rPr>
              <a:t> </a:t>
            </a:r>
            <a:r>
              <a:rPr lang="en-GB" sz="2000" b="1" dirty="0">
                <a:solidFill>
                  <a:srgbClr val="FF0000"/>
                </a:solidFill>
              </a:rPr>
              <a:t>how</a:t>
            </a:r>
            <a:r>
              <a:rPr lang="en-GB" sz="2000" dirty="0">
                <a:solidFill>
                  <a:schemeClr val="tx1"/>
                </a:solidFill>
              </a:rPr>
              <a:t> antibodies lead to the destruction of pathogens</a:t>
            </a:r>
          </a:p>
          <a:p>
            <a:pPr>
              <a:buClr>
                <a:schemeClr val="tx1"/>
              </a:buClr>
            </a:pPr>
            <a:r>
              <a:rPr lang="en-GB" sz="2000" b="1" dirty="0">
                <a:solidFill>
                  <a:srgbClr val="FF0000"/>
                </a:solidFill>
              </a:rPr>
              <a:t>Describe and explain </a:t>
            </a:r>
            <a:r>
              <a:rPr lang="en-GB" sz="2000" dirty="0">
                <a:solidFill>
                  <a:schemeClr val="tx1"/>
                </a:solidFill>
              </a:rPr>
              <a:t>the sequence of events in the humoral response.</a:t>
            </a:r>
          </a:p>
          <a:p>
            <a:pPr>
              <a:buClr>
                <a:schemeClr val="tx1"/>
              </a:buClr>
            </a:pPr>
            <a:r>
              <a:rPr lang="en-GB" sz="2000" b="1" dirty="0">
                <a:solidFill>
                  <a:srgbClr val="FF0000"/>
                </a:solidFill>
              </a:rPr>
              <a:t>Explain</a:t>
            </a:r>
            <a:r>
              <a:rPr lang="en-GB" sz="2000" dirty="0">
                <a:solidFill>
                  <a:schemeClr val="tx1"/>
                </a:solidFill>
              </a:rPr>
              <a:t> what is meant by a monoclonal antibody</a:t>
            </a:r>
          </a:p>
          <a:p>
            <a:pPr>
              <a:buClr>
                <a:schemeClr val="tx1"/>
              </a:buClr>
            </a:pPr>
            <a:r>
              <a:rPr lang="en-GB" sz="2000" b="1" dirty="0">
                <a:solidFill>
                  <a:srgbClr val="FF0000"/>
                </a:solidFill>
              </a:rPr>
              <a:t>Explain the roles </a:t>
            </a:r>
            <a:r>
              <a:rPr lang="en-GB" sz="2000" dirty="0">
                <a:solidFill>
                  <a:schemeClr val="tx1"/>
                </a:solidFill>
              </a:rPr>
              <a:t>of plasma cells in producing a primary response and memory cells in producing a secondary response.</a:t>
            </a:r>
          </a:p>
          <a:p>
            <a:pPr>
              <a:buClr>
                <a:schemeClr val="tx1"/>
              </a:buClr>
            </a:pPr>
            <a:r>
              <a:rPr lang="en-GB" sz="2000" b="1" dirty="0">
                <a:solidFill>
                  <a:srgbClr val="FF0000"/>
                </a:solidFill>
              </a:rPr>
              <a:t>Define</a:t>
            </a:r>
            <a:r>
              <a:rPr lang="en-GB" sz="2000" dirty="0">
                <a:solidFill>
                  <a:schemeClr val="tx1"/>
                </a:solidFill>
              </a:rPr>
              <a:t> the terms immunoglobulin, agglutination, plasma cell, memory cell,  clonal selection, primary response, secondary response</a:t>
            </a:r>
          </a:p>
        </p:txBody>
      </p:sp>
    </p:spTree>
    <p:extLst>
      <p:ext uri="{BB962C8B-B14F-4D97-AF65-F5344CB8AC3E}">
        <p14:creationId xmlns:p14="http://schemas.microsoft.com/office/powerpoint/2010/main" val="2586368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1">
                <a:lumMod val="5000"/>
                <a:lumOff val="95000"/>
              </a:schemeClr>
            </a:gs>
            <a:gs pos="100000">
              <a:schemeClr val="accent3">
                <a:lumMod val="20000"/>
                <a:lumOff val="80000"/>
              </a:schemeClr>
            </a:gs>
            <a:gs pos="100000">
              <a:schemeClr val="accent3">
                <a:lumMod val="40000"/>
                <a:lumOff val="60000"/>
              </a:schemeClr>
            </a:gs>
            <a:gs pos="100000">
              <a:schemeClr val="accent3">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63753"/>
            <a:ext cx="9309348" cy="1320800"/>
          </a:xfrm>
        </p:spPr>
        <p:txBody>
          <a:bodyPr/>
          <a:lstStyle/>
          <a:p>
            <a:r>
              <a:rPr lang="en-GB" dirty="0">
                <a:solidFill>
                  <a:schemeClr val="tx1"/>
                </a:solidFill>
              </a:rPr>
              <a:t>Antibodies and their Structure</a:t>
            </a:r>
          </a:p>
        </p:txBody>
      </p:sp>
      <p:sp>
        <p:nvSpPr>
          <p:cNvPr id="3" name="Content Placeholder 2"/>
          <p:cNvSpPr>
            <a:spLocks noGrp="1"/>
          </p:cNvSpPr>
          <p:nvPr>
            <p:ph idx="1"/>
          </p:nvPr>
        </p:nvSpPr>
        <p:spPr>
          <a:xfrm>
            <a:off x="677333" y="977030"/>
            <a:ext cx="9781899" cy="5746499"/>
          </a:xfrm>
        </p:spPr>
        <p:txBody>
          <a:bodyPr/>
          <a:lstStyle/>
          <a:p>
            <a:pPr>
              <a:buClr>
                <a:schemeClr val="tx1"/>
              </a:buClr>
            </a:pPr>
            <a:r>
              <a:rPr lang="en-GB" sz="2000" b="1" dirty="0">
                <a:solidFill>
                  <a:srgbClr val="FF0000"/>
                </a:solidFill>
              </a:rPr>
              <a:t>Antibodies</a:t>
            </a:r>
            <a:r>
              <a:rPr lang="en-GB" sz="2000" dirty="0">
                <a:solidFill>
                  <a:schemeClr val="tx1">
                    <a:lumMod val="95000"/>
                    <a:lumOff val="5000"/>
                  </a:schemeClr>
                </a:solidFill>
              </a:rPr>
              <a:t> are </a:t>
            </a:r>
            <a:r>
              <a:rPr lang="en-GB" sz="2000" b="1" dirty="0">
                <a:solidFill>
                  <a:schemeClr val="tx1">
                    <a:lumMod val="95000"/>
                    <a:lumOff val="5000"/>
                  </a:schemeClr>
                </a:solidFill>
              </a:rPr>
              <a:t>specific</a:t>
            </a:r>
            <a:r>
              <a:rPr lang="en-GB" sz="2000" dirty="0">
                <a:solidFill>
                  <a:schemeClr val="tx1">
                    <a:lumMod val="95000"/>
                    <a:lumOff val="5000"/>
                  </a:schemeClr>
                </a:solidFill>
              </a:rPr>
              <a:t> GLOBULAR PROTEINS </a:t>
            </a:r>
            <a:r>
              <a:rPr lang="en-GB" sz="2000" dirty="0">
                <a:solidFill>
                  <a:srgbClr val="FF0000"/>
                </a:solidFill>
              </a:rPr>
              <a:t>(IMMUNOGLOBULINS)</a:t>
            </a:r>
          </a:p>
          <a:p>
            <a:pPr>
              <a:buClr>
                <a:schemeClr val="tx1"/>
              </a:buClr>
            </a:pPr>
            <a:r>
              <a:rPr lang="en-GB" sz="2000" b="1" dirty="0">
                <a:solidFill>
                  <a:schemeClr val="tx1"/>
                </a:solidFill>
              </a:rPr>
              <a:t>M</a:t>
            </a:r>
            <a:r>
              <a:rPr lang="en-GB" sz="2000" dirty="0">
                <a:solidFill>
                  <a:schemeClr val="tx1"/>
                </a:solidFill>
              </a:rPr>
              <a:t>ade of 4 polypeptide chains</a:t>
            </a:r>
            <a:r>
              <a:rPr lang="en-GB" sz="2000" dirty="0">
                <a:solidFill>
                  <a:srgbClr val="FF0000"/>
                </a:solidFill>
              </a:rPr>
              <a:t> </a:t>
            </a:r>
            <a:r>
              <a:rPr lang="en-GB" sz="2000" dirty="0">
                <a:solidFill>
                  <a:schemeClr val="tx1">
                    <a:lumMod val="95000"/>
                    <a:lumOff val="5000"/>
                  </a:schemeClr>
                </a:solidFill>
              </a:rPr>
              <a:t>secreted by B-lymphocytes (B-cells) in response to stimulation by an appropriate antigen. </a:t>
            </a:r>
          </a:p>
          <a:p>
            <a:pPr>
              <a:buClr>
                <a:schemeClr val="tx1"/>
              </a:buClr>
            </a:pPr>
            <a:r>
              <a:rPr lang="en-GB" sz="2000" dirty="0">
                <a:solidFill>
                  <a:schemeClr val="tx1">
                    <a:lumMod val="95000"/>
                    <a:lumOff val="5000"/>
                  </a:schemeClr>
                </a:solidFill>
              </a:rPr>
              <a:t>Antibodies bind to the antigen to neutralise a pathogen.</a:t>
            </a:r>
          </a:p>
          <a:p>
            <a:endParaRPr lang="en-GB" dirty="0"/>
          </a:p>
        </p:txBody>
      </p:sp>
      <p:grpSp>
        <p:nvGrpSpPr>
          <p:cNvPr id="1038" name="Group 1037"/>
          <p:cNvGrpSpPr/>
          <p:nvPr/>
        </p:nvGrpSpPr>
        <p:grpSpPr>
          <a:xfrm>
            <a:off x="1249471" y="3027404"/>
            <a:ext cx="9698614" cy="3757302"/>
            <a:chOff x="1249471" y="2582918"/>
            <a:chExt cx="10458895" cy="4206504"/>
          </a:xfrm>
        </p:grpSpPr>
        <p:grpSp>
          <p:nvGrpSpPr>
            <p:cNvPr id="29" name="Group 28"/>
            <p:cNvGrpSpPr/>
            <p:nvPr/>
          </p:nvGrpSpPr>
          <p:grpSpPr>
            <a:xfrm>
              <a:off x="1249471" y="2582918"/>
              <a:ext cx="10458895" cy="4206504"/>
              <a:chOff x="1249471" y="2582918"/>
              <a:chExt cx="10458895" cy="4206504"/>
            </a:xfrm>
          </p:grpSpPr>
          <p:grpSp>
            <p:nvGrpSpPr>
              <p:cNvPr id="26" name="Group 25"/>
              <p:cNvGrpSpPr/>
              <p:nvPr/>
            </p:nvGrpSpPr>
            <p:grpSpPr>
              <a:xfrm>
                <a:off x="1249471" y="2582918"/>
                <a:ext cx="10152412" cy="3648509"/>
                <a:chOff x="698326" y="2983751"/>
                <a:chExt cx="10152412" cy="3648509"/>
              </a:xfrm>
            </p:grpSpPr>
            <p:grpSp>
              <p:nvGrpSpPr>
                <p:cNvPr id="25" name="Group 24"/>
                <p:cNvGrpSpPr/>
                <p:nvPr/>
              </p:nvGrpSpPr>
              <p:grpSpPr>
                <a:xfrm>
                  <a:off x="698326" y="2983751"/>
                  <a:ext cx="5844018" cy="3648509"/>
                  <a:chOff x="698326" y="2983751"/>
                  <a:chExt cx="5844018" cy="3648509"/>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893512" y="3115019"/>
                    <a:ext cx="3648832" cy="3517241"/>
                  </a:xfrm>
                  <a:prstGeom prst="rect">
                    <a:avLst/>
                  </a:prstGeom>
                  <a:ln>
                    <a:noFill/>
                  </a:ln>
                </p:spPr>
              </p:pic>
              <p:grpSp>
                <p:nvGrpSpPr>
                  <p:cNvPr id="18" name="Group 17"/>
                  <p:cNvGrpSpPr/>
                  <p:nvPr/>
                </p:nvGrpSpPr>
                <p:grpSpPr>
                  <a:xfrm>
                    <a:off x="709756" y="3721170"/>
                    <a:ext cx="2484382" cy="424945"/>
                    <a:chOff x="709756" y="3721170"/>
                    <a:chExt cx="2484382" cy="424945"/>
                  </a:xfrm>
                </p:grpSpPr>
                <p:sp>
                  <p:nvSpPr>
                    <p:cNvPr id="7" name="TextBox 6"/>
                    <p:cNvSpPr txBox="1"/>
                    <p:nvPr/>
                  </p:nvSpPr>
                  <p:spPr>
                    <a:xfrm>
                      <a:off x="709756" y="3721170"/>
                      <a:ext cx="1920240" cy="369332"/>
                    </a:xfrm>
                    <a:prstGeom prst="rect">
                      <a:avLst/>
                    </a:prstGeom>
                    <a:noFill/>
                  </p:spPr>
                  <p:txBody>
                    <a:bodyPr wrap="square" rtlCol="0">
                      <a:spAutoFit/>
                    </a:bodyPr>
                    <a:lstStyle/>
                    <a:p>
                      <a:r>
                        <a:rPr lang="en-GB" dirty="0"/>
                        <a:t>Variable region</a:t>
                      </a:r>
                    </a:p>
                  </p:txBody>
                </p:sp>
                <p:sp>
                  <p:nvSpPr>
                    <p:cNvPr id="16" name="Left Brace 15"/>
                    <p:cNvSpPr/>
                    <p:nvPr/>
                  </p:nvSpPr>
                  <p:spPr>
                    <a:xfrm>
                      <a:off x="2580362" y="3732756"/>
                      <a:ext cx="613776" cy="41335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9" name="Group 18"/>
                  <p:cNvGrpSpPr/>
                  <p:nvPr/>
                </p:nvGrpSpPr>
                <p:grpSpPr>
                  <a:xfrm>
                    <a:off x="698326" y="4196219"/>
                    <a:ext cx="2508337" cy="2279737"/>
                    <a:chOff x="698326" y="4196219"/>
                    <a:chExt cx="2508337" cy="2279737"/>
                  </a:xfrm>
                </p:grpSpPr>
                <p:sp>
                  <p:nvSpPr>
                    <p:cNvPr id="9" name="TextBox 8"/>
                    <p:cNvSpPr txBox="1"/>
                    <p:nvPr/>
                  </p:nvSpPr>
                  <p:spPr>
                    <a:xfrm>
                      <a:off x="698326" y="5103730"/>
                      <a:ext cx="2240280" cy="369332"/>
                    </a:xfrm>
                    <a:prstGeom prst="rect">
                      <a:avLst/>
                    </a:prstGeom>
                    <a:noFill/>
                  </p:spPr>
                  <p:txBody>
                    <a:bodyPr wrap="square" rtlCol="0">
                      <a:spAutoFit/>
                    </a:bodyPr>
                    <a:lstStyle/>
                    <a:p>
                      <a:r>
                        <a:rPr lang="en-GB" dirty="0"/>
                        <a:t>Constant region</a:t>
                      </a:r>
                    </a:p>
                  </p:txBody>
                </p:sp>
                <p:sp>
                  <p:nvSpPr>
                    <p:cNvPr id="17" name="Left Brace 16"/>
                    <p:cNvSpPr/>
                    <p:nvPr/>
                  </p:nvSpPr>
                  <p:spPr>
                    <a:xfrm>
                      <a:off x="2530258" y="4196219"/>
                      <a:ext cx="676405" cy="227973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3" name="Group 22"/>
                  <p:cNvGrpSpPr/>
                  <p:nvPr/>
                </p:nvGrpSpPr>
                <p:grpSpPr>
                  <a:xfrm>
                    <a:off x="811582" y="2983751"/>
                    <a:ext cx="2582306" cy="639571"/>
                    <a:chOff x="811582" y="2983751"/>
                    <a:chExt cx="2582306" cy="639571"/>
                  </a:xfrm>
                </p:grpSpPr>
                <p:sp>
                  <p:nvSpPr>
                    <p:cNvPr id="8" name="TextBox 7"/>
                    <p:cNvSpPr txBox="1"/>
                    <p:nvPr/>
                  </p:nvSpPr>
                  <p:spPr>
                    <a:xfrm>
                      <a:off x="811582" y="2983751"/>
                      <a:ext cx="2480310" cy="369332"/>
                    </a:xfrm>
                    <a:prstGeom prst="rect">
                      <a:avLst/>
                    </a:prstGeom>
                    <a:noFill/>
                  </p:spPr>
                  <p:txBody>
                    <a:bodyPr wrap="square" rtlCol="0">
                      <a:spAutoFit/>
                    </a:bodyPr>
                    <a:lstStyle/>
                    <a:p>
                      <a:r>
                        <a:rPr lang="en-GB" dirty="0"/>
                        <a:t>Antigen binding site</a:t>
                      </a:r>
                    </a:p>
                  </p:txBody>
                </p:sp>
                <p:sp>
                  <p:nvSpPr>
                    <p:cNvPr id="22" name="Right Brace 21"/>
                    <p:cNvSpPr/>
                    <p:nvPr/>
                  </p:nvSpPr>
                  <p:spPr>
                    <a:xfrm rot="13389200">
                      <a:off x="3068211" y="3146182"/>
                      <a:ext cx="325677" cy="4771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21" name="Group 20"/>
                <p:cNvGrpSpPr/>
                <p:nvPr/>
              </p:nvGrpSpPr>
              <p:grpSpPr>
                <a:xfrm>
                  <a:off x="5846326" y="3020651"/>
                  <a:ext cx="2867092" cy="562430"/>
                  <a:chOff x="5846326" y="3020651"/>
                  <a:chExt cx="2867092" cy="562430"/>
                </a:xfrm>
              </p:grpSpPr>
              <p:sp>
                <p:nvSpPr>
                  <p:cNvPr id="6" name="TextBox 5"/>
                  <p:cNvSpPr txBox="1"/>
                  <p:nvPr/>
                </p:nvSpPr>
                <p:spPr>
                  <a:xfrm>
                    <a:off x="6233108" y="3020651"/>
                    <a:ext cx="2480310" cy="369332"/>
                  </a:xfrm>
                  <a:prstGeom prst="rect">
                    <a:avLst/>
                  </a:prstGeom>
                  <a:noFill/>
                </p:spPr>
                <p:txBody>
                  <a:bodyPr wrap="square" rtlCol="0">
                    <a:spAutoFit/>
                  </a:bodyPr>
                  <a:lstStyle/>
                  <a:p>
                    <a:r>
                      <a:rPr lang="en-GB" dirty="0"/>
                      <a:t>Antigen binding site</a:t>
                    </a:r>
                  </a:p>
                </p:txBody>
              </p:sp>
              <p:sp>
                <p:nvSpPr>
                  <p:cNvPr id="20" name="Right Brace 19"/>
                  <p:cNvSpPr/>
                  <p:nvPr/>
                </p:nvSpPr>
                <p:spPr>
                  <a:xfrm rot="18677083">
                    <a:off x="5922057" y="3181673"/>
                    <a:ext cx="325677" cy="4771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5" name="Group 14"/>
                <p:cNvGrpSpPr/>
                <p:nvPr/>
              </p:nvGrpSpPr>
              <p:grpSpPr>
                <a:xfrm>
                  <a:off x="4618816" y="4726070"/>
                  <a:ext cx="6231922" cy="413487"/>
                  <a:chOff x="4606290" y="4663440"/>
                  <a:chExt cx="6231922" cy="413487"/>
                </a:xfrm>
              </p:grpSpPr>
              <p:sp>
                <p:nvSpPr>
                  <p:cNvPr id="5" name="TextBox 4"/>
                  <p:cNvSpPr txBox="1"/>
                  <p:nvPr/>
                </p:nvSpPr>
                <p:spPr>
                  <a:xfrm>
                    <a:off x="5223510" y="4663440"/>
                    <a:ext cx="5614702" cy="413487"/>
                  </a:xfrm>
                  <a:prstGeom prst="rect">
                    <a:avLst/>
                  </a:prstGeom>
                  <a:noFill/>
                </p:spPr>
                <p:txBody>
                  <a:bodyPr wrap="square" rtlCol="0">
                    <a:spAutoFit/>
                  </a:bodyPr>
                  <a:lstStyle/>
                  <a:p>
                    <a:r>
                      <a:rPr lang="en-GB" dirty="0"/>
                      <a:t>Disulphide bonds holding polypeptides together</a:t>
                    </a:r>
                  </a:p>
                </p:txBody>
              </p:sp>
              <p:cxnSp>
                <p:nvCxnSpPr>
                  <p:cNvPr id="14" name="Straight Connector 13"/>
                  <p:cNvCxnSpPr>
                    <a:endCxn id="5" idx="1"/>
                  </p:cNvCxnSpPr>
                  <p:nvPr/>
                </p:nvCxnSpPr>
                <p:spPr>
                  <a:xfrm>
                    <a:off x="4606290" y="4834890"/>
                    <a:ext cx="617220" cy="352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p:cNvGrpSpPr/>
              <p:nvPr/>
            </p:nvGrpSpPr>
            <p:grpSpPr>
              <a:xfrm>
                <a:off x="4944652" y="6115833"/>
                <a:ext cx="6763714" cy="673589"/>
                <a:chOff x="4944652" y="6115833"/>
                <a:chExt cx="6763714" cy="673589"/>
              </a:xfrm>
            </p:grpSpPr>
            <p:sp>
              <p:nvSpPr>
                <p:cNvPr id="11" name="TextBox 10"/>
                <p:cNvSpPr txBox="1"/>
                <p:nvPr/>
              </p:nvSpPr>
              <p:spPr>
                <a:xfrm>
                  <a:off x="5065525" y="6375934"/>
                  <a:ext cx="6642841" cy="413488"/>
                </a:xfrm>
                <a:prstGeom prst="rect">
                  <a:avLst/>
                </a:prstGeom>
                <a:noFill/>
              </p:spPr>
              <p:txBody>
                <a:bodyPr wrap="square" rtlCol="0">
                  <a:spAutoFit/>
                </a:bodyPr>
                <a:lstStyle/>
                <a:p>
                  <a:r>
                    <a:rPr lang="en-GB" dirty="0"/>
                    <a:t>Receptor binding site – such as to a receptor on a B cell.</a:t>
                  </a:r>
                </a:p>
              </p:txBody>
            </p:sp>
            <p:sp>
              <p:nvSpPr>
                <p:cNvPr id="24" name="Left Brace 23"/>
                <p:cNvSpPr/>
                <p:nvPr/>
              </p:nvSpPr>
              <p:spPr>
                <a:xfrm rot="16200000">
                  <a:off x="5063650" y="5996835"/>
                  <a:ext cx="303755" cy="54175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027" name="Group 1026"/>
            <p:cNvGrpSpPr/>
            <p:nvPr/>
          </p:nvGrpSpPr>
          <p:grpSpPr>
            <a:xfrm>
              <a:off x="6150279" y="3577486"/>
              <a:ext cx="2621906" cy="646331"/>
              <a:chOff x="6150279" y="3577486"/>
              <a:chExt cx="2621906" cy="646331"/>
            </a:xfrm>
          </p:grpSpPr>
          <p:sp>
            <p:nvSpPr>
              <p:cNvPr id="12" name="TextBox 11"/>
              <p:cNvSpPr txBox="1"/>
              <p:nvPr/>
            </p:nvSpPr>
            <p:spPr>
              <a:xfrm>
                <a:off x="7126265" y="3577486"/>
                <a:ext cx="1645920" cy="646331"/>
              </a:xfrm>
              <a:prstGeom prst="rect">
                <a:avLst/>
              </a:prstGeom>
              <a:noFill/>
            </p:spPr>
            <p:txBody>
              <a:bodyPr wrap="square" rtlCol="0">
                <a:spAutoFit/>
              </a:bodyPr>
              <a:lstStyle/>
              <a:p>
                <a:r>
                  <a:rPr lang="en-GB" dirty="0"/>
                  <a:t>Light chain (short chain)</a:t>
                </a:r>
              </a:p>
            </p:txBody>
          </p:sp>
          <p:cxnSp>
            <p:nvCxnSpPr>
              <p:cNvPr id="1025" name="Straight Connector 1024"/>
              <p:cNvCxnSpPr/>
              <p:nvPr/>
            </p:nvCxnSpPr>
            <p:spPr>
              <a:xfrm>
                <a:off x="6150279" y="3845490"/>
                <a:ext cx="939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7" name="Group 1036"/>
            <p:cNvGrpSpPr/>
            <p:nvPr/>
          </p:nvGrpSpPr>
          <p:grpSpPr>
            <a:xfrm>
              <a:off x="5398718" y="5317612"/>
              <a:ext cx="2128641" cy="646331"/>
              <a:chOff x="5398718" y="5317612"/>
              <a:chExt cx="2128641" cy="646331"/>
            </a:xfrm>
          </p:grpSpPr>
          <p:sp>
            <p:nvSpPr>
              <p:cNvPr id="10" name="TextBox 9"/>
              <p:cNvSpPr txBox="1"/>
              <p:nvPr/>
            </p:nvSpPr>
            <p:spPr>
              <a:xfrm>
                <a:off x="5881439" y="5317612"/>
                <a:ext cx="1645920" cy="646331"/>
              </a:xfrm>
              <a:prstGeom prst="rect">
                <a:avLst/>
              </a:prstGeom>
              <a:noFill/>
            </p:spPr>
            <p:txBody>
              <a:bodyPr wrap="square" rtlCol="0">
                <a:spAutoFit/>
              </a:bodyPr>
              <a:lstStyle/>
              <a:p>
                <a:r>
                  <a:rPr lang="en-GB" dirty="0"/>
                  <a:t>Heavy chain (long chain)</a:t>
                </a:r>
              </a:p>
            </p:txBody>
          </p:sp>
          <p:cxnSp>
            <p:nvCxnSpPr>
              <p:cNvPr id="1036" name="Straight Connector 1035"/>
              <p:cNvCxnSpPr/>
              <p:nvPr/>
            </p:nvCxnSpPr>
            <p:spPr>
              <a:xfrm>
                <a:off x="5398718" y="5549030"/>
                <a:ext cx="5260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0349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13765"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62753" y="951616"/>
            <a:ext cx="1212924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type of molecule is an antibody? </a:t>
            </a:r>
            <a:endPar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3200" dirty="0">
              <a:solidFill>
                <a:srgbClr val="FF0000"/>
              </a:solidFill>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Topic cross link Question:</a:t>
            </a: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Does it have tertiary structure? Explain your answer</a:t>
            </a:r>
            <a:endParaRPr lang="en-GB" altLang="en-US" sz="3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Does it have Quaternary structure? Explain your answer</a:t>
            </a: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a:t>
            </a: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type of cells produce antibodies? </a:t>
            </a:r>
            <a:endParaRPr kumimoji="0" lang="en-GB" altLang="en-US"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88772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13765"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62753" y="459174"/>
            <a:ext cx="1212924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type of molecule is an antibody? </a:t>
            </a:r>
            <a:r>
              <a:rPr kumimoji="0" lang="en-GB" altLang="en-US" sz="32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Globular proteins called immunoglobulins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3200" dirty="0">
              <a:solidFill>
                <a:srgbClr val="FF0000"/>
              </a:solidFill>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Topic cross link Question:</a:t>
            </a: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Does it have tertiary structure? Explain your answer</a:t>
            </a:r>
            <a:endParaRPr lang="en-GB" altLang="en-US" sz="3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Yes because it is globular so is highly folded</a:t>
            </a:r>
            <a:endParaRPr kumimoji="0" lang="en-GB" altLang="en-US"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Does it have Quaternary structure? Explain your answer.</a:t>
            </a:r>
            <a:endParaRPr kumimoji="0" lang="en-GB" altLang="en-US"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Yes because it is made of more than one polypeptide chain </a:t>
            </a:r>
            <a:endParaRPr lang="en-GB" altLang="en-US" sz="3200" dirty="0">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type of cells produce antibodies? </a:t>
            </a:r>
            <a:r>
              <a:rPr kumimoji="0" lang="en-GB" altLang="en-US" sz="32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B-cells</a:t>
            </a:r>
            <a:endParaRPr kumimoji="0" lang="en-GB" altLang="en-US"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64199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6778"/>
          </a:xfrm>
        </p:spPr>
        <p:txBody>
          <a:bodyPr>
            <a:normAutofit/>
          </a:bodyPr>
          <a:lstStyle/>
          <a:p>
            <a:r>
              <a:rPr lang="en-GB" sz="4400" dirty="0">
                <a:solidFill>
                  <a:schemeClr val="tx1"/>
                </a:solidFill>
              </a:rPr>
              <a:t>Antibody Definition - learn</a:t>
            </a:r>
          </a:p>
        </p:txBody>
      </p:sp>
      <p:sp>
        <p:nvSpPr>
          <p:cNvPr id="3" name="Content Placeholder 2"/>
          <p:cNvSpPr>
            <a:spLocks noGrp="1"/>
          </p:cNvSpPr>
          <p:nvPr>
            <p:ph idx="1"/>
          </p:nvPr>
        </p:nvSpPr>
        <p:spPr>
          <a:xfrm>
            <a:off x="677334" y="1514213"/>
            <a:ext cx="10830618" cy="1779605"/>
          </a:xfrm>
        </p:spPr>
        <p:txBody>
          <a:bodyPr>
            <a:normAutofit/>
          </a:bodyPr>
          <a:lstStyle/>
          <a:p>
            <a:pPr marL="0" indent="0">
              <a:buNone/>
            </a:pPr>
            <a:r>
              <a:rPr lang="en-GB" sz="3200" dirty="0">
                <a:solidFill>
                  <a:schemeClr val="tx1"/>
                </a:solidFill>
                <a:latin typeface="Arial" panose="020B0604020202020204" pitchFamily="34" charset="0"/>
                <a:cs typeface="Arial" panose="020B0604020202020204" pitchFamily="34" charset="0"/>
              </a:rPr>
              <a:t>An antibody is a protein produced by the immune system (B cells) in response to the presence of the appropriate an antigen.</a:t>
            </a:r>
          </a:p>
        </p:txBody>
      </p:sp>
      <p:pic>
        <p:nvPicPr>
          <p:cNvPr id="1026" name="Picture 2" descr="http://poisonevercure.150m.com/antibody2.jpg"/>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930" t="5152" r="50641" b="13015"/>
          <a:stretch/>
        </p:blipFill>
        <p:spPr bwMode="auto">
          <a:xfrm>
            <a:off x="4250724" y="2891481"/>
            <a:ext cx="2434281" cy="32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981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How do antibodies bind with antigens? </a:t>
            </a:r>
          </a:p>
        </p:txBody>
      </p:sp>
      <p:sp>
        <p:nvSpPr>
          <p:cNvPr id="3" name="Content Placeholder 2"/>
          <p:cNvSpPr>
            <a:spLocks noGrp="1"/>
          </p:cNvSpPr>
          <p:nvPr>
            <p:ph idx="1"/>
          </p:nvPr>
        </p:nvSpPr>
        <p:spPr>
          <a:xfrm>
            <a:off x="677334" y="1732224"/>
            <a:ext cx="6189810" cy="4669762"/>
          </a:xfrm>
        </p:spPr>
        <p:txBody>
          <a:bodyPr>
            <a:normAutofit/>
          </a:bodyPr>
          <a:lstStyle/>
          <a:p>
            <a:r>
              <a:rPr lang="en-GB" sz="2800" dirty="0">
                <a:solidFill>
                  <a:schemeClr val="tx1"/>
                </a:solidFill>
              </a:rPr>
              <a:t>The antigen binding site in the antibody has a complimentary shape to a specific antigen</a:t>
            </a:r>
          </a:p>
          <a:p>
            <a:r>
              <a:rPr lang="en-GB" sz="2800" dirty="0">
                <a:solidFill>
                  <a:schemeClr val="tx1"/>
                </a:solidFill>
              </a:rPr>
              <a:t>The antibody will bind to the specific antigen and form a antibody antigen complex.</a:t>
            </a:r>
          </a:p>
        </p:txBody>
      </p:sp>
      <p:pic>
        <p:nvPicPr>
          <p:cNvPr id="4" name="Picture 3"/>
          <p:cNvPicPr>
            <a:picLocks noChangeAspect="1"/>
          </p:cNvPicPr>
          <p:nvPr/>
        </p:nvPicPr>
        <p:blipFill>
          <a:blip r:embed="rId2"/>
          <a:stretch>
            <a:fillRect/>
          </a:stretch>
        </p:blipFill>
        <p:spPr>
          <a:xfrm>
            <a:off x="7761549" y="1732224"/>
            <a:ext cx="3452725" cy="3452725"/>
          </a:xfrm>
          <a:prstGeom prst="rect">
            <a:avLst/>
          </a:prstGeom>
        </p:spPr>
      </p:pic>
    </p:spTree>
    <p:extLst>
      <p:ext uri="{BB962C8B-B14F-4D97-AF65-F5344CB8AC3E}">
        <p14:creationId xmlns:p14="http://schemas.microsoft.com/office/powerpoint/2010/main" val="53818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dirty="0">
                <a:solidFill>
                  <a:schemeClr val="tx1"/>
                </a:solidFill>
              </a:rPr>
              <a:t>Specification: section 3.2.4</a:t>
            </a:r>
          </a:p>
        </p:txBody>
      </p:sp>
      <p:sp>
        <p:nvSpPr>
          <p:cNvPr id="3" name="Content Placeholder 2"/>
          <p:cNvSpPr>
            <a:spLocks noGrp="1"/>
          </p:cNvSpPr>
          <p:nvPr>
            <p:ph idx="1"/>
          </p:nvPr>
        </p:nvSpPr>
        <p:spPr>
          <a:xfrm>
            <a:off x="665903" y="1024003"/>
            <a:ext cx="10226887" cy="5491097"/>
          </a:xfrm>
        </p:spPr>
        <p:txBody>
          <a:bodyPr>
            <a:noAutofit/>
          </a:bodyPr>
          <a:lstStyle/>
          <a:p>
            <a:pPr marL="0" indent="0">
              <a:buNone/>
            </a:pPr>
            <a:r>
              <a:rPr lang="en-GB" sz="2000" dirty="0"/>
              <a:t>Each type of cell has specific molecules on its surface that identify it. These molecules include proteins and enable the immune system to identify:</a:t>
            </a:r>
          </a:p>
          <a:p>
            <a:r>
              <a:rPr lang="en-GB" sz="2000" dirty="0"/>
              <a:t>Pathogens</a:t>
            </a:r>
          </a:p>
          <a:p>
            <a:r>
              <a:rPr lang="en-GB" sz="2000" dirty="0"/>
              <a:t>Cells from other organisms of the same species</a:t>
            </a:r>
          </a:p>
          <a:p>
            <a:r>
              <a:rPr lang="en-GB" sz="2000" dirty="0"/>
              <a:t>Abnormal cells</a:t>
            </a:r>
          </a:p>
          <a:p>
            <a:r>
              <a:rPr lang="en-GB" sz="2000" dirty="0"/>
              <a:t>Toxins</a:t>
            </a:r>
          </a:p>
          <a:p>
            <a:pPr marL="0" indent="0">
              <a:buNone/>
            </a:pPr>
            <a:r>
              <a:rPr lang="en-GB" sz="2000" dirty="0"/>
              <a:t>Definition of an </a:t>
            </a:r>
            <a:r>
              <a:rPr lang="en-GB" sz="2000" dirty="0">
                <a:solidFill>
                  <a:srgbClr val="FF0000"/>
                </a:solidFill>
              </a:rPr>
              <a:t>antigen</a:t>
            </a:r>
            <a:r>
              <a:rPr lang="en-GB" sz="2000" dirty="0"/>
              <a:t>. The effect of </a:t>
            </a:r>
            <a:r>
              <a:rPr lang="en-GB" sz="2000" dirty="0">
                <a:solidFill>
                  <a:srgbClr val="FF0000"/>
                </a:solidFill>
              </a:rPr>
              <a:t>antigen variability </a:t>
            </a:r>
            <a:r>
              <a:rPr lang="en-GB" sz="2000" dirty="0"/>
              <a:t>on disease and disease  prevention.</a:t>
            </a:r>
          </a:p>
          <a:p>
            <a:pPr marL="0" indent="0">
              <a:buNone/>
            </a:pPr>
            <a:r>
              <a:rPr lang="en-GB" sz="2000" dirty="0"/>
              <a:t>Phagocytosis of pathogens. The subsequent destruction of ingested pathogens by </a:t>
            </a:r>
            <a:r>
              <a:rPr lang="en-GB" sz="2000" dirty="0">
                <a:solidFill>
                  <a:srgbClr val="FF0000"/>
                </a:solidFill>
              </a:rPr>
              <a:t>lysozymes</a:t>
            </a:r>
            <a:r>
              <a:rPr lang="en-GB" sz="2000" dirty="0"/>
              <a:t>.</a:t>
            </a:r>
          </a:p>
          <a:p>
            <a:pPr marL="0" indent="0">
              <a:buNone/>
            </a:pPr>
            <a:r>
              <a:rPr lang="en-GB" sz="2000" dirty="0"/>
              <a:t>The response of </a:t>
            </a:r>
            <a:r>
              <a:rPr lang="en-GB" sz="2000" dirty="0">
                <a:solidFill>
                  <a:srgbClr val="FF0000"/>
                </a:solidFill>
              </a:rPr>
              <a:t>T lymphocytes </a:t>
            </a:r>
            <a:r>
              <a:rPr lang="en-GB" sz="2000" dirty="0"/>
              <a:t>to a foreign antigen. (the </a:t>
            </a:r>
            <a:r>
              <a:rPr lang="en-GB" sz="2000" dirty="0">
                <a:solidFill>
                  <a:srgbClr val="FF0000"/>
                </a:solidFill>
              </a:rPr>
              <a:t>cellular response</a:t>
            </a:r>
            <a:r>
              <a:rPr lang="en-GB" sz="2000" dirty="0"/>
              <a:t>).</a:t>
            </a:r>
          </a:p>
          <a:p>
            <a:r>
              <a:rPr lang="en-GB" sz="2000" dirty="0"/>
              <a:t>The role of antigen-presenting cells in the cellular response.</a:t>
            </a:r>
          </a:p>
          <a:p>
            <a:r>
              <a:rPr lang="en-GB" sz="2000" dirty="0"/>
              <a:t>The role of </a:t>
            </a:r>
            <a:r>
              <a:rPr lang="en-GB" sz="2000" dirty="0">
                <a:solidFill>
                  <a:srgbClr val="FF0000"/>
                </a:solidFill>
              </a:rPr>
              <a:t>helper T cells (TH cells) </a:t>
            </a:r>
            <a:r>
              <a:rPr lang="en-GB" sz="2000" dirty="0">
                <a:solidFill>
                  <a:schemeClr val="tx1"/>
                </a:solidFill>
              </a:rPr>
              <a:t>in stimulating</a:t>
            </a:r>
            <a:r>
              <a:rPr lang="en-GB" sz="2000" dirty="0">
                <a:solidFill>
                  <a:srgbClr val="FF0000"/>
                </a:solidFill>
              </a:rPr>
              <a:t> cytotoxic T cells (TC cells)</a:t>
            </a:r>
            <a:r>
              <a:rPr lang="en-GB" sz="2000" dirty="0">
                <a:solidFill>
                  <a:schemeClr val="tx1"/>
                </a:solidFill>
              </a:rPr>
              <a:t>, </a:t>
            </a:r>
            <a:r>
              <a:rPr lang="en-GB" sz="2000" dirty="0">
                <a:solidFill>
                  <a:srgbClr val="FF0000"/>
                </a:solidFill>
              </a:rPr>
              <a:t>B cells </a:t>
            </a:r>
            <a:r>
              <a:rPr lang="en-GB" sz="2000" dirty="0">
                <a:solidFill>
                  <a:schemeClr val="tx1"/>
                </a:solidFill>
              </a:rPr>
              <a:t>and </a:t>
            </a:r>
            <a:r>
              <a:rPr lang="en-GB" sz="2000" dirty="0">
                <a:solidFill>
                  <a:srgbClr val="FF0000"/>
                </a:solidFill>
              </a:rPr>
              <a:t>phagocytes</a:t>
            </a:r>
            <a:r>
              <a:rPr lang="en-GB" sz="2000" dirty="0">
                <a:solidFill>
                  <a:schemeClr val="tx1"/>
                </a:solidFill>
              </a:rPr>
              <a:t>. The role of other T cells is not required.</a:t>
            </a:r>
            <a:endParaRPr lang="en-GB" sz="2000" dirty="0">
              <a:solidFill>
                <a:srgbClr val="FF0000"/>
              </a:solidFill>
            </a:endParaRPr>
          </a:p>
        </p:txBody>
      </p:sp>
    </p:spTree>
    <p:extLst>
      <p:ext uri="{BB962C8B-B14F-4D97-AF65-F5344CB8AC3E}">
        <p14:creationId xmlns:p14="http://schemas.microsoft.com/office/powerpoint/2010/main" val="148498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Action of Antibodies. </a:t>
            </a:r>
            <a:endParaRPr lang="en-GB" sz="2400" i="1" dirty="0">
              <a:solidFill>
                <a:schemeClr val="tx1"/>
              </a:solidFill>
            </a:endParaRPr>
          </a:p>
        </p:txBody>
      </p:sp>
      <p:sp>
        <p:nvSpPr>
          <p:cNvPr id="3" name="Content Placeholder 2"/>
          <p:cNvSpPr>
            <a:spLocks noGrp="1"/>
          </p:cNvSpPr>
          <p:nvPr>
            <p:ph idx="1"/>
          </p:nvPr>
        </p:nvSpPr>
        <p:spPr>
          <a:xfrm>
            <a:off x="690585" y="1305729"/>
            <a:ext cx="10583565" cy="4858871"/>
          </a:xfrm>
        </p:spPr>
        <p:txBody>
          <a:bodyPr>
            <a:noAutofit/>
          </a:bodyPr>
          <a:lstStyle/>
          <a:p>
            <a:pPr marL="0" indent="0">
              <a:buNone/>
            </a:pPr>
            <a:r>
              <a:rPr lang="en-GB" sz="2400" dirty="0"/>
              <a:t>Antibodies are produced through the </a:t>
            </a:r>
            <a:r>
              <a:rPr lang="en-GB" sz="2400" b="1" dirty="0">
                <a:solidFill>
                  <a:schemeClr val="tx1"/>
                </a:solidFill>
              </a:rPr>
              <a:t>Humoral Response </a:t>
            </a:r>
            <a:r>
              <a:rPr lang="en-GB" sz="2400" dirty="0"/>
              <a:t>by B lymphocytes.</a:t>
            </a:r>
          </a:p>
          <a:p>
            <a:pPr>
              <a:buClr>
                <a:schemeClr val="tx1"/>
              </a:buClr>
            </a:pPr>
            <a:r>
              <a:rPr lang="en-GB" sz="2400" dirty="0"/>
              <a:t>They prepare the antigen for destruction </a:t>
            </a:r>
            <a:r>
              <a:rPr lang="en-GB" sz="2400" dirty="0">
                <a:solidFill>
                  <a:srgbClr val="FF0000"/>
                </a:solidFill>
              </a:rPr>
              <a:t>so assist in its destruction!</a:t>
            </a:r>
          </a:p>
          <a:p>
            <a:pPr>
              <a:buClr>
                <a:schemeClr val="tx1"/>
              </a:buClr>
            </a:pPr>
            <a:r>
              <a:rPr lang="en-GB" sz="2400" dirty="0">
                <a:solidFill>
                  <a:schemeClr val="tx1">
                    <a:lumMod val="95000"/>
                    <a:lumOff val="5000"/>
                  </a:schemeClr>
                </a:solidFill>
              </a:rPr>
              <a:t>They attach to antigens forming </a:t>
            </a:r>
            <a:r>
              <a:rPr lang="en-GB" sz="2400" dirty="0">
                <a:solidFill>
                  <a:srgbClr val="FF0000"/>
                </a:solidFill>
              </a:rPr>
              <a:t>antigen-antibody complexes</a:t>
            </a:r>
          </a:p>
          <a:p>
            <a:pPr>
              <a:buClr>
                <a:schemeClr val="tx1"/>
              </a:buClr>
            </a:pPr>
            <a:r>
              <a:rPr lang="en-GB" sz="2400" dirty="0" smtClean="0"/>
              <a:t>The ways </a:t>
            </a:r>
            <a:r>
              <a:rPr lang="en-GB" sz="2400" dirty="0"/>
              <a:t>they prepare the antigen for destruction include:-</a:t>
            </a:r>
          </a:p>
          <a:p>
            <a:pPr marL="914400" lvl="1" indent="-457200">
              <a:spcAft>
                <a:spcPts val="5400"/>
              </a:spcAft>
              <a:buClr>
                <a:schemeClr val="tx1"/>
              </a:buClr>
              <a:buFont typeface="+mj-lt"/>
              <a:buAutoNum type="arabicPeriod"/>
            </a:pPr>
            <a:r>
              <a:rPr lang="en-GB" sz="2400" b="1" dirty="0">
                <a:solidFill>
                  <a:srgbClr val="FF0000"/>
                </a:solidFill>
              </a:rPr>
              <a:t>Agglutination</a:t>
            </a:r>
            <a:r>
              <a:rPr lang="en-GB" sz="2400" dirty="0"/>
              <a:t> – clumping together of bacterial cells so phagocytes can easily engulf them in a group.</a:t>
            </a:r>
          </a:p>
          <a:p>
            <a:pPr marL="914400" lvl="1" indent="-457200">
              <a:spcBef>
                <a:spcPts val="1800"/>
              </a:spcBef>
              <a:buClr>
                <a:schemeClr val="tx1"/>
              </a:buClr>
              <a:buFont typeface="+mj-lt"/>
              <a:buAutoNum type="arabicPeriod" startAt="2"/>
            </a:pPr>
            <a:r>
              <a:rPr lang="en-GB" sz="2400" b="1" dirty="0">
                <a:solidFill>
                  <a:srgbClr val="FF0000"/>
                </a:solidFill>
              </a:rPr>
              <a:t>Attach to bacterial cells </a:t>
            </a:r>
            <a:r>
              <a:rPr lang="en-GB" sz="2400" dirty="0"/>
              <a:t>and act as markers for the phagocytes to engulf the cells.</a:t>
            </a:r>
          </a:p>
          <a:p>
            <a:pPr marL="914400" lvl="1" indent="-457200">
              <a:spcBef>
                <a:spcPts val="1800"/>
              </a:spcBef>
              <a:buClr>
                <a:schemeClr val="tx1"/>
              </a:buClr>
              <a:buFont typeface="+mj-lt"/>
              <a:buAutoNum type="arabicPeriod" startAt="2"/>
            </a:pPr>
            <a:r>
              <a:rPr lang="en-GB" sz="2400" b="1" dirty="0">
                <a:solidFill>
                  <a:srgbClr val="FF0000"/>
                </a:solidFill>
              </a:rPr>
              <a:t>Neutralisation</a:t>
            </a:r>
            <a:r>
              <a:rPr lang="en-GB" sz="2400" dirty="0"/>
              <a:t> – binding to critical parts of the pathogen preventing functioning. </a:t>
            </a:r>
            <a:r>
              <a:rPr lang="en-GB" sz="2000" i="1" dirty="0">
                <a:solidFill>
                  <a:srgbClr val="002060"/>
                </a:solidFill>
              </a:rPr>
              <a:t>(EXTENSION -not mentioned in spec or text but on animation)</a:t>
            </a:r>
          </a:p>
        </p:txBody>
      </p:sp>
      <p:grpSp>
        <p:nvGrpSpPr>
          <p:cNvPr id="4" name="Group 4"/>
          <p:cNvGrpSpPr>
            <a:grpSpLocks/>
          </p:cNvGrpSpPr>
          <p:nvPr/>
        </p:nvGrpSpPr>
        <p:grpSpPr bwMode="auto">
          <a:xfrm>
            <a:off x="7456742" y="3532325"/>
            <a:ext cx="1658937" cy="1087437"/>
            <a:chOff x="4311" y="11410"/>
            <a:chExt cx="1411" cy="821"/>
          </a:xfrm>
        </p:grpSpPr>
        <p:sp>
          <p:nvSpPr>
            <p:cNvPr id="5" name="Oval 5"/>
            <p:cNvSpPr>
              <a:spLocks noChangeArrowheads="1"/>
            </p:cNvSpPr>
            <p:nvPr/>
          </p:nvSpPr>
          <p:spPr bwMode="auto">
            <a:xfrm rot="4293903">
              <a:off x="5384" y="11776"/>
              <a:ext cx="508" cy="169"/>
            </a:xfrm>
            <a:prstGeom prst="ellipse">
              <a:avLst/>
            </a:prstGeom>
            <a:solidFill>
              <a:srgbClr val="FFFFFF"/>
            </a:solidFill>
            <a:ln w="9525">
              <a:solidFill>
                <a:srgbClr val="000000"/>
              </a:solidFill>
              <a:round/>
              <a:headEnd/>
              <a:tailEnd/>
            </a:ln>
          </p:spPr>
          <p:txBody>
            <a:bodyPr/>
            <a:lstStyle/>
            <a:p>
              <a:endParaRPr lang="en-GB"/>
            </a:p>
          </p:txBody>
        </p:sp>
        <p:grpSp>
          <p:nvGrpSpPr>
            <p:cNvPr id="6" name="Group 6"/>
            <p:cNvGrpSpPr>
              <a:grpSpLocks/>
            </p:cNvGrpSpPr>
            <p:nvPr/>
          </p:nvGrpSpPr>
          <p:grpSpPr bwMode="auto">
            <a:xfrm rot="-2342672">
              <a:off x="4515" y="11660"/>
              <a:ext cx="297" cy="571"/>
              <a:chOff x="3283" y="11684"/>
              <a:chExt cx="373" cy="1131"/>
            </a:xfrm>
          </p:grpSpPr>
          <p:sp>
            <p:nvSpPr>
              <p:cNvPr id="18" name="Rectangle 7"/>
              <p:cNvSpPr>
                <a:spLocks noChangeArrowheads="1"/>
              </p:cNvSpPr>
              <p:nvPr/>
            </p:nvSpPr>
            <p:spPr bwMode="auto">
              <a:xfrm>
                <a:off x="3407" y="12022"/>
                <a:ext cx="124" cy="793"/>
              </a:xfrm>
              <a:prstGeom prst="rect">
                <a:avLst/>
              </a:prstGeom>
              <a:solidFill>
                <a:srgbClr val="808080"/>
              </a:solidFill>
              <a:ln w="9525">
                <a:solidFill>
                  <a:srgbClr val="808080"/>
                </a:solidFill>
                <a:miter lim="800000"/>
                <a:headEnd/>
                <a:tailEnd/>
              </a:ln>
            </p:spPr>
            <p:txBody>
              <a:bodyPr/>
              <a:lstStyle/>
              <a:p>
                <a:endParaRPr lang="en-GB"/>
              </a:p>
            </p:txBody>
          </p:sp>
          <p:sp>
            <p:nvSpPr>
              <p:cNvPr id="19" name="Rectangle 8"/>
              <p:cNvSpPr>
                <a:spLocks noChangeArrowheads="1"/>
              </p:cNvSpPr>
              <p:nvPr/>
            </p:nvSpPr>
            <p:spPr bwMode="auto">
              <a:xfrm rot="-1799195">
                <a:off x="3283" y="11684"/>
                <a:ext cx="124" cy="507"/>
              </a:xfrm>
              <a:prstGeom prst="rect">
                <a:avLst/>
              </a:prstGeom>
              <a:solidFill>
                <a:srgbClr val="808080"/>
              </a:solidFill>
              <a:ln w="9525">
                <a:solidFill>
                  <a:srgbClr val="808080"/>
                </a:solidFill>
                <a:miter lim="800000"/>
                <a:headEnd/>
                <a:tailEnd/>
              </a:ln>
            </p:spPr>
            <p:txBody>
              <a:bodyPr/>
              <a:lstStyle/>
              <a:p>
                <a:endParaRPr lang="en-GB"/>
              </a:p>
            </p:txBody>
          </p:sp>
          <p:sp>
            <p:nvSpPr>
              <p:cNvPr id="20" name="Rectangle 9"/>
              <p:cNvSpPr>
                <a:spLocks noChangeArrowheads="1"/>
              </p:cNvSpPr>
              <p:nvPr/>
            </p:nvSpPr>
            <p:spPr bwMode="auto">
              <a:xfrm rot="2170085">
                <a:off x="3531" y="11684"/>
                <a:ext cx="125" cy="509"/>
              </a:xfrm>
              <a:prstGeom prst="rect">
                <a:avLst/>
              </a:prstGeom>
              <a:solidFill>
                <a:srgbClr val="808080"/>
              </a:solidFill>
              <a:ln w="9525">
                <a:solidFill>
                  <a:srgbClr val="808080"/>
                </a:solidFill>
                <a:miter lim="800000"/>
                <a:headEnd/>
                <a:tailEnd/>
              </a:ln>
            </p:spPr>
            <p:txBody>
              <a:bodyPr/>
              <a:lstStyle/>
              <a:p>
                <a:endParaRPr lang="en-GB"/>
              </a:p>
            </p:txBody>
          </p:sp>
        </p:grpSp>
        <p:grpSp>
          <p:nvGrpSpPr>
            <p:cNvPr id="7" name="Group 10"/>
            <p:cNvGrpSpPr>
              <a:grpSpLocks/>
            </p:cNvGrpSpPr>
            <p:nvPr/>
          </p:nvGrpSpPr>
          <p:grpSpPr bwMode="auto">
            <a:xfrm rot="2378765">
              <a:off x="5100" y="11607"/>
              <a:ext cx="297" cy="571"/>
              <a:chOff x="3283" y="11684"/>
              <a:chExt cx="373" cy="1131"/>
            </a:xfrm>
          </p:grpSpPr>
          <p:sp>
            <p:nvSpPr>
              <p:cNvPr id="15" name="Rectangle 11"/>
              <p:cNvSpPr>
                <a:spLocks noChangeArrowheads="1"/>
              </p:cNvSpPr>
              <p:nvPr/>
            </p:nvSpPr>
            <p:spPr bwMode="auto">
              <a:xfrm>
                <a:off x="3407" y="12022"/>
                <a:ext cx="124" cy="793"/>
              </a:xfrm>
              <a:prstGeom prst="rect">
                <a:avLst/>
              </a:prstGeom>
              <a:solidFill>
                <a:srgbClr val="808080"/>
              </a:solidFill>
              <a:ln w="9525">
                <a:solidFill>
                  <a:srgbClr val="808080"/>
                </a:solidFill>
                <a:miter lim="800000"/>
                <a:headEnd/>
                <a:tailEnd/>
              </a:ln>
            </p:spPr>
            <p:txBody>
              <a:bodyPr/>
              <a:lstStyle/>
              <a:p>
                <a:endParaRPr lang="en-GB"/>
              </a:p>
            </p:txBody>
          </p:sp>
          <p:sp>
            <p:nvSpPr>
              <p:cNvPr id="16" name="Rectangle 12"/>
              <p:cNvSpPr>
                <a:spLocks noChangeArrowheads="1"/>
              </p:cNvSpPr>
              <p:nvPr/>
            </p:nvSpPr>
            <p:spPr bwMode="auto">
              <a:xfrm rot="-1799195">
                <a:off x="3283" y="11684"/>
                <a:ext cx="124" cy="507"/>
              </a:xfrm>
              <a:prstGeom prst="rect">
                <a:avLst/>
              </a:prstGeom>
              <a:solidFill>
                <a:srgbClr val="808080"/>
              </a:solidFill>
              <a:ln w="9525">
                <a:solidFill>
                  <a:srgbClr val="808080"/>
                </a:solidFill>
                <a:miter lim="800000"/>
                <a:headEnd/>
                <a:tailEnd/>
              </a:ln>
            </p:spPr>
            <p:txBody>
              <a:bodyPr/>
              <a:lstStyle/>
              <a:p>
                <a:endParaRPr lang="en-GB"/>
              </a:p>
            </p:txBody>
          </p:sp>
          <p:sp>
            <p:nvSpPr>
              <p:cNvPr id="17" name="Rectangle 13"/>
              <p:cNvSpPr>
                <a:spLocks noChangeArrowheads="1"/>
              </p:cNvSpPr>
              <p:nvPr/>
            </p:nvSpPr>
            <p:spPr bwMode="auto">
              <a:xfrm rot="2170085">
                <a:off x="3531" y="11684"/>
                <a:ext cx="125" cy="509"/>
              </a:xfrm>
              <a:prstGeom prst="rect">
                <a:avLst/>
              </a:prstGeom>
              <a:solidFill>
                <a:srgbClr val="808080"/>
              </a:solidFill>
              <a:ln w="9525">
                <a:solidFill>
                  <a:srgbClr val="808080"/>
                </a:solidFill>
                <a:miter lim="800000"/>
                <a:headEnd/>
                <a:tailEnd/>
              </a:ln>
            </p:spPr>
            <p:txBody>
              <a:bodyPr/>
              <a:lstStyle/>
              <a:p>
                <a:endParaRPr lang="en-GB"/>
              </a:p>
            </p:txBody>
          </p:sp>
        </p:grpSp>
        <p:grpSp>
          <p:nvGrpSpPr>
            <p:cNvPr id="8" name="Group 14"/>
            <p:cNvGrpSpPr>
              <a:grpSpLocks/>
            </p:cNvGrpSpPr>
            <p:nvPr/>
          </p:nvGrpSpPr>
          <p:grpSpPr bwMode="auto">
            <a:xfrm>
              <a:off x="4790" y="11515"/>
              <a:ext cx="299" cy="572"/>
              <a:chOff x="3283" y="11684"/>
              <a:chExt cx="373" cy="1131"/>
            </a:xfrm>
          </p:grpSpPr>
          <p:sp>
            <p:nvSpPr>
              <p:cNvPr id="12" name="Rectangle 15"/>
              <p:cNvSpPr>
                <a:spLocks noChangeArrowheads="1"/>
              </p:cNvSpPr>
              <p:nvPr/>
            </p:nvSpPr>
            <p:spPr bwMode="auto">
              <a:xfrm>
                <a:off x="3407" y="12022"/>
                <a:ext cx="124" cy="793"/>
              </a:xfrm>
              <a:prstGeom prst="rect">
                <a:avLst/>
              </a:prstGeom>
              <a:solidFill>
                <a:srgbClr val="808080"/>
              </a:solidFill>
              <a:ln w="9525">
                <a:solidFill>
                  <a:srgbClr val="808080"/>
                </a:solidFill>
                <a:miter lim="800000"/>
                <a:headEnd/>
                <a:tailEnd/>
              </a:ln>
            </p:spPr>
            <p:txBody>
              <a:bodyPr/>
              <a:lstStyle/>
              <a:p>
                <a:endParaRPr lang="en-GB"/>
              </a:p>
            </p:txBody>
          </p:sp>
          <p:sp>
            <p:nvSpPr>
              <p:cNvPr id="13" name="Rectangle 16"/>
              <p:cNvSpPr>
                <a:spLocks noChangeArrowheads="1"/>
              </p:cNvSpPr>
              <p:nvPr/>
            </p:nvSpPr>
            <p:spPr bwMode="auto">
              <a:xfrm rot="-1799195">
                <a:off x="3283" y="11684"/>
                <a:ext cx="124" cy="507"/>
              </a:xfrm>
              <a:prstGeom prst="rect">
                <a:avLst/>
              </a:prstGeom>
              <a:solidFill>
                <a:srgbClr val="808080"/>
              </a:solidFill>
              <a:ln w="9525">
                <a:solidFill>
                  <a:srgbClr val="808080"/>
                </a:solidFill>
                <a:miter lim="800000"/>
                <a:headEnd/>
                <a:tailEnd/>
              </a:ln>
            </p:spPr>
            <p:txBody>
              <a:bodyPr/>
              <a:lstStyle/>
              <a:p>
                <a:endParaRPr lang="en-GB"/>
              </a:p>
            </p:txBody>
          </p:sp>
          <p:sp>
            <p:nvSpPr>
              <p:cNvPr id="14" name="Rectangle 17"/>
              <p:cNvSpPr>
                <a:spLocks noChangeArrowheads="1"/>
              </p:cNvSpPr>
              <p:nvPr/>
            </p:nvSpPr>
            <p:spPr bwMode="auto">
              <a:xfrm rot="2170085">
                <a:off x="3531" y="11684"/>
                <a:ext cx="125" cy="509"/>
              </a:xfrm>
              <a:prstGeom prst="rect">
                <a:avLst/>
              </a:prstGeom>
              <a:solidFill>
                <a:srgbClr val="808080"/>
              </a:solidFill>
              <a:ln w="9525">
                <a:solidFill>
                  <a:srgbClr val="808080"/>
                </a:solidFill>
                <a:miter lim="800000"/>
                <a:headEnd/>
                <a:tailEnd/>
              </a:ln>
            </p:spPr>
            <p:txBody>
              <a:bodyPr/>
              <a:lstStyle/>
              <a:p>
                <a:endParaRPr lang="en-GB"/>
              </a:p>
            </p:txBody>
          </p:sp>
        </p:grpSp>
        <p:sp>
          <p:nvSpPr>
            <p:cNvPr id="9" name="Oval 18"/>
            <p:cNvSpPr>
              <a:spLocks noChangeArrowheads="1"/>
            </p:cNvSpPr>
            <p:nvPr/>
          </p:nvSpPr>
          <p:spPr bwMode="auto">
            <a:xfrm rot="1106097">
              <a:off x="4988" y="11450"/>
              <a:ext cx="509" cy="169"/>
            </a:xfrm>
            <a:prstGeom prst="ellipse">
              <a:avLst/>
            </a:prstGeom>
            <a:solidFill>
              <a:srgbClr val="FFFFFF"/>
            </a:solidFill>
            <a:ln w="9525">
              <a:solidFill>
                <a:srgbClr val="000000"/>
              </a:solidFill>
              <a:round/>
              <a:headEnd/>
              <a:tailEnd/>
            </a:ln>
          </p:spPr>
          <p:txBody>
            <a:bodyPr/>
            <a:lstStyle/>
            <a:p>
              <a:endParaRPr lang="en-GB"/>
            </a:p>
          </p:txBody>
        </p:sp>
        <p:sp>
          <p:nvSpPr>
            <p:cNvPr id="10" name="Oval 19"/>
            <p:cNvSpPr>
              <a:spLocks noChangeArrowheads="1"/>
            </p:cNvSpPr>
            <p:nvPr/>
          </p:nvSpPr>
          <p:spPr bwMode="auto">
            <a:xfrm rot="-4117763">
              <a:off x="4142" y="11596"/>
              <a:ext cx="508" cy="169"/>
            </a:xfrm>
            <a:prstGeom prst="ellipse">
              <a:avLst/>
            </a:prstGeom>
            <a:solidFill>
              <a:srgbClr val="FFFFFF"/>
            </a:solidFill>
            <a:ln w="9525">
              <a:solidFill>
                <a:srgbClr val="000000"/>
              </a:solidFill>
              <a:round/>
              <a:headEnd/>
              <a:tailEnd/>
            </a:ln>
          </p:spPr>
          <p:txBody>
            <a:bodyPr/>
            <a:lstStyle/>
            <a:p>
              <a:endParaRPr lang="en-GB"/>
            </a:p>
          </p:txBody>
        </p:sp>
        <p:sp>
          <p:nvSpPr>
            <p:cNvPr id="11" name="Oval 20"/>
            <p:cNvSpPr>
              <a:spLocks noChangeArrowheads="1"/>
            </p:cNvSpPr>
            <p:nvPr/>
          </p:nvSpPr>
          <p:spPr bwMode="auto">
            <a:xfrm rot="-1827933">
              <a:off x="4480" y="11410"/>
              <a:ext cx="508" cy="169"/>
            </a:xfrm>
            <a:prstGeom prst="ellipse">
              <a:avLst/>
            </a:prstGeom>
            <a:solidFill>
              <a:srgbClr val="FFFFFF"/>
            </a:solidFill>
            <a:ln w="9525">
              <a:solidFill>
                <a:srgbClr val="000000"/>
              </a:solidFill>
              <a:round/>
              <a:headEnd/>
              <a:tailEnd/>
            </a:ln>
          </p:spPr>
          <p:txBody>
            <a:bodyPr/>
            <a:lstStyle/>
            <a:p>
              <a:endParaRPr lang="en-GB"/>
            </a:p>
          </p:txBody>
        </p:sp>
      </p:grpSp>
    </p:spTree>
    <p:extLst>
      <p:ext uri="{BB962C8B-B14F-4D97-AF65-F5344CB8AC3E}">
        <p14:creationId xmlns:p14="http://schemas.microsoft.com/office/powerpoint/2010/main" val="2976555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577" y="344557"/>
            <a:ext cx="8596668" cy="753374"/>
          </a:xfrm>
        </p:spPr>
        <p:txBody>
          <a:bodyPr>
            <a:normAutofit/>
          </a:bodyPr>
          <a:lstStyle/>
          <a:p>
            <a:r>
              <a:rPr lang="en-GB" b="1" dirty="0">
                <a:solidFill>
                  <a:schemeClr val="tx1"/>
                </a:solidFill>
              </a:rPr>
              <a:t>Antibody </a:t>
            </a:r>
            <a:r>
              <a:rPr lang="en-GB" b="1" dirty="0" smtClean="0">
                <a:solidFill>
                  <a:schemeClr val="tx1"/>
                </a:solidFill>
              </a:rPr>
              <a:t>Actions</a:t>
            </a:r>
            <a:endParaRPr lang="en-GB" sz="2400" dirty="0">
              <a:solidFill>
                <a:schemeClr val="tx1"/>
              </a:solidFill>
            </a:endParaRPr>
          </a:p>
        </p:txBody>
      </p:sp>
      <p:grpSp>
        <p:nvGrpSpPr>
          <p:cNvPr id="7" name="Group 6"/>
          <p:cNvGrpSpPr/>
          <p:nvPr/>
        </p:nvGrpSpPr>
        <p:grpSpPr>
          <a:xfrm>
            <a:off x="525104" y="1097931"/>
            <a:ext cx="5318787" cy="5441294"/>
            <a:chOff x="596876" y="1316862"/>
            <a:chExt cx="5318787" cy="5441294"/>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75"/>
            <a:stretch/>
          </p:blipFill>
          <p:spPr>
            <a:xfrm>
              <a:off x="617315" y="1316862"/>
              <a:ext cx="5298348" cy="4117358"/>
            </a:xfrm>
            <a:prstGeom prst="rect">
              <a:avLst/>
            </a:prstGeom>
            <a:ln w="12700">
              <a:solidFill>
                <a:schemeClr val="accent1"/>
              </a:solidFill>
            </a:ln>
          </p:spPr>
        </p:pic>
        <p:sp>
          <p:nvSpPr>
            <p:cNvPr id="5" name="TextBox 4"/>
            <p:cNvSpPr txBox="1"/>
            <p:nvPr/>
          </p:nvSpPr>
          <p:spPr>
            <a:xfrm>
              <a:off x="596876" y="5188496"/>
              <a:ext cx="5318787" cy="1569660"/>
            </a:xfrm>
            <a:prstGeom prst="rect">
              <a:avLst/>
            </a:prstGeom>
            <a:solidFill>
              <a:schemeClr val="accent1"/>
            </a:solidFill>
          </p:spPr>
          <p:txBody>
            <a:bodyPr wrap="square" rtlCol="0">
              <a:spAutoFit/>
            </a:bodyPr>
            <a:lstStyle/>
            <a:p>
              <a:r>
                <a:rPr lang="en-GB" sz="2400" b="1" dirty="0"/>
                <a:t>Neutralisation</a:t>
              </a:r>
              <a:r>
                <a:rPr lang="en-GB" sz="2400" dirty="0"/>
                <a:t> - Bind to critical portions of toxins/bacteria/viruses or block proteins necessary for attachment to cells. </a:t>
              </a:r>
              <a:endParaRPr lang="en-GB" sz="1600" i="1" dirty="0">
                <a:solidFill>
                  <a:srgbClr val="002060"/>
                </a:solidFill>
              </a:endParaRPr>
            </a:p>
          </p:txBody>
        </p:sp>
      </p:grpSp>
      <p:grpSp>
        <p:nvGrpSpPr>
          <p:cNvPr id="8" name="Group 7"/>
          <p:cNvGrpSpPr/>
          <p:nvPr/>
        </p:nvGrpSpPr>
        <p:grpSpPr>
          <a:xfrm>
            <a:off x="6665843" y="1069920"/>
            <a:ext cx="3935896" cy="5321962"/>
            <a:chOff x="6652591" y="1255451"/>
            <a:chExt cx="3935896" cy="5321962"/>
          </a:xfrm>
        </p:grpSpPr>
        <p:pic>
          <p:nvPicPr>
            <p:cNvPr id="2" name="Picture 1"/>
            <p:cNvPicPr>
              <a:picLocks noChangeAspect="1"/>
            </p:cNvPicPr>
            <p:nvPr/>
          </p:nvPicPr>
          <p:blipFill>
            <a:blip r:embed="rId3"/>
            <a:stretch>
              <a:fillRect/>
            </a:stretch>
          </p:blipFill>
          <p:spPr>
            <a:xfrm>
              <a:off x="7878397" y="1255451"/>
              <a:ext cx="2546707" cy="3899645"/>
            </a:xfrm>
            <a:prstGeom prst="rect">
              <a:avLst/>
            </a:prstGeom>
            <a:ln w="12700">
              <a:solidFill>
                <a:schemeClr val="accent1"/>
              </a:solidFill>
            </a:ln>
          </p:spPr>
        </p:pic>
        <p:sp>
          <p:nvSpPr>
            <p:cNvPr id="6" name="TextBox 5"/>
            <p:cNvSpPr txBox="1"/>
            <p:nvPr/>
          </p:nvSpPr>
          <p:spPr>
            <a:xfrm>
              <a:off x="6652591" y="5007753"/>
              <a:ext cx="3935896" cy="1569660"/>
            </a:xfrm>
            <a:prstGeom prst="rect">
              <a:avLst/>
            </a:prstGeom>
            <a:solidFill>
              <a:schemeClr val="accent1"/>
            </a:solidFill>
          </p:spPr>
          <p:txBody>
            <a:bodyPr wrap="square" rtlCol="0">
              <a:spAutoFit/>
            </a:bodyPr>
            <a:lstStyle/>
            <a:p>
              <a:r>
                <a:rPr lang="en-GB" sz="2400" b="1" dirty="0"/>
                <a:t>Agglutination </a:t>
              </a:r>
              <a:r>
                <a:rPr lang="en-GB" sz="2400" dirty="0"/>
                <a:t>- Bind to more than one microbial cell causing clumping – known as </a:t>
              </a:r>
              <a:r>
                <a:rPr lang="en-GB" sz="2400" b="1" dirty="0">
                  <a:solidFill>
                    <a:srgbClr val="FF0000"/>
                  </a:solidFill>
                </a:rPr>
                <a:t>agglutination</a:t>
              </a:r>
            </a:p>
          </p:txBody>
        </p:sp>
      </p:grpSp>
    </p:spTree>
    <p:extLst>
      <p:ext uri="{BB962C8B-B14F-4D97-AF65-F5344CB8AC3E}">
        <p14:creationId xmlns:p14="http://schemas.microsoft.com/office/powerpoint/2010/main" val="1629658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53" y="615390"/>
            <a:ext cx="11129682" cy="5283386"/>
          </a:xfrm>
        </p:spPr>
        <p:txBody>
          <a:bodyPr/>
          <a:lstStyle/>
          <a:p>
            <a:r>
              <a:rPr lang="en-GB" sz="4000" dirty="0"/>
              <a:t>Antibodies are made of </a:t>
            </a:r>
            <a:r>
              <a:rPr lang="en-GB" sz="4000" dirty="0" smtClean="0">
                <a:solidFill>
                  <a:srgbClr val="FF0000"/>
                </a:solidFill>
              </a:rPr>
              <a:t>protein</a:t>
            </a:r>
            <a:r>
              <a:rPr lang="en-GB" sz="4000" dirty="0" smtClean="0"/>
              <a:t>. </a:t>
            </a:r>
            <a:r>
              <a:rPr lang="en-GB" sz="4000" dirty="0"/>
              <a:t>They’re made up of chains of </a:t>
            </a:r>
            <a:r>
              <a:rPr lang="en-GB" sz="4000" dirty="0" smtClean="0">
                <a:solidFill>
                  <a:srgbClr val="FF0000"/>
                </a:solidFill>
              </a:rPr>
              <a:t>amino acid</a:t>
            </a:r>
            <a:r>
              <a:rPr lang="en-GB" sz="4000" dirty="0" smtClean="0"/>
              <a:t> </a:t>
            </a:r>
            <a:r>
              <a:rPr lang="en-GB" sz="4000" dirty="0"/>
              <a:t>monomers linked by </a:t>
            </a:r>
            <a:r>
              <a:rPr lang="en-GB" sz="4000" dirty="0" smtClean="0">
                <a:solidFill>
                  <a:srgbClr val="FF0000"/>
                </a:solidFill>
              </a:rPr>
              <a:t>peptide</a:t>
            </a:r>
            <a:r>
              <a:rPr lang="en-GB" sz="4000" dirty="0" smtClean="0"/>
              <a:t> bonds</a:t>
            </a:r>
            <a:r>
              <a:rPr lang="en-GB" sz="4000" dirty="0"/>
              <a:t>. The specificity of an antibody depends on its </a:t>
            </a:r>
            <a:r>
              <a:rPr lang="en-GB" sz="4000" dirty="0" smtClean="0">
                <a:solidFill>
                  <a:srgbClr val="FF0000"/>
                </a:solidFill>
              </a:rPr>
              <a:t>variable</a:t>
            </a:r>
            <a:r>
              <a:rPr lang="en-GB" sz="4000" dirty="0" smtClean="0"/>
              <a:t> regions</a:t>
            </a:r>
            <a:r>
              <a:rPr lang="en-GB" sz="4000" dirty="0"/>
              <a:t>. Each antibody has a different shaped variable region (due to different amino acid sequences), that’s </a:t>
            </a:r>
            <a:r>
              <a:rPr lang="en-GB" sz="4000" dirty="0" smtClean="0">
                <a:solidFill>
                  <a:srgbClr val="FF0000"/>
                </a:solidFill>
              </a:rPr>
              <a:t>complementary</a:t>
            </a:r>
            <a:r>
              <a:rPr lang="en-GB" sz="4000" dirty="0" smtClean="0"/>
              <a:t> </a:t>
            </a:r>
            <a:r>
              <a:rPr lang="en-GB" sz="4000" dirty="0"/>
              <a:t>to one specific antigen. The </a:t>
            </a:r>
            <a:r>
              <a:rPr lang="en-GB" sz="4000" dirty="0" smtClean="0">
                <a:solidFill>
                  <a:srgbClr val="FF0000"/>
                </a:solidFill>
              </a:rPr>
              <a:t>constant</a:t>
            </a:r>
            <a:r>
              <a:rPr lang="en-GB" sz="4000" dirty="0" smtClean="0"/>
              <a:t> </a:t>
            </a:r>
            <a:r>
              <a:rPr lang="en-GB" sz="4000" dirty="0"/>
              <a:t>regions are the same in all antibodies.</a:t>
            </a:r>
          </a:p>
          <a:p>
            <a:endParaRPr lang="en-GB" dirty="0"/>
          </a:p>
        </p:txBody>
      </p:sp>
    </p:spTree>
    <p:extLst>
      <p:ext uri="{BB962C8B-B14F-4D97-AF65-F5344CB8AC3E}">
        <p14:creationId xmlns:p14="http://schemas.microsoft.com/office/powerpoint/2010/main" val="83308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5319" y="228918"/>
            <a:ext cx="8957031" cy="908506"/>
          </a:xfrm>
        </p:spPr>
        <p:txBody>
          <a:bodyPr>
            <a:normAutofit/>
          </a:bodyPr>
          <a:lstStyle/>
          <a:p>
            <a:r>
              <a:rPr lang="en-GB" b="1" dirty="0">
                <a:solidFill>
                  <a:schemeClr val="tx1"/>
                </a:solidFill>
              </a:rPr>
              <a:t>Humoral Response</a:t>
            </a:r>
            <a:endParaRPr lang="en-GB" sz="2200" i="1" dirty="0">
              <a:solidFill>
                <a:schemeClr val="tx1"/>
              </a:solidFill>
            </a:endParaRPr>
          </a:p>
        </p:txBody>
      </p:sp>
      <p:sp>
        <p:nvSpPr>
          <p:cNvPr id="16387" name="Rectangle 3"/>
          <p:cNvSpPr>
            <a:spLocks noGrp="1" noChangeArrowheads="1"/>
          </p:cNvSpPr>
          <p:nvPr>
            <p:ph idx="1"/>
          </p:nvPr>
        </p:nvSpPr>
        <p:spPr>
          <a:xfrm>
            <a:off x="665077" y="1265237"/>
            <a:ext cx="9540240" cy="5358587"/>
          </a:xfrm>
        </p:spPr>
        <p:txBody>
          <a:bodyPr>
            <a:normAutofit lnSpcReduction="10000"/>
          </a:bodyPr>
          <a:lstStyle/>
          <a:p>
            <a:pPr>
              <a:lnSpc>
                <a:spcPct val="90000"/>
              </a:lnSpc>
              <a:spcAft>
                <a:spcPts val="1200"/>
              </a:spcAft>
            </a:pPr>
            <a:r>
              <a:rPr lang="en-GB" sz="2000" dirty="0"/>
              <a:t>B-cell encounters an invader with antigens </a:t>
            </a:r>
            <a:r>
              <a:rPr lang="en-GB" sz="2000" dirty="0">
                <a:solidFill>
                  <a:srgbClr val="FF0000"/>
                </a:solidFill>
              </a:rPr>
              <a:t>complementary</a:t>
            </a:r>
            <a:r>
              <a:rPr lang="en-GB" sz="2000" dirty="0"/>
              <a:t> to its receptors.</a:t>
            </a:r>
          </a:p>
          <a:p>
            <a:pPr>
              <a:lnSpc>
                <a:spcPct val="90000"/>
              </a:lnSpc>
              <a:spcAft>
                <a:spcPts val="1200"/>
              </a:spcAft>
            </a:pPr>
            <a:r>
              <a:rPr lang="en-GB" sz="2000" dirty="0"/>
              <a:t>It attaches to the antigen, ingests, processes and presents the antigens, then gets </a:t>
            </a:r>
            <a:r>
              <a:rPr lang="en-GB" sz="2000" dirty="0">
                <a:solidFill>
                  <a:srgbClr val="FF3300"/>
                </a:solidFill>
              </a:rPr>
              <a:t>activated</a:t>
            </a:r>
            <a:r>
              <a:rPr lang="en-GB" sz="2000" dirty="0"/>
              <a:t> to divide and make </a:t>
            </a:r>
            <a:r>
              <a:rPr lang="en-GB" sz="2000" dirty="0">
                <a:solidFill>
                  <a:srgbClr val="FF3300"/>
                </a:solidFill>
              </a:rPr>
              <a:t>clones </a:t>
            </a:r>
            <a:r>
              <a:rPr lang="en-GB" sz="2000" dirty="0"/>
              <a:t>(by </a:t>
            </a:r>
            <a:r>
              <a:rPr lang="en-GB" sz="2000" dirty="0">
                <a:solidFill>
                  <a:srgbClr val="FF3300"/>
                </a:solidFill>
              </a:rPr>
              <a:t>MITOSIS</a:t>
            </a:r>
            <a:r>
              <a:rPr lang="en-GB" sz="2000" dirty="0"/>
              <a:t>)</a:t>
            </a:r>
          </a:p>
          <a:p>
            <a:pPr>
              <a:lnSpc>
                <a:spcPct val="90000"/>
              </a:lnSpc>
              <a:spcAft>
                <a:spcPts val="1200"/>
              </a:spcAft>
            </a:pPr>
            <a:r>
              <a:rPr lang="en-GB" sz="2000" dirty="0"/>
              <a:t>The invader could be a pathogen, foreign cell, damaged or abnormal cell, or toxin produced by the invader. </a:t>
            </a:r>
          </a:p>
          <a:p>
            <a:pPr>
              <a:lnSpc>
                <a:spcPct val="90000"/>
              </a:lnSpc>
            </a:pPr>
            <a:endParaRPr lang="en-GB" sz="2000" dirty="0"/>
          </a:p>
          <a:p>
            <a:pPr>
              <a:lnSpc>
                <a:spcPct val="90000"/>
              </a:lnSpc>
            </a:pPr>
            <a:endParaRPr lang="en-GB" sz="2000" dirty="0"/>
          </a:p>
          <a:p>
            <a:pPr>
              <a:lnSpc>
                <a:spcPct val="90000"/>
              </a:lnSpc>
            </a:pPr>
            <a:endParaRPr lang="en-GB" sz="2000" dirty="0"/>
          </a:p>
          <a:p>
            <a:pPr>
              <a:lnSpc>
                <a:spcPct val="90000"/>
              </a:lnSpc>
            </a:pPr>
            <a:endParaRPr lang="en-GB" sz="2000" dirty="0"/>
          </a:p>
          <a:p>
            <a:pPr>
              <a:lnSpc>
                <a:spcPct val="90000"/>
              </a:lnSpc>
              <a:spcAft>
                <a:spcPts val="1200"/>
              </a:spcAft>
            </a:pPr>
            <a:r>
              <a:rPr lang="en-GB" sz="2000" dirty="0"/>
              <a:t>A </a:t>
            </a:r>
            <a:r>
              <a:rPr lang="en-GB" sz="2000" dirty="0">
                <a:solidFill>
                  <a:srgbClr val="FF3300"/>
                </a:solidFill>
              </a:rPr>
              <a:t>T-helper cell</a:t>
            </a:r>
            <a:r>
              <a:rPr lang="en-GB" sz="2000" dirty="0"/>
              <a:t> with the appropriate surface receptors also attaches and aids the </a:t>
            </a:r>
            <a:r>
              <a:rPr lang="en-GB" sz="2000" dirty="0">
                <a:solidFill>
                  <a:srgbClr val="FF3300"/>
                </a:solidFill>
              </a:rPr>
              <a:t>ACTIVATION </a:t>
            </a:r>
            <a:r>
              <a:rPr lang="en-GB" sz="2000" dirty="0"/>
              <a:t>of the B-cell to make clones.</a:t>
            </a:r>
          </a:p>
          <a:p>
            <a:pPr>
              <a:lnSpc>
                <a:spcPct val="90000"/>
              </a:lnSpc>
            </a:pPr>
            <a:r>
              <a:rPr lang="en-GB" sz="2000" dirty="0"/>
              <a:t>The clones differentiate into </a:t>
            </a:r>
            <a:r>
              <a:rPr lang="en-GB" sz="2000" dirty="0">
                <a:solidFill>
                  <a:srgbClr val="FF3300"/>
                </a:solidFill>
              </a:rPr>
              <a:t>PLASMA cells</a:t>
            </a:r>
            <a:r>
              <a:rPr lang="en-GB" sz="2000" dirty="0"/>
              <a:t> and </a:t>
            </a:r>
            <a:r>
              <a:rPr lang="en-GB" sz="2000" dirty="0">
                <a:solidFill>
                  <a:srgbClr val="FF3300"/>
                </a:solidFill>
              </a:rPr>
              <a:t>MEMORY cells</a:t>
            </a:r>
            <a:r>
              <a:rPr lang="en-GB" sz="2000" dirty="0"/>
              <a:t>. Plasma cells are larger and have much RER and ribosomes necessary for making antibodies. The antibodies made are then secreted to attack many more invading cells.</a:t>
            </a:r>
          </a:p>
        </p:txBody>
      </p:sp>
      <p:grpSp>
        <p:nvGrpSpPr>
          <p:cNvPr id="105" name="Group 104"/>
          <p:cNvGrpSpPr/>
          <p:nvPr/>
        </p:nvGrpSpPr>
        <p:grpSpPr>
          <a:xfrm>
            <a:off x="5803006" y="3000628"/>
            <a:ext cx="2883012" cy="1598591"/>
            <a:chOff x="3962400" y="2110152"/>
            <a:chExt cx="2883012" cy="1598591"/>
          </a:xfrm>
        </p:grpSpPr>
        <p:grpSp>
          <p:nvGrpSpPr>
            <p:cNvPr id="79" name="Group 78"/>
            <p:cNvGrpSpPr/>
            <p:nvPr/>
          </p:nvGrpSpPr>
          <p:grpSpPr>
            <a:xfrm>
              <a:off x="3962400" y="2133600"/>
              <a:ext cx="1366393" cy="1404938"/>
              <a:chOff x="4648200" y="2286000"/>
              <a:chExt cx="1366393" cy="1404938"/>
            </a:xfrm>
          </p:grpSpPr>
          <p:grpSp>
            <p:nvGrpSpPr>
              <p:cNvPr id="45" name="Group 4"/>
              <p:cNvGrpSpPr>
                <a:grpSpLocks/>
              </p:cNvGrpSpPr>
              <p:nvPr/>
            </p:nvGrpSpPr>
            <p:grpSpPr bwMode="auto">
              <a:xfrm>
                <a:off x="4648200" y="2286000"/>
                <a:ext cx="1295400" cy="1404938"/>
                <a:chOff x="1306" y="2079"/>
                <a:chExt cx="1179" cy="1269"/>
              </a:xfrm>
            </p:grpSpPr>
            <p:sp>
              <p:nvSpPr>
                <p:cNvPr id="77"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53" name="Group 8"/>
                <p:cNvGrpSpPr>
                  <a:grpSpLocks/>
                </p:cNvGrpSpPr>
                <p:nvPr/>
              </p:nvGrpSpPr>
              <p:grpSpPr bwMode="auto">
                <a:xfrm>
                  <a:off x="1868" y="2079"/>
                  <a:ext cx="117" cy="225"/>
                  <a:chOff x="2827" y="2891"/>
                  <a:chExt cx="194" cy="333"/>
                </a:xfrm>
              </p:grpSpPr>
              <p:sp>
                <p:nvSpPr>
                  <p:cNvPr id="74"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75"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76"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4" name="Group 12"/>
                <p:cNvGrpSpPr>
                  <a:grpSpLocks/>
                </p:cNvGrpSpPr>
                <p:nvPr/>
              </p:nvGrpSpPr>
              <p:grpSpPr bwMode="auto">
                <a:xfrm rot="-2930298">
                  <a:off x="1430" y="2278"/>
                  <a:ext cx="117" cy="225"/>
                  <a:chOff x="2827" y="2891"/>
                  <a:chExt cx="194" cy="333"/>
                </a:xfrm>
              </p:grpSpPr>
              <p:sp>
                <p:nvSpPr>
                  <p:cNvPr id="71"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72"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73"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5" name="Group 16"/>
                <p:cNvGrpSpPr>
                  <a:grpSpLocks/>
                </p:cNvGrpSpPr>
                <p:nvPr/>
              </p:nvGrpSpPr>
              <p:grpSpPr bwMode="auto">
                <a:xfrm rot="3256685">
                  <a:off x="2303" y="2306"/>
                  <a:ext cx="117" cy="225"/>
                  <a:chOff x="2827" y="2891"/>
                  <a:chExt cx="194" cy="333"/>
                </a:xfrm>
              </p:grpSpPr>
              <p:sp>
                <p:nvSpPr>
                  <p:cNvPr id="68"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9"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70"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6" name="Group 20"/>
                <p:cNvGrpSpPr>
                  <a:grpSpLocks/>
                </p:cNvGrpSpPr>
                <p:nvPr/>
              </p:nvGrpSpPr>
              <p:grpSpPr bwMode="auto">
                <a:xfrm rot="15038951">
                  <a:off x="1360" y="2795"/>
                  <a:ext cx="117" cy="225"/>
                  <a:chOff x="2827" y="2891"/>
                  <a:chExt cx="194" cy="333"/>
                </a:xfrm>
              </p:grpSpPr>
              <p:sp>
                <p:nvSpPr>
                  <p:cNvPr id="65"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6"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67"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7" name="Group 24"/>
                <p:cNvGrpSpPr>
                  <a:grpSpLocks/>
                </p:cNvGrpSpPr>
                <p:nvPr/>
              </p:nvGrpSpPr>
              <p:grpSpPr bwMode="auto">
                <a:xfrm rot="10800000">
                  <a:off x="1839" y="3123"/>
                  <a:ext cx="117" cy="225"/>
                  <a:chOff x="2827" y="2891"/>
                  <a:chExt cx="194" cy="333"/>
                </a:xfrm>
              </p:grpSpPr>
              <p:sp>
                <p:nvSpPr>
                  <p:cNvPr id="62"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3"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64"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8" name="Group 28"/>
                <p:cNvGrpSpPr>
                  <a:grpSpLocks/>
                </p:cNvGrpSpPr>
                <p:nvPr/>
              </p:nvGrpSpPr>
              <p:grpSpPr bwMode="auto">
                <a:xfrm rot="7226384">
                  <a:off x="2314" y="2880"/>
                  <a:ext cx="117" cy="225"/>
                  <a:chOff x="2827" y="2891"/>
                  <a:chExt cx="194" cy="333"/>
                </a:xfrm>
              </p:grpSpPr>
              <p:sp>
                <p:nvSpPr>
                  <p:cNvPr id="59"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0"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61"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sp>
            <p:nvSpPr>
              <p:cNvPr id="51" name="AutoShape 40"/>
              <p:cNvSpPr>
                <a:spLocks noChangeArrowheads="1"/>
              </p:cNvSpPr>
              <p:nvPr/>
            </p:nvSpPr>
            <p:spPr bwMode="auto">
              <a:xfrm rot="18172031">
                <a:off x="5803464" y="3268919"/>
                <a:ext cx="254493" cy="167764"/>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grpSp>
          <p:nvGrpSpPr>
            <p:cNvPr id="81" name="Group 80"/>
            <p:cNvGrpSpPr/>
            <p:nvPr/>
          </p:nvGrpSpPr>
          <p:grpSpPr>
            <a:xfrm rot="20303977">
              <a:off x="5189087" y="2110152"/>
              <a:ext cx="1656325" cy="1598591"/>
              <a:chOff x="5257800" y="2286000"/>
              <a:chExt cx="1371600" cy="1371600"/>
            </a:xfrm>
          </p:grpSpPr>
          <p:grpSp>
            <p:nvGrpSpPr>
              <p:cNvPr id="82" name="Group 81"/>
              <p:cNvGrpSpPr/>
              <p:nvPr/>
            </p:nvGrpSpPr>
            <p:grpSpPr>
              <a:xfrm flipV="1">
                <a:off x="5867400" y="3200400"/>
                <a:ext cx="152400" cy="457200"/>
                <a:chOff x="1219200" y="4114800"/>
                <a:chExt cx="152400" cy="381000"/>
              </a:xfrm>
            </p:grpSpPr>
            <p:cxnSp>
              <p:nvCxnSpPr>
                <p:cNvPr id="96" name="Straight Connector 95"/>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rot="16200000">
                <a:off x="5410200" y="2743200"/>
                <a:ext cx="152400" cy="457200"/>
                <a:chOff x="1219200" y="4114800"/>
                <a:chExt cx="152400" cy="381000"/>
              </a:xfrm>
            </p:grpSpPr>
            <p:cxnSp>
              <p:nvCxnSpPr>
                <p:cNvPr id="93" name="Straight Connector 92"/>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rot="5400000">
                <a:off x="6324600" y="2743200"/>
                <a:ext cx="152400" cy="457200"/>
                <a:chOff x="1219200" y="4114800"/>
                <a:chExt cx="152400" cy="381000"/>
              </a:xfrm>
            </p:grpSpPr>
            <p:cxnSp>
              <p:nvCxnSpPr>
                <p:cNvPr id="90" name="Straight Connector 89"/>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5867400" y="2286000"/>
                <a:ext cx="152400" cy="457200"/>
                <a:chOff x="1219200" y="4114800"/>
                <a:chExt cx="152400" cy="381000"/>
              </a:xfrm>
            </p:grpSpPr>
            <p:cxnSp>
              <p:nvCxnSpPr>
                <p:cNvPr id="87" name="Straight Connector 8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6" name="Oval 85"/>
              <p:cNvSpPr/>
              <p:nvPr/>
            </p:nvSpPr>
            <p:spPr>
              <a:xfrm>
                <a:off x="5562600" y="2590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99" name="TextBox 98"/>
            <p:cNvSpPr txBox="1"/>
            <p:nvPr/>
          </p:nvSpPr>
          <p:spPr>
            <a:xfrm>
              <a:off x="5497830" y="2724150"/>
              <a:ext cx="1047750" cy="553998"/>
            </a:xfrm>
            <a:prstGeom prst="rect">
              <a:avLst/>
            </a:prstGeom>
            <a:noFill/>
          </p:spPr>
          <p:txBody>
            <a:bodyPr wrap="square" lIns="0" tIns="0" rIns="0" bIns="0" rtlCol="0">
              <a:spAutoFit/>
            </a:bodyPr>
            <a:lstStyle/>
            <a:p>
              <a:pPr algn="ctr"/>
              <a:r>
                <a:rPr lang="en-GB" dirty="0"/>
                <a:t>T-Helper cell</a:t>
              </a:r>
            </a:p>
          </p:txBody>
        </p:sp>
      </p:grpSp>
      <p:grpSp>
        <p:nvGrpSpPr>
          <p:cNvPr id="104" name="Group 103"/>
          <p:cNvGrpSpPr/>
          <p:nvPr/>
        </p:nvGrpSpPr>
        <p:grpSpPr>
          <a:xfrm>
            <a:off x="1906564" y="3063898"/>
            <a:ext cx="1766997" cy="1481137"/>
            <a:chOff x="1600200" y="2057400"/>
            <a:chExt cx="1766997" cy="1481137"/>
          </a:xfrm>
        </p:grpSpPr>
        <p:grpSp>
          <p:nvGrpSpPr>
            <p:cNvPr id="43" name="Group 42"/>
            <p:cNvGrpSpPr/>
            <p:nvPr/>
          </p:nvGrpSpPr>
          <p:grpSpPr>
            <a:xfrm>
              <a:off x="1600200" y="2057400"/>
              <a:ext cx="1766997" cy="1481137"/>
              <a:chOff x="1371600" y="1905000"/>
              <a:chExt cx="1766997" cy="1481137"/>
            </a:xfrm>
          </p:grpSpPr>
          <p:grpSp>
            <p:nvGrpSpPr>
              <p:cNvPr id="3" name="Group 4"/>
              <p:cNvGrpSpPr>
                <a:grpSpLocks/>
              </p:cNvGrpSpPr>
              <p:nvPr/>
            </p:nvGrpSpPr>
            <p:grpSpPr bwMode="auto">
              <a:xfrm>
                <a:off x="1371600" y="1905000"/>
                <a:ext cx="1381098" cy="1481137"/>
                <a:chOff x="1301" y="2079"/>
                <a:chExt cx="1181" cy="1269"/>
              </a:xfrm>
            </p:grpSpPr>
            <p:sp>
              <p:nvSpPr>
                <p:cNvPr id="16390"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5" name="Group 8"/>
                <p:cNvGrpSpPr>
                  <a:grpSpLocks/>
                </p:cNvGrpSpPr>
                <p:nvPr/>
              </p:nvGrpSpPr>
              <p:grpSpPr bwMode="auto">
                <a:xfrm>
                  <a:off x="1883" y="2079"/>
                  <a:ext cx="118" cy="225"/>
                  <a:chOff x="2827" y="2891"/>
                  <a:chExt cx="194" cy="333"/>
                </a:xfrm>
              </p:grpSpPr>
              <p:sp>
                <p:nvSpPr>
                  <p:cNvPr id="16393"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394"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395"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6" name="Group 12"/>
                <p:cNvGrpSpPr>
                  <a:grpSpLocks/>
                </p:cNvGrpSpPr>
                <p:nvPr/>
              </p:nvGrpSpPr>
              <p:grpSpPr bwMode="auto">
                <a:xfrm rot="-2930298">
                  <a:off x="1439" y="2267"/>
                  <a:ext cx="118" cy="225"/>
                  <a:chOff x="2827" y="2891"/>
                  <a:chExt cx="194" cy="333"/>
                </a:xfrm>
              </p:grpSpPr>
              <p:sp>
                <p:nvSpPr>
                  <p:cNvPr id="16397"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398"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399"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7" name="Group 16"/>
                <p:cNvGrpSpPr>
                  <a:grpSpLocks/>
                </p:cNvGrpSpPr>
                <p:nvPr/>
              </p:nvGrpSpPr>
              <p:grpSpPr bwMode="auto">
                <a:xfrm rot="3256685">
                  <a:off x="2311" y="2319"/>
                  <a:ext cx="118" cy="225"/>
                  <a:chOff x="2827" y="2891"/>
                  <a:chExt cx="194" cy="333"/>
                </a:xfrm>
              </p:grpSpPr>
              <p:sp>
                <p:nvSpPr>
                  <p:cNvPr id="16401"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02"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03"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8" name="Group 20"/>
                <p:cNvGrpSpPr>
                  <a:grpSpLocks/>
                </p:cNvGrpSpPr>
                <p:nvPr/>
              </p:nvGrpSpPr>
              <p:grpSpPr bwMode="auto">
                <a:xfrm rot="15038951">
                  <a:off x="1355" y="2779"/>
                  <a:ext cx="118" cy="225"/>
                  <a:chOff x="2827" y="2891"/>
                  <a:chExt cx="194" cy="333"/>
                </a:xfrm>
              </p:grpSpPr>
              <p:sp>
                <p:nvSpPr>
                  <p:cNvPr id="16405"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06"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07"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 name="Group 24"/>
                <p:cNvGrpSpPr>
                  <a:grpSpLocks/>
                </p:cNvGrpSpPr>
                <p:nvPr/>
              </p:nvGrpSpPr>
              <p:grpSpPr bwMode="auto">
                <a:xfrm rot="10800000">
                  <a:off x="1823" y="3123"/>
                  <a:ext cx="118" cy="225"/>
                  <a:chOff x="2827" y="2891"/>
                  <a:chExt cx="194" cy="333"/>
                </a:xfrm>
              </p:grpSpPr>
              <p:sp>
                <p:nvSpPr>
                  <p:cNvPr id="16409"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10"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11"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0" name="Group 28"/>
                <p:cNvGrpSpPr>
                  <a:grpSpLocks/>
                </p:cNvGrpSpPr>
                <p:nvPr/>
              </p:nvGrpSpPr>
              <p:grpSpPr bwMode="auto">
                <a:xfrm rot="7226384">
                  <a:off x="2307" y="2891"/>
                  <a:ext cx="118" cy="225"/>
                  <a:chOff x="2827" y="2891"/>
                  <a:chExt cx="194" cy="333"/>
                </a:xfrm>
              </p:grpSpPr>
              <p:sp>
                <p:nvSpPr>
                  <p:cNvPr id="16413"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14"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15"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42" name="Group 41"/>
              <p:cNvGrpSpPr/>
              <p:nvPr/>
            </p:nvGrpSpPr>
            <p:grpSpPr>
              <a:xfrm rot="11924101">
                <a:off x="2710698" y="2485470"/>
                <a:ext cx="427899" cy="817172"/>
                <a:chOff x="3469276" y="2448914"/>
                <a:chExt cx="614162" cy="817172"/>
              </a:xfrm>
            </p:grpSpPr>
            <p:grpSp>
              <p:nvGrpSpPr>
                <p:cNvPr id="41" name="Group 40"/>
                <p:cNvGrpSpPr/>
                <p:nvPr/>
              </p:nvGrpSpPr>
              <p:grpSpPr>
                <a:xfrm>
                  <a:off x="3469276" y="2601042"/>
                  <a:ext cx="614162" cy="610544"/>
                  <a:chOff x="3469276" y="2601042"/>
                  <a:chExt cx="614162" cy="610544"/>
                </a:xfrm>
              </p:grpSpPr>
              <p:sp>
                <p:nvSpPr>
                  <p:cNvPr id="16422" name="AutoShape 38"/>
                  <p:cNvSpPr>
                    <a:spLocks noChangeArrowheads="1"/>
                  </p:cNvSpPr>
                  <p:nvPr/>
                </p:nvSpPr>
                <p:spPr bwMode="auto">
                  <a:xfrm rot="17217865">
                    <a:off x="3495536" y="2597955"/>
                    <a:ext cx="207467" cy="259987"/>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16423" name="AutoShape 39"/>
                  <p:cNvSpPr>
                    <a:spLocks noChangeArrowheads="1"/>
                  </p:cNvSpPr>
                  <p:nvPr/>
                </p:nvSpPr>
                <p:spPr bwMode="auto">
                  <a:xfrm rot="5790398">
                    <a:off x="3913491" y="2581673"/>
                    <a:ext cx="150577" cy="189316"/>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16424" name="AutoShape 40"/>
                  <p:cNvSpPr>
                    <a:spLocks noChangeArrowheads="1"/>
                  </p:cNvSpPr>
                  <p:nvPr/>
                </p:nvSpPr>
                <p:spPr bwMode="auto">
                  <a:xfrm rot="6922539">
                    <a:off x="3720622" y="2984265"/>
                    <a:ext cx="193043" cy="26159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sp>
              <p:nvSpPr>
                <p:cNvPr id="16418" name="Freeform 34"/>
                <p:cNvSpPr>
                  <a:spLocks/>
                </p:cNvSpPr>
                <p:nvPr/>
              </p:nvSpPr>
              <p:spPr bwMode="auto">
                <a:xfrm rot="1142127">
                  <a:off x="3632953" y="2448914"/>
                  <a:ext cx="201479" cy="817172"/>
                </a:xfrm>
                <a:custGeom>
                  <a:avLst/>
                  <a:gdLst/>
                  <a:ahLst/>
                  <a:cxnLst>
                    <a:cxn ang="0">
                      <a:pos x="8" y="541"/>
                    </a:cxn>
                    <a:cxn ang="0">
                      <a:pos x="8" y="201"/>
                    </a:cxn>
                    <a:cxn ang="0">
                      <a:pos x="56" y="33"/>
                    </a:cxn>
                    <a:cxn ang="0">
                      <a:pos x="152" y="21"/>
                    </a:cxn>
                    <a:cxn ang="0">
                      <a:pos x="220" y="161"/>
                    </a:cxn>
                    <a:cxn ang="0">
                      <a:pos x="220" y="565"/>
                    </a:cxn>
                    <a:cxn ang="0">
                      <a:pos x="192" y="769"/>
                    </a:cxn>
                    <a:cxn ang="0">
                      <a:pos x="100" y="805"/>
                    </a:cxn>
                    <a:cxn ang="0">
                      <a:pos x="36" y="729"/>
                    </a:cxn>
                    <a:cxn ang="0">
                      <a:pos x="8" y="541"/>
                    </a:cxn>
                  </a:cxnLst>
                  <a:rect l="0" t="0" r="r" b="b"/>
                  <a:pathLst>
                    <a:path w="231" h="812">
                      <a:moveTo>
                        <a:pt x="8" y="541"/>
                      </a:moveTo>
                      <a:cubicBezTo>
                        <a:pt x="3" y="453"/>
                        <a:pt x="0" y="286"/>
                        <a:pt x="8" y="201"/>
                      </a:cubicBezTo>
                      <a:cubicBezTo>
                        <a:pt x="16" y="116"/>
                        <a:pt x="32" y="63"/>
                        <a:pt x="56" y="33"/>
                      </a:cubicBezTo>
                      <a:cubicBezTo>
                        <a:pt x="80" y="3"/>
                        <a:pt x="125" y="0"/>
                        <a:pt x="152" y="21"/>
                      </a:cubicBezTo>
                      <a:cubicBezTo>
                        <a:pt x="179" y="42"/>
                        <a:pt x="209" y="70"/>
                        <a:pt x="220" y="161"/>
                      </a:cubicBezTo>
                      <a:cubicBezTo>
                        <a:pt x="231" y="252"/>
                        <a:pt x="225" y="464"/>
                        <a:pt x="220" y="565"/>
                      </a:cubicBezTo>
                      <a:cubicBezTo>
                        <a:pt x="215" y="666"/>
                        <a:pt x="212" y="729"/>
                        <a:pt x="192" y="769"/>
                      </a:cubicBezTo>
                      <a:cubicBezTo>
                        <a:pt x="172" y="809"/>
                        <a:pt x="126" y="812"/>
                        <a:pt x="100" y="805"/>
                      </a:cubicBezTo>
                      <a:cubicBezTo>
                        <a:pt x="74" y="798"/>
                        <a:pt x="52" y="772"/>
                        <a:pt x="36" y="729"/>
                      </a:cubicBezTo>
                      <a:cubicBezTo>
                        <a:pt x="20" y="686"/>
                        <a:pt x="13" y="629"/>
                        <a:pt x="8" y="541"/>
                      </a:cubicBezTo>
                      <a:close/>
                    </a:path>
                  </a:pathLst>
                </a:custGeom>
                <a:solidFill>
                  <a:schemeClr val="accent1"/>
                </a:solidFill>
                <a:ln w="9525">
                  <a:solidFill>
                    <a:schemeClr val="tx1"/>
                  </a:solidFill>
                  <a:round/>
                  <a:headEnd/>
                  <a:tailEnd/>
                </a:ln>
                <a:effectLst/>
              </p:spPr>
              <p:txBody>
                <a:bodyPr/>
                <a:lstStyle/>
                <a:p>
                  <a:endParaRPr lang="en-GB"/>
                </a:p>
              </p:txBody>
            </p:sp>
          </p:grpSp>
        </p:grpSp>
        <p:sp>
          <p:nvSpPr>
            <p:cNvPr id="100" name="TextBox 99"/>
            <p:cNvSpPr txBox="1"/>
            <p:nvPr/>
          </p:nvSpPr>
          <p:spPr>
            <a:xfrm>
              <a:off x="1981200" y="2667000"/>
              <a:ext cx="774571" cy="369332"/>
            </a:xfrm>
            <a:prstGeom prst="rect">
              <a:avLst/>
            </a:prstGeom>
            <a:noFill/>
          </p:spPr>
          <p:txBody>
            <a:bodyPr wrap="none" rtlCol="0">
              <a:spAutoFit/>
            </a:bodyPr>
            <a:lstStyle/>
            <a:p>
              <a:r>
                <a:rPr lang="en-GB" dirty="0"/>
                <a:t>B-cell</a:t>
              </a:r>
            </a:p>
          </p:txBody>
        </p:sp>
      </p:grpSp>
    </p:spTree>
    <p:extLst>
      <p:ext uri="{BB962C8B-B14F-4D97-AF65-F5344CB8AC3E}">
        <p14:creationId xmlns:p14="http://schemas.microsoft.com/office/powerpoint/2010/main" val="975554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77" y="323166"/>
            <a:ext cx="1163618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is the main type of lymphocyte is involved in the humoral response?</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By </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process does this cell take up the antigens and then what does it do with the antigens?</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other type of lymphocyte binds to the processed presented antigens and helps to activate the presenting cell </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to divide by </a:t>
            </a:r>
            <a:r>
              <a:rPr kumimoji="0" lang="en-GB" altLang="en-US" sz="28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mitosis</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 </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9679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77" y="0"/>
            <a:ext cx="1163618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is the main type of lymphocyte is involved in the humoral response?</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B lymphocytes (B-cells)</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By what process does this cell take up the antigens and then what does it do with the antigens?</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It takes up the antigen by ENDOCYTOSIS then processes them and presents them on its surface</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other type of lymphocyte binds to the processed presented antigens and helps to activate the presenting cell (</a:t>
            </a:r>
            <a:r>
              <a:rPr kumimoji="0" lang="en-GB"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B-cell</a:t>
            </a:r>
            <a:r>
              <a:rPr kumimoji="0" lang="en-GB"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to divide by </a:t>
            </a:r>
            <a:r>
              <a:rPr kumimoji="0" lang="en-GB" altLang="en-US" sz="28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mitosis</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 </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T-helper cell</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82008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380" y="279748"/>
            <a:ext cx="9528161" cy="838200"/>
          </a:xfrm>
        </p:spPr>
        <p:txBody>
          <a:bodyPr>
            <a:normAutofit/>
          </a:bodyPr>
          <a:lstStyle/>
          <a:p>
            <a:r>
              <a:rPr lang="en-GB" sz="3200" b="1" dirty="0">
                <a:solidFill>
                  <a:schemeClr val="tx1"/>
                </a:solidFill>
              </a:rPr>
              <a:t>The Humoral Response Diagrammatically</a:t>
            </a:r>
            <a:endParaRPr lang="en-GB" sz="2700" i="1" dirty="0">
              <a:solidFill>
                <a:schemeClr val="tx1"/>
              </a:solidFill>
            </a:endParaRPr>
          </a:p>
        </p:txBody>
      </p:sp>
      <p:sp>
        <p:nvSpPr>
          <p:cNvPr id="3" name="Content Placeholder 2"/>
          <p:cNvSpPr>
            <a:spLocks noGrp="1"/>
          </p:cNvSpPr>
          <p:nvPr>
            <p:ph idx="1"/>
          </p:nvPr>
        </p:nvSpPr>
        <p:spPr/>
        <p:txBody>
          <a:bodyPr/>
          <a:lstStyle/>
          <a:p>
            <a:pPr>
              <a:buNone/>
            </a:pPr>
            <a:r>
              <a:rPr lang="en-GB" dirty="0"/>
              <a:t> </a:t>
            </a:r>
          </a:p>
        </p:txBody>
      </p:sp>
      <p:grpSp>
        <p:nvGrpSpPr>
          <p:cNvPr id="16" name="Group 15"/>
          <p:cNvGrpSpPr/>
          <p:nvPr/>
        </p:nvGrpSpPr>
        <p:grpSpPr>
          <a:xfrm>
            <a:off x="575288" y="1014421"/>
            <a:ext cx="10559441" cy="5540187"/>
            <a:chOff x="575288" y="1014421"/>
            <a:chExt cx="10559441" cy="5540187"/>
          </a:xfrm>
        </p:grpSpPr>
        <p:grpSp>
          <p:nvGrpSpPr>
            <p:cNvPr id="11" name="Group 10"/>
            <p:cNvGrpSpPr/>
            <p:nvPr/>
          </p:nvGrpSpPr>
          <p:grpSpPr>
            <a:xfrm>
              <a:off x="575288" y="1014421"/>
              <a:ext cx="10559441" cy="5540187"/>
              <a:chOff x="588723" y="1111624"/>
              <a:chExt cx="10559441" cy="5540187"/>
            </a:xfrm>
          </p:grpSpPr>
          <p:grpSp>
            <p:nvGrpSpPr>
              <p:cNvPr id="5" name="Group 4"/>
              <p:cNvGrpSpPr/>
              <p:nvPr/>
            </p:nvGrpSpPr>
            <p:grpSpPr>
              <a:xfrm>
                <a:off x="2262648" y="1111624"/>
                <a:ext cx="7149310" cy="5540187"/>
                <a:chOff x="2262648" y="1111624"/>
                <a:chExt cx="7149310" cy="5540187"/>
              </a:xfrm>
            </p:grpSpPr>
            <p:grpSp>
              <p:nvGrpSpPr>
                <p:cNvPr id="231" name="Group 230"/>
                <p:cNvGrpSpPr/>
                <p:nvPr/>
              </p:nvGrpSpPr>
              <p:grpSpPr>
                <a:xfrm>
                  <a:off x="2366682" y="1111624"/>
                  <a:ext cx="7045276" cy="5540187"/>
                  <a:chOff x="996447" y="1295402"/>
                  <a:chExt cx="6670501" cy="5001123"/>
                </a:xfrm>
              </p:grpSpPr>
              <p:grpSp>
                <p:nvGrpSpPr>
                  <p:cNvPr id="79" name="Group 78"/>
                  <p:cNvGrpSpPr/>
                  <p:nvPr/>
                </p:nvGrpSpPr>
                <p:grpSpPr>
                  <a:xfrm>
                    <a:off x="996447" y="1295402"/>
                    <a:ext cx="1761144" cy="1481138"/>
                    <a:chOff x="1606047" y="2057402"/>
                    <a:chExt cx="1761144" cy="1481138"/>
                  </a:xfrm>
                </p:grpSpPr>
                <p:grpSp>
                  <p:nvGrpSpPr>
                    <p:cNvPr id="80" name="Group 42"/>
                    <p:cNvGrpSpPr/>
                    <p:nvPr/>
                  </p:nvGrpSpPr>
                  <p:grpSpPr>
                    <a:xfrm>
                      <a:off x="1606047" y="2057402"/>
                      <a:ext cx="1761144" cy="1481138"/>
                      <a:chOff x="1377447" y="1905002"/>
                      <a:chExt cx="1761144" cy="1481138"/>
                    </a:xfrm>
                  </p:grpSpPr>
                  <p:grpSp>
                    <p:nvGrpSpPr>
                      <p:cNvPr id="82" name="Group 81"/>
                      <p:cNvGrpSpPr>
                        <a:grpSpLocks/>
                      </p:cNvGrpSpPr>
                      <p:nvPr/>
                    </p:nvGrpSpPr>
                    <p:grpSpPr bwMode="auto">
                      <a:xfrm>
                        <a:off x="1377447" y="1905002"/>
                        <a:ext cx="1378759" cy="1481138"/>
                        <a:chOff x="1306" y="2079"/>
                        <a:chExt cx="1179" cy="1269"/>
                      </a:xfrm>
                    </p:grpSpPr>
                    <p:sp>
                      <p:nvSpPr>
                        <p:cNvPr id="114"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90" name="Group 8"/>
                        <p:cNvGrpSpPr>
                          <a:grpSpLocks/>
                        </p:cNvGrpSpPr>
                        <p:nvPr/>
                      </p:nvGrpSpPr>
                      <p:grpSpPr bwMode="auto">
                        <a:xfrm>
                          <a:off x="1868" y="2079"/>
                          <a:ext cx="117" cy="225"/>
                          <a:chOff x="2827" y="2891"/>
                          <a:chExt cx="194" cy="333"/>
                        </a:xfrm>
                      </p:grpSpPr>
                      <p:sp>
                        <p:nvSpPr>
                          <p:cNvPr id="111"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12"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13"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1" name="Group 12"/>
                        <p:cNvGrpSpPr>
                          <a:grpSpLocks/>
                        </p:cNvGrpSpPr>
                        <p:nvPr/>
                      </p:nvGrpSpPr>
                      <p:grpSpPr bwMode="auto">
                        <a:xfrm rot="-2930298">
                          <a:off x="1430" y="2278"/>
                          <a:ext cx="117" cy="225"/>
                          <a:chOff x="2827" y="2891"/>
                          <a:chExt cx="194" cy="333"/>
                        </a:xfrm>
                      </p:grpSpPr>
                      <p:sp>
                        <p:nvSpPr>
                          <p:cNvPr id="108"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9"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10"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2" name="Group 16"/>
                        <p:cNvGrpSpPr>
                          <a:grpSpLocks/>
                        </p:cNvGrpSpPr>
                        <p:nvPr/>
                      </p:nvGrpSpPr>
                      <p:grpSpPr bwMode="auto">
                        <a:xfrm rot="3256685">
                          <a:off x="2303" y="2306"/>
                          <a:ext cx="117" cy="225"/>
                          <a:chOff x="2827" y="2891"/>
                          <a:chExt cx="194" cy="333"/>
                        </a:xfrm>
                      </p:grpSpPr>
                      <p:sp>
                        <p:nvSpPr>
                          <p:cNvPr id="105"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6"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07"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3" name="Group 20"/>
                        <p:cNvGrpSpPr>
                          <a:grpSpLocks/>
                        </p:cNvGrpSpPr>
                        <p:nvPr/>
                      </p:nvGrpSpPr>
                      <p:grpSpPr bwMode="auto">
                        <a:xfrm rot="15038951">
                          <a:off x="1360" y="2795"/>
                          <a:ext cx="117" cy="225"/>
                          <a:chOff x="2827" y="2891"/>
                          <a:chExt cx="194" cy="333"/>
                        </a:xfrm>
                      </p:grpSpPr>
                      <p:sp>
                        <p:nvSpPr>
                          <p:cNvPr id="102"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3"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04"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4" name="Group 24"/>
                        <p:cNvGrpSpPr>
                          <a:grpSpLocks/>
                        </p:cNvGrpSpPr>
                        <p:nvPr/>
                      </p:nvGrpSpPr>
                      <p:grpSpPr bwMode="auto">
                        <a:xfrm rot="10800000">
                          <a:off x="1839" y="3123"/>
                          <a:ext cx="117" cy="225"/>
                          <a:chOff x="2827" y="2891"/>
                          <a:chExt cx="194" cy="333"/>
                        </a:xfrm>
                      </p:grpSpPr>
                      <p:sp>
                        <p:nvSpPr>
                          <p:cNvPr id="99"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0"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01"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5" name="Group 28"/>
                        <p:cNvGrpSpPr>
                          <a:grpSpLocks/>
                        </p:cNvGrpSpPr>
                        <p:nvPr/>
                      </p:nvGrpSpPr>
                      <p:grpSpPr bwMode="auto">
                        <a:xfrm rot="7226384">
                          <a:off x="2314" y="2880"/>
                          <a:ext cx="117" cy="225"/>
                          <a:chOff x="2827" y="2891"/>
                          <a:chExt cx="194" cy="333"/>
                        </a:xfrm>
                      </p:grpSpPr>
                      <p:sp>
                        <p:nvSpPr>
                          <p:cNvPr id="96"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97"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98"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83" name="Group 41"/>
                      <p:cNvGrpSpPr/>
                      <p:nvPr/>
                    </p:nvGrpSpPr>
                    <p:grpSpPr>
                      <a:xfrm rot="11924101">
                        <a:off x="2710691" y="2485468"/>
                        <a:ext cx="427900" cy="817172"/>
                        <a:chOff x="3469276" y="2448914"/>
                        <a:chExt cx="614162" cy="817172"/>
                      </a:xfrm>
                    </p:grpSpPr>
                    <p:grpSp>
                      <p:nvGrpSpPr>
                        <p:cNvPr id="84" name="Group 40"/>
                        <p:cNvGrpSpPr/>
                        <p:nvPr/>
                      </p:nvGrpSpPr>
                      <p:grpSpPr>
                        <a:xfrm>
                          <a:off x="3469276" y="2601042"/>
                          <a:ext cx="614162" cy="610544"/>
                          <a:chOff x="3469276" y="2601042"/>
                          <a:chExt cx="614162" cy="610544"/>
                        </a:xfrm>
                      </p:grpSpPr>
                      <p:sp>
                        <p:nvSpPr>
                          <p:cNvPr id="86" name="AutoShape 38"/>
                          <p:cNvSpPr>
                            <a:spLocks noChangeArrowheads="1"/>
                          </p:cNvSpPr>
                          <p:nvPr/>
                        </p:nvSpPr>
                        <p:spPr bwMode="auto">
                          <a:xfrm rot="17217865">
                            <a:off x="3495536" y="2597955"/>
                            <a:ext cx="207467" cy="259987"/>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87" name="AutoShape 39"/>
                          <p:cNvSpPr>
                            <a:spLocks noChangeArrowheads="1"/>
                          </p:cNvSpPr>
                          <p:nvPr/>
                        </p:nvSpPr>
                        <p:spPr bwMode="auto">
                          <a:xfrm rot="5790398">
                            <a:off x="3913491" y="2581673"/>
                            <a:ext cx="150577" cy="189316"/>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88" name="AutoShape 40"/>
                          <p:cNvSpPr>
                            <a:spLocks noChangeArrowheads="1"/>
                          </p:cNvSpPr>
                          <p:nvPr/>
                        </p:nvSpPr>
                        <p:spPr bwMode="auto">
                          <a:xfrm rot="6922539">
                            <a:off x="3720622" y="2984265"/>
                            <a:ext cx="193043" cy="26159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sp>
                      <p:nvSpPr>
                        <p:cNvPr id="85" name="Freeform 34"/>
                        <p:cNvSpPr>
                          <a:spLocks/>
                        </p:cNvSpPr>
                        <p:nvPr/>
                      </p:nvSpPr>
                      <p:spPr bwMode="auto">
                        <a:xfrm rot="1142127">
                          <a:off x="3632953" y="2448914"/>
                          <a:ext cx="201479" cy="817172"/>
                        </a:xfrm>
                        <a:custGeom>
                          <a:avLst/>
                          <a:gdLst/>
                          <a:ahLst/>
                          <a:cxnLst>
                            <a:cxn ang="0">
                              <a:pos x="8" y="541"/>
                            </a:cxn>
                            <a:cxn ang="0">
                              <a:pos x="8" y="201"/>
                            </a:cxn>
                            <a:cxn ang="0">
                              <a:pos x="56" y="33"/>
                            </a:cxn>
                            <a:cxn ang="0">
                              <a:pos x="152" y="21"/>
                            </a:cxn>
                            <a:cxn ang="0">
                              <a:pos x="220" y="161"/>
                            </a:cxn>
                            <a:cxn ang="0">
                              <a:pos x="220" y="565"/>
                            </a:cxn>
                            <a:cxn ang="0">
                              <a:pos x="192" y="769"/>
                            </a:cxn>
                            <a:cxn ang="0">
                              <a:pos x="100" y="805"/>
                            </a:cxn>
                            <a:cxn ang="0">
                              <a:pos x="36" y="729"/>
                            </a:cxn>
                            <a:cxn ang="0">
                              <a:pos x="8" y="541"/>
                            </a:cxn>
                          </a:cxnLst>
                          <a:rect l="0" t="0" r="r" b="b"/>
                          <a:pathLst>
                            <a:path w="231" h="812">
                              <a:moveTo>
                                <a:pt x="8" y="541"/>
                              </a:moveTo>
                              <a:cubicBezTo>
                                <a:pt x="3" y="453"/>
                                <a:pt x="0" y="286"/>
                                <a:pt x="8" y="201"/>
                              </a:cubicBezTo>
                              <a:cubicBezTo>
                                <a:pt x="16" y="116"/>
                                <a:pt x="32" y="63"/>
                                <a:pt x="56" y="33"/>
                              </a:cubicBezTo>
                              <a:cubicBezTo>
                                <a:pt x="80" y="3"/>
                                <a:pt x="125" y="0"/>
                                <a:pt x="152" y="21"/>
                              </a:cubicBezTo>
                              <a:cubicBezTo>
                                <a:pt x="179" y="42"/>
                                <a:pt x="209" y="70"/>
                                <a:pt x="220" y="161"/>
                              </a:cubicBezTo>
                              <a:cubicBezTo>
                                <a:pt x="231" y="252"/>
                                <a:pt x="225" y="464"/>
                                <a:pt x="220" y="565"/>
                              </a:cubicBezTo>
                              <a:cubicBezTo>
                                <a:pt x="215" y="666"/>
                                <a:pt x="212" y="729"/>
                                <a:pt x="192" y="769"/>
                              </a:cubicBezTo>
                              <a:cubicBezTo>
                                <a:pt x="172" y="809"/>
                                <a:pt x="126" y="812"/>
                                <a:pt x="100" y="805"/>
                              </a:cubicBezTo>
                              <a:cubicBezTo>
                                <a:pt x="74" y="798"/>
                                <a:pt x="52" y="772"/>
                                <a:pt x="36" y="729"/>
                              </a:cubicBezTo>
                              <a:cubicBezTo>
                                <a:pt x="20" y="686"/>
                                <a:pt x="13" y="629"/>
                                <a:pt x="8" y="541"/>
                              </a:cubicBezTo>
                              <a:close/>
                            </a:path>
                          </a:pathLst>
                        </a:custGeom>
                        <a:solidFill>
                          <a:srgbClr val="0070C0"/>
                        </a:solidFill>
                        <a:ln w="9525">
                          <a:solidFill>
                            <a:schemeClr val="tx1"/>
                          </a:solidFill>
                          <a:round/>
                          <a:headEnd/>
                          <a:tailEnd/>
                        </a:ln>
                        <a:effectLst/>
                      </p:spPr>
                      <p:txBody>
                        <a:bodyPr/>
                        <a:lstStyle/>
                        <a:p>
                          <a:endParaRPr lang="en-GB"/>
                        </a:p>
                      </p:txBody>
                    </p:sp>
                  </p:grpSp>
                </p:grpSp>
                <p:sp>
                  <p:nvSpPr>
                    <p:cNvPr id="81" name="TextBox 80"/>
                    <p:cNvSpPr txBox="1"/>
                    <p:nvPr/>
                  </p:nvSpPr>
                  <p:spPr>
                    <a:xfrm>
                      <a:off x="1902933" y="2731105"/>
                      <a:ext cx="905147" cy="361179"/>
                    </a:xfrm>
                    <a:prstGeom prst="rect">
                      <a:avLst/>
                    </a:prstGeom>
                    <a:noFill/>
                  </p:spPr>
                  <p:txBody>
                    <a:bodyPr wrap="square" rtlCol="0">
                      <a:spAutoFit/>
                    </a:bodyPr>
                    <a:lstStyle/>
                    <a:p>
                      <a:r>
                        <a:rPr lang="en-GB" sz="2000" b="1" dirty="0"/>
                        <a:t>B-cell</a:t>
                      </a:r>
                    </a:p>
                  </p:txBody>
                </p:sp>
              </p:grpSp>
              <p:grpSp>
                <p:nvGrpSpPr>
                  <p:cNvPr id="271" name="Group 270"/>
                  <p:cNvGrpSpPr/>
                  <p:nvPr/>
                </p:nvGrpSpPr>
                <p:grpSpPr>
                  <a:xfrm>
                    <a:off x="3200400" y="1371604"/>
                    <a:ext cx="4466548" cy="4924921"/>
                    <a:chOff x="3200400" y="1371604"/>
                    <a:chExt cx="4466548" cy="4924921"/>
                  </a:xfrm>
                </p:grpSpPr>
                <p:grpSp>
                  <p:nvGrpSpPr>
                    <p:cNvPr id="270" name="Group 269"/>
                    <p:cNvGrpSpPr/>
                    <p:nvPr/>
                  </p:nvGrpSpPr>
                  <p:grpSpPr>
                    <a:xfrm>
                      <a:off x="3200400" y="1371604"/>
                      <a:ext cx="4466548" cy="4924921"/>
                      <a:chOff x="3200400" y="1371604"/>
                      <a:chExt cx="4466548" cy="4924921"/>
                    </a:xfrm>
                  </p:grpSpPr>
                  <p:grpSp>
                    <p:nvGrpSpPr>
                      <p:cNvPr id="269" name="Group 268"/>
                      <p:cNvGrpSpPr/>
                      <p:nvPr/>
                    </p:nvGrpSpPr>
                    <p:grpSpPr>
                      <a:xfrm>
                        <a:off x="6400800" y="5602336"/>
                        <a:ext cx="1266148" cy="694189"/>
                        <a:chOff x="6400800" y="5602336"/>
                        <a:chExt cx="1266148" cy="694189"/>
                      </a:xfrm>
                    </p:grpSpPr>
                    <p:grpSp>
                      <p:nvGrpSpPr>
                        <p:cNvPr id="233" name="Group 8"/>
                        <p:cNvGrpSpPr>
                          <a:grpSpLocks/>
                        </p:cNvGrpSpPr>
                        <p:nvPr/>
                      </p:nvGrpSpPr>
                      <p:grpSpPr bwMode="auto">
                        <a:xfrm>
                          <a:off x="6400800" y="5943600"/>
                          <a:ext cx="136823" cy="262613"/>
                          <a:chOff x="2827" y="2891"/>
                          <a:chExt cx="194" cy="333"/>
                        </a:xfrm>
                      </p:grpSpPr>
                      <p:sp>
                        <p:nvSpPr>
                          <p:cNvPr id="254"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55"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6"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4" name="Group 12"/>
                        <p:cNvGrpSpPr>
                          <a:grpSpLocks/>
                        </p:cNvGrpSpPr>
                        <p:nvPr/>
                      </p:nvGrpSpPr>
                      <p:grpSpPr bwMode="auto">
                        <a:xfrm rot="18669702">
                          <a:off x="7467107" y="5569036"/>
                          <a:ext cx="136559" cy="263122"/>
                          <a:chOff x="2827" y="2891"/>
                          <a:chExt cx="194" cy="333"/>
                        </a:xfrm>
                      </p:grpSpPr>
                      <p:sp>
                        <p:nvSpPr>
                          <p:cNvPr id="251"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52"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3"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5" name="Group 16"/>
                        <p:cNvGrpSpPr>
                          <a:grpSpLocks/>
                        </p:cNvGrpSpPr>
                        <p:nvPr/>
                      </p:nvGrpSpPr>
                      <p:grpSpPr bwMode="auto">
                        <a:xfrm rot="3256685">
                          <a:off x="7317394" y="6096685"/>
                          <a:ext cx="136559" cy="263122"/>
                          <a:chOff x="2827" y="2891"/>
                          <a:chExt cx="194" cy="333"/>
                        </a:xfrm>
                      </p:grpSpPr>
                      <p:sp>
                        <p:nvSpPr>
                          <p:cNvPr id="248"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9"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0"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6" name="Group 20"/>
                        <p:cNvGrpSpPr>
                          <a:grpSpLocks/>
                        </p:cNvGrpSpPr>
                        <p:nvPr/>
                      </p:nvGrpSpPr>
                      <p:grpSpPr bwMode="auto">
                        <a:xfrm rot="15038951">
                          <a:off x="6707874" y="5539055"/>
                          <a:ext cx="136559" cy="263122"/>
                          <a:chOff x="2827" y="2891"/>
                          <a:chExt cx="194" cy="333"/>
                        </a:xfrm>
                      </p:grpSpPr>
                      <p:sp>
                        <p:nvSpPr>
                          <p:cNvPr id="245"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6"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47"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7" name="Group 24"/>
                        <p:cNvGrpSpPr>
                          <a:grpSpLocks/>
                        </p:cNvGrpSpPr>
                        <p:nvPr/>
                      </p:nvGrpSpPr>
                      <p:grpSpPr bwMode="auto">
                        <a:xfrm rot="10800000">
                          <a:off x="7162800" y="5791200"/>
                          <a:ext cx="136823" cy="262613"/>
                          <a:chOff x="2827" y="2891"/>
                          <a:chExt cx="194" cy="333"/>
                        </a:xfrm>
                      </p:grpSpPr>
                      <p:sp>
                        <p:nvSpPr>
                          <p:cNvPr id="242"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3"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44"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8" name="Group 28"/>
                        <p:cNvGrpSpPr>
                          <a:grpSpLocks/>
                        </p:cNvGrpSpPr>
                        <p:nvPr/>
                      </p:nvGrpSpPr>
                      <p:grpSpPr bwMode="auto">
                        <a:xfrm rot="7226384">
                          <a:off x="6709140" y="6013761"/>
                          <a:ext cx="136559" cy="263122"/>
                          <a:chOff x="2827" y="2891"/>
                          <a:chExt cx="194" cy="333"/>
                        </a:xfrm>
                      </p:grpSpPr>
                      <p:sp>
                        <p:nvSpPr>
                          <p:cNvPr id="239"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0"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41"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268" name="Group 267"/>
                      <p:cNvGrpSpPr/>
                      <p:nvPr/>
                    </p:nvGrpSpPr>
                    <p:grpSpPr>
                      <a:xfrm>
                        <a:off x="3200400" y="1371604"/>
                        <a:ext cx="3949811" cy="4190996"/>
                        <a:chOff x="3200400" y="1371604"/>
                        <a:chExt cx="3949811" cy="4190996"/>
                      </a:xfrm>
                    </p:grpSpPr>
                    <p:grpSp>
                      <p:nvGrpSpPr>
                        <p:cNvPr id="116" name="Group 115"/>
                        <p:cNvGrpSpPr/>
                        <p:nvPr/>
                      </p:nvGrpSpPr>
                      <p:grpSpPr>
                        <a:xfrm>
                          <a:off x="4267199" y="1371604"/>
                          <a:ext cx="2883012" cy="1598593"/>
                          <a:chOff x="3962399" y="2110156"/>
                          <a:chExt cx="2883012" cy="1598593"/>
                        </a:xfrm>
                      </p:grpSpPr>
                      <p:grpSp>
                        <p:nvGrpSpPr>
                          <p:cNvPr id="117" name="Group 78"/>
                          <p:cNvGrpSpPr/>
                          <p:nvPr/>
                        </p:nvGrpSpPr>
                        <p:grpSpPr>
                          <a:xfrm>
                            <a:off x="3962399" y="2133603"/>
                            <a:ext cx="1366394" cy="1404940"/>
                            <a:chOff x="4648199" y="2286003"/>
                            <a:chExt cx="1366394" cy="1404940"/>
                          </a:xfrm>
                        </p:grpSpPr>
                        <p:grpSp>
                          <p:nvGrpSpPr>
                            <p:cNvPr id="137" name="Group 4"/>
                            <p:cNvGrpSpPr>
                              <a:grpSpLocks/>
                            </p:cNvGrpSpPr>
                            <p:nvPr/>
                          </p:nvGrpSpPr>
                          <p:grpSpPr bwMode="auto">
                            <a:xfrm>
                              <a:off x="4648199" y="2286003"/>
                              <a:ext cx="1293202" cy="1404940"/>
                              <a:chOff x="1306" y="2079"/>
                              <a:chExt cx="1177" cy="1269"/>
                            </a:xfrm>
                          </p:grpSpPr>
                          <p:sp>
                            <p:nvSpPr>
                              <p:cNvPr id="164"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140" name="Group 8"/>
                              <p:cNvGrpSpPr>
                                <a:grpSpLocks/>
                              </p:cNvGrpSpPr>
                              <p:nvPr/>
                            </p:nvGrpSpPr>
                            <p:grpSpPr bwMode="auto">
                              <a:xfrm>
                                <a:off x="1868" y="2079"/>
                                <a:ext cx="117" cy="225"/>
                                <a:chOff x="2827" y="2891"/>
                                <a:chExt cx="194" cy="333"/>
                              </a:xfrm>
                            </p:grpSpPr>
                            <p:sp>
                              <p:nvSpPr>
                                <p:cNvPr id="161"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2"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3"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1" name="Group 12"/>
                              <p:cNvGrpSpPr>
                                <a:grpSpLocks/>
                              </p:cNvGrpSpPr>
                              <p:nvPr/>
                            </p:nvGrpSpPr>
                            <p:grpSpPr bwMode="auto">
                              <a:xfrm rot="-2930298">
                                <a:off x="1430" y="2278"/>
                                <a:ext cx="117" cy="225"/>
                                <a:chOff x="2827" y="2891"/>
                                <a:chExt cx="194" cy="333"/>
                              </a:xfrm>
                            </p:grpSpPr>
                            <p:sp>
                              <p:nvSpPr>
                                <p:cNvPr id="158"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9"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0"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2" name="Group 16"/>
                              <p:cNvGrpSpPr>
                                <a:grpSpLocks/>
                              </p:cNvGrpSpPr>
                              <p:nvPr/>
                            </p:nvGrpSpPr>
                            <p:grpSpPr bwMode="auto">
                              <a:xfrm rot="3256685">
                                <a:off x="2303" y="2306"/>
                                <a:ext cx="117" cy="225"/>
                                <a:chOff x="2827" y="2891"/>
                                <a:chExt cx="194" cy="333"/>
                              </a:xfrm>
                            </p:grpSpPr>
                            <p:sp>
                              <p:nvSpPr>
                                <p:cNvPr id="155"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6"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57"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3" name="Group 20"/>
                              <p:cNvGrpSpPr>
                                <a:grpSpLocks/>
                              </p:cNvGrpSpPr>
                              <p:nvPr/>
                            </p:nvGrpSpPr>
                            <p:grpSpPr bwMode="auto">
                              <a:xfrm rot="15038951">
                                <a:off x="1360" y="2797"/>
                                <a:ext cx="117" cy="225"/>
                                <a:chOff x="2827" y="2891"/>
                                <a:chExt cx="194" cy="333"/>
                              </a:xfrm>
                            </p:grpSpPr>
                            <p:sp>
                              <p:nvSpPr>
                                <p:cNvPr id="152"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3"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54"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4" name="Group 24"/>
                              <p:cNvGrpSpPr>
                                <a:grpSpLocks/>
                              </p:cNvGrpSpPr>
                              <p:nvPr/>
                            </p:nvGrpSpPr>
                            <p:grpSpPr bwMode="auto">
                              <a:xfrm rot="10800000">
                                <a:off x="1839" y="3123"/>
                                <a:ext cx="117" cy="225"/>
                                <a:chOff x="2827" y="2891"/>
                                <a:chExt cx="194" cy="333"/>
                              </a:xfrm>
                            </p:grpSpPr>
                            <p:sp>
                              <p:nvSpPr>
                                <p:cNvPr id="149"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0"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51"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5" name="Group 28"/>
                              <p:cNvGrpSpPr>
                                <a:grpSpLocks/>
                              </p:cNvGrpSpPr>
                              <p:nvPr/>
                            </p:nvGrpSpPr>
                            <p:grpSpPr bwMode="auto">
                              <a:xfrm rot="7226384">
                                <a:off x="2312" y="2882"/>
                                <a:ext cx="117" cy="225"/>
                                <a:chOff x="2827" y="2891"/>
                                <a:chExt cx="194" cy="333"/>
                              </a:xfrm>
                            </p:grpSpPr>
                            <p:sp>
                              <p:nvSpPr>
                                <p:cNvPr id="146" name="Rectangle 29"/>
                                <p:cNvSpPr>
                                  <a:spLocks noChangeArrowheads="1"/>
                                </p:cNvSpPr>
                                <p:nvPr/>
                              </p:nvSpPr>
                              <p:spPr bwMode="auto">
                                <a:xfrm>
                                  <a:off x="2860" y="2984"/>
                                  <a:ext cx="48" cy="240"/>
                                </a:xfrm>
                                <a:prstGeom prst="rect">
                                  <a:avLst/>
                                </a:prstGeom>
                                <a:solidFill>
                                  <a:srgbClr val="00B0F0"/>
                                </a:solidFill>
                                <a:ln w="9525">
                                  <a:noFill/>
                                  <a:miter lim="800000"/>
                                  <a:headEnd/>
                                  <a:tailEnd/>
                                </a:ln>
                                <a:effectLst/>
                              </p:spPr>
                              <p:txBody>
                                <a:bodyPr wrap="none" anchor="ctr"/>
                                <a:lstStyle/>
                                <a:p>
                                  <a:endParaRPr lang="en-GB"/>
                                </a:p>
                              </p:txBody>
                            </p:sp>
                            <p:sp>
                              <p:nvSpPr>
                                <p:cNvPr id="147"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48"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sp>
                          <p:nvSpPr>
                            <p:cNvPr id="138" name="AutoShape 40"/>
                            <p:cNvSpPr>
                              <a:spLocks noChangeArrowheads="1"/>
                            </p:cNvSpPr>
                            <p:nvPr/>
                          </p:nvSpPr>
                          <p:spPr bwMode="auto">
                            <a:xfrm rot="18172031">
                              <a:off x="5803464" y="3268919"/>
                              <a:ext cx="254493" cy="167764"/>
                            </a:xfrm>
                            <a:prstGeom prst="triangle">
                              <a:avLst>
                                <a:gd name="adj" fmla="val 50000"/>
                              </a:avLst>
                            </a:prstGeom>
                            <a:solidFill>
                              <a:srgbClr val="7030A0"/>
                            </a:solidFill>
                            <a:ln w="9525">
                              <a:solidFill>
                                <a:schemeClr val="tx1"/>
                              </a:solidFill>
                              <a:miter lim="800000"/>
                              <a:headEnd/>
                              <a:tailEnd/>
                            </a:ln>
                            <a:effectLst/>
                          </p:spPr>
                          <p:txBody>
                            <a:bodyPr wrap="none" anchor="ctr"/>
                            <a:lstStyle/>
                            <a:p>
                              <a:endParaRPr lang="en-GB"/>
                            </a:p>
                          </p:txBody>
                        </p:sp>
                      </p:grpSp>
                      <p:grpSp>
                        <p:nvGrpSpPr>
                          <p:cNvPr id="118" name="Group 80"/>
                          <p:cNvGrpSpPr/>
                          <p:nvPr/>
                        </p:nvGrpSpPr>
                        <p:grpSpPr>
                          <a:xfrm rot="20303977">
                            <a:off x="5189087" y="2110156"/>
                            <a:ext cx="1656324" cy="1598593"/>
                            <a:chOff x="5257800" y="2286000"/>
                            <a:chExt cx="1371600" cy="1371600"/>
                          </a:xfrm>
                        </p:grpSpPr>
                        <p:grpSp>
                          <p:nvGrpSpPr>
                            <p:cNvPr id="120" name="Group 81"/>
                            <p:cNvGrpSpPr/>
                            <p:nvPr/>
                          </p:nvGrpSpPr>
                          <p:grpSpPr>
                            <a:xfrm flipV="1">
                              <a:off x="5867400" y="3200400"/>
                              <a:ext cx="152400" cy="457200"/>
                              <a:chOff x="1219200" y="4114800"/>
                              <a:chExt cx="152400" cy="381000"/>
                            </a:xfrm>
                          </p:grpSpPr>
                          <p:cxnSp>
                            <p:nvCxnSpPr>
                              <p:cNvPr id="134" name="Straight Connector 13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1" name="Group 82"/>
                            <p:cNvGrpSpPr/>
                            <p:nvPr/>
                          </p:nvGrpSpPr>
                          <p:grpSpPr>
                            <a:xfrm rot="16200000">
                              <a:off x="5410200" y="2743200"/>
                              <a:ext cx="152400" cy="457200"/>
                              <a:chOff x="1219200" y="4114800"/>
                              <a:chExt cx="152400" cy="381000"/>
                            </a:xfrm>
                          </p:grpSpPr>
                          <p:cxnSp>
                            <p:nvCxnSpPr>
                              <p:cNvPr id="131" name="Straight Connector 13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2" name="Group 83"/>
                            <p:cNvGrpSpPr/>
                            <p:nvPr/>
                          </p:nvGrpSpPr>
                          <p:grpSpPr>
                            <a:xfrm rot="5400000">
                              <a:off x="6324600" y="2743200"/>
                              <a:ext cx="152400" cy="457200"/>
                              <a:chOff x="1219200" y="4114800"/>
                              <a:chExt cx="152400" cy="381000"/>
                            </a:xfrm>
                          </p:grpSpPr>
                          <p:cxnSp>
                            <p:nvCxnSpPr>
                              <p:cNvPr id="128" name="Straight Connector 127"/>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3" name="Group 84"/>
                            <p:cNvGrpSpPr/>
                            <p:nvPr/>
                          </p:nvGrpSpPr>
                          <p:grpSpPr>
                            <a:xfrm>
                              <a:off x="5867400" y="2286000"/>
                              <a:ext cx="152400" cy="457200"/>
                              <a:chOff x="1219200" y="4114800"/>
                              <a:chExt cx="152400" cy="381000"/>
                            </a:xfrm>
                          </p:grpSpPr>
                          <p:cxnSp>
                            <p:nvCxnSpPr>
                              <p:cNvPr id="125" name="Straight Connector 12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4" name="Oval 123"/>
                            <p:cNvSpPr/>
                            <p:nvPr/>
                          </p:nvSpPr>
                          <p:spPr>
                            <a:xfrm>
                              <a:off x="5562600" y="2590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19" name="TextBox 118"/>
                          <p:cNvSpPr txBox="1"/>
                          <p:nvPr/>
                        </p:nvSpPr>
                        <p:spPr>
                          <a:xfrm>
                            <a:off x="5508343" y="2667000"/>
                            <a:ext cx="1066799" cy="500094"/>
                          </a:xfrm>
                          <a:prstGeom prst="rect">
                            <a:avLst/>
                          </a:prstGeom>
                          <a:noFill/>
                        </p:spPr>
                        <p:txBody>
                          <a:bodyPr wrap="square" lIns="0" tIns="0" rIns="0" bIns="0" rtlCol="0">
                            <a:spAutoFit/>
                          </a:bodyPr>
                          <a:lstStyle/>
                          <a:p>
                            <a:pPr algn="ctr"/>
                            <a:r>
                              <a:rPr lang="en-GB" dirty="0"/>
                              <a:t>T-Helper cell</a:t>
                            </a:r>
                          </a:p>
                        </p:txBody>
                      </p:sp>
                    </p:grpSp>
                    <p:grpSp>
                      <p:nvGrpSpPr>
                        <p:cNvPr id="169" name="Group 81"/>
                        <p:cNvGrpSpPr>
                          <a:grpSpLocks/>
                        </p:cNvGrpSpPr>
                        <p:nvPr/>
                      </p:nvGrpSpPr>
                      <p:grpSpPr bwMode="auto">
                        <a:xfrm>
                          <a:off x="3200400" y="3505200"/>
                          <a:ext cx="1376421" cy="1481138"/>
                          <a:chOff x="1306" y="2079"/>
                          <a:chExt cx="1177" cy="1269"/>
                        </a:xfrm>
                      </p:grpSpPr>
                      <p:sp>
                        <p:nvSpPr>
                          <p:cNvPr id="201"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177" name="Group 8"/>
                          <p:cNvGrpSpPr>
                            <a:grpSpLocks/>
                          </p:cNvGrpSpPr>
                          <p:nvPr/>
                        </p:nvGrpSpPr>
                        <p:grpSpPr bwMode="auto">
                          <a:xfrm>
                            <a:off x="1868" y="2079"/>
                            <a:ext cx="117" cy="225"/>
                            <a:chOff x="2827" y="2891"/>
                            <a:chExt cx="194" cy="333"/>
                          </a:xfrm>
                        </p:grpSpPr>
                        <p:sp>
                          <p:nvSpPr>
                            <p:cNvPr id="198"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9"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00"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78" name="Group 12"/>
                          <p:cNvGrpSpPr>
                            <a:grpSpLocks/>
                          </p:cNvGrpSpPr>
                          <p:nvPr/>
                        </p:nvGrpSpPr>
                        <p:grpSpPr bwMode="auto">
                          <a:xfrm rot="-2930298">
                            <a:off x="1430" y="2278"/>
                            <a:ext cx="117" cy="225"/>
                            <a:chOff x="2827" y="2891"/>
                            <a:chExt cx="194" cy="333"/>
                          </a:xfrm>
                        </p:grpSpPr>
                        <p:sp>
                          <p:nvSpPr>
                            <p:cNvPr id="195"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6"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7"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79" name="Group 16"/>
                          <p:cNvGrpSpPr>
                            <a:grpSpLocks/>
                          </p:cNvGrpSpPr>
                          <p:nvPr/>
                        </p:nvGrpSpPr>
                        <p:grpSpPr bwMode="auto">
                          <a:xfrm rot="3256685">
                            <a:off x="2303" y="2306"/>
                            <a:ext cx="117" cy="225"/>
                            <a:chOff x="2827" y="2891"/>
                            <a:chExt cx="194" cy="333"/>
                          </a:xfrm>
                        </p:grpSpPr>
                        <p:sp>
                          <p:nvSpPr>
                            <p:cNvPr id="192"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3"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4"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80" name="Group 20"/>
                          <p:cNvGrpSpPr>
                            <a:grpSpLocks/>
                          </p:cNvGrpSpPr>
                          <p:nvPr/>
                        </p:nvGrpSpPr>
                        <p:grpSpPr bwMode="auto">
                          <a:xfrm rot="15038951">
                            <a:off x="1360" y="2797"/>
                            <a:ext cx="117" cy="225"/>
                            <a:chOff x="2827" y="2891"/>
                            <a:chExt cx="194" cy="333"/>
                          </a:xfrm>
                        </p:grpSpPr>
                        <p:sp>
                          <p:nvSpPr>
                            <p:cNvPr id="189"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0"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1"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81" name="Group 24"/>
                          <p:cNvGrpSpPr>
                            <a:grpSpLocks/>
                          </p:cNvGrpSpPr>
                          <p:nvPr/>
                        </p:nvGrpSpPr>
                        <p:grpSpPr bwMode="auto">
                          <a:xfrm rot="10800000">
                            <a:off x="1839" y="3123"/>
                            <a:ext cx="117" cy="225"/>
                            <a:chOff x="2827" y="2891"/>
                            <a:chExt cx="194" cy="333"/>
                          </a:xfrm>
                        </p:grpSpPr>
                        <p:sp>
                          <p:nvSpPr>
                            <p:cNvPr id="186"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87"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88"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82" name="Group 28"/>
                          <p:cNvGrpSpPr>
                            <a:grpSpLocks/>
                          </p:cNvGrpSpPr>
                          <p:nvPr/>
                        </p:nvGrpSpPr>
                        <p:grpSpPr bwMode="auto">
                          <a:xfrm rot="7226384">
                            <a:off x="2312" y="2882"/>
                            <a:ext cx="117" cy="225"/>
                            <a:chOff x="2827" y="2891"/>
                            <a:chExt cx="194" cy="333"/>
                          </a:xfrm>
                        </p:grpSpPr>
                        <p:sp>
                          <p:nvSpPr>
                            <p:cNvPr id="183"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84"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85"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203" name="Group 81"/>
                        <p:cNvGrpSpPr>
                          <a:grpSpLocks/>
                        </p:cNvGrpSpPr>
                        <p:nvPr/>
                      </p:nvGrpSpPr>
                      <p:grpSpPr bwMode="auto">
                        <a:xfrm>
                          <a:off x="5334000" y="3581400"/>
                          <a:ext cx="1374082" cy="1481138"/>
                          <a:chOff x="1306" y="2079"/>
                          <a:chExt cx="1175" cy="1269"/>
                        </a:xfrm>
                      </p:grpSpPr>
                      <p:sp>
                        <p:nvSpPr>
                          <p:cNvPr id="229"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205" name="Group 8"/>
                          <p:cNvGrpSpPr>
                            <a:grpSpLocks/>
                          </p:cNvGrpSpPr>
                          <p:nvPr/>
                        </p:nvGrpSpPr>
                        <p:grpSpPr bwMode="auto">
                          <a:xfrm>
                            <a:off x="1868" y="2079"/>
                            <a:ext cx="117" cy="225"/>
                            <a:chOff x="2827" y="2891"/>
                            <a:chExt cx="194" cy="333"/>
                          </a:xfrm>
                        </p:grpSpPr>
                        <p:sp>
                          <p:nvSpPr>
                            <p:cNvPr id="226"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27"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8"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6" name="Group 12"/>
                          <p:cNvGrpSpPr>
                            <a:grpSpLocks/>
                          </p:cNvGrpSpPr>
                          <p:nvPr/>
                        </p:nvGrpSpPr>
                        <p:grpSpPr bwMode="auto">
                          <a:xfrm rot="-2930298">
                            <a:off x="1430" y="2278"/>
                            <a:ext cx="117" cy="225"/>
                            <a:chOff x="2827" y="2891"/>
                            <a:chExt cx="194" cy="333"/>
                          </a:xfrm>
                        </p:grpSpPr>
                        <p:sp>
                          <p:nvSpPr>
                            <p:cNvPr id="223"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24"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5"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7" name="Group 16"/>
                          <p:cNvGrpSpPr>
                            <a:grpSpLocks/>
                          </p:cNvGrpSpPr>
                          <p:nvPr/>
                        </p:nvGrpSpPr>
                        <p:grpSpPr bwMode="auto">
                          <a:xfrm rot="3256685">
                            <a:off x="2303" y="2306"/>
                            <a:ext cx="117" cy="225"/>
                            <a:chOff x="2827" y="2891"/>
                            <a:chExt cx="194" cy="333"/>
                          </a:xfrm>
                        </p:grpSpPr>
                        <p:sp>
                          <p:nvSpPr>
                            <p:cNvPr id="220"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21"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2"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8" name="Group 20"/>
                          <p:cNvGrpSpPr>
                            <a:grpSpLocks/>
                          </p:cNvGrpSpPr>
                          <p:nvPr/>
                        </p:nvGrpSpPr>
                        <p:grpSpPr bwMode="auto">
                          <a:xfrm rot="15038951">
                            <a:off x="1360" y="2799"/>
                            <a:ext cx="117" cy="225"/>
                            <a:chOff x="2827" y="2891"/>
                            <a:chExt cx="194" cy="333"/>
                          </a:xfrm>
                        </p:grpSpPr>
                        <p:sp>
                          <p:nvSpPr>
                            <p:cNvPr id="217"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8"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19"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9" name="Group 24"/>
                          <p:cNvGrpSpPr>
                            <a:grpSpLocks/>
                          </p:cNvGrpSpPr>
                          <p:nvPr/>
                        </p:nvGrpSpPr>
                        <p:grpSpPr bwMode="auto">
                          <a:xfrm rot="10800000">
                            <a:off x="1839" y="3123"/>
                            <a:ext cx="117" cy="225"/>
                            <a:chOff x="2827" y="2891"/>
                            <a:chExt cx="194" cy="333"/>
                          </a:xfrm>
                        </p:grpSpPr>
                        <p:sp>
                          <p:nvSpPr>
                            <p:cNvPr id="214"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5"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16"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10" name="Group 28"/>
                          <p:cNvGrpSpPr>
                            <a:grpSpLocks/>
                          </p:cNvGrpSpPr>
                          <p:nvPr/>
                        </p:nvGrpSpPr>
                        <p:grpSpPr bwMode="auto">
                          <a:xfrm rot="7226384">
                            <a:off x="2310" y="2884"/>
                            <a:ext cx="117" cy="225"/>
                            <a:chOff x="2827" y="2891"/>
                            <a:chExt cx="194" cy="333"/>
                          </a:xfrm>
                        </p:grpSpPr>
                        <p:sp>
                          <p:nvSpPr>
                            <p:cNvPr id="211"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2"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13"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cxnSp>
                      <p:nvCxnSpPr>
                        <p:cNvPr id="260" name="Straight Arrow Connector 259"/>
                        <p:cNvCxnSpPr/>
                        <p:nvPr/>
                      </p:nvCxnSpPr>
                      <p:spPr>
                        <a:xfrm rot="5400000">
                          <a:off x="3886200" y="2895600"/>
                          <a:ext cx="11430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rot="16200000" flipH="1">
                          <a:off x="4838700" y="2857500"/>
                          <a:ext cx="12192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16200000" flipH="1">
                          <a:off x="6134100" y="5067300"/>
                          <a:ext cx="685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64" name="TextBox 263"/>
                    <p:cNvSpPr txBox="1"/>
                    <p:nvPr/>
                  </p:nvSpPr>
                  <p:spPr>
                    <a:xfrm>
                      <a:off x="3380946" y="3942241"/>
                      <a:ext cx="1114811" cy="639008"/>
                    </a:xfrm>
                    <a:prstGeom prst="rect">
                      <a:avLst/>
                    </a:prstGeom>
                    <a:noFill/>
                  </p:spPr>
                  <p:txBody>
                    <a:bodyPr wrap="square" rtlCol="0">
                      <a:spAutoFit/>
                    </a:bodyPr>
                    <a:lstStyle/>
                    <a:p>
                      <a:pPr algn="ctr"/>
                      <a:r>
                        <a:rPr lang="en-GB" sz="2000" b="1" dirty="0"/>
                        <a:t>Memory cell</a:t>
                      </a:r>
                    </a:p>
                  </p:txBody>
                </p:sp>
                <p:sp>
                  <p:nvSpPr>
                    <p:cNvPr id="265" name="TextBox 264"/>
                    <p:cNvSpPr txBox="1"/>
                    <p:nvPr/>
                  </p:nvSpPr>
                  <p:spPr>
                    <a:xfrm>
                      <a:off x="5583969" y="3982063"/>
                      <a:ext cx="963518" cy="639008"/>
                    </a:xfrm>
                    <a:prstGeom prst="rect">
                      <a:avLst/>
                    </a:prstGeom>
                    <a:noFill/>
                  </p:spPr>
                  <p:txBody>
                    <a:bodyPr wrap="square" rtlCol="0">
                      <a:spAutoFit/>
                    </a:bodyPr>
                    <a:lstStyle/>
                    <a:p>
                      <a:pPr algn="ctr"/>
                      <a:r>
                        <a:rPr lang="en-GB" sz="2000" b="1" dirty="0"/>
                        <a:t>Plasma cell</a:t>
                      </a:r>
                      <a:endParaRPr lang="en-GB" dirty="0"/>
                    </a:p>
                  </p:txBody>
                </p:sp>
              </p:grpSp>
            </p:grpSp>
            <p:sp>
              <p:nvSpPr>
                <p:cNvPr id="257" name="AutoShape 38"/>
                <p:cNvSpPr>
                  <a:spLocks noChangeArrowheads="1"/>
                </p:cNvSpPr>
                <p:nvPr/>
              </p:nvSpPr>
              <p:spPr bwMode="auto">
                <a:xfrm rot="14002208">
                  <a:off x="3636774" y="1341554"/>
                  <a:ext cx="295333" cy="21352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258" name="AutoShape 38"/>
                <p:cNvSpPr>
                  <a:spLocks noChangeArrowheads="1"/>
                </p:cNvSpPr>
                <p:nvPr/>
              </p:nvSpPr>
              <p:spPr bwMode="auto">
                <a:xfrm rot="3860794">
                  <a:off x="2215180" y="2162680"/>
                  <a:ext cx="319350" cy="224414"/>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grpSp>
            <p:nvGrpSpPr>
              <p:cNvPr id="10" name="Group 9"/>
              <p:cNvGrpSpPr/>
              <p:nvPr/>
            </p:nvGrpSpPr>
            <p:grpSpPr>
              <a:xfrm>
                <a:off x="588723" y="1177447"/>
                <a:ext cx="10559441" cy="4568404"/>
                <a:chOff x="588723" y="1177447"/>
                <a:chExt cx="10559441" cy="4568404"/>
              </a:xfrm>
            </p:grpSpPr>
            <p:sp>
              <p:nvSpPr>
                <p:cNvPr id="4" name="TextBox 3"/>
                <p:cNvSpPr txBox="1"/>
                <p:nvPr/>
              </p:nvSpPr>
              <p:spPr>
                <a:xfrm>
                  <a:off x="651510" y="1245870"/>
                  <a:ext cx="1657350" cy="1200329"/>
                </a:xfrm>
                <a:prstGeom prst="rect">
                  <a:avLst/>
                </a:prstGeom>
                <a:noFill/>
              </p:spPr>
              <p:txBody>
                <a:bodyPr wrap="square" lIns="36000" rtlCol="0">
                  <a:spAutoFit/>
                </a:bodyPr>
                <a:lstStyle/>
                <a:p>
                  <a:r>
                    <a:rPr lang="en-GB" b="1" dirty="0">
                      <a:solidFill>
                        <a:srgbClr val="FF0000"/>
                      </a:solidFill>
                    </a:rPr>
                    <a:t>1</a:t>
                  </a:r>
                  <a:r>
                    <a:rPr lang="en-GB" dirty="0">
                      <a:solidFill>
                        <a:srgbClr val="FF0000"/>
                      </a:solidFill>
                    </a:rPr>
                    <a:t> </a:t>
                  </a:r>
                  <a:r>
                    <a:rPr lang="en-GB" dirty="0"/>
                    <a:t>B-cell receptor take up antigens of pathogen</a:t>
                  </a:r>
                </a:p>
              </p:txBody>
            </p:sp>
            <p:sp>
              <p:nvSpPr>
                <p:cNvPr id="6" name="TextBox 5"/>
                <p:cNvSpPr txBox="1"/>
                <p:nvPr/>
              </p:nvSpPr>
              <p:spPr>
                <a:xfrm>
                  <a:off x="8906006" y="1177447"/>
                  <a:ext cx="2242158" cy="1477328"/>
                </a:xfrm>
                <a:prstGeom prst="rect">
                  <a:avLst/>
                </a:prstGeom>
                <a:noFill/>
              </p:spPr>
              <p:txBody>
                <a:bodyPr wrap="square" rtlCol="0">
                  <a:spAutoFit/>
                </a:bodyPr>
                <a:lstStyle/>
                <a:p>
                  <a:r>
                    <a:rPr lang="en-GB" b="1" dirty="0">
                      <a:solidFill>
                        <a:srgbClr val="FF0000"/>
                      </a:solidFill>
                    </a:rPr>
                    <a:t>2</a:t>
                  </a:r>
                  <a:r>
                    <a:rPr lang="en-GB" dirty="0"/>
                    <a:t> A Helper T-cell attaches  to the presented antigens on the B-cell and activates the B-cell</a:t>
                  </a:r>
                </a:p>
              </p:txBody>
            </p:sp>
            <p:sp>
              <p:nvSpPr>
                <p:cNvPr id="7" name="TextBox 6"/>
                <p:cNvSpPr txBox="1"/>
                <p:nvPr/>
              </p:nvSpPr>
              <p:spPr>
                <a:xfrm>
                  <a:off x="588723" y="3845491"/>
                  <a:ext cx="3569918" cy="1200329"/>
                </a:xfrm>
                <a:prstGeom prst="rect">
                  <a:avLst/>
                </a:prstGeom>
                <a:noFill/>
              </p:spPr>
              <p:txBody>
                <a:bodyPr wrap="square" rtlCol="0">
                  <a:spAutoFit/>
                </a:bodyPr>
                <a:lstStyle/>
                <a:p>
                  <a:r>
                    <a:rPr lang="en-GB" b="1" dirty="0">
                      <a:solidFill>
                        <a:srgbClr val="FF0000"/>
                      </a:solidFill>
                    </a:rPr>
                    <a:t>3</a:t>
                  </a:r>
                  <a:r>
                    <a:rPr lang="en-GB" dirty="0"/>
                    <a:t> The B cell divides by </a:t>
                  </a:r>
                  <a:r>
                    <a:rPr lang="en-GB" dirty="0">
                      <a:solidFill>
                        <a:srgbClr val="FF0000"/>
                      </a:solidFill>
                    </a:rPr>
                    <a:t>mitosis</a:t>
                  </a:r>
                  <a:r>
                    <a:rPr lang="en-GB" dirty="0"/>
                    <a:t> to produce a clone of B- cells which differentiate into </a:t>
                  </a:r>
                  <a:r>
                    <a:rPr lang="en-GB" dirty="0">
                      <a:solidFill>
                        <a:srgbClr val="FF0000"/>
                      </a:solidFill>
                    </a:rPr>
                    <a:t>memory cells </a:t>
                  </a:r>
                  <a:r>
                    <a:rPr lang="en-GB" dirty="0"/>
                    <a:t>and</a:t>
                  </a:r>
                  <a:r>
                    <a:rPr lang="en-GB" dirty="0">
                      <a:solidFill>
                        <a:srgbClr val="FF0000"/>
                      </a:solidFill>
                    </a:rPr>
                    <a:t> Plasma cells.</a:t>
                  </a:r>
                </a:p>
              </p:txBody>
            </p:sp>
            <p:sp>
              <p:nvSpPr>
                <p:cNvPr id="9" name="TextBox 8"/>
                <p:cNvSpPr txBox="1"/>
                <p:nvPr/>
              </p:nvSpPr>
              <p:spPr>
                <a:xfrm>
                  <a:off x="8768219" y="4822521"/>
                  <a:ext cx="2204581" cy="923330"/>
                </a:xfrm>
                <a:prstGeom prst="rect">
                  <a:avLst/>
                </a:prstGeom>
                <a:noFill/>
              </p:spPr>
              <p:txBody>
                <a:bodyPr wrap="square" rtlCol="0">
                  <a:spAutoFit/>
                </a:bodyPr>
                <a:lstStyle/>
                <a:p>
                  <a:r>
                    <a:rPr lang="en-GB" b="1" dirty="0">
                      <a:solidFill>
                        <a:srgbClr val="FF0000"/>
                      </a:solidFill>
                    </a:rPr>
                    <a:t>4 </a:t>
                  </a:r>
                  <a:r>
                    <a:rPr lang="en-GB" dirty="0"/>
                    <a:t>The plasma cells secrete antibodies into the blood.</a:t>
                  </a:r>
                </a:p>
              </p:txBody>
            </p:sp>
          </p:grpSp>
        </p:grpSp>
        <p:sp>
          <p:nvSpPr>
            <p:cNvPr id="202" name="TextBox 201"/>
            <p:cNvSpPr txBox="1"/>
            <p:nvPr/>
          </p:nvSpPr>
          <p:spPr>
            <a:xfrm>
              <a:off x="6039814" y="1667579"/>
              <a:ext cx="956002" cy="400110"/>
            </a:xfrm>
            <a:prstGeom prst="rect">
              <a:avLst/>
            </a:prstGeom>
            <a:noFill/>
          </p:spPr>
          <p:txBody>
            <a:bodyPr wrap="square" rtlCol="0">
              <a:spAutoFit/>
            </a:bodyPr>
            <a:lstStyle/>
            <a:p>
              <a:r>
                <a:rPr lang="en-GB" sz="2000" b="1" dirty="0"/>
                <a:t>B-cell</a:t>
              </a:r>
            </a:p>
          </p:txBody>
        </p:sp>
      </p:grpSp>
      <p:sp>
        <p:nvSpPr>
          <p:cNvPr id="14" name="Oval 13"/>
          <p:cNvSpPr/>
          <p:nvPr/>
        </p:nvSpPr>
        <p:spPr>
          <a:xfrm>
            <a:off x="2798064" y="1473802"/>
            <a:ext cx="428889" cy="38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34"/>
          <p:cNvSpPr>
            <a:spLocks/>
          </p:cNvSpPr>
          <p:nvPr/>
        </p:nvSpPr>
        <p:spPr bwMode="auto">
          <a:xfrm rot="13066228">
            <a:off x="2939404" y="1429728"/>
            <a:ext cx="55059" cy="410469"/>
          </a:xfrm>
          <a:custGeom>
            <a:avLst/>
            <a:gdLst/>
            <a:ahLst/>
            <a:cxnLst>
              <a:cxn ang="0">
                <a:pos x="8" y="541"/>
              </a:cxn>
              <a:cxn ang="0">
                <a:pos x="8" y="201"/>
              </a:cxn>
              <a:cxn ang="0">
                <a:pos x="56" y="33"/>
              </a:cxn>
              <a:cxn ang="0">
                <a:pos x="152" y="21"/>
              </a:cxn>
              <a:cxn ang="0">
                <a:pos x="220" y="161"/>
              </a:cxn>
              <a:cxn ang="0">
                <a:pos x="220" y="565"/>
              </a:cxn>
              <a:cxn ang="0">
                <a:pos x="192" y="769"/>
              </a:cxn>
              <a:cxn ang="0">
                <a:pos x="100" y="805"/>
              </a:cxn>
              <a:cxn ang="0">
                <a:pos x="36" y="729"/>
              </a:cxn>
              <a:cxn ang="0">
                <a:pos x="8" y="541"/>
              </a:cxn>
            </a:cxnLst>
            <a:rect l="0" t="0" r="r" b="b"/>
            <a:pathLst>
              <a:path w="231" h="812">
                <a:moveTo>
                  <a:pt x="8" y="541"/>
                </a:moveTo>
                <a:cubicBezTo>
                  <a:pt x="3" y="453"/>
                  <a:pt x="0" y="286"/>
                  <a:pt x="8" y="201"/>
                </a:cubicBezTo>
                <a:cubicBezTo>
                  <a:pt x="16" y="116"/>
                  <a:pt x="32" y="63"/>
                  <a:pt x="56" y="33"/>
                </a:cubicBezTo>
                <a:cubicBezTo>
                  <a:pt x="80" y="3"/>
                  <a:pt x="125" y="0"/>
                  <a:pt x="152" y="21"/>
                </a:cubicBezTo>
                <a:cubicBezTo>
                  <a:pt x="179" y="42"/>
                  <a:pt x="209" y="70"/>
                  <a:pt x="220" y="161"/>
                </a:cubicBezTo>
                <a:cubicBezTo>
                  <a:pt x="231" y="252"/>
                  <a:pt x="225" y="464"/>
                  <a:pt x="220" y="565"/>
                </a:cubicBezTo>
                <a:cubicBezTo>
                  <a:pt x="215" y="666"/>
                  <a:pt x="212" y="729"/>
                  <a:pt x="192" y="769"/>
                </a:cubicBezTo>
                <a:cubicBezTo>
                  <a:pt x="172" y="809"/>
                  <a:pt x="126" y="812"/>
                  <a:pt x="100" y="805"/>
                </a:cubicBezTo>
                <a:cubicBezTo>
                  <a:pt x="74" y="798"/>
                  <a:pt x="52" y="772"/>
                  <a:pt x="36" y="729"/>
                </a:cubicBezTo>
                <a:cubicBezTo>
                  <a:pt x="20" y="686"/>
                  <a:pt x="13" y="629"/>
                  <a:pt x="8" y="541"/>
                </a:cubicBezTo>
                <a:close/>
              </a:path>
            </a:pathLst>
          </a:custGeom>
          <a:solidFill>
            <a:srgbClr val="0070C0"/>
          </a:solidFill>
          <a:ln w="9525">
            <a:solidFill>
              <a:schemeClr val="tx1"/>
            </a:solidFill>
            <a:round/>
            <a:headEnd/>
            <a:tailEnd/>
          </a:ln>
          <a:effectLst/>
        </p:spPr>
        <p:txBody>
          <a:bodyPr/>
          <a:lstStyle/>
          <a:p>
            <a:endParaRPr lang="en-GB"/>
          </a:p>
        </p:txBody>
      </p:sp>
      <p:pic>
        <p:nvPicPr>
          <p:cNvPr id="15" name="Picture 14"/>
          <p:cNvPicPr>
            <a:picLocks noChangeAspect="1"/>
          </p:cNvPicPr>
          <p:nvPr/>
        </p:nvPicPr>
        <p:blipFill>
          <a:blip r:embed="rId2"/>
          <a:stretch>
            <a:fillRect/>
          </a:stretch>
        </p:blipFill>
        <p:spPr>
          <a:xfrm>
            <a:off x="3009064" y="1680159"/>
            <a:ext cx="140874" cy="151440"/>
          </a:xfrm>
          <a:prstGeom prst="rect">
            <a:avLst/>
          </a:prstGeom>
        </p:spPr>
      </p:pic>
      <p:grpSp>
        <p:nvGrpSpPr>
          <p:cNvPr id="18" name="Group 17"/>
          <p:cNvGrpSpPr/>
          <p:nvPr/>
        </p:nvGrpSpPr>
        <p:grpSpPr>
          <a:xfrm>
            <a:off x="554935" y="5338323"/>
            <a:ext cx="5172347" cy="1226802"/>
            <a:chOff x="554935" y="5338323"/>
            <a:chExt cx="5172347" cy="1226802"/>
          </a:xfrm>
        </p:grpSpPr>
        <p:sp>
          <p:nvSpPr>
            <p:cNvPr id="262" name="TextBox 261"/>
            <p:cNvSpPr txBox="1"/>
            <p:nvPr/>
          </p:nvSpPr>
          <p:spPr>
            <a:xfrm>
              <a:off x="831097" y="6195793"/>
              <a:ext cx="4896185" cy="369332"/>
            </a:xfrm>
            <a:prstGeom prst="rect">
              <a:avLst/>
            </a:prstGeom>
            <a:noFill/>
          </p:spPr>
          <p:txBody>
            <a:bodyPr wrap="square" lIns="36000" rtlCol="0">
              <a:spAutoFit/>
            </a:bodyPr>
            <a:lstStyle/>
            <a:p>
              <a:r>
                <a:rPr lang="en-GB" b="1" dirty="0"/>
                <a:t>Non self antigen found on pathogens surface</a:t>
              </a:r>
              <a:endParaRPr lang="en-GB" dirty="0"/>
            </a:p>
          </p:txBody>
        </p:sp>
        <p:sp>
          <p:nvSpPr>
            <p:cNvPr id="230" name="AutoShape 40"/>
            <p:cNvSpPr>
              <a:spLocks noChangeArrowheads="1"/>
            </p:cNvSpPr>
            <p:nvPr/>
          </p:nvSpPr>
          <p:spPr bwMode="auto">
            <a:xfrm>
              <a:off x="554935" y="5855653"/>
              <a:ext cx="350602" cy="198960"/>
            </a:xfrm>
            <a:prstGeom prst="triangle">
              <a:avLst>
                <a:gd name="adj" fmla="val 50000"/>
              </a:avLst>
            </a:prstGeom>
            <a:solidFill>
              <a:srgbClr val="7030A0"/>
            </a:solidFill>
            <a:ln w="9525">
              <a:solidFill>
                <a:schemeClr val="tx1"/>
              </a:solidFill>
              <a:miter lim="800000"/>
              <a:headEnd/>
              <a:tailEnd/>
            </a:ln>
            <a:effectLst/>
          </p:spPr>
          <p:txBody>
            <a:bodyPr wrap="none" anchor="ctr"/>
            <a:lstStyle/>
            <a:p>
              <a:endParaRPr lang="en-GB"/>
            </a:p>
          </p:txBody>
        </p:sp>
        <p:sp>
          <p:nvSpPr>
            <p:cNvPr id="232" name="TextBox 231"/>
            <p:cNvSpPr txBox="1"/>
            <p:nvPr/>
          </p:nvSpPr>
          <p:spPr>
            <a:xfrm>
              <a:off x="907374" y="5816120"/>
              <a:ext cx="2958081" cy="414710"/>
            </a:xfrm>
            <a:prstGeom prst="rect">
              <a:avLst/>
            </a:prstGeom>
            <a:noFill/>
          </p:spPr>
          <p:txBody>
            <a:bodyPr wrap="square" lIns="36000" rtlCol="0">
              <a:spAutoFit/>
            </a:bodyPr>
            <a:lstStyle/>
            <a:p>
              <a:r>
                <a:rPr lang="en-GB" b="1" dirty="0"/>
                <a:t>Processed antigen</a:t>
              </a:r>
              <a:endParaRPr lang="en-GB" dirty="0"/>
            </a:p>
          </p:txBody>
        </p:sp>
        <p:sp>
          <p:nvSpPr>
            <p:cNvPr id="259" name="AutoShape 38"/>
            <p:cNvSpPr>
              <a:spLocks noChangeArrowheads="1"/>
            </p:cNvSpPr>
            <p:nvPr/>
          </p:nvSpPr>
          <p:spPr bwMode="auto">
            <a:xfrm rot="7541966">
              <a:off x="568697" y="6290751"/>
              <a:ext cx="286619" cy="22642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263" name="Rectangle 25"/>
            <p:cNvSpPr>
              <a:spLocks noChangeArrowheads="1"/>
            </p:cNvSpPr>
            <p:nvPr/>
          </p:nvSpPr>
          <p:spPr bwMode="auto">
            <a:xfrm rot="10800000" flipH="1">
              <a:off x="767989" y="5469564"/>
              <a:ext cx="48991" cy="235433"/>
            </a:xfrm>
            <a:prstGeom prst="rect">
              <a:avLst/>
            </a:prstGeom>
            <a:solidFill>
              <a:srgbClr val="003300"/>
            </a:solidFill>
            <a:ln w="9525">
              <a:noFill/>
              <a:miter lim="800000"/>
              <a:headEnd/>
              <a:tailEnd/>
            </a:ln>
            <a:effectLst/>
          </p:spPr>
          <p:txBody>
            <a:bodyPr wrap="none" anchor="ctr"/>
            <a:lstStyle/>
            <a:p>
              <a:endParaRPr lang="en-GB"/>
            </a:p>
          </p:txBody>
        </p:sp>
        <p:sp>
          <p:nvSpPr>
            <p:cNvPr id="267" name="Rectangle 27"/>
            <p:cNvSpPr>
              <a:spLocks noChangeArrowheads="1"/>
            </p:cNvSpPr>
            <p:nvPr/>
          </p:nvSpPr>
          <p:spPr bwMode="auto">
            <a:xfrm rot="8198195" flipV="1">
              <a:off x="806571" y="5418733"/>
              <a:ext cx="150071" cy="44144"/>
            </a:xfrm>
            <a:prstGeom prst="rect">
              <a:avLst/>
            </a:prstGeom>
            <a:solidFill>
              <a:srgbClr val="003300"/>
            </a:solidFill>
            <a:ln w="9525">
              <a:noFill/>
              <a:miter lim="800000"/>
              <a:headEnd/>
              <a:tailEnd/>
            </a:ln>
            <a:effectLst/>
          </p:spPr>
          <p:txBody>
            <a:bodyPr wrap="none" anchor="ctr"/>
            <a:lstStyle/>
            <a:p>
              <a:endParaRPr lang="en-GB"/>
            </a:p>
          </p:txBody>
        </p:sp>
        <p:sp>
          <p:nvSpPr>
            <p:cNvPr id="272" name="Rectangle 27"/>
            <p:cNvSpPr>
              <a:spLocks noChangeArrowheads="1"/>
            </p:cNvSpPr>
            <p:nvPr/>
          </p:nvSpPr>
          <p:spPr bwMode="auto">
            <a:xfrm rot="3691843" flipV="1">
              <a:off x="690364" y="5405389"/>
              <a:ext cx="135501" cy="48891"/>
            </a:xfrm>
            <a:prstGeom prst="rect">
              <a:avLst/>
            </a:prstGeom>
            <a:solidFill>
              <a:srgbClr val="003300"/>
            </a:solidFill>
            <a:ln w="9525">
              <a:noFill/>
              <a:miter lim="800000"/>
              <a:headEnd/>
              <a:tailEnd/>
            </a:ln>
            <a:effectLst/>
          </p:spPr>
          <p:txBody>
            <a:bodyPr wrap="none" anchor="ctr"/>
            <a:lstStyle/>
            <a:p>
              <a:endParaRPr lang="en-GB"/>
            </a:p>
          </p:txBody>
        </p:sp>
        <p:sp>
          <p:nvSpPr>
            <p:cNvPr id="273" name="TextBox 272"/>
            <p:cNvSpPr txBox="1"/>
            <p:nvPr/>
          </p:nvSpPr>
          <p:spPr>
            <a:xfrm>
              <a:off x="935795" y="5338323"/>
              <a:ext cx="2958081" cy="414710"/>
            </a:xfrm>
            <a:prstGeom prst="rect">
              <a:avLst/>
            </a:prstGeom>
            <a:noFill/>
          </p:spPr>
          <p:txBody>
            <a:bodyPr wrap="square" lIns="36000" rtlCol="0">
              <a:spAutoFit/>
            </a:bodyPr>
            <a:lstStyle/>
            <a:p>
              <a:r>
                <a:rPr lang="en-GB" b="1" dirty="0"/>
                <a:t>Antibody</a:t>
              </a:r>
              <a:endParaRPr lang="en-GB" dirty="0"/>
            </a:p>
          </p:txBody>
        </p:sp>
      </p:grpSp>
      <p:cxnSp>
        <p:nvCxnSpPr>
          <p:cNvPr id="20" name="Straight Connector 19"/>
          <p:cNvCxnSpPr/>
          <p:nvPr/>
        </p:nvCxnSpPr>
        <p:spPr>
          <a:xfrm flipV="1">
            <a:off x="3005615" y="1505712"/>
            <a:ext cx="1128507" cy="65102"/>
          </a:xfrm>
          <a:prstGeom prst="line">
            <a:avLst/>
          </a:prstGeom>
        </p:spPr>
        <p:style>
          <a:lnRef idx="1">
            <a:schemeClr val="dk1"/>
          </a:lnRef>
          <a:fillRef idx="0">
            <a:schemeClr val="dk1"/>
          </a:fillRef>
          <a:effectRef idx="0">
            <a:schemeClr val="dk1"/>
          </a:effectRef>
          <a:fontRef idx="minor">
            <a:schemeClr val="tx1"/>
          </a:fontRef>
        </p:style>
      </p:cxnSp>
      <p:sp>
        <p:nvSpPr>
          <p:cNvPr id="275" name="TextBox 274"/>
          <p:cNvSpPr txBox="1"/>
          <p:nvPr/>
        </p:nvSpPr>
        <p:spPr>
          <a:xfrm>
            <a:off x="4089933" y="1272577"/>
            <a:ext cx="1657350" cy="369332"/>
          </a:xfrm>
          <a:prstGeom prst="rect">
            <a:avLst/>
          </a:prstGeom>
          <a:noFill/>
        </p:spPr>
        <p:txBody>
          <a:bodyPr wrap="square" lIns="36000" rtlCol="0">
            <a:spAutoFit/>
          </a:bodyPr>
          <a:lstStyle/>
          <a:p>
            <a:r>
              <a:rPr lang="en-GB" dirty="0"/>
              <a:t> </a:t>
            </a:r>
            <a:r>
              <a:rPr lang="en-GB" b="1" dirty="0"/>
              <a:t>pathogen</a:t>
            </a:r>
          </a:p>
        </p:txBody>
      </p:sp>
      <p:cxnSp>
        <p:nvCxnSpPr>
          <p:cNvPr id="276" name="Straight Connector 275"/>
          <p:cNvCxnSpPr>
            <a:stCxn id="15" idx="2"/>
          </p:cNvCxnSpPr>
          <p:nvPr/>
        </p:nvCxnSpPr>
        <p:spPr>
          <a:xfrm flipH="1">
            <a:off x="2675059" y="1831599"/>
            <a:ext cx="404442" cy="1056919"/>
          </a:xfrm>
          <a:prstGeom prst="line">
            <a:avLst/>
          </a:prstGeom>
        </p:spPr>
        <p:style>
          <a:lnRef idx="1">
            <a:schemeClr val="dk1"/>
          </a:lnRef>
          <a:fillRef idx="0">
            <a:schemeClr val="dk1"/>
          </a:fillRef>
          <a:effectRef idx="0">
            <a:schemeClr val="dk1"/>
          </a:effectRef>
          <a:fontRef idx="minor">
            <a:schemeClr val="tx1"/>
          </a:fontRef>
        </p:style>
      </p:cxnSp>
      <p:sp>
        <p:nvSpPr>
          <p:cNvPr id="277" name="TextBox 276"/>
          <p:cNvSpPr txBox="1"/>
          <p:nvPr/>
        </p:nvSpPr>
        <p:spPr>
          <a:xfrm>
            <a:off x="1319023" y="2913664"/>
            <a:ext cx="2958081" cy="414710"/>
          </a:xfrm>
          <a:prstGeom prst="rect">
            <a:avLst/>
          </a:prstGeom>
          <a:noFill/>
        </p:spPr>
        <p:txBody>
          <a:bodyPr wrap="square" lIns="36000" rtlCol="0">
            <a:spAutoFit/>
          </a:bodyPr>
          <a:lstStyle/>
          <a:p>
            <a:r>
              <a:rPr lang="en-GB" b="1" dirty="0"/>
              <a:t>Processed antigen</a:t>
            </a:r>
            <a:endParaRPr lang="en-GB" dirty="0"/>
          </a:p>
        </p:txBody>
      </p:sp>
      <p:cxnSp>
        <p:nvCxnSpPr>
          <p:cNvPr id="278" name="Straight Connector 277"/>
          <p:cNvCxnSpPr/>
          <p:nvPr/>
        </p:nvCxnSpPr>
        <p:spPr>
          <a:xfrm flipH="1">
            <a:off x="4297298" y="1564789"/>
            <a:ext cx="147674" cy="1675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8866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358206" cy="1320800"/>
          </a:xfrm>
        </p:spPr>
        <p:txBody>
          <a:bodyPr/>
          <a:lstStyle/>
          <a:p>
            <a:r>
              <a:rPr lang="en-GB" b="1" dirty="0">
                <a:solidFill>
                  <a:schemeClr val="tx1"/>
                </a:solidFill>
              </a:rPr>
              <a:t>What is Clonal Selection? </a:t>
            </a:r>
            <a:endParaRPr lang="en-GB" sz="2400" i="1" dirty="0">
              <a:solidFill>
                <a:srgbClr val="002060"/>
              </a:solidFill>
            </a:endParaRPr>
          </a:p>
        </p:txBody>
      </p:sp>
      <p:sp>
        <p:nvSpPr>
          <p:cNvPr id="3" name="Content Placeholder 2"/>
          <p:cNvSpPr>
            <a:spLocks noGrp="1"/>
          </p:cNvSpPr>
          <p:nvPr>
            <p:ph idx="1"/>
          </p:nvPr>
        </p:nvSpPr>
        <p:spPr>
          <a:xfrm>
            <a:off x="631614" y="1394779"/>
            <a:ext cx="9278196" cy="3880773"/>
          </a:xfrm>
        </p:spPr>
        <p:txBody>
          <a:bodyPr>
            <a:normAutofit/>
          </a:bodyPr>
          <a:lstStyle/>
          <a:p>
            <a:pPr marL="0" indent="0">
              <a:buNone/>
            </a:pPr>
            <a:endParaRPr lang="en-GB" dirty="0">
              <a:hlinkClick r:id="rId2"/>
            </a:endParaRPr>
          </a:p>
          <a:p>
            <a:pPr marL="0" indent="0">
              <a:buNone/>
            </a:pPr>
            <a:r>
              <a:rPr lang="en-GB" sz="2400" dirty="0">
                <a:solidFill>
                  <a:schemeClr val="tx1"/>
                </a:solidFill>
              </a:rPr>
              <a:t>Clonal selection refers to the way that specific antigens ‘select’ specific B cells with complementary antibodies on their surfaces, thus stimulating them to divide and form </a:t>
            </a:r>
            <a:r>
              <a:rPr lang="en-GB" sz="2400" b="1" dirty="0">
                <a:solidFill>
                  <a:schemeClr val="tx1"/>
                </a:solidFill>
              </a:rPr>
              <a:t>clones</a:t>
            </a:r>
            <a:r>
              <a:rPr lang="en-GB" sz="2400" dirty="0">
                <a:solidFill>
                  <a:schemeClr val="tx1"/>
                </a:solidFill>
              </a:rPr>
              <a:t> (with the help of helper T-cells)</a:t>
            </a:r>
          </a:p>
          <a:p>
            <a:pPr marL="0" indent="0">
              <a:buNone/>
            </a:pPr>
            <a:r>
              <a:rPr lang="en-GB" sz="2400" dirty="0">
                <a:solidFill>
                  <a:schemeClr val="tx1"/>
                </a:solidFill>
              </a:rPr>
              <a:t>Clones are identical copies of the original B cell </a:t>
            </a:r>
          </a:p>
        </p:txBody>
      </p:sp>
    </p:spTree>
    <p:extLst>
      <p:ext uri="{BB962C8B-B14F-4D97-AF65-F5344CB8AC3E}">
        <p14:creationId xmlns:p14="http://schemas.microsoft.com/office/powerpoint/2010/main" val="3001427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118426" cy="1320800"/>
          </a:xfrm>
        </p:spPr>
        <p:txBody>
          <a:bodyPr>
            <a:normAutofit fontScale="90000"/>
          </a:bodyPr>
          <a:lstStyle/>
          <a:p>
            <a:r>
              <a:rPr lang="en-GB" dirty="0">
                <a:solidFill>
                  <a:schemeClr val="tx1">
                    <a:lumMod val="85000"/>
                    <a:lumOff val="15000"/>
                  </a:schemeClr>
                </a:solidFill>
              </a:rPr>
              <a:t>Types of Immunity</a:t>
            </a:r>
            <a:br>
              <a:rPr lang="en-GB" dirty="0">
                <a:solidFill>
                  <a:schemeClr val="tx1">
                    <a:lumMod val="85000"/>
                    <a:lumOff val="15000"/>
                  </a:schemeClr>
                </a:solidFill>
              </a:rPr>
            </a:br>
            <a:r>
              <a:rPr lang="en-GB" dirty="0">
                <a:solidFill>
                  <a:schemeClr val="tx1">
                    <a:lumMod val="85000"/>
                    <a:lumOff val="15000"/>
                  </a:schemeClr>
                </a:solidFill>
              </a:rPr>
              <a:t/>
            </a:r>
            <a:br>
              <a:rPr lang="en-GB" dirty="0">
                <a:solidFill>
                  <a:schemeClr val="tx1">
                    <a:lumMod val="85000"/>
                    <a:lumOff val="15000"/>
                  </a:schemeClr>
                </a:solidFill>
              </a:rPr>
            </a:br>
            <a:endParaRPr lang="en-GB" dirty="0">
              <a:solidFill>
                <a:schemeClr val="tx1">
                  <a:lumMod val="85000"/>
                  <a:lumOff val="15000"/>
                </a:schemeClr>
              </a:solidFill>
            </a:endParaRPr>
          </a:p>
        </p:txBody>
      </p:sp>
      <p:sp>
        <p:nvSpPr>
          <p:cNvPr id="3" name="Content Placeholder 2"/>
          <p:cNvSpPr>
            <a:spLocks noGrp="1"/>
          </p:cNvSpPr>
          <p:nvPr>
            <p:ph idx="1"/>
          </p:nvPr>
        </p:nvSpPr>
        <p:spPr>
          <a:xfrm>
            <a:off x="677334" y="2160589"/>
            <a:ext cx="11200722" cy="3880773"/>
          </a:xfrm>
        </p:spPr>
        <p:txBody>
          <a:bodyPr>
            <a:normAutofit/>
          </a:bodyPr>
          <a:lstStyle/>
          <a:p>
            <a:pPr>
              <a:spcAft>
                <a:spcPts val="1200"/>
              </a:spcAft>
            </a:pPr>
            <a:r>
              <a:rPr lang="en-GB" sz="2800" b="1" dirty="0"/>
              <a:t>Active Immunity </a:t>
            </a:r>
            <a:r>
              <a:rPr lang="en-GB" sz="2800" dirty="0"/>
              <a:t>- Results from your immune system producing memory cells following exposure to an antigen</a:t>
            </a:r>
          </a:p>
          <a:p>
            <a:pPr lvl="0">
              <a:spcAft>
                <a:spcPts val="1200"/>
              </a:spcAft>
            </a:pPr>
            <a:r>
              <a:rPr lang="en-GB" sz="2800" b="1" dirty="0"/>
              <a:t>Passive Immunity </a:t>
            </a:r>
            <a:r>
              <a:rPr lang="en-GB" sz="2800" dirty="0"/>
              <a:t>- Results from being given antibodies from a different organism (mother to baby via placenta or via blood injection </a:t>
            </a:r>
            <a:r>
              <a:rPr lang="en-GB" sz="2800" dirty="0" err="1"/>
              <a:t>eg</a:t>
            </a:r>
            <a:r>
              <a:rPr lang="en-GB" sz="2800" dirty="0"/>
              <a:t> to combat a tetanus infection</a:t>
            </a:r>
            <a:r>
              <a:rPr lang="en-GB" sz="2800" dirty="0" smtClean="0"/>
              <a:t>)</a:t>
            </a:r>
            <a:endParaRPr lang="en-GB" sz="2800" dirty="0"/>
          </a:p>
        </p:txBody>
      </p:sp>
    </p:spTree>
    <p:extLst>
      <p:ext uri="{BB962C8B-B14F-4D97-AF65-F5344CB8AC3E}">
        <p14:creationId xmlns:p14="http://schemas.microsoft.com/office/powerpoint/2010/main" val="81417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570" y="2001981"/>
            <a:ext cx="8596668" cy="3172692"/>
          </a:xfrm>
        </p:spPr>
        <p:txBody>
          <a:bodyPr>
            <a:normAutofit fontScale="90000"/>
          </a:bodyPr>
          <a:lstStyle/>
          <a:p>
            <a:r>
              <a:rPr lang="en-US" dirty="0">
                <a:solidFill>
                  <a:srgbClr val="FF0000"/>
                </a:solidFill>
              </a:rPr>
              <a:t>Primary and Secondary Responses:</a:t>
            </a:r>
            <a:br>
              <a:rPr lang="en-US" dirty="0">
                <a:solidFill>
                  <a:srgbClr val="FF0000"/>
                </a:solidFill>
              </a:rPr>
            </a:br>
            <a:r>
              <a:rPr lang="en-US" dirty="0">
                <a:solidFill>
                  <a:schemeClr val="tx1"/>
                </a:solidFill>
              </a:rPr>
              <a:t/>
            </a:r>
            <a:br>
              <a:rPr lang="en-US" dirty="0">
                <a:solidFill>
                  <a:schemeClr val="tx1"/>
                </a:solidFill>
              </a:rPr>
            </a:br>
            <a:r>
              <a:rPr lang="en-US" dirty="0">
                <a:solidFill>
                  <a:schemeClr val="tx1"/>
                </a:solidFill>
              </a:rPr>
              <a:t>Occur with both B and T lymphocytes but normally discussed in relation to B cells and the production of antibodies. Involves the memory cells.</a:t>
            </a:r>
          </a:p>
        </p:txBody>
      </p:sp>
    </p:spTree>
    <p:extLst>
      <p:ext uri="{BB962C8B-B14F-4D97-AF65-F5344CB8AC3E}">
        <p14:creationId xmlns:p14="http://schemas.microsoft.com/office/powerpoint/2010/main" val="1673641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dirty="0">
                <a:solidFill>
                  <a:schemeClr val="tx1"/>
                </a:solidFill>
              </a:rPr>
              <a:t>Specification: section 3.2.4 </a:t>
            </a:r>
            <a:r>
              <a:rPr lang="en-GB" sz="2800" dirty="0">
                <a:solidFill>
                  <a:schemeClr val="tx1"/>
                </a:solidFill>
              </a:rPr>
              <a:t>continued</a:t>
            </a:r>
          </a:p>
        </p:txBody>
      </p:sp>
      <p:sp>
        <p:nvSpPr>
          <p:cNvPr id="3" name="Content Placeholder 2"/>
          <p:cNvSpPr>
            <a:spLocks noGrp="1"/>
          </p:cNvSpPr>
          <p:nvPr>
            <p:ph idx="1"/>
          </p:nvPr>
        </p:nvSpPr>
        <p:spPr>
          <a:xfrm>
            <a:off x="665903" y="1024003"/>
            <a:ext cx="10226887" cy="5491097"/>
          </a:xfrm>
        </p:spPr>
        <p:txBody>
          <a:bodyPr>
            <a:noAutofit/>
          </a:bodyPr>
          <a:lstStyle/>
          <a:p>
            <a:pPr marL="0" indent="0">
              <a:buNone/>
            </a:pPr>
            <a:r>
              <a:rPr lang="en-GB" sz="2000" dirty="0">
                <a:solidFill>
                  <a:schemeClr val="tx1"/>
                </a:solidFill>
              </a:rPr>
              <a:t>The response of </a:t>
            </a:r>
            <a:r>
              <a:rPr lang="en-GB" sz="2000" dirty="0">
                <a:solidFill>
                  <a:srgbClr val="FF0000"/>
                </a:solidFill>
              </a:rPr>
              <a:t>B lymphocytes </a:t>
            </a:r>
            <a:r>
              <a:rPr lang="en-GB" sz="2000" dirty="0">
                <a:solidFill>
                  <a:schemeClr val="tx1"/>
                </a:solidFill>
              </a:rPr>
              <a:t>to a foreign antigen, </a:t>
            </a:r>
            <a:r>
              <a:rPr lang="en-GB" sz="2000" dirty="0">
                <a:solidFill>
                  <a:srgbClr val="FF0000"/>
                </a:solidFill>
              </a:rPr>
              <a:t>clonal selection</a:t>
            </a:r>
            <a:r>
              <a:rPr lang="en-GB" sz="2000" dirty="0">
                <a:solidFill>
                  <a:schemeClr val="tx1"/>
                </a:solidFill>
              </a:rPr>
              <a:t> and the release of </a:t>
            </a:r>
            <a:r>
              <a:rPr lang="en-GB" sz="2000" dirty="0">
                <a:solidFill>
                  <a:srgbClr val="FF0000"/>
                </a:solidFill>
              </a:rPr>
              <a:t>monoclonal antibodies </a:t>
            </a:r>
            <a:r>
              <a:rPr lang="en-GB" sz="2000" dirty="0">
                <a:solidFill>
                  <a:schemeClr val="tx1"/>
                </a:solidFill>
              </a:rPr>
              <a:t>(</a:t>
            </a:r>
            <a:r>
              <a:rPr lang="en-GB" sz="2000" dirty="0">
                <a:solidFill>
                  <a:srgbClr val="FF0000"/>
                </a:solidFill>
              </a:rPr>
              <a:t>the humoral response</a:t>
            </a:r>
            <a:r>
              <a:rPr lang="en-GB" sz="2000" dirty="0">
                <a:solidFill>
                  <a:schemeClr val="tx1"/>
                </a:solidFill>
              </a:rPr>
              <a:t>).</a:t>
            </a:r>
          </a:p>
          <a:p>
            <a:pPr>
              <a:buFont typeface="Wingdings 3" panose="05040102010807070707" pitchFamily="18" charset="2"/>
              <a:buChar char=""/>
            </a:pPr>
            <a:r>
              <a:rPr lang="en-GB" sz="2000" dirty="0">
                <a:solidFill>
                  <a:schemeClr val="tx1"/>
                </a:solidFill>
              </a:rPr>
              <a:t>Definition of </a:t>
            </a:r>
            <a:r>
              <a:rPr lang="en-GB" sz="2000" dirty="0">
                <a:solidFill>
                  <a:srgbClr val="FF0000"/>
                </a:solidFill>
              </a:rPr>
              <a:t>antibody</a:t>
            </a:r>
          </a:p>
          <a:p>
            <a:pPr>
              <a:buFont typeface="Wingdings 3" panose="05040102010807070707" pitchFamily="18" charset="2"/>
              <a:buChar char=""/>
            </a:pPr>
            <a:r>
              <a:rPr lang="en-GB" sz="2000" dirty="0">
                <a:solidFill>
                  <a:schemeClr val="tx1"/>
                </a:solidFill>
              </a:rPr>
              <a:t>Antibody structure</a:t>
            </a:r>
          </a:p>
          <a:p>
            <a:pPr>
              <a:buFont typeface="Wingdings 3" panose="05040102010807070707" pitchFamily="18" charset="2"/>
              <a:buChar char=""/>
            </a:pPr>
            <a:r>
              <a:rPr lang="en-GB" sz="2000" dirty="0">
                <a:solidFill>
                  <a:schemeClr val="tx1"/>
                </a:solidFill>
              </a:rPr>
              <a:t>The formation of an antigen-antibody complex, leading to the destruction of the antigen, limited to </a:t>
            </a:r>
            <a:r>
              <a:rPr lang="en-GB" sz="2000" dirty="0">
                <a:solidFill>
                  <a:srgbClr val="FF0000"/>
                </a:solidFill>
              </a:rPr>
              <a:t>agglutination</a:t>
            </a:r>
            <a:r>
              <a:rPr lang="en-GB" sz="2000" dirty="0">
                <a:solidFill>
                  <a:schemeClr val="tx1"/>
                </a:solidFill>
              </a:rPr>
              <a:t> and phagocytosis of bacterial cells.</a:t>
            </a:r>
          </a:p>
          <a:p>
            <a:pPr>
              <a:buFont typeface="Wingdings 3" panose="05040102010807070707" pitchFamily="18" charset="2"/>
              <a:buChar char=""/>
            </a:pPr>
            <a:r>
              <a:rPr lang="en-GB" sz="2000" dirty="0">
                <a:solidFill>
                  <a:schemeClr val="tx1"/>
                </a:solidFill>
              </a:rPr>
              <a:t>The roles of </a:t>
            </a:r>
            <a:r>
              <a:rPr lang="en-GB" sz="2000" dirty="0">
                <a:solidFill>
                  <a:srgbClr val="FF0000"/>
                </a:solidFill>
              </a:rPr>
              <a:t>plasma cells </a:t>
            </a:r>
            <a:r>
              <a:rPr lang="en-GB" sz="2000" dirty="0">
                <a:solidFill>
                  <a:schemeClr val="tx1"/>
                </a:solidFill>
              </a:rPr>
              <a:t>and of </a:t>
            </a:r>
            <a:r>
              <a:rPr lang="en-GB" sz="2000" dirty="0">
                <a:solidFill>
                  <a:srgbClr val="FF0000"/>
                </a:solidFill>
              </a:rPr>
              <a:t>memory cells</a:t>
            </a:r>
            <a:r>
              <a:rPr lang="en-GB" sz="2000" dirty="0">
                <a:solidFill>
                  <a:schemeClr val="tx1"/>
                </a:solidFill>
              </a:rPr>
              <a:t> in producing primary and secondary immune responses.</a:t>
            </a:r>
          </a:p>
          <a:p>
            <a:pPr marL="0" indent="0">
              <a:buNone/>
            </a:pPr>
            <a:r>
              <a:rPr lang="en-GB" sz="2000" dirty="0">
                <a:solidFill>
                  <a:schemeClr val="tx1"/>
                </a:solidFill>
              </a:rPr>
              <a:t>The use of vaccines to provide protection for individuals and populations against disease. The concept of herd immunity.</a:t>
            </a:r>
          </a:p>
          <a:p>
            <a:pPr marL="0" indent="0">
              <a:buNone/>
            </a:pPr>
            <a:r>
              <a:rPr lang="en-GB" sz="2000" dirty="0">
                <a:solidFill>
                  <a:schemeClr val="tx1"/>
                </a:solidFill>
              </a:rPr>
              <a:t>The difference between </a:t>
            </a:r>
            <a:r>
              <a:rPr lang="en-GB" sz="2000" dirty="0">
                <a:solidFill>
                  <a:srgbClr val="FF0000"/>
                </a:solidFill>
              </a:rPr>
              <a:t>active</a:t>
            </a:r>
            <a:r>
              <a:rPr lang="en-GB" sz="2000" dirty="0">
                <a:solidFill>
                  <a:schemeClr val="tx1"/>
                </a:solidFill>
              </a:rPr>
              <a:t> and </a:t>
            </a:r>
            <a:r>
              <a:rPr lang="en-GB" sz="2000" dirty="0">
                <a:solidFill>
                  <a:srgbClr val="FF0000"/>
                </a:solidFill>
              </a:rPr>
              <a:t>passive immunity</a:t>
            </a:r>
            <a:r>
              <a:rPr lang="en-GB" sz="2000" dirty="0">
                <a:solidFill>
                  <a:schemeClr val="tx1"/>
                </a:solidFill>
              </a:rPr>
              <a:t>.</a:t>
            </a:r>
          </a:p>
          <a:p>
            <a:pPr marL="0" indent="0">
              <a:buNone/>
            </a:pPr>
            <a:r>
              <a:rPr lang="en-GB" sz="2000" dirty="0">
                <a:solidFill>
                  <a:schemeClr val="tx1"/>
                </a:solidFill>
              </a:rPr>
              <a:t>Structure of the human immunodeficiency virus (HIV) and its replication in helper T cells.</a:t>
            </a:r>
          </a:p>
          <a:p>
            <a:pPr marL="0" indent="0">
              <a:buNone/>
            </a:pPr>
            <a:r>
              <a:rPr lang="en-GB" sz="2000" dirty="0">
                <a:solidFill>
                  <a:schemeClr val="tx1"/>
                </a:solidFill>
              </a:rPr>
              <a:t>How HIV causes the symptoms of AIDS. Why antibiotics are ineffective against viruses.</a:t>
            </a: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636472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25295" y="186559"/>
            <a:ext cx="9758295" cy="868362"/>
          </a:xfrm>
        </p:spPr>
        <p:txBody>
          <a:bodyPr>
            <a:normAutofit/>
          </a:bodyPr>
          <a:lstStyle/>
          <a:p>
            <a:r>
              <a:rPr lang="en-GB" sz="3200" b="1" dirty="0">
                <a:solidFill>
                  <a:schemeClr val="tx1"/>
                </a:solidFill>
              </a:rPr>
              <a:t>Primary and Secondary Responses Graphically</a:t>
            </a:r>
          </a:p>
        </p:txBody>
      </p:sp>
      <p:sp>
        <p:nvSpPr>
          <p:cNvPr id="9219" name="Rectangle 3"/>
          <p:cNvSpPr>
            <a:spLocks noGrp="1" noChangeArrowheads="1"/>
          </p:cNvSpPr>
          <p:nvPr>
            <p:ph idx="1"/>
          </p:nvPr>
        </p:nvSpPr>
        <p:spPr/>
        <p:txBody>
          <a:bodyPr/>
          <a:lstStyle/>
          <a:p>
            <a:pPr>
              <a:buFontTx/>
              <a:buNone/>
            </a:pPr>
            <a:r>
              <a:rPr lang="en-GB"/>
              <a:t>  </a:t>
            </a:r>
          </a:p>
        </p:txBody>
      </p:sp>
      <p:pic>
        <p:nvPicPr>
          <p:cNvPr id="9220" name="Picture 4" descr="Copy of Humoral Immunity p2 IRB"/>
          <p:cNvPicPr>
            <a:picLocks noChangeAspect="1" noChangeArrowheads="1"/>
          </p:cNvPicPr>
          <p:nvPr/>
        </p:nvPicPr>
        <p:blipFill>
          <a:blip r:embed="rId2" cstate="print"/>
          <a:srcRect/>
          <a:stretch>
            <a:fillRect/>
          </a:stretch>
        </p:blipFill>
        <p:spPr bwMode="auto">
          <a:xfrm>
            <a:off x="323982" y="1197731"/>
            <a:ext cx="5905275" cy="4503904"/>
          </a:xfrm>
          <a:prstGeom prst="rect">
            <a:avLst/>
          </a:prstGeom>
          <a:noFill/>
        </p:spPr>
      </p:pic>
      <p:sp>
        <p:nvSpPr>
          <p:cNvPr id="9221" name="Text Box 5"/>
          <p:cNvSpPr txBox="1">
            <a:spLocks noChangeArrowheads="1"/>
          </p:cNvSpPr>
          <p:nvPr/>
        </p:nvSpPr>
        <p:spPr bwMode="auto">
          <a:xfrm>
            <a:off x="6455664" y="1417983"/>
            <a:ext cx="5568696" cy="4708981"/>
          </a:xfrm>
          <a:prstGeom prst="rect">
            <a:avLst/>
          </a:prstGeom>
          <a:noFill/>
          <a:ln w="9525">
            <a:noFill/>
            <a:miter lim="800000"/>
            <a:headEnd/>
            <a:tailEnd/>
          </a:ln>
          <a:effectLst/>
        </p:spPr>
        <p:txBody>
          <a:bodyPr wrap="square" lIns="0" rIns="0">
            <a:spAutoFit/>
          </a:bodyPr>
          <a:lstStyle/>
          <a:p>
            <a:pPr marL="285750" indent="-285750">
              <a:spcBef>
                <a:spcPct val="50000"/>
              </a:spcBef>
              <a:buFont typeface="Arial" panose="020B0604020202020204" pitchFamily="34" charset="0"/>
              <a:buChar char="•"/>
            </a:pPr>
            <a:r>
              <a:rPr lang="en-GB" sz="2000" b="1" dirty="0"/>
              <a:t>Primary response- </a:t>
            </a:r>
            <a:r>
              <a:rPr lang="en-GB" sz="2000" dirty="0"/>
              <a:t>Production of antibodies is relatively slow so disease may initially occur before antibodies get it under control-first contact</a:t>
            </a:r>
          </a:p>
          <a:p>
            <a:pPr marL="285750" indent="-285750">
              <a:spcBef>
                <a:spcPct val="50000"/>
              </a:spcBef>
              <a:buFont typeface="Arial" panose="020B0604020202020204" pitchFamily="34" charset="0"/>
              <a:buChar char="•"/>
            </a:pPr>
            <a:r>
              <a:rPr lang="en-GB" sz="2000" b="1" dirty="0"/>
              <a:t>The secondary response </a:t>
            </a:r>
            <a:r>
              <a:rPr lang="en-GB" sz="2000" dirty="0"/>
              <a:t>is </a:t>
            </a:r>
            <a:r>
              <a:rPr lang="en-GB" sz="2000" dirty="0">
                <a:solidFill>
                  <a:srgbClr val="FF0000"/>
                </a:solidFill>
              </a:rPr>
              <a:t>more rapid </a:t>
            </a:r>
            <a:r>
              <a:rPr lang="en-GB" sz="2000" dirty="0"/>
              <a:t>and </a:t>
            </a:r>
            <a:r>
              <a:rPr lang="en-GB" sz="2000" dirty="0">
                <a:solidFill>
                  <a:srgbClr val="FF0000"/>
                </a:solidFill>
              </a:rPr>
              <a:t>more antibodies </a:t>
            </a:r>
            <a:r>
              <a:rPr lang="en-GB" sz="2000" dirty="0"/>
              <a:t>are produced.</a:t>
            </a:r>
          </a:p>
          <a:p>
            <a:pPr marL="285750" indent="-285750">
              <a:spcBef>
                <a:spcPct val="50000"/>
              </a:spcBef>
              <a:buFont typeface="Arial" panose="020B0604020202020204" pitchFamily="34" charset="0"/>
              <a:buChar char="•"/>
            </a:pPr>
            <a:r>
              <a:rPr lang="en-GB" sz="2000" dirty="0"/>
              <a:t>Triggered by </a:t>
            </a:r>
            <a:r>
              <a:rPr lang="en-GB" sz="2000" b="1" dirty="0"/>
              <a:t>second or subsequent contact </a:t>
            </a:r>
            <a:r>
              <a:rPr lang="en-GB" sz="2000" dirty="0"/>
              <a:t>with an antigen </a:t>
            </a:r>
          </a:p>
          <a:p>
            <a:pPr marL="285750" indent="-285750">
              <a:spcBef>
                <a:spcPct val="50000"/>
              </a:spcBef>
              <a:buFont typeface="Arial" panose="020B0604020202020204" pitchFamily="34" charset="0"/>
              <a:buChar char="•"/>
            </a:pPr>
            <a:r>
              <a:rPr lang="en-GB" sz="2000" dirty="0"/>
              <a:t>This results from the presence of Memory-B cells which divide very rapidly. </a:t>
            </a:r>
          </a:p>
          <a:p>
            <a:pPr marL="285750" indent="-285750">
              <a:spcBef>
                <a:spcPct val="50000"/>
              </a:spcBef>
              <a:buFont typeface="Arial" panose="020B0604020202020204" pitchFamily="34" charset="0"/>
              <a:buChar char="•"/>
            </a:pPr>
            <a:r>
              <a:rPr lang="en-GB" sz="2000" dirty="0"/>
              <a:t>The infection is fought very quickly the second time around and </a:t>
            </a:r>
            <a:r>
              <a:rPr lang="en-GB" sz="2000" dirty="0">
                <a:solidFill>
                  <a:srgbClr val="FF0000"/>
                </a:solidFill>
              </a:rPr>
              <a:t>no disease </a:t>
            </a:r>
            <a:r>
              <a:rPr lang="en-GB" sz="2000" dirty="0"/>
              <a:t>is observed.</a:t>
            </a:r>
          </a:p>
        </p:txBody>
      </p:sp>
    </p:spTree>
    <p:extLst>
      <p:ext uri="{BB962C8B-B14F-4D97-AF65-F5344CB8AC3E}">
        <p14:creationId xmlns:p14="http://schemas.microsoft.com/office/powerpoint/2010/main" val="84713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Types of immunity and vaccination </a:t>
            </a:r>
            <a:endParaRPr lang="en-GB" dirty="0"/>
          </a:p>
        </p:txBody>
      </p:sp>
      <p:sp>
        <p:nvSpPr>
          <p:cNvPr id="5" name="Text Placeholder 4"/>
          <p:cNvSpPr>
            <a:spLocks noGrp="1"/>
          </p:cNvSpPr>
          <p:nvPr>
            <p:ph type="body" idx="1"/>
          </p:nvPr>
        </p:nvSpPr>
        <p:spPr/>
        <p:txBody>
          <a:bodyPr/>
          <a:lstStyle/>
          <a:p>
            <a:r>
              <a:rPr lang="en-GB" dirty="0"/>
              <a:t>Primary, secondary immune responses, herd immunity</a:t>
            </a:r>
          </a:p>
        </p:txBody>
      </p:sp>
    </p:spTree>
    <p:extLst>
      <p:ext uri="{BB962C8B-B14F-4D97-AF65-F5344CB8AC3E}">
        <p14:creationId xmlns:p14="http://schemas.microsoft.com/office/powerpoint/2010/main" val="8128559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sz="2800" dirty="0">
                <a:solidFill>
                  <a:schemeClr val="tx1"/>
                </a:solidFill>
              </a:rPr>
              <a:t>Objectives</a:t>
            </a:r>
          </a:p>
        </p:txBody>
      </p:sp>
      <p:sp>
        <p:nvSpPr>
          <p:cNvPr id="3" name="Content Placeholder 2"/>
          <p:cNvSpPr>
            <a:spLocks noGrp="1"/>
          </p:cNvSpPr>
          <p:nvPr>
            <p:ph idx="1"/>
          </p:nvPr>
        </p:nvSpPr>
        <p:spPr>
          <a:xfrm>
            <a:off x="677334" y="909704"/>
            <a:ext cx="10226887" cy="5605396"/>
          </a:xfrm>
        </p:spPr>
        <p:txBody>
          <a:bodyPr>
            <a:noAutofit/>
          </a:bodyPr>
          <a:lstStyle/>
          <a:p>
            <a:pPr marL="0" indent="0">
              <a:buNone/>
            </a:pPr>
            <a:r>
              <a:rPr lang="en-GB" sz="2000" u="sng" dirty="0">
                <a:solidFill>
                  <a:schemeClr val="tx1"/>
                </a:solidFill>
              </a:rPr>
              <a:t>Extract from Specification</a:t>
            </a:r>
          </a:p>
          <a:p>
            <a:pPr marL="0" indent="0">
              <a:buNone/>
            </a:pPr>
            <a:r>
              <a:rPr lang="en-GB" sz="2000" dirty="0">
                <a:solidFill>
                  <a:schemeClr val="tx1"/>
                </a:solidFill>
              </a:rPr>
              <a:t>The </a:t>
            </a:r>
            <a:r>
              <a:rPr lang="en-GB" sz="2000" dirty="0">
                <a:solidFill>
                  <a:srgbClr val="FF0000"/>
                </a:solidFill>
              </a:rPr>
              <a:t>primary </a:t>
            </a:r>
            <a:r>
              <a:rPr lang="en-GB" sz="2000" dirty="0">
                <a:solidFill>
                  <a:schemeClr val="tx1"/>
                </a:solidFill>
              </a:rPr>
              <a:t>and </a:t>
            </a:r>
            <a:r>
              <a:rPr lang="en-GB" sz="2000" dirty="0">
                <a:solidFill>
                  <a:srgbClr val="FF0000"/>
                </a:solidFill>
              </a:rPr>
              <a:t>secondary</a:t>
            </a:r>
            <a:r>
              <a:rPr lang="en-GB" sz="2000" dirty="0">
                <a:solidFill>
                  <a:schemeClr val="tx1"/>
                </a:solidFill>
              </a:rPr>
              <a:t> response</a:t>
            </a:r>
          </a:p>
          <a:p>
            <a:pPr marL="0" indent="0">
              <a:buNone/>
            </a:pPr>
            <a:r>
              <a:rPr lang="en-GB" sz="2000" dirty="0">
                <a:solidFill>
                  <a:schemeClr val="tx1"/>
                </a:solidFill>
              </a:rPr>
              <a:t>The use of vaccines to provide protection for individuals and populations against disease. The concept of </a:t>
            </a:r>
            <a:r>
              <a:rPr lang="en-GB" sz="2000" dirty="0">
                <a:solidFill>
                  <a:srgbClr val="FF0000"/>
                </a:solidFill>
              </a:rPr>
              <a:t>herd immunity</a:t>
            </a:r>
            <a:r>
              <a:rPr lang="en-GB" sz="2000" dirty="0">
                <a:solidFill>
                  <a:schemeClr val="tx1"/>
                </a:solidFill>
              </a:rPr>
              <a:t>.</a:t>
            </a:r>
          </a:p>
          <a:p>
            <a:pPr marL="0" indent="0">
              <a:buNone/>
            </a:pPr>
            <a:r>
              <a:rPr lang="en-GB" sz="2000" dirty="0">
                <a:solidFill>
                  <a:schemeClr val="tx1"/>
                </a:solidFill>
              </a:rPr>
              <a:t>The difference between </a:t>
            </a:r>
            <a:r>
              <a:rPr lang="en-GB" sz="2000" dirty="0">
                <a:solidFill>
                  <a:srgbClr val="FF0000"/>
                </a:solidFill>
              </a:rPr>
              <a:t>active</a:t>
            </a:r>
            <a:r>
              <a:rPr lang="en-GB" sz="2000" dirty="0">
                <a:solidFill>
                  <a:schemeClr val="tx1"/>
                </a:solidFill>
              </a:rPr>
              <a:t> and </a:t>
            </a:r>
            <a:r>
              <a:rPr lang="en-GB" sz="2000" dirty="0">
                <a:solidFill>
                  <a:srgbClr val="FF0000"/>
                </a:solidFill>
              </a:rPr>
              <a:t>passive immunity</a:t>
            </a:r>
            <a:r>
              <a:rPr lang="en-GB" sz="2000" dirty="0">
                <a:solidFill>
                  <a:schemeClr val="tx1"/>
                </a:solidFill>
              </a:rPr>
              <a:t>.</a:t>
            </a:r>
          </a:p>
          <a:p>
            <a:pPr marL="0" indent="0">
              <a:buNone/>
            </a:pPr>
            <a:r>
              <a:rPr lang="en-GB" sz="2000" b="1" dirty="0">
                <a:solidFill>
                  <a:schemeClr val="tx1"/>
                </a:solidFill>
              </a:rPr>
              <a:t>Students should be able to:</a:t>
            </a:r>
          </a:p>
          <a:p>
            <a:pPr>
              <a:buFont typeface="Wingdings 3" panose="05040102010807070707" pitchFamily="18" charset="2"/>
              <a:buChar char="u"/>
            </a:pPr>
            <a:r>
              <a:rPr lang="en-GB" sz="2000" dirty="0">
                <a:solidFill>
                  <a:srgbClr val="FF0000"/>
                </a:solidFill>
              </a:rPr>
              <a:t>Discuss</a:t>
            </a:r>
            <a:r>
              <a:rPr lang="en-GB" sz="2000" dirty="0">
                <a:solidFill>
                  <a:schemeClr val="tx1"/>
                </a:solidFill>
              </a:rPr>
              <a:t> </a:t>
            </a:r>
            <a:r>
              <a:rPr lang="en-GB" sz="2000" dirty="0">
                <a:solidFill>
                  <a:srgbClr val="0070C0"/>
                </a:solidFill>
              </a:rPr>
              <a:t>ethical issues </a:t>
            </a:r>
            <a:r>
              <a:rPr lang="en-GB" sz="2000" dirty="0">
                <a:solidFill>
                  <a:schemeClr val="tx1"/>
                </a:solidFill>
              </a:rPr>
              <a:t>associated with the use of </a:t>
            </a:r>
            <a:r>
              <a:rPr lang="en-GB" sz="2000" dirty="0">
                <a:solidFill>
                  <a:srgbClr val="0070C0"/>
                </a:solidFill>
              </a:rPr>
              <a:t>vaccines</a:t>
            </a:r>
            <a:r>
              <a:rPr lang="en-GB" sz="2000" dirty="0">
                <a:solidFill>
                  <a:schemeClr val="tx1"/>
                </a:solidFill>
              </a:rPr>
              <a:t> and monoclonal antibodies.</a:t>
            </a:r>
          </a:p>
          <a:p>
            <a:pPr>
              <a:buFont typeface="Wingdings 3" panose="05040102010807070707" pitchFamily="18" charset="2"/>
              <a:buChar char="u"/>
            </a:pPr>
            <a:r>
              <a:rPr lang="en-GB" sz="2000" dirty="0">
                <a:solidFill>
                  <a:srgbClr val="FF0000"/>
                </a:solidFill>
              </a:rPr>
              <a:t>Evaluate</a:t>
            </a:r>
            <a:r>
              <a:rPr lang="en-GB" sz="2000" dirty="0">
                <a:solidFill>
                  <a:schemeClr val="tx1"/>
                </a:solidFill>
              </a:rPr>
              <a:t> methodology, evidence and data relating to the use of </a:t>
            </a:r>
            <a:r>
              <a:rPr lang="en-GB" sz="2000" dirty="0">
                <a:solidFill>
                  <a:srgbClr val="0070C0"/>
                </a:solidFill>
              </a:rPr>
              <a:t>vaccines</a:t>
            </a:r>
            <a:r>
              <a:rPr lang="en-GB" sz="2000" dirty="0">
                <a:solidFill>
                  <a:schemeClr val="tx1"/>
                </a:solidFill>
              </a:rPr>
              <a:t> and monoclonal antibodies.</a:t>
            </a:r>
          </a:p>
          <a:p>
            <a:pPr marL="0" indent="0">
              <a:buNone/>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450518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118426" cy="1320800"/>
          </a:xfrm>
        </p:spPr>
        <p:txBody>
          <a:bodyPr>
            <a:normAutofit fontScale="90000"/>
          </a:bodyPr>
          <a:lstStyle/>
          <a:p>
            <a:r>
              <a:rPr lang="en-GB" dirty="0">
                <a:solidFill>
                  <a:schemeClr val="tx1">
                    <a:lumMod val="85000"/>
                    <a:lumOff val="15000"/>
                  </a:schemeClr>
                </a:solidFill>
              </a:rPr>
              <a:t>Types of Immunity</a:t>
            </a:r>
            <a:br>
              <a:rPr lang="en-GB" dirty="0">
                <a:solidFill>
                  <a:schemeClr val="tx1">
                    <a:lumMod val="85000"/>
                    <a:lumOff val="15000"/>
                  </a:schemeClr>
                </a:solidFill>
              </a:rPr>
            </a:br>
            <a:r>
              <a:rPr lang="en-GB" dirty="0">
                <a:solidFill>
                  <a:schemeClr val="tx1">
                    <a:lumMod val="85000"/>
                    <a:lumOff val="15000"/>
                  </a:schemeClr>
                </a:solidFill>
              </a:rPr>
              <a:t/>
            </a:r>
            <a:br>
              <a:rPr lang="en-GB" dirty="0">
                <a:solidFill>
                  <a:schemeClr val="tx1">
                    <a:lumMod val="85000"/>
                    <a:lumOff val="15000"/>
                  </a:schemeClr>
                </a:solidFill>
              </a:rPr>
            </a:br>
            <a:endParaRPr lang="en-GB" dirty="0">
              <a:solidFill>
                <a:schemeClr val="tx1">
                  <a:lumMod val="85000"/>
                  <a:lumOff val="15000"/>
                </a:schemeClr>
              </a:solidFill>
            </a:endParaRPr>
          </a:p>
        </p:txBody>
      </p:sp>
      <p:sp>
        <p:nvSpPr>
          <p:cNvPr id="3" name="Content Placeholder 2"/>
          <p:cNvSpPr>
            <a:spLocks noGrp="1"/>
          </p:cNvSpPr>
          <p:nvPr>
            <p:ph idx="1"/>
          </p:nvPr>
        </p:nvSpPr>
        <p:spPr>
          <a:xfrm>
            <a:off x="677334" y="2160589"/>
            <a:ext cx="11200722" cy="3880773"/>
          </a:xfrm>
        </p:spPr>
        <p:txBody>
          <a:bodyPr>
            <a:normAutofit/>
          </a:bodyPr>
          <a:lstStyle/>
          <a:p>
            <a:pPr>
              <a:spcAft>
                <a:spcPts val="1200"/>
              </a:spcAft>
            </a:pPr>
            <a:r>
              <a:rPr lang="en-GB" sz="2800" b="1" dirty="0"/>
              <a:t>Active Immunity </a:t>
            </a:r>
            <a:r>
              <a:rPr lang="en-GB" sz="2800" dirty="0"/>
              <a:t>- Results from your immune system producing memory cells following exposure to an antigen</a:t>
            </a:r>
          </a:p>
          <a:p>
            <a:pPr lvl="0">
              <a:spcAft>
                <a:spcPts val="1200"/>
              </a:spcAft>
            </a:pPr>
            <a:r>
              <a:rPr lang="en-GB" sz="2800" b="1" dirty="0"/>
              <a:t>Passive Immunity </a:t>
            </a:r>
            <a:r>
              <a:rPr lang="en-GB" sz="2800" dirty="0"/>
              <a:t>- Results from being given antibodies from a different organism (mother to baby via placenta or via blood injection </a:t>
            </a:r>
            <a:r>
              <a:rPr lang="en-GB" sz="2800" dirty="0" err="1"/>
              <a:t>eg</a:t>
            </a:r>
            <a:r>
              <a:rPr lang="en-GB" sz="2800" dirty="0"/>
              <a:t> to combat a tetanus infection</a:t>
            </a:r>
            <a:r>
              <a:rPr lang="en-GB" sz="2800" dirty="0" smtClean="0"/>
              <a:t>)</a:t>
            </a:r>
            <a:endParaRPr lang="en-GB" sz="2800" dirty="0"/>
          </a:p>
        </p:txBody>
      </p:sp>
    </p:spTree>
    <p:extLst>
      <p:ext uri="{BB962C8B-B14F-4D97-AF65-F5344CB8AC3E}">
        <p14:creationId xmlns:p14="http://schemas.microsoft.com/office/powerpoint/2010/main" val="3920790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immunity</a:t>
            </a:r>
            <a:endParaRPr lang="en-GB" dirty="0"/>
          </a:p>
        </p:txBody>
      </p:sp>
      <p:sp>
        <p:nvSpPr>
          <p:cNvPr id="3" name="Content Placeholder 2"/>
          <p:cNvSpPr>
            <a:spLocks noGrp="1"/>
          </p:cNvSpPr>
          <p:nvPr>
            <p:ph idx="1"/>
          </p:nvPr>
        </p:nvSpPr>
        <p:spPr/>
        <p:txBody>
          <a:bodyPr/>
          <a:lstStyle/>
          <a:p>
            <a:r>
              <a:rPr lang="en-GB" dirty="0"/>
              <a:t>They can be either be artificially or naturally acquired.</a:t>
            </a:r>
          </a:p>
          <a:p>
            <a:r>
              <a:rPr lang="en-GB" dirty="0"/>
              <a:t>Naturally acquired active-when a pathogen enters the body and immune system is activated to produce antibodies</a:t>
            </a:r>
          </a:p>
          <a:p>
            <a:r>
              <a:rPr lang="en-GB" dirty="0" smtClean="0"/>
              <a:t>Artificially </a:t>
            </a:r>
            <a:r>
              <a:rPr lang="en-GB" dirty="0"/>
              <a:t>acquired </a:t>
            </a:r>
            <a:r>
              <a:rPr lang="en-GB" dirty="0" smtClean="0"/>
              <a:t>active-vaccinations. This involves inducing an immune response in an individual, without them suffering the symptoms of the disease</a:t>
            </a:r>
            <a:endParaRPr lang="en-GB" dirty="0"/>
          </a:p>
          <a:p>
            <a:pPr marL="0" indent="0">
              <a:buNone/>
            </a:pPr>
            <a:endParaRPr lang="en-GB" dirty="0"/>
          </a:p>
        </p:txBody>
      </p:sp>
    </p:spTree>
    <p:extLst>
      <p:ext uri="{BB962C8B-B14F-4D97-AF65-F5344CB8AC3E}">
        <p14:creationId xmlns:p14="http://schemas.microsoft.com/office/powerpoint/2010/main" val="36503609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4600" y="438588"/>
            <a:ext cx="6967728" cy="6085025"/>
          </a:xfrm>
          <a:prstGeom prst="rect">
            <a:avLst/>
          </a:prstGeom>
        </p:spPr>
      </p:pic>
    </p:spTree>
    <p:extLst>
      <p:ext uri="{BB962C8B-B14F-4D97-AF65-F5344CB8AC3E}">
        <p14:creationId xmlns:p14="http://schemas.microsoft.com/office/powerpoint/2010/main" val="1198053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 active and passive immunity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8159050"/>
              </p:ext>
            </p:extLst>
          </p:nvPr>
        </p:nvGraphicFramePr>
        <p:xfrm>
          <a:off x="933855" y="1690688"/>
          <a:ext cx="9309370" cy="4431596"/>
        </p:xfrm>
        <a:graphic>
          <a:graphicData uri="http://schemas.openxmlformats.org/drawingml/2006/table">
            <a:tbl>
              <a:tblPr firstRow="1" firstCol="1" bandRow="1">
                <a:tableStyleId>{5C22544A-7EE6-4342-B048-85BDC9FD1C3A}</a:tableStyleId>
              </a:tblPr>
              <a:tblGrid>
                <a:gridCol w="3677934">
                  <a:extLst>
                    <a:ext uri="{9D8B030D-6E8A-4147-A177-3AD203B41FA5}">
                      <a16:colId xmlns:a16="http://schemas.microsoft.com/office/drawing/2014/main" val="3096684875"/>
                    </a:ext>
                  </a:extLst>
                </a:gridCol>
                <a:gridCol w="2804478">
                  <a:extLst>
                    <a:ext uri="{9D8B030D-6E8A-4147-A177-3AD203B41FA5}">
                      <a16:colId xmlns:a16="http://schemas.microsoft.com/office/drawing/2014/main" val="120791825"/>
                    </a:ext>
                  </a:extLst>
                </a:gridCol>
                <a:gridCol w="2826958">
                  <a:extLst>
                    <a:ext uri="{9D8B030D-6E8A-4147-A177-3AD203B41FA5}">
                      <a16:colId xmlns:a16="http://schemas.microsoft.com/office/drawing/2014/main" val="3664929258"/>
                    </a:ext>
                  </a:extLst>
                </a:gridCol>
              </a:tblGrid>
              <a:tr h="569878">
                <a:tc>
                  <a:txBody>
                    <a:bodyPr/>
                    <a:lstStyle/>
                    <a:p>
                      <a:pPr>
                        <a:lnSpc>
                          <a:spcPct val="150000"/>
                        </a:lnSpc>
                        <a:spcAft>
                          <a:spcPts val="800"/>
                        </a:spcAft>
                      </a:pPr>
                      <a:r>
                        <a:rPr lang="en-GB" sz="2400" dirty="0">
                          <a:effectLst/>
                        </a:rPr>
                        <a:t>Features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a:effectLst/>
                        </a:rPr>
                        <a:t>Active Immunity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a:effectLst/>
                        </a:rPr>
                        <a:t>Passive Immunity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2865780"/>
                  </a:ext>
                </a:extLst>
              </a:tr>
              <a:tr h="1040575">
                <a:tc>
                  <a:txBody>
                    <a:bodyPr/>
                    <a:lstStyle/>
                    <a:p>
                      <a:pPr>
                        <a:lnSpc>
                          <a:spcPct val="150000"/>
                        </a:lnSpc>
                        <a:spcAft>
                          <a:spcPts val="800"/>
                        </a:spcAft>
                      </a:pPr>
                      <a:r>
                        <a:rPr lang="en-GB" sz="2400" dirty="0">
                          <a:effectLst/>
                        </a:rPr>
                        <a:t>Requires exposure to an antigen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2255367"/>
                  </a:ext>
                </a:extLst>
              </a:tr>
              <a:tr h="1040575">
                <a:tc>
                  <a:txBody>
                    <a:bodyPr/>
                    <a:lstStyle/>
                    <a:p>
                      <a:pPr>
                        <a:lnSpc>
                          <a:spcPct val="150000"/>
                        </a:lnSpc>
                        <a:spcAft>
                          <a:spcPts val="800"/>
                        </a:spcAft>
                      </a:pPr>
                      <a:r>
                        <a:rPr lang="en-GB" sz="2400">
                          <a:effectLst/>
                        </a:rPr>
                        <a:t>Requires time for immunity to develop</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7301770"/>
                  </a:ext>
                </a:extLst>
              </a:tr>
              <a:tr h="569878">
                <a:tc>
                  <a:txBody>
                    <a:bodyPr/>
                    <a:lstStyle/>
                    <a:p>
                      <a:pPr>
                        <a:lnSpc>
                          <a:spcPct val="150000"/>
                        </a:lnSpc>
                        <a:spcAft>
                          <a:spcPts val="800"/>
                        </a:spcAft>
                      </a:pPr>
                      <a:r>
                        <a:rPr lang="en-GB" sz="2400">
                          <a:effectLst/>
                        </a:rPr>
                        <a:t>Memory cells produced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799309"/>
                  </a:ext>
                </a:extLst>
              </a:tr>
              <a:tr h="1040575">
                <a:tc>
                  <a:txBody>
                    <a:bodyPr/>
                    <a:lstStyle/>
                    <a:p>
                      <a:pPr>
                        <a:lnSpc>
                          <a:spcPct val="150000"/>
                        </a:lnSpc>
                        <a:spcAft>
                          <a:spcPts val="800"/>
                        </a:spcAft>
                      </a:pPr>
                      <a:r>
                        <a:rPr lang="en-GB" sz="2400">
                          <a:effectLst/>
                        </a:rPr>
                        <a:t>Protection is long term or short term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5263688"/>
                  </a:ext>
                </a:extLst>
              </a:tr>
            </a:tbl>
          </a:graphicData>
        </a:graphic>
      </p:graphicFrame>
    </p:spTree>
    <p:extLst>
      <p:ext uri="{BB962C8B-B14F-4D97-AF65-F5344CB8AC3E}">
        <p14:creationId xmlns:p14="http://schemas.microsoft.com/office/powerpoint/2010/main" val="1384670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 active and passive immunity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2690234"/>
              </p:ext>
            </p:extLst>
          </p:nvPr>
        </p:nvGraphicFramePr>
        <p:xfrm>
          <a:off x="838200" y="1690688"/>
          <a:ext cx="9696855" cy="4431596"/>
        </p:xfrm>
        <a:graphic>
          <a:graphicData uri="http://schemas.openxmlformats.org/drawingml/2006/table">
            <a:tbl>
              <a:tblPr firstRow="1" firstCol="1" bandRow="1">
                <a:tableStyleId>{5C22544A-7EE6-4342-B048-85BDC9FD1C3A}</a:tableStyleId>
              </a:tblPr>
              <a:tblGrid>
                <a:gridCol w="4051496">
                  <a:extLst>
                    <a:ext uri="{9D8B030D-6E8A-4147-A177-3AD203B41FA5}">
                      <a16:colId xmlns:a16="http://schemas.microsoft.com/office/drawing/2014/main" val="3096684875"/>
                    </a:ext>
                  </a:extLst>
                </a:gridCol>
                <a:gridCol w="2868953">
                  <a:extLst>
                    <a:ext uri="{9D8B030D-6E8A-4147-A177-3AD203B41FA5}">
                      <a16:colId xmlns:a16="http://schemas.microsoft.com/office/drawing/2014/main" val="120791825"/>
                    </a:ext>
                  </a:extLst>
                </a:gridCol>
                <a:gridCol w="2776406">
                  <a:extLst>
                    <a:ext uri="{9D8B030D-6E8A-4147-A177-3AD203B41FA5}">
                      <a16:colId xmlns:a16="http://schemas.microsoft.com/office/drawing/2014/main" val="3664929258"/>
                    </a:ext>
                  </a:extLst>
                </a:gridCol>
              </a:tblGrid>
              <a:tr h="569878">
                <a:tc>
                  <a:txBody>
                    <a:bodyPr/>
                    <a:lstStyle/>
                    <a:p>
                      <a:pPr>
                        <a:lnSpc>
                          <a:spcPct val="150000"/>
                        </a:lnSpc>
                        <a:spcAft>
                          <a:spcPts val="800"/>
                        </a:spcAft>
                      </a:pPr>
                      <a:r>
                        <a:rPr lang="en-GB" sz="2400" dirty="0">
                          <a:effectLst/>
                        </a:rPr>
                        <a:t>Features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Active Immunity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Passive Immunity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2865780"/>
                  </a:ext>
                </a:extLst>
              </a:tr>
              <a:tr h="1097280">
                <a:tc>
                  <a:txBody>
                    <a:bodyPr/>
                    <a:lstStyle/>
                    <a:p>
                      <a:pPr>
                        <a:lnSpc>
                          <a:spcPct val="150000"/>
                        </a:lnSpc>
                        <a:spcAft>
                          <a:spcPts val="800"/>
                        </a:spcAft>
                      </a:pPr>
                      <a:r>
                        <a:rPr lang="en-GB" sz="2400" dirty="0">
                          <a:effectLst/>
                        </a:rPr>
                        <a:t>Requires exposure to an antigen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800"/>
                        </a:spcAft>
                      </a:pPr>
                      <a:r>
                        <a:rPr lang="en-GB" sz="2400" dirty="0">
                          <a:effectLst/>
                        </a:rPr>
                        <a:t> yes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No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2255367"/>
                  </a:ext>
                </a:extLst>
              </a:tr>
              <a:tr h="1097280">
                <a:tc>
                  <a:txBody>
                    <a:bodyPr/>
                    <a:lstStyle/>
                    <a:p>
                      <a:pPr>
                        <a:lnSpc>
                          <a:spcPct val="150000"/>
                        </a:lnSpc>
                        <a:spcAft>
                          <a:spcPts val="800"/>
                        </a:spcAft>
                      </a:pPr>
                      <a:r>
                        <a:rPr lang="en-GB" sz="2400">
                          <a:effectLst/>
                        </a:rPr>
                        <a:t>Requires time for immunity to develop</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yes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No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7301770"/>
                  </a:ext>
                </a:extLst>
              </a:tr>
              <a:tr h="569878">
                <a:tc>
                  <a:txBody>
                    <a:bodyPr/>
                    <a:lstStyle/>
                    <a:p>
                      <a:pPr>
                        <a:lnSpc>
                          <a:spcPct val="150000"/>
                        </a:lnSpc>
                        <a:spcAft>
                          <a:spcPts val="800"/>
                        </a:spcAft>
                      </a:pPr>
                      <a:r>
                        <a:rPr lang="en-GB" sz="2400">
                          <a:effectLst/>
                        </a:rPr>
                        <a:t>Memory cells produced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yes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No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799309"/>
                  </a:ext>
                </a:extLst>
              </a:tr>
              <a:tr h="1097280">
                <a:tc>
                  <a:txBody>
                    <a:bodyPr/>
                    <a:lstStyle/>
                    <a:p>
                      <a:pPr>
                        <a:lnSpc>
                          <a:spcPct val="150000"/>
                        </a:lnSpc>
                        <a:spcAft>
                          <a:spcPts val="800"/>
                        </a:spcAft>
                      </a:pPr>
                      <a:r>
                        <a:rPr lang="en-GB" sz="2400">
                          <a:effectLst/>
                        </a:rPr>
                        <a:t>Protection is long term or short term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long term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short term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5263688"/>
                  </a:ext>
                </a:extLst>
              </a:tr>
            </a:tbl>
          </a:graphicData>
        </a:graphic>
      </p:graphicFrame>
    </p:spTree>
    <p:extLst>
      <p:ext uri="{BB962C8B-B14F-4D97-AF65-F5344CB8AC3E}">
        <p14:creationId xmlns:p14="http://schemas.microsoft.com/office/powerpoint/2010/main" val="438670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What is a vaccine?</a:t>
            </a:r>
          </a:p>
        </p:txBody>
      </p:sp>
      <p:sp>
        <p:nvSpPr>
          <p:cNvPr id="3" name="Content Placeholder 2"/>
          <p:cNvSpPr>
            <a:spLocks noGrp="1"/>
          </p:cNvSpPr>
          <p:nvPr>
            <p:ph idx="1"/>
          </p:nvPr>
        </p:nvSpPr>
        <p:spPr>
          <a:xfrm>
            <a:off x="595038" y="1493077"/>
            <a:ext cx="11173290" cy="4642547"/>
          </a:xfrm>
        </p:spPr>
        <p:txBody>
          <a:bodyPr>
            <a:normAutofit lnSpcReduction="10000"/>
          </a:bodyPr>
          <a:lstStyle/>
          <a:p>
            <a:pPr marL="0" indent="0">
              <a:buNone/>
            </a:pPr>
            <a:r>
              <a:rPr lang="en-GB" dirty="0"/>
              <a:t>Definition : The introduction of a vaccine containing appropriate disease antigens into the body by injection or mouth to induce artificial immunity</a:t>
            </a:r>
          </a:p>
          <a:p>
            <a:pPr>
              <a:spcAft>
                <a:spcPts val="1200"/>
              </a:spcAft>
              <a:buClr>
                <a:schemeClr val="tx1"/>
              </a:buClr>
            </a:pPr>
            <a:r>
              <a:rPr lang="en-GB" dirty="0"/>
              <a:t>A vaccine is a preparation of </a:t>
            </a:r>
            <a:r>
              <a:rPr lang="en-GB" b="1" dirty="0">
                <a:solidFill>
                  <a:srgbClr val="FF0000"/>
                </a:solidFill>
              </a:rPr>
              <a:t>antigens</a:t>
            </a:r>
            <a:r>
              <a:rPr lang="en-GB" dirty="0"/>
              <a:t> from a pathogen.</a:t>
            </a:r>
          </a:p>
          <a:p>
            <a:pPr>
              <a:spcAft>
                <a:spcPts val="1200"/>
              </a:spcAft>
              <a:buClr>
                <a:schemeClr val="tx1"/>
              </a:buClr>
            </a:pPr>
            <a:r>
              <a:rPr lang="en-GB" dirty="0"/>
              <a:t>Vaccines aim to give you an immunity against a </a:t>
            </a:r>
            <a:r>
              <a:rPr lang="en-GB" b="1" dirty="0"/>
              <a:t>particular disease </a:t>
            </a:r>
            <a:r>
              <a:rPr lang="en-GB" dirty="0"/>
              <a:t>by stimulating an immune response to a specific pathogen.</a:t>
            </a:r>
          </a:p>
          <a:p>
            <a:pPr>
              <a:spcAft>
                <a:spcPts val="1200"/>
              </a:spcAft>
              <a:buClr>
                <a:schemeClr val="tx1"/>
              </a:buClr>
            </a:pPr>
            <a:r>
              <a:rPr lang="en-GB" dirty="0"/>
              <a:t>They cause the production of </a:t>
            </a:r>
            <a:r>
              <a:rPr lang="en-GB" b="1" dirty="0">
                <a:solidFill>
                  <a:srgbClr val="FF0000"/>
                </a:solidFill>
              </a:rPr>
              <a:t>memory cells </a:t>
            </a:r>
            <a:r>
              <a:rPr lang="en-GB" dirty="0"/>
              <a:t>which can be rapidly activated on subsequent infections.</a:t>
            </a:r>
          </a:p>
          <a:p>
            <a:pPr>
              <a:spcAft>
                <a:spcPts val="1200"/>
              </a:spcAft>
              <a:buClr>
                <a:srgbClr val="FF0000"/>
              </a:buClr>
              <a:buFont typeface="+mj-lt"/>
              <a:buAutoNum type="alphaUcPeriod" startAt="17"/>
            </a:pPr>
            <a:r>
              <a:rPr lang="en-GB" dirty="0"/>
              <a:t>How can a vaccine be made harmless so it does not itself cause disease? Make a list of ideas in rough! </a:t>
            </a:r>
          </a:p>
          <a:p>
            <a:endParaRPr lang="en-GB" dirty="0"/>
          </a:p>
        </p:txBody>
      </p:sp>
    </p:spTree>
    <p:extLst>
      <p:ext uri="{BB962C8B-B14F-4D97-AF65-F5344CB8AC3E}">
        <p14:creationId xmlns:p14="http://schemas.microsoft.com/office/powerpoint/2010/main" val="7906978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Vaccine Question Answer</a:t>
            </a:r>
            <a:br>
              <a:rPr lang="en-GB" dirty="0">
                <a:solidFill>
                  <a:srgbClr val="FF0000"/>
                </a:solidFill>
              </a:rPr>
            </a:br>
            <a:endParaRPr lang="en-GB" sz="2400" i="1" dirty="0">
              <a:solidFill>
                <a:srgbClr val="002060"/>
              </a:solidFill>
            </a:endParaRPr>
          </a:p>
        </p:txBody>
      </p:sp>
      <p:sp>
        <p:nvSpPr>
          <p:cNvPr id="3" name="Content Placeholder 2"/>
          <p:cNvSpPr>
            <a:spLocks noGrp="1"/>
          </p:cNvSpPr>
          <p:nvPr>
            <p:ph idx="1"/>
          </p:nvPr>
        </p:nvSpPr>
        <p:spPr>
          <a:xfrm>
            <a:off x="749523" y="2101083"/>
            <a:ext cx="9642509" cy="4373858"/>
          </a:xfrm>
        </p:spPr>
        <p:txBody>
          <a:bodyPr>
            <a:noAutofit/>
          </a:bodyPr>
          <a:lstStyle/>
          <a:p>
            <a:pPr>
              <a:buClr>
                <a:srgbClr val="FF0000"/>
              </a:buClr>
              <a:buFont typeface="+mj-lt"/>
              <a:buAutoNum type="alphaUcPeriod" startAt="17"/>
            </a:pPr>
            <a:r>
              <a:rPr lang="en-GB" sz="2800" dirty="0"/>
              <a:t>How can a vaccine be made harmless so it does not itself cause disease?</a:t>
            </a:r>
          </a:p>
          <a:p>
            <a:pPr lvl="1">
              <a:buClr>
                <a:schemeClr val="tx1"/>
              </a:buClr>
            </a:pPr>
            <a:r>
              <a:rPr lang="en-GB" sz="2800" dirty="0">
                <a:solidFill>
                  <a:schemeClr val="tx1"/>
                </a:solidFill>
              </a:rPr>
              <a:t>Killing the pathogen but leaving the antigens unaffected </a:t>
            </a:r>
            <a:r>
              <a:rPr lang="en-GB" sz="2800" dirty="0" err="1">
                <a:solidFill>
                  <a:schemeClr val="tx1"/>
                </a:solidFill>
              </a:rPr>
              <a:t>eg</a:t>
            </a:r>
            <a:r>
              <a:rPr lang="en-GB" sz="2800" dirty="0">
                <a:solidFill>
                  <a:schemeClr val="tx1"/>
                </a:solidFill>
              </a:rPr>
              <a:t> vaccine against cholera</a:t>
            </a:r>
          </a:p>
          <a:p>
            <a:pPr lvl="1">
              <a:buClr>
                <a:schemeClr val="tx1"/>
              </a:buClr>
            </a:pPr>
            <a:r>
              <a:rPr lang="en-GB" sz="2800" dirty="0">
                <a:solidFill>
                  <a:schemeClr val="tx1"/>
                </a:solidFill>
              </a:rPr>
              <a:t>Weakening the pathogen (attenuation) </a:t>
            </a:r>
            <a:r>
              <a:rPr lang="en-GB" sz="2800" dirty="0" err="1">
                <a:solidFill>
                  <a:schemeClr val="tx1"/>
                </a:solidFill>
              </a:rPr>
              <a:t>eg</a:t>
            </a:r>
            <a:r>
              <a:rPr lang="en-GB" sz="2800" dirty="0">
                <a:solidFill>
                  <a:schemeClr val="tx1"/>
                </a:solidFill>
              </a:rPr>
              <a:t> Sabin oral vaccine against polio</a:t>
            </a:r>
          </a:p>
          <a:p>
            <a:pPr lvl="1">
              <a:buClr>
                <a:schemeClr val="tx1"/>
              </a:buClr>
            </a:pPr>
            <a:r>
              <a:rPr lang="en-GB" sz="2800" dirty="0">
                <a:solidFill>
                  <a:schemeClr val="tx1"/>
                </a:solidFill>
              </a:rPr>
              <a:t>Removing the antigens from the surface of the pathogen and using purified antigens to make a vaccine </a:t>
            </a:r>
            <a:r>
              <a:rPr lang="en-GB" sz="2800" dirty="0" err="1">
                <a:solidFill>
                  <a:schemeClr val="tx1"/>
                </a:solidFill>
              </a:rPr>
              <a:t>eg</a:t>
            </a:r>
            <a:r>
              <a:rPr lang="en-GB" sz="2800" dirty="0">
                <a:solidFill>
                  <a:schemeClr val="tx1"/>
                </a:solidFill>
              </a:rPr>
              <a:t> vaccine against Hepatitis B</a:t>
            </a:r>
          </a:p>
          <a:p>
            <a:pPr lvl="1"/>
            <a:endParaRPr lang="en-GB" sz="2400" dirty="0"/>
          </a:p>
        </p:txBody>
      </p:sp>
      <p:pic>
        <p:nvPicPr>
          <p:cNvPr id="3074" name="Picture 2" descr="http://triangulations.files.wordpress.com/2009/04/vaccine.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flipH="1">
            <a:off x="7377558" y="484764"/>
            <a:ext cx="15922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969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dirty="0">
                <a:solidFill>
                  <a:schemeClr val="tx1"/>
                </a:solidFill>
              </a:rPr>
              <a:t>Specification: section 3.2.4 </a:t>
            </a:r>
            <a:r>
              <a:rPr lang="en-GB" sz="2800" dirty="0">
                <a:solidFill>
                  <a:schemeClr val="tx1"/>
                </a:solidFill>
              </a:rPr>
              <a:t>continued</a:t>
            </a:r>
          </a:p>
        </p:txBody>
      </p:sp>
      <p:sp>
        <p:nvSpPr>
          <p:cNvPr id="3" name="Content Placeholder 2"/>
          <p:cNvSpPr>
            <a:spLocks noGrp="1"/>
          </p:cNvSpPr>
          <p:nvPr>
            <p:ph idx="1"/>
          </p:nvPr>
        </p:nvSpPr>
        <p:spPr>
          <a:xfrm>
            <a:off x="665903" y="1024003"/>
            <a:ext cx="10306897" cy="5491097"/>
          </a:xfrm>
        </p:spPr>
        <p:txBody>
          <a:bodyPr>
            <a:noAutofit/>
          </a:bodyPr>
          <a:lstStyle/>
          <a:p>
            <a:pPr marL="0" indent="0">
              <a:buNone/>
            </a:pPr>
            <a:r>
              <a:rPr lang="en-GB" sz="2000" dirty="0">
                <a:solidFill>
                  <a:schemeClr val="tx1"/>
                </a:solidFill>
              </a:rPr>
              <a:t>The use of monoclonal antibodies in:</a:t>
            </a:r>
          </a:p>
          <a:p>
            <a:pPr>
              <a:buFont typeface="Wingdings 3" panose="05040102010807070707" pitchFamily="18" charset="2"/>
              <a:buChar char=""/>
            </a:pPr>
            <a:r>
              <a:rPr lang="en-GB" sz="2000" dirty="0">
                <a:solidFill>
                  <a:schemeClr val="tx1"/>
                </a:solidFill>
              </a:rPr>
              <a:t>Targeting medication to specific cell types by attaching a therapeutic drug to an antibody.</a:t>
            </a:r>
            <a:endParaRPr lang="en-GB" sz="2000" dirty="0">
              <a:solidFill>
                <a:srgbClr val="FF0000"/>
              </a:solidFill>
            </a:endParaRPr>
          </a:p>
          <a:p>
            <a:pPr>
              <a:buFont typeface="Wingdings 3" panose="05040102010807070707" pitchFamily="18" charset="2"/>
              <a:buChar char=""/>
            </a:pPr>
            <a:r>
              <a:rPr lang="en-GB" sz="2000" dirty="0">
                <a:solidFill>
                  <a:schemeClr val="tx1"/>
                </a:solidFill>
              </a:rPr>
              <a:t>Medical diagnosis.</a:t>
            </a:r>
          </a:p>
          <a:p>
            <a:pPr marL="0" indent="0">
              <a:buNone/>
            </a:pPr>
            <a:r>
              <a:rPr lang="en-GB" sz="2000" dirty="0">
                <a:solidFill>
                  <a:schemeClr val="tx1"/>
                </a:solidFill>
              </a:rPr>
              <a:t>Details of the production of monoclonal antibodies is </a:t>
            </a:r>
            <a:r>
              <a:rPr lang="en-GB" sz="2000" b="1" dirty="0">
                <a:solidFill>
                  <a:schemeClr val="tx1"/>
                </a:solidFill>
              </a:rPr>
              <a:t>not</a:t>
            </a:r>
            <a:r>
              <a:rPr lang="en-GB" sz="2000" dirty="0">
                <a:solidFill>
                  <a:schemeClr val="tx1"/>
                </a:solidFill>
              </a:rPr>
              <a:t> required.</a:t>
            </a:r>
          </a:p>
          <a:p>
            <a:pPr marL="0" indent="0">
              <a:buNone/>
            </a:pPr>
            <a:r>
              <a:rPr lang="en-GB" sz="2000" dirty="0">
                <a:solidFill>
                  <a:schemeClr val="tx1"/>
                </a:solidFill>
              </a:rPr>
              <a:t>Ethical issues associated with the use of </a:t>
            </a:r>
            <a:r>
              <a:rPr lang="en-GB" sz="2000" dirty="0">
                <a:solidFill>
                  <a:srgbClr val="FF0000"/>
                </a:solidFill>
              </a:rPr>
              <a:t>vaccines</a:t>
            </a:r>
            <a:r>
              <a:rPr lang="en-GB" sz="2000" dirty="0">
                <a:solidFill>
                  <a:schemeClr val="tx1"/>
                </a:solidFill>
              </a:rPr>
              <a:t> and monoclonal antibodies.</a:t>
            </a:r>
          </a:p>
          <a:p>
            <a:pPr marL="0" indent="0">
              <a:buNone/>
            </a:pPr>
            <a:r>
              <a:rPr lang="en-GB" sz="2000" dirty="0">
                <a:solidFill>
                  <a:schemeClr val="tx1"/>
                </a:solidFill>
              </a:rPr>
              <a:t>The use of antibodies in the </a:t>
            </a:r>
            <a:r>
              <a:rPr lang="en-GB" sz="2000" dirty="0">
                <a:solidFill>
                  <a:srgbClr val="FF0000"/>
                </a:solidFill>
              </a:rPr>
              <a:t>ELISA</a:t>
            </a:r>
            <a:r>
              <a:rPr lang="en-GB" sz="2000" dirty="0">
                <a:solidFill>
                  <a:schemeClr val="tx1"/>
                </a:solidFill>
              </a:rPr>
              <a:t> test.</a:t>
            </a:r>
          </a:p>
          <a:p>
            <a:pPr marL="0" indent="0">
              <a:buNone/>
            </a:pPr>
            <a:r>
              <a:rPr lang="en-GB" sz="2000" b="1" dirty="0">
                <a:solidFill>
                  <a:schemeClr val="tx1"/>
                </a:solidFill>
              </a:rPr>
              <a:t>Students should be able to:</a:t>
            </a:r>
          </a:p>
          <a:p>
            <a:pPr>
              <a:buFont typeface="Wingdings 3" panose="05040102010807070707" pitchFamily="18" charset="2"/>
              <a:buChar char="u"/>
            </a:pPr>
            <a:r>
              <a:rPr lang="en-GB" sz="2000" dirty="0">
                <a:solidFill>
                  <a:schemeClr val="tx1"/>
                </a:solidFill>
              </a:rPr>
              <a:t>Discuss ethical issues associated with the use of vaccines and monoclonal antibodies.</a:t>
            </a:r>
          </a:p>
          <a:p>
            <a:pPr>
              <a:buFont typeface="Wingdings 3" panose="05040102010807070707" pitchFamily="18" charset="2"/>
              <a:buChar char="u"/>
            </a:pPr>
            <a:r>
              <a:rPr lang="en-GB" sz="2000" dirty="0">
                <a:solidFill>
                  <a:schemeClr val="tx1"/>
                </a:solidFill>
              </a:rPr>
              <a:t>Evaluate methodology, evidence and data relating to the use of vaccines and monoclonal antibodies.</a:t>
            </a: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2198349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85" y="285009"/>
            <a:ext cx="9546288" cy="1292000"/>
          </a:xfrm>
        </p:spPr>
        <p:txBody>
          <a:bodyPr>
            <a:noAutofit/>
          </a:bodyPr>
          <a:lstStyle/>
          <a:p>
            <a:r>
              <a:rPr lang="en-GB" sz="2800" b="1" dirty="0">
                <a:solidFill>
                  <a:schemeClr val="tx1"/>
                </a:solidFill>
                <a:latin typeface="Arial" panose="020B0604020202020204" pitchFamily="34" charset="0"/>
                <a:cs typeface="Arial" panose="020B0604020202020204" pitchFamily="34" charset="0"/>
              </a:rPr>
              <a:t>Herd Immunity</a:t>
            </a:r>
            <a:r>
              <a:rPr lang="en-GB" sz="2800" dirty="0">
                <a:solidFill>
                  <a:schemeClr val="tx1"/>
                </a:solidFill>
                <a:latin typeface="Arial" panose="020B0604020202020204" pitchFamily="34" charset="0"/>
                <a:cs typeface="Arial" panose="020B0604020202020204" pitchFamily="34" charset="0"/>
              </a:rPr>
              <a:t>: Why Does Vaccination of many people give protection to Unvaccinated Members of a population?</a:t>
            </a:r>
            <a:br>
              <a:rPr lang="en-GB" sz="2800" dirty="0">
                <a:solidFill>
                  <a:schemeClr val="tx1"/>
                </a:solidFill>
                <a:latin typeface="Arial" panose="020B0604020202020204" pitchFamily="34" charset="0"/>
                <a:cs typeface="Arial" panose="020B0604020202020204" pitchFamily="34" charset="0"/>
              </a:rPr>
            </a:br>
            <a:endParaRPr lang="en-GB" sz="2800" i="1"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2100" y="4852626"/>
            <a:ext cx="5457726" cy="1440468"/>
          </a:xfrm>
          <a:ln w="15875">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322" y="2957730"/>
            <a:ext cx="5453504" cy="1470992"/>
          </a:xfrm>
          <a:prstGeom prst="rect">
            <a:avLst/>
          </a:prstGeom>
          <a:ln w="15875">
            <a:solidFill>
              <a:schemeClr val="accent1"/>
            </a:solidFill>
          </a:ln>
        </p:spPr>
      </p:pic>
      <p:sp>
        <p:nvSpPr>
          <p:cNvPr id="7" name="TextBox 6"/>
          <p:cNvSpPr txBox="1"/>
          <p:nvPr/>
        </p:nvSpPr>
        <p:spPr>
          <a:xfrm>
            <a:off x="6910147" y="1883358"/>
            <a:ext cx="4871036" cy="2585323"/>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When </a:t>
            </a:r>
            <a:r>
              <a:rPr lang="en-GB" sz="2400" b="1" dirty="0">
                <a:latin typeface="Arial" panose="020B0604020202020204" pitchFamily="34" charset="0"/>
                <a:cs typeface="Arial" panose="020B0604020202020204" pitchFamily="34" charset="0"/>
              </a:rPr>
              <a:t>few</a:t>
            </a:r>
            <a:r>
              <a:rPr lang="en-GB" sz="2400" dirty="0">
                <a:latin typeface="Arial" panose="020B0604020202020204" pitchFamily="34" charset="0"/>
                <a:cs typeface="Arial" panose="020B0604020202020204" pitchFamily="34" charset="0"/>
              </a:rPr>
              <a:t> people are vaccinated, few unvaccinated people are protected.</a:t>
            </a:r>
          </a:p>
          <a:p>
            <a:pPr marL="285750" indent="-285750">
              <a:buFont typeface="Arial" panose="020B0604020202020204" pitchFamily="34" charset="0"/>
              <a:buChar char="•"/>
            </a:pPr>
            <a:r>
              <a:rPr lang="en-GB" sz="2400" dirty="0">
                <a:solidFill>
                  <a:srgbClr val="FF0000"/>
                </a:solidFill>
                <a:latin typeface="Arial" panose="020B0604020202020204" pitchFamily="34" charset="0"/>
                <a:cs typeface="Arial" panose="020B0604020202020204" pitchFamily="34" charset="0"/>
              </a:rPr>
              <a:t>Because there are many people close by to catch the disease from.</a:t>
            </a:r>
          </a:p>
          <a:p>
            <a:pPr marL="285750" indent="-285750">
              <a:buFont typeface="Arial" panose="020B0604020202020204" pitchFamily="34" charset="0"/>
              <a:buChar char="•"/>
            </a:pPr>
            <a:endParaRPr lang="en-GB" dirty="0"/>
          </a:p>
        </p:txBody>
      </p:sp>
      <p:sp>
        <p:nvSpPr>
          <p:cNvPr id="8" name="TextBox 7"/>
          <p:cNvSpPr txBox="1"/>
          <p:nvPr/>
        </p:nvSpPr>
        <p:spPr>
          <a:xfrm>
            <a:off x="6908169" y="4354717"/>
            <a:ext cx="4800127" cy="2585323"/>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When </a:t>
            </a:r>
            <a:r>
              <a:rPr lang="en-GB" sz="2400" b="1" dirty="0">
                <a:latin typeface="Arial" panose="020B0604020202020204" pitchFamily="34" charset="0"/>
                <a:cs typeface="Arial" panose="020B0604020202020204" pitchFamily="34" charset="0"/>
              </a:rPr>
              <a:t>many</a:t>
            </a:r>
            <a:r>
              <a:rPr lang="en-GB" sz="2400" dirty="0">
                <a:latin typeface="Arial" panose="020B0604020202020204" pitchFamily="34" charset="0"/>
                <a:cs typeface="Arial" panose="020B0604020202020204" pitchFamily="34" charset="0"/>
              </a:rPr>
              <a:t> people are vaccinated, many unvaccinated people are protected.</a:t>
            </a:r>
          </a:p>
          <a:p>
            <a:pPr marL="285750" indent="-285750">
              <a:buFont typeface="Arial" panose="020B0604020202020204" pitchFamily="34" charset="0"/>
              <a:buChar char="•"/>
            </a:pPr>
            <a:r>
              <a:rPr lang="en-GB" sz="2400" dirty="0">
                <a:solidFill>
                  <a:srgbClr val="FF0000"/>
                </a:solidFill>
                <a:latin typeface="Arial" panose="020B0604020202020204" pitchFamily="34" charset="0"/>
                <a:cs typeface="Arial" panose="020B0604020202020204" pitchFamily="34" charset="0"/>
              </a:rPr>
              <a:t>Because they are less likely to be in contact with an infected person. </a:t>
            </a:r>
          </a:p>
          <a:p>
            <a:pPr marL="285750" indent="-285750">
              <a:buFont typeface="Arial" panose="020B0604020202020204" pitchFamily="34" charset="0"/>
              <a:buChar char="•"/>
            </a:pPr>
            <a:endParaRPr lang="en-GB" dirty="0"/>
          </a:p>
        </p:txBody>
      </p:sp>
      <p:grpSp>
        <p:nvGrpSpPr>
          <p:cNvPr id="20" name="Group 19"/>
          <p:cNvGrpSpPr/>
          <p:nvPr/>
        </p:nvGrpSpPr>
        <p:grpSpPr>
          <a:xfrm>
            <a:off x="492631" y="1942490"/>
            <a:ext cx="5985790" cy="749080"/>
            <a:chOff x="545640" y="1664194"/>
            <a:chExt cx="5985790" cy="749080"/>
          </a:xfrm>
        </p:grpSpPr>
        <p:grpSp>
          <p:nvGrpSpPr>
            <p:cNvPr id="16" name="Group 15"/>
            <p:cNvGrpSpPr/>
            <p:nvPr/>
          </p:nvGrpSpPr>
          <p:grpSpPr>
            <a:xfrm>
              <a:off x="545640" y="1664194"/>
              <a:ext cx="2354521" cy="684180"/>
              <a:chOff x="863692" y="1684073"/>
              <a:chExt cx="2354521" cy="684180"/>
            </a:xfrm>
          </p:grpSpPr>
          <p:sp>
            <p:nvSpPr>
              <p:cNvPr id="9" name="TextBox 8"/>
              <p:cNvSpPr txBox="1"/>
              <p:nvPr/>
            </p:nvSpPr>
            <p:spPr>
              <a:xfrm>
                <a:off x="1282535" y="1721922"/>
                <a:ext cx="1935678" cy="646331"/>
              </a:xfrm>
              <a:prstGeom prst="rect">
                <a:avLst/>
              </a:prstGeom>
              <a:noFill/>
            </p:spPr>
            <p:txBody>
              <a:bodyPr wrap="square" rtlCol="0">
                <a:spAutoFit/>
              </a:bodyPr>
              <a:lstStyle/>
              <a:p>
                <a:r>
                  <a:rPr lang="en-GB" dirty="0"/>
                  <a:t>Not vaccinated but still healthy</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692" y="1684073"/>
                <a:ext cx="442594" cy="634663"/>
              </a:xfrm>
              <a:prstGeom prst="rect">
                <a:avLst/>
              </a:prstGeom>
            </p:spPr>
          </p:pic>
        </p:grpSp>
        <p:grpSp>
          <p:nvGrpSpPr>
            <p:cNvPr id="17" name="Group 16"/>
            <p:cNvGrpSpPr/>
            <p:nvPr/>
          </p:nvGrpSpPr>
          <p:grpSpPr>
            <a:xfrm>
              <a:off x="2815486" y="1731222"/>
              <a:ext cx="1979823" cy="630753"/>
              <a:chOff x="3391954" y="1751099"/>
              <a:chExt cx="1979823" cy="630753"/>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954" y="1751099"/>
                <a:ext cx="477078" cy="630753"/>
              </a:xfrm>
              <a:prstGeom prst="rect">
                <a:avLst/>
              </a:prstGeom>
            </p:spPr>
          </p:pic>
          <p:sp>
            <p:nvSpPr>
              <p:cNvPr id="12" name="TextBox 11"/>
              <p:cNvSpPr txBox="1"/>
              <p:nvPr/>
            </p:nvSpPr>
            <p:spPr>
              <a:xfrm>
                <a:off x="3924364" y="1906075"/>
                <a:ext cx="1447413" cy="369332"/>
              </a:xfrm>
              <a:prstGeom prst="rect">
                <a:avLst/>
              </a:prstGeom>
              <a:noFill/>
            </p:spPr>
            <p:txBody>
              <a:bodyPr wrap="square" rtlCol="0">
                <a:spAutoFit/>
              </a:bodyPr>
              <a:lstStyle/>
              <a:p>
                <a:r>
                  <a:rPr lang="en-GB" dirty="0"/>
                  <a:t>Infected </a:t>
                </a:r>
              </a:p>
            </p:txBody>
          </p:sp>
        </p:grpSp>
        <p:grpSp>
          <p:nvGrpSpPr>
            <p:cNvPr id="18" name="Group 17"/>
            <p:cNvGrpSpPr/>
            <p:nvPr/>
          </p:nvGrpSpPr>
          <p:grpSpPr>
            <a:xfrm>
              <a:off x="4409881" y="1697656"/>
              <a:ext cx="2121549" cy="715618"/>
              <a:chOff x="5647296" y="1718192"/>
              <a:chExt cx="1913564" cy="675863"/>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7296" y="1718192"/>
                <a:ext cx="707450" cy="675863"/>
              </a:xfrm>
              <a:prstGeom prst="rect">
                <a:avLst/>
              </a:prstGeom>
            </p:spPr>
          </p:pic>
          <p:sp>
            <p:nvSpPr>
              <p:cNvPr id="14" name="TextBox 13"/>
              <p:cNvSpPr txBox="1"/>
              <p:nvPr/>
            </p:nvSpPr>
            <p:spPr>
              <a:xfrm>
                <a:off x="6331329" y="1894545"/>
                <a:ext cx="1229531" cy="348814"/>
              </a:xfrm>
              <a:prstGeom prst="rect">
                <a:avLst/>
              </a:prstGeom>
              <a:noFill/>
            </p:spPr>
            <p:txBody>
              <a:bodyPr wrap="square" rtlCol="0">
                <a:spAutoFit/>
              </a:bodyPr>
              <a:lstStyle/>
              <a:p>
                <a:r>
                  <a:rPr lang="en-GB" dirty="0"/>
                  <a:t>Vaccinated </a:t>
                </a:r>
              </a:p>
            </p:txBody>
          </p:sp>
        </p:grpSp>
      </p:grpSp>
      <p:sp>
        <p:nvSpPr>
          <p:cNvPr id="3" name="Rectangle 2"/>
          <p:cNvSpPr/>
          <p:nvPr/>
        </p:nvSpPr>
        <p:spPr>
          <a:xfrm>
            <a:off x="1973508" y="6425808"/>
            <a:ext cx="3599832" cy="646331"/>
          </a:xfrm>
          <a:prstGeom prst="rect">
            <a:avLst/>
          </a:prstGeom>
        </p:spPr>
        <p:txBody>
          <a:bodyPr wrap="none">
            <a:spAutoFit/>
          </a:bodyPr>
          <a:lstStyle/>
          <a:p>
            <a:r>
              <a:rPr lang="en-GB" dirty="0">
                <a:hlinkClick r:id="rId7"/>
              </a:rPr>
              <a:t>http://ed.ted.com/on/3oaaKieN</a:t>
            </a:r>
            <a:endParaRPr lang="en-GB" dirty="0"/>
          </a:p>
          <a:p>
            <a:endParaRPr lang="en-GB" dirty="0"/>
          </a:p>
        </p:txBody>
      </p:sp>
    </p:spTree>
    <p:extLst>
      <p:ext uri="{BB962C8B-B14F-4D97-AF65-F5344CB8AC3E}">
        <p14:creationId xmlns:p14="http://schemas.microsoft.com/office/powerpoint/2010/main" val="5572130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Herd Immunity </a:t>
            </a:r>
            <a:r>
              <a:rPr lang="en-GB" dirty="0"/>
              <a:t>- Where unvaccinated people are protected because occurrence of a disease is reduced by the number of people who are vaccinated.</a:t>
            </a:r>
          </a:p>
          <a:p>
            <a:endParaRPr lang="en-GB" dirty="0"/>
          </a:p>
        </p:txBody>
      </p:sp>
    </p:spTree>
    <p:extLst>
      <p:ext uri="{BB962C8B-B14F-4D97-AF65-F5344CB8AC3E}">
        <p14:creationId xmlns:p14="http://schemas.microsoft.com/office/powerpoint/2010/main" val="2058493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4626" y="2057400"/>
            <a:ext cx="5419112" cy="646331"/>
          </a:xfrm>
          <a:prstGeom prst="rect">
            <a:avLst/>
          </a:prstGeom>
          <a:noFill/>
        </p:spPr>
        <p:txBody>
          <a:bodyPr wrap="none" rtlCol="0">
            <a:spAutoFit/>
          </a:bodyPr>
          <a:lstStyle/>
          <a:p>
            <a:endParaRPr lang="en-US" dirty="0"/>
          </a:p>
          <a:p>
            <a:r>
              <a:rPr lang="en-US" dirty="0">
                <a:hlinkClick r:id="rId3"/>
              </a:rPr>
              <a:t>https://www.youtube.com/watch?v=y0opgc1WoS4</a:t>
            </a:r>
            <a:endParaRPr lang="en-US" dirty="0"/>
          </a:p>
        </p:txBody>
      </p:sp>
      <p:sp>
        <p:nvSpPr>
          <p:cNvPr id="3" name="Title 2"/>
          <p:cNvSpPr>
            <a:spLocks noGrp="1"/>
          </p:cNvSpPr>
          <p:nvPr>
            <p:ph type="title"/>
          </p:nvPr>
        </p:nvSpPr>
        <p:spPr>
          <a:xfrm>
            <a:off x="654626" y="608338"/>
            <a:ext cx="8596668" cy="1320800"/>
          </a:xfrm>
        </p:spPr>
        <p:txBody>
          <a:bodyPr/>
          <a:lstStyle/>
          <a:p>
            <a:r>
              <a:rPr lang="en-US" b="1" dirty="0">
                <a:solidFill>
                  <a:schemeClr val="tx1"/>
                </a:solidFill>
              </a:rPr>
              <a:t>How the Measles Virus ambushes the human immune system </a:t>
            </a:r>
          </a:p>
        </p:txBody>
      </p:sp>
    </p:spTree>
    <p:extLst>
      <p:ext uri="{BB962C8B-B14F-4D97-AF65-F5344CB8AC3E}">
        <p14:creationId xmlns:p14="http://schemas.microsoft.com/office/powerpoint/2010/main" val="1849415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026986" cy="956310"/>
          </a:xfrm>
        </p:spPr>
        <p:txBody>
          <a:bodyPr>
            <a:normAutofit fontScale="90000"/>
          </a:bodyPr>
          <a:lstStyle/>
          <a:p>
            <a:r>
              <a:rPr lang="en-GB" b="1" dirty="0">
                <a:solidFill>
                  <a:schemeClr val="tx1"/>
                </a:solidFill>
              </a:rPr>
              <a:t>Why vaccines don’t always work-Antigen Variability</a:t>
            </a:r>
          </a:p>
        </p:txBody>
      </p:sp>
      <p:sp>
        <p:nvSpPr>
          <p:cNvPr id="3" name="Content Placeholder 2"/>
          <p:cNvSpPr>
            <a:spLocks noGrp="1"/>
          </p:cNvSpPr>
          <p:nvPr>
            <p:ph idx="1"/>
          </p:nvPr>
        </p:nvSpPr>
        <p:spPr>
          <a:xfrm>
            <a:off x="803753" y="1412016"/>
            <a:ext cx="9452355" cy="4828146"/>
          </a:xfrm>
        </p:spPr>
        <p:txBody>
          <a:bodyPr>
            <a:noAutofit/>
          </a:bodyPr>
          <a:lstStyle/>
          <a:p>
            <a:pPr>
              <a:spcAft>
                <a:spcPts val="600"/>
              </a:spcAft>
            </a:pPr>
            <a:r>
              <a:rPr lang="en-GB" sz="2400" dirty="0"/>
              <a:t>Memory cells explain why most of us develop diseases just one in a life time.  The pathogens are a single type that can quickly be recognised. </a:t>
            </a:r>
          </a:p>
          <a:p>
            <a:pPr>
              <a:spcAft>
                <a:spcPts val="600"/>
              </a:spcAft>
            </a:pPr>
            <a:r>
              <a:rPr lang="en-GB" sz="2400" dirty="0"/>
              <a:t>But what about other diseases?</a:t>
            </a:r>
          </a:p>
          <a:p>
            <a:pPr marL="0" indent="0">
              <a:spcAft>
                <a:spcPts val="600"/>
              </a:spcAft>
              <a:buNone/>
            </a:pP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4333" y="2779568"/>
            <a:ext cx="3639787" cy="3184814"/>
          </a:xfrm>
          <a:prstGeom prst="rect">
            <a:avLst/>
          </a:prstGeom>
        </p:spPr>
      </p:pic>
    </p:spTree>
    <p:extLst>
      <p:ext uri="{BB962C8B-B14F-4D97-AF65-F5344CB8AC3E}">
        <p14:creationId xmlns:p14="http://schemas.microsoft.com/office/powerpoint/2010/main" val="9694590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426786" cy="956310"/>
          </a:xfrm>
        </p:spPr>
        <p:txBody>
          <a:bodyPr/>
          <a:lstStyle/>
          <a:p>
            <a:r>
              <a:rPr lang="en-GB" b="1" dirty="0">
                <a:solidFill>
                  <a:schemeClr val="tx1"/>
                </a:solidFill>
              </a:rPr>
              <a:t>Antigen Variability</a:t>
            </a:r>
          </a:p>
        </p:txBody>
      </p:sp>
      <p:sp>
        <p:nvSpPr>
          <p:cNvPr id="3" name="Content Placeholder 2"/>
          <p:cNvSpPr>
            <a:spLocks noGrp="1"/>
          </p:cNvSpPr>
          <p:nvPr>
            <p:ph idx="1"/>
          </p:nvPr>
        </p:nvSpPr>
        <p:spPr>
          <a:xfrm>
            <a:off x="803753" y="1412016"/>
            <a:ext cx="9452355" cy="4828146"/>
          </a:xfrm>
        </p:spPr>
        <p:txBody>
          <a:bodyPr>
            <a:noAutofit/>
          </a:bodyPr>
          <a:lstStyle/>
          <a:p>
            <a:pPr>
              <a:spcAft>
                <a:spcPts val="600"/>
              </a:spcAft>
            </a:pPr>
            <a:r>
              <a:rPr lang="en-GB" sz="2400" dirty="0"/>
              <a:t>Some pathogens </a:t>
            </a:r>
            <a:r>
              <a:rPr lang="en-GB" sz="2400" dirty="0">
                <a:solidFill>
                  <a:srgbClr val="FF0000"/>
                </a:solidFill>
              </a:rPr>
              <a:t>mutate</a:t>
            </a:r>
            <a:r>
              <a:rPr lang="en-GB" sz="2400" dirty="0"/>
              <a:t> often, so their antigens change </a:t>
            </a:r>
            <a:r>
              <a:rPr lang="en-GB" sz="2400" b="1" dirty="0"/>
              <a:t>regularly</a:t>
            </a:r>
            <a:r>
              <a:rPr lang="en-GB" sz="2400" dirty="0"/>
              <a:t> and </a:t>
            </a:r>
            <a:r>
              <a:rPr lang="en-GB" sz="2400" b="1" dirty="0"/>
              <a:t>suddenly</a:t>
            </a:r>
            <a:r>
              <a:rPr lang="en-GB" sz="2400" dirty="0"/>
              <a:t>. They exhibit </a:t>
            </a:r>
            <a:r>
              <a:rPr lang="en-GB" sz="2400" dirty="0">
                <a:solidFill>
                  <a:srgbClr val="FF0000"/>
                </a:solidFill>
              </a:rPr>
              <a:t>Antigenic variability</a:t>
            </a:r>
            <a:r>
              <a:rPr lang="en-GB" sz="2400" dirty="0"/>
              <a:t>.</a:t>
            </a:r>
          </a:p>
          <a:p>
            <a:pPr>
              <a:spcAft>
                <a:spcPts val="600"/>
              </a:spcAft>
            </a:pPr>
            <a:r>
              <a:rPr lang="en-GB" sz="2400" dirty="0"/>
              <a:t>So the memory cells from the first infection will not recognise the variant antigens of the second.</a:t>
            </a:r>
          </a:p>
          <a:p>
            <a:pPr>
              <a:spcAft>
                <a:spcPts val="600"/>
              </a:spcAft>
            </a:pPr>
            <a:r>
              <a:rPr lang="en-GB" sz="2400" dirty="0"/>
              <a:t>The immune system must start from scratch with a new primary response.</a:t>
            </a:r>
          </a:p>
          <a:p>
            <a:pPr>
              <a:spcAft>
                <a:spcPts val="600"/>
              </a:spcAft>
            </a:pPr>
            <a:r>
              <a:rPr lang="en-GB" sz="2400" dirty="0"/>
              <a:t>Primary responses are slower than secondary responses, so you will show symptoms of the disease.</a:t>
            </a:r>
          </a:p>
        </p:txBody>
      </p:sp>
      <p:pic>
        <p:nvPicPr>
          <p:cNvPr id="4" name="Picture 3"/>
          <p:cNvPicPr>
            <a:picLocks noChangeAspect="1"/>
          </p:cNvPicPr>
          <p:nvPr/>
        </p:nvPicPr>
        <p:blipFill>
          <a:blip r:embed="rId3"/>
          <a:stretch>
            <a:fillRect/>
          </a:stretch>
        </p:blipFill>
        <p:spPr>
          <a:xfrm>
            <a:off x="8955352" y="4682532"/>
            <a:ext cx="2601512" cy="2026754"/>
          </a:xfrm>
          <a:prstGeom prst="rect">
            <a:avLst/>
          </a:prstGeom>
        </p:spPr>
      </p:pic>
    </p:spTree>
    <p:extLst>
      <p:ext uri="{BB962C8B-B14F-4D97-AF65-F5344CB8AC3E}">
        <p14:creationId xmlns:p14="http://schemas.microsoft.com/office/powerpoint/2010/main" val="1395543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Monoclonal antibodies</a:t>
            </a:r>
          </a:p>
        </p:txBody>
      </p:sp>
      <p:sp>
        <p:nvSpPr>
          <p:cNvPr id="5" name="Text Placeholder 4"/>
          <p:cNvSpPr>
            <a:spLocks noGrp="1"/>
          </p:cNvSpPr>
          <p:nvPr>
            <p:ph type="body" idx="1"/>
          </p:nvPr>
        </p:nvSpPr>
        <p:spPr/>
        <p:txBody>
          <a:bodyPr/>
          <a:lstStyle/>
          <a:p>
            <a:r>
              <a:rPr lang="en-GB" dirty="0">
                <a:solidFill>
                  <a:schemeClr val="tx1"/>
                </a:solidFill>
              </a:rPr>
              <a:t>Uses in industry</a:t>
            </a:r>
          </a:p>
        </p:txBody>
      </p:sp>
    </p:spTree>
    <p:extLst>
      <p:ext uri="{BB962C8B-B14F-4D97-AF65-F5344CB8AC3E}">
        <p14:creationId xmlns:p14="http://schemas.microsoft.com/office/powerpoint/2010/main" val="2331704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8383"/>
          </a:xfrm>
        </p:spPr>
        <p:txBody>
          <a:bodyPr>
            <a:normAutofit/>
          </a:bodyPr>
          <a:lstStyle/>
          <a:p>
            <a:r>
              <a:rPr lang="en-GB" b="1" dirty="0">
                <a:solidFill>
                  <a:schemeClr val="tx1"/>
                </a:solidFill>
              </a:rPr>
              <a:t>What are Monoclonal Antibodies </a:t>
            </a:r>
            <a:endParaRPr lang="en-GB" i="1" dirty="0">
              <a:solidFill>
                <a:srgbClr val="002060"/>
              </a:solidFill>
            </a:endParaRPr>
          </a:p>
        </p:txBody>
      </p:sp>
      <p:sp>
        <p:nvSpPr>
          <p:cNvPr id="3" name="Content Placeholder 2"/>
          <p:cNvSpPr>
            <a:spLocks noGrp="1"/>
          </p:cNvSpPr>
          <p:nvPr>
            <p:ph idx="1"/>
          </p:nvPr>
        </p:nvSpPr>
        <p:spPr>
          <a:xfrm>
            <a:off x="677334" y="1330991"/>
            <a:ext cx="9129274" cy="4505739"/>
          </a:xfrm>
        </p:spPr>
        <p:txBody>
          <a:bodyPr>
            <a:normAutofit lnSpcReduction="10000"/>
          </a:bodyPr>
          <a:lstStyle/>
          <a:p>
            <a:pPr>
              <a:buClr>
                <a:schemeClr val="tx1"/>
              </a:buClr>
            </a:pPr>
            <a:r>
              <a:rPr lang="en-GB" sz="2400" dirty="0">
                <a:solidFill>
                  <a:schemeClr val="tx1"/>
                </a:solidFill>
              </a:rPr>
              <a:t>Antibodies of a </a:t>
            </a:r>
            <a:r>
              <a:rPr lang="en-GB" sz="2400" b="1" dirty="0">
                <a:solidFill>
                  <a:srgbClr val="FF0000"/>
                </a:solidFill>
              </a:rPr>
              <a:t>desired type, </a:t>
            </a:r>
            <a:r>
              <a:rPr lang="en-GB" sz="2400" dirty="0">
                <a:solidFill>
                  <a:schemeClr val="tx1"/>
                </a:solidFill>
              </a:rPr>
              <a:t>specific to a particular antigen</a:t>
            </a:r>
            <a:r>
              <a:rPr lang="en-GB" sz="2400" dirty="0" smtClean="0"/>
              <a:t>. A single type of antibody that has been isolated and cloned</a:t>
            </a:r>
            <a:endParaRPr lang="en-GB" sz="2400" dirty="0"/>
          </a:p>
          <a:p>
            <a:pPr>
              <a:spcAft>
                <a:spcPts val="7200"/>
              </a:spcAft>
              <a:buClr>
                <a:schemeClr val="tx1"/>
              </a:buClr>
            </a:pPr>
            <a:r>
              <a:rPr lang="en-GB" sz="2400" dirty="0">
                <a:solidFill>
                  <a:schemeClr val="tx1"/>
                </a:solidFill>
              </a:rPr>
              <a:t>Produced by cultured </a:t>
            </a:r>
            <a:r>
              <a:rPr lang="en-GB" sz="2400" b="1" dirty="0">
                <a:solidFill>
                  <a:srgbClr val="FF0000"/>
                </a:solidFill>
              </a:rPr>
              <a:t>HYBRIDOMA cells</a:t>
            </a:r>
            <a:r>
              <a:rPr lang="en-GB" sz="2400" b="1" dirty="0" smtClean="0">
                <a:solidFill>
                  <a:srgbClr val="FF0000"/>
                </a:solidFill>
              </a:rPr>
              <a:t>.</a:t>
            </a:r>
            <a:r>
              <a:rPr lang="en-GB" sz="2400" dirty="0" smtClean="0"/>
              <a:t>                      </a:t>
            </a:r>
          </a:p>
          <a:p>
            <a:pPr indent="0">
              <a:lnSpc>
                <a:spcPct val="110000"/>
              </a:lnSpc>
              <a:spcBef>
                <a:spcPts val="0"/>
              </a:spcBef>
              <a:buClr>
                <a:schemeClr val="tx1"/>
              </a:buClr>
            </a:pPr>
            <a:r>
              <a:rPr lang="en-GB" sz="2400" dirty="0" smtClean="0"/>
              <a:t> </a:t>
            </a:r>
            <a:r>
              <a:rPr lang="en-GB" sz="2400" i="1" dirty="0"/>
              <a:t>(cells fused from a </a:t>
            </a:r>
            <a:r>
              <a:rPr lang="en-GB" sz="2400" b="1" i="1" dirty="0"/>
              <a:t>B-cell and a human tumour cell</a:t>
            </a:r>
            <a:r>
              <a:rPr lang="en-GB" sz="2400" i="1" dirty="0"/>
              <a:t>)</a:t>
            </a:r>
            <a:r>
              <a:rPr lang="en-GB" sz="2400" dirty="0"/>
              <a:t>.</a:t>
            </a:r>
          </a:p>
          <a:p>
            <a:pPr>
              <a:lnSpc>
                <a:spcPct val="120000"/>
              </a:lnSpc>
              <a:buClr>
                <a:schemeClr val="tx1"/>
              </a:buClr>
            </a:pPr>
            <a:r>
              <a:rPr lang="en-GB" sz="2400" dirty="0">
                <a:solidFill>
                  <a:schemeClr val="tx1"/>
                </a:solidFill>
              </a:rPr>
              <a:t>Isolated B-cells cannot survive in a culture for us to extract desired antibodies. </a:t>
            </a:r>
          </a:p>
          <a:p>
            <a:pPr>
              <a:lnSpc>
                <a:spcPct val="120000"/>
              </a:lnSpc>
              <a:buClr>
                <a:schemeClr val="tx1"/>
              </a:buClr>
            </a:pPr>
            <a:r>
              <a:rPr lang="en-GB" sz="2400" b="1" dirty="0">
                <a:solidFill>
                  <a:srgbClr val="FF0000"/>
                </a:solidFill>
              </a:rPr>
              <a:t>HYBRIDOMA</a:t>
            </a:r>
            <a:r>
              <a:rPr lang="en-GB" sz="2400" dirty="0">
                <a:solidFill>
                  <a:srgbClr val="FF0000"/>
                </a:solidFill>
              </a:rPr>
              <a:t> cells</a:t>
            </a:r>
            <a:r>
              <a:rPr lang="en-GB" sz="2400" dirty="0"/>
              <a:t> </a:t>
            </a:r>
            <a:r>
              <a:rPr lang="en-GB" sz="2400" b="1" dirty="0">
                <a:solidFill>
                  <a:schemeClr val="tx1"/>
                </a:solidFill>
              </a:rPr>
              <a:t>can survive in culture </a:t>
            </a:r>
            <a:r>
              <a:rPr lang="en-GB" sz="2400" dirty="0">
                <a:solidFill>
                  <a:schemeClr val="tx1"/>
                </a:solidFill>
              </a:rPr>
              <a:t>and produce the desired antibodies.</a:t>
            </a:r>
            <a:endParaRPr lang="en-GB" dirty="0">
              <a:solidFill>
                <a:schemeClr val="tx1"/>
              </a:solidFill>
            </a:endParaRP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345272" y="2265695"/>
            <a:ext cx="2928730" cy="969286"/>
          </a:xfrm>
          <a:prstGeom prst="rect">
            <a:avLst/>
          </a:prstGeom>
        </p:spPr>
      </p:pic>
      <p:sp>
        <p:nvSpPr>
          <p:cNvPr id="5" name="TextBox 4"/>
          <p:cNvSpPr txBox="1"/>
          <p:nvPr/>
        </p:nvSpPr>
        <p:spPr>
          <a:xfrm>
            <a:off x="677334" y="5482787"/>
            <a:ext cx="9554817" cy="707886"/>
          </a:xfrm>
          <a:prstGeom prst="rect">
            <a:avLst/>
          </a:prstGeom>
          <a:solidFill>
            <a:schemeClr val="accent1">
              <a:lumMod val="20000"/>
              <a:lumOff val="80000"/>
            </a:schemeClr>
          </a:solidFill>
        </p:spPr>
        <p:txBody>
          <a:bodyPr wrap="square" rtlCol="0">
            <a:spAutoFit/>
          </a:bodyPr>
          <a:lstStyle/>
          <a:p>
            <a:r>
              <a:rPr lang="en-GB" sz="2000" dirty="0">
                <a:solidFill>
                  <a:srgbClr val="FF0000"/>
                </a:solidFill>
              </a:rPr>
              <a:t>Q </a:t>
            </a:r>
            <a:r>
              <a:rPr lang="en-GB" sz="2000" dirty="0"/>
              <a:t>Why do we use a human tumour cell in the production?</a:t>
            </a:r>
          </a:p>
          <a:p>
            <a:r>
              <a:rPr lang="en-GB" sz="2000" dirty="0">
                <a:solidFill>
                  <a:srgbClr val="FF0000"/>
                </a:solidFill>
              </a:rPr>
              <a:t>Q</a:t>
            </a:r>
            <a:r>
              <a:rPr lang="en-GB" sz="2000" dirty="0"/>
              <a:t> Why can’t we just extract antibodies directly from blood stores?</a:t>
            </a:r>
          </a:p>
        </p:txBody>
      </p:sp>
      <p:sp>
        <p:nvSpPr>
          <p:cNvPr id="6" name="Rectangle 5"/>
          <p:cNvSpPr/>
          <p:nvPr/>
        </p:nvSpPr>
        <p:spPr>
          <a:xfrm>
            <a:off x="513029" y="6115941"/>
            <a:ext cx="10550306" cy="646331"/>
          </a:xfrm>
          <a:prstGeom prst="rect">
            <a:avLst/>
          </a:prstGeom>
        </p:spPr>
        <p:txBody>
          <a:bodyPr wrap="square">
            <a:spAutoFit/>
          </a:bodyPr>
          <a:lstStyle/>
          <a:p>
            <a:r>
              <a:rPr lang="en-GB" dirty="0"/>
              <a:t>The tumour cell Humanises the hybrid cell so it’s antibodies won’t be rejected by the human recipient. Blood contains many different B-cells and it would be difficult to extract the right ones and get enough antibodies.</a:t>
            </a:r>
            <a:endParaRPr lang="en-GB" dirty="0"/>
          </a:p>
        </p:txBody>
      </p:sp>
    </p:spTree>
    <p:extLst>
      <p:ext uri="{BB962C8B-B14F-4D97-AF65-F5344CB8AC3E}">
        <p14:creationId xmlns:p14="http://schemas.microsoft.com/office/powerpoint/2010/main" val="2936785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63014" cy="1320800"/>
          </a:xfrm>
        </p:spPr>
        <p:txBody>
          <a:bodyPr/>
          <a:lstStyle/>
          <a:p>
            <a:r>
              <a:rPr lang="en-GB" dirty="0">
                <a:solidFill>
                  <a:schemeClr val="tx1"/>
                </a:solidFill>
              </a:rPr>
              <a:t>What are Monoclonal Antibodies Used for?</a:t>
            </a:r>
          </a:p>
        </p:txBody>
      </p:sp>
      <p:sp>
        <p:nvSpPr>
          <p:cNvPr id="3" name="Content Placeholder 2"/>
          <p:cNvSpPr>
            <a:spLocks noGrp="1"/>
          </p:cNvSpPr>
          <p:nvPr>
            <p:ph idx="1"/>
          </p:nvPr>
        </p:nvSpPr>
        <p:spPr>
          <a:xfrm>
            <a:off x="774610" y="1816816"/>
            <a:ext cx="10645663" cy="5168347"/>
          </a:xfrm>
        </p:spPr>
        <p:txBody>
          <a:bodyPr>
            <a:normAutofit/>
          </a:bodyPr>
          <a:lstStyle/>
          <a:p>
            <a:pPr marL="0" indent="0">
              <a:buNone/>
            </a:pPr>
            <a:r>
              <a:rPr lang="en-GB" sz="2800" b="1" dirty="0"/>
              <a:t>Medical Uses</a:t>
            </a:r>
          </a:p>
          <a:p>
            <a:r>
              <a:rPr lang="en-GB" sz="2800" dirty="0"/>
              <a:t>To target specific cells and substances.</a:t>
            </a:r>
          </a:p>
          <a:p>
            <a:r>
              <a:rPr lang="en-GB" sz="2800" dirty="0"/>
              <a:t>e.g. Antibodies specific to cancer cell antigens.</a:t>
            </a:r>
          </a:p>
          <a:p>
            <a:pPr lvl="1"/>
            <a:r>
              <a:rPr lang="en-GB" sz="2600" dirty="0"/>
              <a:t>They attach to receptors on cancer cells</a:t>
            </a:r>
          </a:p>
          <a:p>
            <a:pPr lvl="1"/>
            <a:r>
              <a:rPr lang="en-GB" sz="2600" dirty="0"/>
              <a:t>They block chemical signals that stimulate uncontrolled growth.</a:t>
            </a:r>
          </a:p>
          <a:p>
            <a:r>
              <a:rPr lang="en-GB" sz="2800" dirty="0"/>
              <a:t>To Diagnose disease</a:t>
            </a:r>
          </a:p>
          <a:p>
            <a:pPr lvl="1"/>
            <a:r>
              <a:rPr lang="en-GB" sz="2600" dirty="0"/>
              <a:t>e.g. flu, hepatitis and chlamydia.</a:t>
            </a:r>
          </a:p>
          <a:p>
            <a:pPr lvl="1"/>
            <a:r>
              <a:rPr lang="en-GB" sz="2600" dirty="0"/>
              <a:t>To diagnose certain cancers e.g. prostate cancer</a:t>
            </a:r>
          </a:p>
          <a:p>
            <a:r>
              <a:rPr lang="en-GB" sz="2800" dirty="0"/>
              <a:t>Pregnancy testing</a:t>
            </a:r>
          </a:p>
          <a:p>
            <a:endParaRPr lang="en-GB" dirty="0"/>
          </a:p>
          <a:p>
            <a:endParaRPr lang="en-GB" dirty="0"/>
          </a:p>
          <a:p>
            <a:endParaRPr lang="en-GB" dirty="0"/>
          </a:p>
        </p:txBody>
      </p:sp>
    </p:spTree>
    <p:extLst>
      <p:ext uri="{BB962C8B-B14F-4D97-AF65-F5344CB8AC3E}">
        <p14:creationId xmlns:p14="http://schemas.microsoft.com/office/powerpoint/2010/main" val="2237804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3043" y="192156"/>
            <a:ext cx="9307713" cy="583095"/>
          </a:xfrm>
          <a:solidFill>
            <a:schemeClr val="accent1"/>
          </a:solidFill>
        </p:spPr>
        <p:txBody>
          <a:bodyPr>
            <a:noAutofit/>
          </a:bodyPr>
          <a:lstStyle/>
          <a:p>
            <a:r>
              <a:rPr lang="en-GB" sz="3200" b="1" dirty="0">
                <a:solidFill>
                  <a:schemeClr val="tx1"/>
                </a:solidFill>
                <a:cs typeface="Arial" panose="020B0604020202020204" pitchFamily="34" charset="0"/>
              </a:rPr>
              <a:t>Extension/Background:</a:t>
            </a:r>
            <a:r>
              <a:rPr lang="en-GB" sz="2800" b="1" dirty="0">
                <a:solidFill>
                  <a:schemeClr val="tx1"/>
                </a:solidFill>
                <a:cs typeface="Arial" panose="020B0604020202020204" pitchFamily="34" charset="0"/>
              </a:rPr>
              <a:t> </a:t>
            </a:r>
            <a:r>
              <a:rPr lang="en-GB" sz="2400" dirty="0">
                <a:solidFill>
                  <a:schemeClr val="tx1"/>
                </a:solidFill>
                <a:cs typeface="Arial" panose="020B0604020202020204" pitchFamily="34" charset="0"/>
              </a:rPr>
              <a:t>Monoclonal Antibody Production</a:t>
            </a:r>
          </a:p>
        </p:txBody>
      </p:sp>
      <p:sp>
        <p:nvSpPr>
          <p:cNvPr id="41" name="Rectangle 40"/>
          <p:cNvSpPr/>
          <p:nvPr/>
        </p:nvSpPr>
        <p:spPr>
          <a:xfrm>
            <a:off x="771550" y="6190098"/>
            <a:ext cx="7964557" cy="584775"/>
          </a:xfrm>
          <a:prstGeom prst="rect">
            <a:avLst/>
          </a:prstGeom>
        </p:spPr>
        <p:txBody>
          <a:bodyPr wrap="square">
            <a:spAutoFit/>
          </a:bodyPr>
          <a:lstStyle/>
          <a:p>
            <a:pPr>
              <a:buClr>
                <a:schemeClr val="tx1"/>
              </a:buClr>
            </a:pPr>
            <a:r>
              <a:rPr lang="en-GB" sz="1600" dirty="0">
                <a:hlinkClick r:id="rId2"/>
              </a:rPr>
              <a:t>http://highered.mheducation.com/olc/dl/120110/micro43.swf</a:t>
            </a:r>
            <a:r>
              <a:rPr lang="en-GB" sz="1600" dirty="0"/>
              <a:t> Animation of how monoclonal antibodies are made.</a:t>
            </a:r>
          </a:p>
        </p:txBody>
      </p:sp>
      <p:grpSp>
        <p:nvGrpSpPr>
          <p:cNvPr id="5" name="Group 4"/>
          <p:cNvGrpSpPr/>
          <p:nvPr/>
        </p:nvGrpSpPr>
        <p:grpSpPr>
          <a:xfrm>
            <a:off x="724343" y="768626"/>
            <a:ext cx="9228040" cy="5398539"/>
            <a:chOff x="724343" y="768626"/>
            <a:chExt cx="9082266" cy="5398539"/>
          </a:xfrm>
        </p:grpSpPr>
        <p:pic>
          <p:nvPicPr>
            <p:cNvPr id="2" name="Picture 1"/>
            <p:cNvPicPr>
              <a:picLocks noChangeAspect="1"/>
            </p:cNvPicPr>
            <p:nvPr/>
          </p:nvPicPr>
          <p:blipFill>
            <a:blip r:embed="rId3"/>
            <a:stretch>
              <a:fillRect/>
            </a:stretch>
          </p:blipFill>
          <p:spPr>
            <a:xfrm>
              <a:off x="724343" y="857089"/>
              <a:ext cx="9082266" cy="5310076"/>
            </a:xfrm>
            <a:prstGeom prst="rect">
              <a:avLst/>
            </a:prstGeom>
          </p:spPr>
        </p:pic>
        <p:sp>
          <p:nvSpPr>
            <p:cNvPr id="3" name="TextBox 2"/>
            <p:cNvSpPr txBox="1"/>
            <p:nvPr/>
          </p:nvSpPr>
          <p:spPr>
            <a:xfrm>
              <a:off x="3538331" y="768626"/>
              <a:ext cx="2642371" cy="923330"/>
            </a:xfrm>
            <a:prstGeom prst="rect">
              <a:avLst/>
            </a:prstGeom>
            <a:solidFill>
              <a:schemeClr val="accent1"/>
            </a:solidFill>
          </p:spPr>
          <p:txBody>
            <a:bodyPr wrap="square" rtlCol="0">
              <a:spAutoFit/>
            </a:bodyPr>
            <a:lstStyle/>
            <a:p>
              <a:r>
                <a:rPr lang="en-GB" dirty="0"/>
                <a:t>“Details of monoclonal antibody production is not required” AQA spec.</a:t>
              </a:r>
            </a:p>
          </p:txBody>
        </p:sp>
      </p:grpSp>
    </p:spTree>
    <p:extLst>
      <p:ext uri="{BB962C8B-B14F-4D97-AF65-F5344CB8AC3E}">
        <p14:creationId xmlns:p14="http://schemas.microsoft.com/office/powerpoint/2010/main" val="11646003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monoclonal antibodies work</a:t>
            </a:r>
          </a:p>
        </p:txBody>
      </p:sp>
      <p:sp>
        <p:nvSpPr>
          <p:cNvPr id="3" name="Content Placeholder 2"/>
          <p:cNvSpPr>
            <a:spLocks noGrp="1"/>
          </p:cNvSpPr>
          <p:nvPr>
            <p:ph idx="1"/>
          </p:nvPr>
        </p:nvSpPr>
        <p:spPr/>
        <p:txBody>
          <a:bodyPr/>
          <a:lstStyle/>
          <a:p>
            <a:r>
              <a:rPr lang="en-GB" dirty="0"/>
              <a:t>Used on their own to activate the immune system</a:t>
            </a:r>
          </a:p>
          <a:p>
            <a:r>
              <a:rPr lang="en-GB" dirty="0"/>
              <a:t>Attached to a drug</a:t>
            </a:r>
          </a:p>
          <a:p>
            <a:r>
              <a:rPr lang="en-GB" dirty="0"/>
              <a:t>Attached to an enzyme that will illicit a colour change</a:t>
            </a:r>
          </a:p>
          <a:p>
            <a:r>
              <a:rPr lang="en-GB" dirty="0"/>
              <a:t>Attached directly to a coloured particle</a:t>
            </a:r>
          </a:p>
        </p:txBody>
      </p:sp>
    </p:spTree>
    <p:extLst>
      <p:ext uri="{BB962C8B-B14F-4D97-AF65-F5344CB8AC3E}">
        <p14:creationId xmlns:p14="http://schemas.microsoft.com/office/powerpoint/2010/main" val="3162292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84504" cy="1320800"/>
          </a:xfrm>
        </p:spPr>
        <p:txBody>
          <a:bodyPr/>
          <a:lstStyle/>
          <a:p>
            <a:r>
              <a:rPr lang="en-GB" dirty="0">
                <a:solidFill>
                  <a:schemeClr val="tx1"/>
                </a:solidFill>
              </a:rPr>
              <a:t> Preparatory work</a:t>
            </a:r>
          </a:p>
        </p:txBody>
      </p:sp>
      <p:sp>
        <p:nvSpPr>
          <p:cNvPr id="3" name="Content Placeholder 2"/>
          <p:cNvSpPr>
            <a:spLocks noGrp="1"/>
          </p:cNvSpPr>
          <p:nvPr>
            <p:ph idx="1"/>
          </p:nvPr>
        </p:nvSpPr>
        <p:spPr/>
        <p:txBody>
          <a:bodyPr>
            <a:normAutofit/>
          </a:bodyPr>
          <a:lstStyle/>
          <a:p>
            <a:r>
              <a:rPr lang="en-GB" sz="2400" dirty="0"/>
              <a:t>Watch the video </a:t>
            </a:r>
            <a:r>
              <a:rPr lang="en-GB" sz="2400" b="1" dirty="0"/>
              <a:t>Virtual Body – The Immune System </a:t>
            </a:r>
            <a:r>
              <a:rPr lang="en-GB" sz="2400" dirty="0"/>
              <a:t>on estream. (20 </a:t>
            </a:r>
            <a:r>
              <a:rPr lang="en-GB" sz="2400" dirty="0" err="1"/>
              <a:t>mins</a:t>
            </a:r>
            <a:r>
              <a:rPr lang="en-GB" sz="2400" dirty="0"/>
              <a:t>)</a:t>
            </a:r>
          </a:p>
          <a:p>
            <a:r>
              <a:rPr lang="en-GB" sz="2400" dirty="0">
                <a:hlinkClick r:id="rId2"/>
              </a:rPr>
              <a:t>http://estream.godalming.ac.uk/View.aspx?id=1298~4u~vx7bUQN6&amp;chapID=1582</a:t>
            </a:r>
            <a:r>
              <a:rPr lang="en-GB" sz="2400" dirty="0"/>
              <a:t> </a:t>
            </a:r>
          </a:p>
          <a:p>
            <a:r>
              <a:rPr lang="en-GB" sz="2400" dirty="0"/>
              <a:t>Answer the questions about the video.</a:t>
            </a:r>
          </a:p>
        </p:txBody>
      </p:sp>
    </p:spTree>
    <p:extLst>
      <p:ext uri="{BB962C8B-B14F-4D97-AF65-F5344CB8AC3E}">
        <p14:creationId xmlns:p14="http://schemas.microsoft.com/office/powerpoint/2010/main" val="14096240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Cancer -Direct and indirect Monoclonal antibody therapy</a:t>
            </a:r>
          </a:p>
        </p:txBody>
      </p:sp>
      <p:sp>
        <p:nvSpPr>
          <p:cNvPr id="3" name="Content Placeholder 2"/>
          <p:cNvSpPr>
            <a:spLocks noGrp="1"/>
          </p:cNvSpPr>
          <p:nvPr>
            <p:ph idx="1"/>
          </p:nvPr>
        </p:nvSpPr>
        <p:spPr/>
        <p:txBody>
          <a:bodyPr/>
          <a:lstStyle/>
          <a:p>
            <a:r>
              <a:rPr lang="en-GB" dirty="0"/>
              <a:t>Direct Antibody therapy</a:t>
            </a:r>
          </a:p>
          <a:p>
            <a:pPr lvl="1"/>
            <a:r>
              <a:rPr lang="en-GB" dirty="0"/>
              <a:t>Antibody is used on its own to stimulate the immune system</a:t>
            </a:r>
          </a:p>
          <a:p>
            <a:pPr lvl="1"/>
            <a:r>
              <a:rPr lang="en-GB" dirty="0"/>
              <a:t>E.g.  Herceptin-monoclonal antibody used to treat breast cancer</a:t>
            </a:r>
          </a:p>
          <a:p>
            <a:pPr lvl="1"/>
            <a:r>
              <a:rPr lang="en-GB" dirty="0"/>
              <a:t>Advantage is non toxic </a:t>
            </a:r>
          </a:p>
          <a:p>
            <a:endParaRPr lang="en-GB" dirty="0"/>
          </a:p>
          <a:p>
            <a:r>
              <a:rPr lang="en-GB" dirty="0"/>
              <a:t>Indirect Antibody therapy</a:t>
            </a:r>
          </a:p>
          <a:p>
            <a:pPr lvl="1"/>
            <a:r>
              <a:rPr lang="en-GB" dirty="0"/>
              <a:t>A cytotoxic or radioactive drug is attached to the monoclonal antibody</a:t>
            </a:r>
          </a:p>
          <a:p>
            <a:pPr lvl="1"/>
            <a:r>
              <a:rPr lang="en-GB" dirty="0"/>
              <a:t>When the cancer attaches it kills the cell</a:t>
            </a:r>
          </a:p>
          <a:p>
            <a:pPr lvl="1"/>
            <a:r>
              <a:rPr lang="en-GB" dirty="0"/>
              <a:t>Known as magic bullets</a:t>
            </a:r>
          </a:p>
          <a:p>
            <a:pPr lvl="1"/>
            <a:r>
              <a:rPr lang="en-GB" dirty="0"/>
              <a:t>Advantage smaller doses, reduces side effects and is cheaper</a:t>
            </a:r>
          </a:p>
          <a:p>
            <a:endParaRPr lang="en-GB" dirty="0"/>
          </a:p>
          <a:p>
            <a:pPr marL="0" indent="0">
              <a:buNone/>
            </a:pPr>
            <a:endParaRPr lang="en-GB" dirty="0"/>
          </a:p>
        </p:txBody>
      </p:sp>
      <p:sp>
        <p:nvSpPr>
          <p:cNvPr id="4" name="Rectangle 3"/>
          <p:cNvSpPr/>
          <p:nvPr/>
        </p:nvSpPr>
        <p:spPr>
          <a:xfrm>
            <a:off x="1511695" y="3506980"/>
            <a:ext cx="4905317" cy="646331"/>
          </a:xfrm>
          <a:prstGeom prst="rect">
            <a:avLst/>
          </a:prstGeom>
        </p:spPr>
        <p:txBody>
          <a:bodyPr wrap="none">
            <a:spAutoFit/>
          </a:bodyPr>
          <a:lstStyle/>
          <a:p>
            <a:r>
              <a:rPr lang="en-GB" dirty="0">
                <a:hlinkClick r:id="rId2"/>
              </a:rPr>
              <a:t>https://www.youtube.com/watch?v=XLSQ7bInYbE</a:t>
            </a:r>
            <a:endParaRPr lang="en-GB" dirty="0"/>
          </a:p>
          <a:p>
            <a:endParaRPr lang="en-GB" dirty="0"/>
          </a:p>
        </p:txBody>
      </p:sp>
      <p:pic>
        <p:nvPicPr>
          <p:cNvPr id="5" name="Picture 4"/>
          <p:cNvPicPr>
            <a:picLocks noChangeAspect="1"/>
          </p:cNvPicPr>
          <p:nvPr/>
        </p:nvPicPr>
        <p:blipFill>
          <a:blip r:embed="rId3"/>
          <a:stretch>
            <a:fillRect/>
          </a:stretch>
        </p:blipFill>
        <p:spPr>
          <a:xfrm>
            <a:off x="9266685" y="5184085"/>
            <a:ext cx="2670274" cy="1353498"/>
          </a:xfrm>
          <a:prstGeom prst="rect">
            <a:avLst/>
          </a:prstGeom>
        </p:spPr>
      </p:pic>
      <p:sp>
        <p:nvSpPr>
          <p:cNvPr id="6" name="Rectangle 5"/>
          <p:cNvSpPr/>
          <p:nvPr/>
        </p:nvSpPr>
        <p:spPr>
          <a:xfrm>
            <a:off x="1420239" y="5934670"/>
            <a:ext cx="7694578" cy="923330"/>
          </a:xfrm>
          <a:prstGeom prst="rect">
            <a:avLst/>
          </a:prstGeom>
        </p:spPr>
        <p:txBody>
          <a:bodyPr wrap="square">
            <a:spAutoFit/>
          </a:bodyPr>
          <a:lstStyle/>
          <a:p>
            <a:r>
              <a:rPr lang="en-GB" dirty="0">
                <a:hlinkClick r:id="rId4"/>
              </a:rPr>
              <a:t>http://www.cancerresearchuk.org/about-cancer/cancers-in-general/treatment/biological/types/about-monoclonal-antibodies</a:t>
            </a:r>
            <a:endParaRPr lang="en-GB" dirty="0"/>
          </a:p>
          <a:p>
            <a:endParaRPr lang="en-GB" dirty="0"/>
          </a:p>
        </p:txBody>
      </p:sp>
      <p:sp>
        <p:nvSpPr>
          <p:cNvPr id="7" name="Rectangle 6"/>
          <p:cNvSpPr/>
          <p:nvPr/>
        </p:nvSpPr>
        <p:spPr>
          <a:xfrm>
            <a:off x="1511694" y="3754770"/>
            <a:ext cx="6324713" cy="646331"/>
          </a:xfrm>
          <a:prstGeom prst="rect">
            <a:avLst/>
          </a:prstGeom>
        </p:spPr>
        <p:txBody>
          <a:bodyPr wrap="square">
            <a:spAutoFit/>
          </a:bodyPr>
          <a:lstStyle/>
          <a:p>
            <a:r>
              <a:rPr lang="en-GB" dirty="0">
                <a:hlinkClick r:id="rId5"/>
              </a:rPr>
              <a:t>https://www.youtube.com/watch?v=8hBrex3-45M</a:t>
            </a:r>
            <a:endParaRPr lang="en-GB" dirty="0"/>
          </a:p>
          <a:p>
            <a:endParaRPr lang="en-GB" dirty="0"/>
          </a:p>
        </p:txBody>
      </p:sp>
    </p:spTree>
    <p:extLst>
      <p:ext uri="{BB962C8B-B14F-4D97-AF65-F5344CB8AC3E}">
        <p14:creationId xmlns:p14="http://schemas.microsoft.com/office/powerpoint/2010/main" val="4387538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624" y="258618"/>
            <a:ext cx="11135975" cy="1320800"/>
          </a:xfrm>
        </p:spPr>
        <p:txBody>
          <a:bodyPr/>
          <a:lstStyle/>
          <a:p>
            <a:r>
              <a:rPr lang="en-GB" dirty="0">
                <a:solidFill>
                  <a:schemeClr val="tx1"/>
                </a:solidFill>
              </a:rPr>
              <a:t>How monoclonal antibodies used in pregnancy testing</a:t>
            </a:r>
          </a:p>
        </p:txBody>
      </p:sp>
      <p:pic>
        <p:nvPicPr>
          <p:cNvPr id="4" name="Content Placeholder 3"/>
          <p:cNvPicPr>
            <a:picLocks noGrp="1" noChangeAspect="1"/>
          </p:cNvPicPr>
          <p:nvPr>
            <p:ph idx="1"/>
          </p:nvPr>
        </p:nvPicPr>
        <p:blipFill>
          <a:blip r:embed="rId2"/>
          <a:stretch>
            <a:fillRect/>
          </a:stretch>
        </p:blipFill>
        <p:spPr>
          <a:xfrm>
            <a:off x="8288986" y="1769124"/>
            <a:ext cx="3238500" cy="1524000"/>
          </a:xfrm>
          <a:prstGeom prst="rect">
            <a:avLst/>
          </a:prstGeom>
        </p:spPr>
      </p:pic>
      <p:sp>
        <p:nvSpPr>
          <p:cNvPr id="5" name="Rectangle 4"/>
          <p:cNvSpPr/>
          <p:nvPr/>
        </p:nvSpPr>
        <p:spPr>
          <a:xfrm>
            <a:off x="649624" y="1769124"/>
            <a:ext cx="7478376" cy="3970318"/>
          </a:xfrm>
          <a:prstGeom prst="rect">
            <a:avLst/>
          </a:prstGeom>
        </p:spPr>
        <p:txBody>
          <a:bodyPr wrap="square">
            <a:spAutoFit/>
          </a:bodyPr>
          <a:lstStyle/>
          <a:p>
            <a:pPr marL="285750" indent="-285750">
              <a:buFont typeface="Arial" panose="020B0604020202020204" pitchFamily="34" charset="0"/>
              <a:buChar char="•"/>
            </a:pPr>
            <a:r>
              <a:rPr lang="en-GB" sz="2800" dirty="0"/>
              <a:t>Pregnancy tests rely on monoclonal antibodies which bind to a hormone human chorionic gonadotropin (HCG)</a:t>
            </a:r>
          </a:p>
          <a:p>
            <a:pPr marL="285750" indent="-285750">
              <a:buFont typeface="Arial" panose="020B0604020202020204" pitchFamily="34" charset="0"/>
              <a:buChar char="•"/>
            </a:pPr>
            <a:r>
              <a:rPr lang="en-GB" sz="2800" dirty="0"/>
              <a:t>HCG is made in the early stages of pregnancy.</a:t>
            </a:r>
          </a:p>
          <a:p>
            <a:pPr marL="285750" indent="-285750">
              <a:buFont typeface="Arial" panose="020B0604020202020204" pitchFamily="34" charset="0"/>
              <a:buChar char="•"/>
            </a:pPr>
            <a:r>
              <a:rPr lang="en-GB" sz="2800" dirty="0"/>
              <a:t>Tiny amounts of the hormone are passed out of the body in the urine. </a:t>
            </a:r>
          </a:p>
          <a:p>
            <a:pPr marL="285750" indent="-285750">
              <a:buFont typeface="Arial" panose="020B0604020202020204" pitchFamily="34" charset="0"/>
              <a:buChar char="•"/>
            </a:pPr>
            <a:r>
              <a:rPr lang="en-GB" sz="2800" dirty="0"/>
              <a:t>This is what is picked up by the monoclonal antibodies in the pregnancy test. </a:t>
            </a:r>
          </a:p>
        </p:txBody>
      </p:sp>
      <p:sp>
        <p:nvSpPr>
          <p:cNvPr id="3" name="Rectangle 2"/>
          <p:cNvSpPr/>
          <p:nvPr/>
        </p:nvSpPr>
        <p:spPr>
          <a:xfrm>
            <a:off x="8288986" y="5658350"/>
            <a:ext cx="3180435" cy="646331"/>
          </a:xfrm>
          <a:prstGeom prst="rect">
            <a:avLst/>
          </a:prstGeom>
        </p:spPr>
        <p:txBody>
          <a:bodyPr wrap="square">
            <a:spAutoFit/>
          </a:bodyPr>
          <a:lstStyle/>
          <a:p>
            <a:r>
              <a:rPr lang="en-GB" dirty="0">
                <a:hlinkClick r:id="rId3"/>
              </a:rPr>
              <a:t>https://www.youtube.com/watch?v=aOfWTscU8YM</a:t>
            </a:r>
            <a:endParaRPr lang="en-GB" dirty="0"/>
          </a:p>
        </p:txBody>
      </p:sp>
    </p:spTree>
    <p:extLst>
      <p:ext uri="{BB962C8B-B14F-4D97-AF65-F5344CB8AC3E}">
        <p14:creationId xmlns:p14="http://schemas.microsoft.com/office/powerpoint/2010/main" val="30230183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62589" y="1402189"/>
            <a:ext cx="11226753" cy="5063265"/>
          </a:xfrm>
          <a:prstGeom prst="rect">
            <a:avLst/>
          </a:prstGeom>
        </p:spPr>
      </p:pic>
      <p:sp>
        <p:nvSpPr>
          <p:cNvPr id="5" name="TextBox 4"/>
          <p:cNvSpPr txBox="1"/>
          <p:nvPr/>
        </p:nvSpPr>
        <p:spPr>
          <a:xfrm>
            <a:off x="9984509" y="3315855"/>
            <a:ext cx="1921164" cy="646331"/>
          </a:xfrm>
          <a:prstGeom prst="rect">
            <a:avLst/>
          </a:prstGeom>
          <a:noFill/>
        </p:spPr>
        <p:txBody>
          <a:bodyPr wrap="square" rtlCol="0">
            <a:spAutoFit/>
          </a:bodyPr>
          <a:lstStyle/>
          <a:p>
            <a:r>
              <a:rPr lang="en-GB" dirty="0"/>
              <a:t>Prevents false negative results</a:t>
            </a:r>
          </a:p>
        </p:txBody>
      </p:sp>
    </p:spTree>
    <p:extLst>
      <p:ext uri="{BB962C8B-B14F-4D97-AF65-F5344CB8AC3E}">
        <p14:creationId xmlns:p14="http://schemas.microsoft.com/office/powerpoint/2010/main" val="36392385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2016" y="3968884"/>
            <a:ext cx="8093413" cy="15466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16" name="Group 15"/>
          <p:cNvGrpSpPr/>
          <p:nvPr/>
        </p:nvGrpSpPr>
        <p:grpSpPr>
          <a:xfrm>
            <a:off x="3953679" y="4818792"/>
            <a:ext cx="369652" cy="690663"/>
            <a:chOff x="2548647" y="2840477"/>
            <a:chExt cx="369652" cy="690663"/>
          </a:xfrm>
        </p:grpSpPr>
        <p:cxnSp>
          <p:nvCxnSpPr>
            <p:cNvPr id="6" name="Straight Connector 5"/>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902072" y="4143225"/>
            <a:ext cx="369652" cy="690663"/>
            <a:chOff x="2548647" y="2840477"/>
            <a:chExt cx="369652" cy="690663"/>
          </a:xfrm>
        </p:grpSpPr>
        <p:cxnSp>
          <p:nvCxnSpPr>
            <p:cNvPr id="18" name="Straight Connector 17"/>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534377" y="4737728"/>
            <a:ext cx="369652" cy="690663"/>
            <a:chOff x="2548647" y="2840477"/>
            <a:chExt cx="369652" cy="690663"/>
          </a:xfrm>
        </p:grpSpPr>
        <p:cxnSp>
          <p:nvCxnSpPr>
            <p:cNvPr id="22" name="Straight Connector 21"/>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509551" y="4128129"/>
            <a:ext cx="369652" cy="690663"/>
            <a:chOff x="2548647" y="2840477"/>
            <a:chExt cx="369652" cy="690663"/>
          </a:xfrm>
        </p:grpSpPr>
        <p:cxnSp>
          <p:nvCxnSpPr>
            <p:cNvPr id="26" name="Straight Connector 25"/>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157903" y="4283118"/>
            <a:ext cx="386134" cy="997042"/>
            <a:chOff x="1935534" y="2458192"/>
            <a:chExt cx="386134" cy="997042"/>
          </a:xfrm>
        </p:grpSpPr>
        <p:sp>
          <p:nvSpPr>
            <p:cNvPr id="32" name="Star: 6 Points 31"/>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p:cNvGrpSpPr/>
            <p:nvPr/>
          </p:nvGrpSpPr>
          <p:grpSpPr>
            <a:xfrm>
              <a:off x="1952016" y="2727576"/>
              <a:ext cx="369652" cy="690663"/>
              <a:chOff x="2548647" y="2840477"/>
              <a:chExt cx="369652" cy="690663"/>
            </a:xfrm>
          </p:grpSpPr>
          <p:cxnSp>
            <p:nvCxnSpPr>
              <p:cNvPr id="34" name="Straight Connector 33"/>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Isosceles Triangle 39"/>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p:cNvGrpSpPr/>
          <p:nvPr/>
        </p:nvGrpSpPr>
        <p:grpSpPr>
          <a:xfrm rot="10800000">
            <a:off x="3861998" y="3212980"/>
            <a:ext cx="386134" cy="997042"/>
            <a:chOff x="1935534" y="2458192"/>
            <a:chExt cx="386134" cy="997042"/>
          </a:xfrm>
        </p:grpSpPr>
        <p:sp>
          <p:nvSpPr>
            <p:cNvPr id="44" name="Star: 6 Points 43"/>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5" name="Group 44"/>
            <p:cNvGrpSpPr/>
            <p:nvPr/>
          </p:nvGrpSpPr>
          <p:grpSpPr>
            <a:xfrm>
              <a:off x="1952016" y="2727576"/>
              <a:ext cx="369652" cy="690663"/>
              <a:chOff x="2548647" y="2840477"/>
              <a:chExt cx="369652" cy="690663"/>
            </a:xfrm>
          </p:grpSpPr>
          <p:cxnSp>
            <p:nvCxnSpPr>
              <p:cNvPr id="48" name="Straight Connector 47"/>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 name="Isosceles Triangle 45"/>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p:cNvGrpSpPr/>
          <p:nvPr/>
        </p:nvGrpSpPr>
        <p:grpSpPr>
          <a:xfrm rot="10800000">
            <a:off x="3463382" y="3099958"/>
            <a:ext cx="386134" cy="1077088"/>
            <a:chOff x="1935534" y="2458192"/>
            <a:chExt cx="386134" cy="997042"/>
          </a:xfrm>
        </p:grpSpPr>
        <p:sp>
          <p:nvSpPr>
            <p:cNvPr id="52" name="Star: 6 Points 51"/>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3" name="Group 52"/>
            <p:cNvGrpSpPr/>
            <p:nvPr/>
          </p:nvGrpSpPr>
          <p:grpSpPr>
            <a:xfrm>
              <a:off x="1952016" y="2727576"/>
              <a:ext cx="369652" cy="690663"/>
              <a:chOff x="2548647" y="2840477"/>
              <a:chExt cx="369652" cy="690663"/>
            </a:xfrm>
          </p:grpSpPr>
          <p:cxnSp>
            <p:nvCxnSpPr>
              <p:cNvPr id="56" name="Straight Connector 55"/>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4" name="Isosceles Triangle 53"/>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0" name="Straight Connector 59"/>
          <p:cNvCxnSpPr>
            <a:stCxn id="32" idx="3"/>
          </p:cNvCxnSpPr>
          <p:nvPr/>
        </p:nvCxnSpPr>
        <p:spPr>
          <a:xfrm flipH="1">
            <a:off x="1791461" y="5226658"/>
            <a:ext cx="366442" cy="53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107139" y="3677999"/>
            <a:ext cx="267321" cy="494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380897" y="4169337"/>
            <a:ext cx="1856838" cy="1200329"/>
          </a:xfrm>
          <a:prstGeom prst="rect">
            <a:avLst/>
          </a:prstGeom>
          <a:noFill/>
        </p:spPr>
        <p:txBody>
          <a:bodyPr wrap="square" rtlCol="0">
            <a:spAutoFit/>
          </a:bodyPr>
          <a:lstStyle/>
          <a:p>
            <a:r>
              <a:rPr lang="en-GB" dirty="0"/>
              <a:t>2</a:t>
            </a:r>
            <a:r>
              <a:rPr lang="en-GB" baseline="30000" dirty="0"/>
              <a:t>nd</a:t>
            </a:r>
            <a:r>
              <a:rPr lang="en-GB" dirty="0"/>
              <a:t> Anti HCG monoclonal antibody-bound to strip</a:t>
            </a:r>
          </a:p>
        </p:txBody>
      </p:sp>
      <p:sp>
        <p:nvSpPr>
          <p:cNvPr id="64" name="TextBox 63"/>
          <p:cNvSpPr txBox="1"/>
          <p:nvPr/>
        </p:nvSpPr>
        <p:spPr>
          <a:xfrm>
            <a:off x="28244" y="5164123"/>
            <a:ext cx="1856838" cy="646331"/>
          </a:xfrm>
          <a:prstGeom prst="rect">
            <a:avLst/>
          </a:prstGeom>
          <a:noFill/>
        </p:spPr>
        <p:txBody>
          <a:bodyPr wrap="square" rtlCol="0">
            <a:spAutoFit/>
          </a:bodyPr>
          <a:lstStyle/>
          <a:p>
            <a:r>
              <a:rPr lang="en-GB" dirty="0"/>
              <a:t>Enzyme causing colour </a:t>
            </a:r>
            <a:r>
              <a:rPr lang="en-GB" dirty="0" smtClean="0"/>
              <a:t>change</a:t>
            </a:r>
            <a:endParaRPr lang="en-GB" dirty="0"/>
          </a:p>
        </p:txBody>
      </p:sp>
      <p:sp>
        <p:nvSpPr>
          <p:cNvPr id="66" name="TextBox 65"/>
          <p:cNvSpPr txBox="1"/>
          <p:nvPr/>
        </p:nvSpPr>
        <p:spPr>
          <a:xfrm>
            <a:off x="1509052" y="2987315"/>
            <a:ext cx="1856838" cy="646331"/>
          </a:xfrm>
          <a:prstGeom prst="rect">
            <a:avLst/>
          </a:prstGeom>
          <a:noFill/>
        </p:spPr>
        <p:txBody>
          <a:bodyPr wrap="square" rtlCol="0">
            <a:spAutoFit/>
          </a:bodyPr>
          <a:lstStyle/>
          <a:p>
            <a:r>
              <a:rPr lang="en-GB" dirty="0"/>
              <a:t>HCG </a:t>
            </a:r>
            <a:r>
              <a:rPr lang="en-GB" dirty="0" smtClean="0"/>
              <a:t>Hormone from urine</a:t>
            </a:r>
            <a:endParaRPr lang="en-GB" dirty="0"/>
          </a:p>
        </p:txBody>
      </p:sp>
      <p:grpSp>
        <p:nvGrpSpPr>
          <p:cNvPr id="67" name="Group 66"/>
          <p:cNvGrpSpPr/>
          <p:nvPr/>
        </p:nvGrpSpPr>
        <p:grpSpPr>
          <a:xfrm>
            <a:off x="7924963" y="4720917"/>
            <a:ext cx="369652" cy="690663"/>
            <a:chOff x="2548647" y="2840477"/>
            <a:chExt cx="369652" cy="690663"/>
          </a:xfrm>
        </p:grpSpPr>
        <p:cxnSp>
          <p:nvCxnSpPr>
            <p:cNvPr id="68" name="Straight Connector 67"/>
            <p:cNvCxnSpPr/>
            <p:nvPr/>
          </p:nvCxnSpPr>
          <p:spPr>
            <a:xfrm>
              <a:off x="2548647"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733473"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33473" y="3054485"/>
              <a:ext cx="0" cy="476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7314781" y="4712739"/>
            <a:ext cx="369652" cy="690663"/>
            <a:chOff x="2548647" y="2840477"/>
            <a:chExt cx="369652" cy="690663"/>
          </a:xfrm>
        </p:grpSpPr>
        <p:cxnSp>
          <p:nvCxnSpPr>
            <p:cNvPr id="72" name="Straight Connector 71"/>
            <p:cNvCxnSpPr/>
            <p:nvPr/>
          </p:nvCxnSpPr>
          <p:spPr>
            <a:xfrm>
              <a:off x="2548647"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733473"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33473" y="3054485"/>
              <a:ext cx="0" cy="476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7298405" y="4000157"/>
            <a:ext cx="369652" cy="690663"/>
            <a:chOff x="2548647" y="2840477"/>
            <a:chExt cx="369652" cy="690663"/>
          </a:xfrm>
        </p:grpSpPr>
        <p:cxnSp>
          <p:nvCxnSpPr>
            <p:cNvPr id="84" name="Straight Connector 83"/>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7946879" y="4020938"/>
            <a:ext cx="369652" cy="690663"/>
            <a:chOff x="2548647" y="2840477"/>
            <a:chExt cx="369652" cy="690663"/>
          </a:xfrm>
        </p:grpSpPr>
        <p:cxnSp>
          <p:nvCxnSpPr>
            <p:cNvPr id="89" name="Straight Connector 88"/>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6" name="Star: 6 Points 95"/>
          <p:cNvSpPr/>
          <p:nvPr/>
        </p:nvSpPr>
        <p:spPr>
          <a:xfrm rot="10800000">
            <a:off x="7307814" y="4382199"/>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Star: 6 Points 96"/>
          <p:cNvSpPr/>
          <p:nvPr/>
        </p:nvSpPr>
        <p:spPr>
          <a:xfrm rot="10800000">
            <a:off x="7989265" y="4366269"/>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TextBox 97"/>
          <p:cNvSpPr txBox="1"/>
          <p:nvPr/>
        </p:nvSpPr>
        <p:spPr>
          <a:xfrm>
            <a:off x="8602075" y="2818074"/>
            <a:ext cx="1856838" cy="1200329"/>
          </a:xfrm>
          <a:prstGeom prst="rect">
            <a:avLst/>
          </a:prstGeom>
          <a:noFill/>
        </p:spPr>
        <p:txBody>
          <a:bodyPr wrap="square" rtlCol="0">
            <a:spAutoFit/>
          </a:bodyPr>
          <a:lstStyle/>
          <a:p>
            <a:r>
              <a:rPr lang="en-GB" dirty="0"/>
              <a:t>Antibody binds to first anti HCG antibody. Proves test is working</a:t>
            </a:r>
          </a:p>
        </p:txBody>
      </p:sp>
      <p:sp>
        <p:nvSpPr>
          <p:cNvPr id="99" name="Rectangle 98"/>
          <p:cNvSpPr/>
          <p:nvPr/>
        </p:nvSpPr>
        <p:spPr>
          <a:xfrm>
            <a:off x="2114841" y="225664"/>
            <a:ext cx="8093413" cy="15466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01" name="Straight Connector 100"/>
          <p:cNvCxnSpPr/>
          <p:nvPr/>
        </p:nvCxnSpPr>
        <p:spPr>
          <a:xfrm>
            <a:off x="3953679" y="225664"/>
            <a:ext cx="0" cy="15466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07814" y="225664"/>
            <a:ext cx="0" cy="15466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97330" y="2872683"/>
            <a:ext cx="1641223" cy="923330"/>
          </a:xfrm>
          <a:prstGeom prst="rect">
            <a:avLst/>
          </a:prstGeom>
          <a:noFill/>
        </p:spPr>
        <p:txBody>
          <a:bodyPr wrap="square" rtlCol="0">
            <a:spAutoFit/>
          </a:bodyPr>
          <a:lstStyle/>
          <a:p>
            <a:r>
              <a:rPr lang="en-GB" dirty="0"/>
              <a:t>1st Anti HCG monoclonal antibody</a:t>
            </a:r>
          </a:p>
        </p:txBody>
      </p:sp>
      <p:cxnSp>
        <p:nvCxnSpPr>
          <p:cNvPr id="104" name="Straight Connector 103"/>
          <p:cNvCxnSpPr/>
          <p:nvPr/>
        </p:nvCxnSpPr>
        <p:spPr>
          <a:xfrm flipH="1" flipV="1">
            <a:off x="1040459" y="3694035"/>
            <a:ext cx="903432" cy="648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412858" y="810488"/>
            <a:ext cx="1650670" cy="646331"/>
          </a:xfrm>
          <a:prstGeom prst="rect">
            <a:avLst/>
          </a:prstGeom>
          <a:noFill/>
        </p:spPr>
        <p:txBody>
          <a:bodyPr wrap="square" rtlCol="0">
            <a:spAutoFit/>
          </a:bodyPr>
          <a:lstStyle/>
          <a:p>
            <a:r>
              <a:rPr lang="en-GB" dirty="0"/>
              <a:t>Positive result seen in window</a:t>
            </a:r>
          </a:p>
        </p:txBody>
      </p:sp>
      <p:sp>
        <p:nvSpPr>
          <p:cNvPr id="3" name="Right Arrow 2"/>
          <p:cNvSpPr/>
          <p:nvPr/>
        </p:nvSpPr>
        <p:spPr>
          <a:xfrm>
            <a:off x="549993" y="5911173"/>
            <a:ext cx="3006364" cy="697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Sample moving this way</a:t>
            </a:r>
            <a:endParaRPr lang="en-GB" dirty="0"/>
          </a:p>
        </p:txBody>
      </p:sp>
      <p:grpSp>
        <p:nvGrpSpPr>
          <p:cNvPr id="75" name="Group 74"/>
          <p:cNvGrpSpPr/>
          <p:nvPr/>
        </p:nvGrpSpPr>
        <p:grpSpPr>
          <a:xfrm>
            <a:off x="2111316" y="4795303"/>
            <a:ext cx="386134" cy="727658"/>
            <a:chOff x="1935534" y="2727576"/>
            <a:chExt cx="386134" cy="727658"/>
          </a:xfrm>
        </p:grpSpPr>
        <p:sp>
          <p:nvSpPr>
            <p:cNvPr id="76" name="Star: 6 Points 31"/>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7" name="Group 76"/>
            <p:cNvGrpSpPr/>
            <p:nvPr/>
          </p:nvGrpSpPr>
          <p:grpSpPr>
            <a:xfrm>
              <a:off x="1952016" y="2727576"/>
              <a:ext cx="369652" cy="690663"/>
              <a:chOff x="2548647" y="2840477"/>
              <a:chExt cx="369652" cy="690663"/>
            </a:xfrm>
          </p:grpSpPr>
          <p:cxnSp>
            <p:nvCxnSpPr>
              <p:cNvPr id="80" name="Straight Connector 79"/>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87" name="Group 86"/>
          <p:cNvGrpSpPr/>
          <p:nvPr/>
        </p:nvGrpSpPr>
        <p:grpSpPr>
          <a:xfrm>
            <a:off x="2380353" y="4797730"/>
            <a:ext cx="386134" cy="727658"/>
            <a:chOff x="1935534" y="2727576"/>
            <a:chExt cx="386134" cy="727658"/>
          </a:xfrm>
        </p:grpSpPr>
        <p:sp>
          <p:nvSpPr>
            <p:cNvPr id="92" name="Star: 6 Points 31"/>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3" name="Group 92"/>
            <p:cNvGrpSpPr/>
            <p:nvPr/>
          </p:nvGrpSpPr>
          <p:grpSpPr>
            <a:xfrm>
              <a:off x="1952016" y="2727576"/>
              <a:ext cx="369652" cy="690663"/>
              <a:chOff x="2548647" y="2840477"/>
              <a:chExt cx="369652" cy="690663"/>
            </a:xfrm>
          </p:grpSpPr>
          <p:cxnSp>
            <p:nvCxnSpPr>
              <p:cNvPr id="94" name="Straight Connector 93"/>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1837951" y="3955611"/>
            <a:ext cx="214749" cy="327507"/>
            <a:chOff x="2146107" y="4426485"/>
            <a:chExt cx="214749" cy="327507"/>
          </a:xfrm>
        </p:grpSpPr>
        <p:sp>
          <p:nvSpPr>
            <p:cNvPr id="105" name="Isosceles Triangle 104"/>
            <p:cNvSpPr/>
            <p:nvPr/>
          </p:nvSpPr>
          <p:spPr>
            <a:xfrm rot="10800000">
              <a:off x="2146107" y="4552112"/>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2194944" y="4426485"/>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p:cNvGrpSpPr/>
          <p:nvPr/>
        </p:nvGrpSpPr>
        <p:grpSpPr>
          <a:xfrm>
            <a:off x="1916420" y="4331999"/>
            <a:ext cx="214749" cy="327507"/>
            <a:chOff x="2146107" y="4426485"/>
            <a:chExt cx="214749" cy="327507"/>
          </a:xfrm>
        </p:grpSpPr>
        <p:sp>
          <p:nvSpPr>
            <p:cNvPr id="109" name="Isosceles Triangle 108"/>
            <p:cNvSpPr/>
            <p:nvPr/>
          </p:nvSpPr>
          <p:spPr>
            <a:xfrm rot="10800000">
              <a:off x="2146107" y="4552112"/>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2194944" y="4426485"/>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p:cNvGrpSpPr/>
          <p:nvPr/>
        </p:nvGrpSpPr>
        <p:grpSpPr>
          <a:xfrm>
            <a:off x="1845276" y="4696364"/>
            <a:ext cx="214749" cy="327507"/>
            <a:chOff x="2146107" y="4426485"/>
            <a:chExt cx="214749" cy="327507"/>
          </a:xfrm>
        </p:grpSpPr>
        <p:sp>
          <p:nvSpPr>
            <p:cNvPr id="112" name="Isosceles Triangle 111"/>
            <p:cNvSpPr/>
            <p:nvPr/>
          </p:nvSpPr>
          <p:spPr>
            <a:xfrm rot="10800000">
              <a:off x="2146107" y="4552112"/>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2194944" y="4426485"/>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Group 113"/>
          <p:cNvGrpSpPr/>
          <p:nvPr/>
        </p:nvGrpSpPr>
        <p:grpSpPr>
          <a:xfrm>
            <a:off x="1882029" y="4984494"/>
            <a:ext cx="214749" cy="327507"/>
            <a:chOff x="2146107" y="4426485"/>
            <a:chExt cx="214749" cy="327507"/>
          </a:xfrm>
        </p:grpSpPr>
        <p:sp>
          <p:nvSpPr>
            <p:cNvPr id="115" name="Isosceles Triangle 114"/>
            <p:cNvSpPr/>
            <p:nvPr/>
          </p:nvSpPr>
          <p:spPr>
            <a:xfrm rot="10800000">
              <a:off x="2146107" y="4552112"/>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2194944" y="4426485"/>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7" name="TextBox 116"/>
          <p:cNvSpPr txBox="1"/>
          <p:nvPr/>
        </p:nvSpPr>
        <p:spPr>
          <a:xfrm>
            <a:off x="4520324" y="2265021"/>
            <a:ext cx="1641223" cy="923330"/>
          </a:xfrm>
          <a:prstGeom prst="rect">
            <a:avLst/>
          </a:prstGeom>
          <a:noFill/>
        </p:spPr>
        <p:txBody>
          <a:bodyPr wrap="square" rtlCol="0">
            <a:spAutoFit/>
          </a:bodyPr>
          <a:lstStyle/>
          <a:p>
            <a:r>
              <a:rPr lang="en-GB" dirty="0" smtClean="0"/>
              <a:t>1</a:t>
            </a:r>
            <a:r>
              <a:rPr lang="en-GB" baseline="30000" dirty="0" smtClean="0"/>
              <a:t>st</a:t>
            </a:r>
            <a:r>
              <a:rPr lang="en-GB" dirty="0" smtClean="0"/>
              <a:t> Anti HCG antibody held in place by 2nd</a:t>
            </a:r>
            <a:endParaRPr lang="en-GB" dirty="0"/>
          </a:p>
        </p:txBody>
      </p:sp>
      <p:grpSp>
        <p:nvGrpSpPr>
          <p:cNvPr id="118" name="Group 117"/>
          <p:cNvGrpSpPr/>
          <p:nvPr/>
        </p:nvGrpSpPr>
        <p:grpSpPr>
          <a:xfrm rot="1772103">
            <a:off x="2717932" y="4135763"/>
            <a:ext cx="386134" cy="997042"/>
            <a:chOff x="1935534" y="2458192"/>
            <a:chExt cx="386134" cy="997042"/>
          </a:xfrm>
        </p:grpSpPr>
        <p:sp>
          <p:nvSpPr>
            <p:cNvPr id="119" name="Star: 6 Points 31"/>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0" name="Group 119"/>
            <p:cNvGrpSpPr/>
            <p:nvPr/>
          </p:nvGrpSpPr>
          <p:grpSpPr>
            <a:xfrm>
              <a:off x="1952016" y="2727576"/>
              <a:ext cx="369652" cy="690663"/>
              <a:chOff x="2548647" y="2840477"/>
              <a:chExt cx="369652" cy="690663"/>
            </a:xfrm>
          </p:grpSpPr>
          <p:cxnSp>
            <p:nvCxnSpPr>
              <p:cNvPr id="123" name="Straight Connector 122"/>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1" name="Isosceles Triangle 120"/>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 name="Straight Arrow Connector 9"/>
          <p:cNvCxnSpPr/>
          <p:nvPr/>
        </p:nvCxnSpPr>
        <p:spPr>
          <a:xfrm>
            <a:off x="2824158" y="4720917"/>
            <a:ext cx="3649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30918" y="3099958"/>
            <a:ext cx="694167" cy="5940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310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tx1"/>
                </a:solidFill>
              </a:rPr>
              <a:t>Enzyme–Linked </a:t>
            </a:r>
            <a:r>
              <a:rPr lang="en-GB" dirty="0" err="1">
                <a:solidFill>
                  <a:schemeClr val="tx1"/>
                </a:solidFill>
              </a:rPr>
              <a:t>Immunosorbant</a:t>
            </a:r>
            <a:r>
              <a:rPr lang="en-GB" dirty="0">
                <a:solidFill>
                  <a:schemeClr val="tx1"/>
                </a:solidFill>
              </a:rPr>
              <a:t> Assay (</a:t>
            </a:r>
            <a:r>
              <a:rPr lang="en-GB" dirty="0" smtClean="0">
                <a:solidFill>
                  <a:schemeClr val="tx1"/>
                </a:solidFill>
              </a:rPr>
              <a:t>ELISA</a:t>
            </a:r>
            <a:r>
              <a:rPr lang="en-GB" dirty="0">
                <a:solidFill>
                  <a:schemeClr val="tx1"/>
                </a:solidFill>
              </a:rPr>
              <a:t>)</a:t>
            </a:r>
          </a:p>
        </p:txBody>
      </p:sp>
      <p:sp>
        <p:nvSpPr>
          <p:cNvPr id="4" name="Content Placeholder 3"/>
          <p:cNvSpPr>
            <a:spLocks noGrp="1"/>
          </p:cNvSpPr>
          <p:nvPr>
            <p:ph idx="1"/>
          </p:nvPr>
        </p:nvSpPr>
        <p:spPr/>
        <p:txBody>
          <a:bodyPr/>
          <a:lstStyle/>
          <a:p>
            <a:r>
              <a:rPr lang="en-GB" dirty="0"/>
              <a:t>Two types of ELISA </a:t>
            </a:r>
          </a:p>
          <a:p>
            <a:pPr lvl="1"/>
            <a:r>
              <a:rPr lang="en-GB" dirty="0"/>
              <a:t>Direct ELISA</a:t>
            </a:r>
          </a:p>
          <a:p>
            <a:pPr lvl="1"/>
            <a:r>
              <a:rPr lang="en-GB" dirty="0"/>
              <a:t>Indirect ELISA</a:t>
            </a:r>
            <a:endParaRPr lang="en-GB" dirty="0">
              <a:hlinkClick r:id="rId2"/>
            </a:endParaRPr>
          </a:p>
          <a:p>
            <a:endParaRPr lang="en-GB" dirty="0">
              <a:hlinkClick r:id="rId2"/>
            </a:endParaRPr>
          </a:p>
          <a:p>
            <a:endParaRPr lang="en-GB" dirty="0">
              <a:hlinkClick r:id="rId2"/>
            </a:endParaRPr>
          </a:p>
          <a:p>
            <a:endParaRPr lang="en-GB" dirty="0">
              <a:hlinkClick r:id="rId2"/>
            </a:endParaRPr>
          </a:p>
          <a:p>
            <a:pPr marL="0" indent="0">
              <a:buNone/>
            </a:pPr>
            <a:endParaRPr lang="en-GB" dirty="0">
              <a:hlinkClick r:id="rId2"/>
            </a:endParaRPr>
          </a:p>
          <a:p>
            <a:endParaRPr lang="en-GB" dirty="0"/>
          </a:p>
        </p:txBody>
      </p:sp>
      <p:pic>
        <p:nvPicPr>
          <p:cNvPr id="5" name="Picture 4"/>
          <p:cNvPicPr>
            <a:picLocks noChangeAspect="1"/>
          </p:cNvPicPr>
          <p:nvPr/>
        </p:nvPicPr>
        <p:blipFill>
          <a:blip r:embed="rId3"/>
          <a:stretch>
            <a:fillRect/>
          </a:stretch>
        </p:blipFill>
        <p:spPr>
          <a:xfrm rot="21413475">
            <a:off x="3931949" y="2896733"/>
            <a:ext cx="3533775" cy="1819275"/>
          </a:xfrm>
          <a:prstGeom prst="rect">
            <a:avLst/>
          </a:prstGeom>
        </p:spPr>
      </p:pic>
    </p:spTree>
    <p:extLst>
      <p:ext uri="{BB962C8B-B14F-4D97-AF65-F5344CB8AC3E}">
        <p14:creationId xmlns:p14="http://schemas.microsoft.com/office/powerpoint/2010/main" val="15628909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23745" y="144061"/>
            <a:ext cx="7808976" cy="6695357"/>
          </a:xfrm>
          <a:prstGeom prst="rect">
            <a:avLst/>
          </a:prstGeom>
        </p:spPr>
      </p:pic>
    </p:spTree>
    <p:extLst>
      <p:ext uri="{BB962C8B-B14F-4D97-AF65-F5344CB8AC3E}">
        <p14:creationId xmlns:p14="http://schemas.microsoft.com/office/powerpoint/2010/main" val="15649060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Washing</a:t>
            </a:r>
          </a:p>
        </p:txBody>
      </p:sp>
      <p:sp>
        <p:nvSpPr>
          <p:cNvPr id="3" name="Content Placeholder 2"/>
          <p:cNvSpPr>
            <a:spLocks noGrp="1"/>
          </p:cNvSpPr>
          <p:nvPr>
            <p:ph idx="1"/>
          </p:nvPr>
        </p:nvSpPr>
        <p:spPr/>
        <p:txBody>
          <a:bodyPr/>
          <a:lstStyle/>
          <a:p>
            <a:r>
              <a:rPr lang="en-GB" dirty="0"/>
              <a:t>Between each step you have to wash the ELISA plate.</a:t>
            </a:r>
          </a:p>
          <a:p>
            <a:r>
              <a:rPr lang="en-GB" dirty="0"/>
              <a:t>Why?</a:t>
            </a:r>
          </a:p>
          <a:p>
            <a:r>
              <a:rPr lang="en-GB" dirty="0"/>
              <a:t>Wash steps are </a:t>
            </a:r>
            <a:r>
              <a:rPr lang="en-GB" u="sng" dirty="0"/>
              <a:t>repeated</a:t>
            </a:r>
            <a:r>
              <a:rPr lang="en-GB" dirty="0"/>
              <a:t> between each step to remove unbound materials. </a:t>
            </a:r>
          </a:p>
          <a:p>
            <a:r>
              <a:rPr lang="en-GB" dirty="0" smtClean="0"/>
              <a:t>This prevents false positives, where enzyme linked antibodies are still present due to poor washing, despite no antigens being in the sample</a:t>
            </a:r>
            <a:endParaRPr lang="en-GB" dirty="0"/>
          </a:p>
        </p:txBody>
      </p:sp>
    </p:spTree>
    <p:extLst>
      <p:ext uri="{BB962C8B-B14F-4D97-AF65-F5344CB8AC3E}">
        <p14:creationId xmlns:p14="http://schemas.microsoft.com/office/powerpoint/2010/main" val="22900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600"/>
            <a:ext cx="9447973" cy="1320800"/>
          </a:xfrm>
        </p:spPr>
        <p:txBody>
          <a:bodyPr>
            <a:normAutofit/>
          </a:bodyPr>
          <a:lstStyle/>
          <a:p>
            <a:r>
              <a:rPr lang="en-GB" b="1" dirty="0">
                <a:solidFill>
                  <a:schemeClr val="tx1"/>
                </a:solidFill>
              </a:rPr>
              <a:t>HIV Structure - Human Immunodeficiency Virus</a:t>
            </a:r>
            <a:endParaRPr lang="en-GB" sz="2400" dirty="0">
              <a:solidFill>
                <a:schemeClr val="tx1"/>
              </a:solidFill>
            </a:endParaRPr>
          </a:p>
        </p:txBody>
      </p:sp>
      <p:pic>
        <p:nvPicPr>
          <p:cNvPr id="2" name="Picture 1"/>
          <p:cNvPicPr>
            <a:picLocks noChangeAspect="1"/>
          </p:cNvPicPr>
          <p:nvPr/>
        </p:nvPicPr>
        <p:blipFill>
          <a:blip r:embed="rId3"/>
          <a:stretch>
            <a:fillRect/>
          </a:stretch>
        </p:blipFill>
        <p:spPr>
          <a:xfrm>
            <a:off x="678291" y="2129449"/>
            <a:ext cx="9865669" cy="4009447"/>
          </a:xfrm>
          <a:prstGeom prst="rect">
            <a:avLst/>
          </a:prstGeom>
        </p:spPr>
      </p:pic>
    </p:spTree>
    <p:extLst>
      <p:ext uri="{BB962C8B-B14F-4D97-AF65-F5344CB8AC3E}">
        <p14:creationId xmlns:p14="http://schemas.microsoft.com/office/powerpoint/2010/main" val="6493325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rPr>
              <a:t>HIV Human Immunodeficiency Virus</a:t>
            </a:r>
            <a:endParaRPr lang="en-GB" dirty="0"/>
          </a:p>
        </p:txBody>
      </p:sp>
      <p:pic>
        <p:nvPicPr>
          <p:cNvPr id="4" name="Picture 3"/>
          <p:cNvPicPr>
            <a:picLocks noChangeAspect="1"/>
          </p:cNvPicPr>
          <p:nvPr/>
        </p:nvPicPr>
        <p:blipFill>
          <a:blip r:embed="rId2"/>
          <a:stretch>
            <a:fillRect/>
          </a:stretch>
        </p:blipFill>
        <p:spPr>
          <a:xfrm>
            <a:off x="235148" y="1694985"/>
            <a:ext cx="10023974" cy="4995747"/>
          </a:xfrm>
          <a:prstGeom prst="rect">
            <a:avLst/>
          </a:prstGeom>
        </p:spPr>
      </p:pic>
      <p:sp>
        <p:nvSpPr>
          <p:cNvPr id="6" name="Rectangle 5"/>
          <p:cNvSpPr/>
          <p:nvPr/>
        </p:nvSpPr>
        <p:spPr>
          <a:xfrm>
            <a:off x="8220456" y="4734806"/>
            <a:ext cx="3722062" cy="1477328"/>
          </a:xfrm>
          <a:prstGeom prst="rect">
            <a:avLst/>
          </a:prstGeom>
        </p:spPr>
        <p:txBody>
          <a:bodyPr wrap="square">
            <a:spAutoFit/>
          </a:bodyPr>
          <a:lstStyle/>
          <a:p>
            <a:r>
              <a:rPr lang="en-GB" dirty="0">
                <a:hlinkClick r:id="rId3"/>
              </a:rPr>
              <a:t>https://www.youtube.com/watch?v=RO8MP3wMvqg</a:t>
            </a:r>
            <a:endParaRPr lang="en-GB" dirty="0"/>
          </a:p>
          <a:p>
            <a:endParaRPr lang="en-GB" dirty="0"/>
          </a:p>
          <a:p>
            <a:r>
              <a:rPr lang="en-GB" dirty="0"/>
              <a:t>Great video but in more detail than required-stop before control of HIV</a:t>
            </a:r>
          </a:p>
        </p:txBody>
      </p:sp>
    </p:spTree>
    <p:extLst>
      <p:ext uri="{BB962C8B-B14F-4D97-AF65-F5344CB8AC3E}">
        <p14:creationId xmlns:p14="http://schemas.microsoft.com/office/powerpoint/2010/main" val="22046820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4332" y="966298"/>
            <a:ext cx="9785916" cy="5891702"/>
          </a:xfrm>
          <a:prstGeom prst="rect">
            <a:avLst/>
          </a:prstGeom>
        </p:spPr>
      </p:pic>
      <p:sp>
        <p:nvSpPr>
          <p:cNvPr id="4" name="Title 1"/>
          <p:cNvSpPr>
            <a:spLocks noGrp="1"/>
          </p:cNvSpPr>
          <p:nvPr>
            <p:ph type="title"/>
          </p:nvPr>
        </p:nvSpPr>
        <p:spPr>
          <a:xfrm>
            <a:off x="356057" y="189471"/>
            <a:ext cx="9319283" cy="836140"/>
          </a:xfrm>
        </p:spPr>
        <p:txBody>
          <a:bodyPr>
            <a:normAutofit/>
          </a:bodyPr>
          <a:lstStyle/>
          <a:p>
            <a:r>
              <a:rPr lang="en-GB" dirty="0">
                <a:solidFill>
                  <a:schemeClr val="tx1"/>
                </a:solidFill>
              </a:rPr>
              <a:t>HIV Life Cycle</a:t>
            </a:r>
            <a:endParaRPr lang="en-GB" sz="2000" dirty="0">
              <a:solidFill>
                <a:srgbClr val="002060"/>
              </a:solidFill>
            </a:endParaRPr>
          </a:p>
        </p:txBody>
      </p:sp>
      <p:sp>
        <p:nvSpPr>
          <p:cNvPr id="2" name="Rectangle 1"/>
          <p:cNvSpPr/>
          <p:nvPr/>
        </p:nvSpPr>
        <p:spPr>
          <a:xfrm>
            <a:off x="9381744" y="189471"/>
            <a:ext cx="2715768" cy="1754326"/>
          </a:xfrm>
          <a:prstGeom prst="rect">
            <a:avLst/>
          </a:prstGeom>
        </p:spPr>
        <p:txBody>
          <a:bodyPr wrap="square">
            <a:spAutoFit/>
          </a:bodyPr>
          <a:lstStyle/>
          <a:p>
            <a:r>
              <a:rPr lang="en-GB" dirty="0">
                <a:hlinkClick r:id="rId3"/>
              </a:rPr>
              <a:t>http://www.liquidjigsaw.com/science/animation/animations/hiv/hiv-lifecycle.html</a:t>
            </a:r>
            <a:endParaRPr lang="en-GB" dirty="0"/>
          </a:p>
          <a:p>
            <a:endParaRPr lang="en-GB" dirty="0"/>
          </a:p>
          <a:p>
            <a:r>
              <a:rPr lang="en-GB" dirty="0"/>
              <a:t>Welcome trust link</a:t>
            </a:r>
          </a:p>
        </p:txBody>
      </p:sp>
    </p:spTree>
    <p:extLst>
      <p:ext uri="{BB962C8B-B14F-4D97-AF65-F5344CB8AC3E}">
        <p14:creationId xmlns:p14="http://schemas.microsoft.com/office/powerpoint/2010/main" val="1222963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Specific and Non specific responses</a:t>
            </a:r>
          </a:p>
        </p:txBody>
      </p:sp>
      <p:sp>
        <p:nvSpPr>
          <p:cNvPr id="5" name="Text Placeholder 4"/>
          <p:cNvSpPr>
            <a:spLocks noGrp="1"/>
          </p:cNvSpPr>
          <p:nvPr>
            <p:ph type="body" idx="1"/>
          </p:nvPr>
        </p:nvSpPr>
        <p:spPr/>
        <p:txBody>
          <a:bodyPr/>
          <a:lstStyle/>
          <a:p>
            <a:r>
              <a:rPr lang="en-GB" dirty="0"/>
              <a:t>Two types of immune response</a:t>
            </a:r>
          </a:p>
        </p:txBody>
      </p:sp>
    </p:spTree>
    <p:extLst>
      <p:ext uri="{BB962C8B-B14F-4D97-AF65-F5344CB8AC3E}">
        <p14:creationId xmlns:p14="http://schemas.microsoft.com/office/powerpoint/2010/main" val="23977025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HIV and AIDS</a:t>
            </a:r>
            <a:endParaRPr lang="en-GB" dirty="0"/>
          </a:p>
        </p:txBody>
      </p:sp>
      <p:sp>
        <p:nvSpPr>
          <p:cNvPr id="3" name="Content Placeholder 2"/>
          <p:cNvSpPr>
            <a:spLocks noGrp="1"/>
          </p:cNvSpPr>
          <p:nvPr>
            <p:ph idx="1"/>
          </p:nvPr>
        </p:nvSpPr>
        <p:spPr>
          <a:xfrm>
            <a:off x="4954614" y="971702"/>
            <a:ext cx="7033640" cy="4695568"/>
          </a:xfrm>
        </p:spPr>
        <p:txBody>
          <a:bodyPr>
            <a:noAutofit/>
          </a:bodyPr>
          <a:lstStyle/>
          <a:p>
            <a:pPr>
              <a:spcAft>
                <a:spcPts val="1200"/>
              </a:spcAft>
              <a:buClr>
                <a:schemeClr val="tx1"/>
              </a:buClr>
            </a:pPr>
            <a:r>
              <a:rPr lang="en-GB" sz="2400" dirty="0"/>
              <a:t>AIDS: Acquired immune deficiency syndrome</a:t>
            </a:r>
          </a:p>
          <a:p>
            <a:pPr>
              <a:spcAft>
                <a:spcPts val="1200"/>
              </a:spcAft>
              <a:buClr>
                <a:schemeClr val="tx1"/>
              </a:buClr>
            </a:pPr>
            <a:r>
              <a:rPr lang="en-GB" sz="2400" dirty="0"/>
              <a:t>The Human Immunodeficiency virus (HIV) causes the symptoms AIDS</a:t>
            </a:r>
          </a:p>
          <a:p>
            <a:pPr>
              <a:spcAft>
                <a:spcPts val="1200"/>
              </a:spcAft>
              <a:buClr>
                <a:schemeClr val="tx1"/>
              </a:buClr>
            </a:pPr>
            <a:r>
              <a:rPr lang="en-GB" sz="2400" dirty="0"/>
              <a:t>HIV does not directly kill a person</a:t>
            </a:r>
          </a:p>
          <a:p>
            <a:pPr>
              <a:spcAft>
                <a:spcPts val="1200"/>
              </a:spcAft>
              <a:buClr>
                <a:schemeClr val="tx1"/>
              </a:buClr>
            </a:pPr>
            <a:r>
              <a:rPr lang="en-GB" sz="2400" dirty="0"/>
              <a:t>It kills or interferes with the normal functioning of helper T-cells.</a:t>
            </a:r>
          </a:p>
          <a:p>
            <a:pPr>
              <a:spcAft>
                <a:spcPts val="1200"/>
              </a:spcAft>
              <a:buClr>
                <a:schemeClr val="tx1"/>
              </a:buClr>
            </a:pPr>
            <a:r>
              <a:rPr lang="en-GB" sz="2400" dirty="0"/>
              <a:t>So the body cannot produce adequate numbers of B-cells to produce antibodies or Cytotoxic T-cells to kill infected cells.</a:t>
            </a:r>
          </a:p>
          <a:p>
            <a:pPr>
              <a:spcAft>
                <a:spcPts val="1200"/>
              </a:spcAft>
              <a:buClr>
                <a:schemeClr val="tx1"/>
              </a:buClr>
            </a:pPr>
            <a:r>
              <a:rPr lang="en-GB" sz="2400" dirty="0"/>
              <a:t>So the body’s immune response is reduced and it is more susceptible to infections and cancer.</a:t>
            </a:r>
          </a:p>
          <a:p>
            <a:pPr>
              <a:spcAft>
                <a:spcPts val="1200"/>
              </a:spcAft>
              <a:buClr>
                <a:schemeClr val="tx1"/>
              </a:buClr>
            </a:pPr>
            <a:r>
              <a:rPr lang="en-GB" sz="2400" dirty="0"/>
              <a:t>These secondary infections ultimately cause death.</a:t>
            </a:r>
          </a:p>
        </p:txBody>
      </p:sp>
      <p:pic>
        <p:nvPicPr>
          <p:cNvPr id="4" name="Picture 3"/>
          <p:cNvPicPr>
            <a:picLocks noChangeAspect="1"/>
          </p:cNvPicPr>
          <p:nvPr/>
        </p:nvPicPr>
        <p:blipFill>
          <a:blip r:embed="rId2"/>
          <a:stretch>
            <a:fillRect/>
          </a:stretch>
        </p:blipFill>
        <p:spPr>
          <a:xfrm>
            <a:off x="605470" y="1611825"/>
            <a:ext cx="4349144" cy="3593221"/>
          </a:xfrm>
          <a:prstGeom prst="rect">
            <a:avLst/>
          </a:prstGeom>
        </p:spPr>
      </p:pic>
    </p:spTree>
    <p:extLst>
      <p:ext uri="{BB962C8B-B14F-4D97-AF65-F5344CB8AC3E}">
        <p14:creationId xmlns:p14="http://schemas.microsoft.com/office/powerpoint/2010/main" val="35990164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7561" y="119269"/>
            <a:ext cx="10281424" cy="569843"/>
          </a:xfrm>
        </p:spPr>
        <p:txBody>
          <a:bodyPr>
            <a:normAutofit/>
          </a:bodyPr>
          <a:lstStyle/>
          <a:p>
            <a:r>
              <a:rPr lang="en-GB" sz="3200" b="1" dirty="0">
                <a:solidFill>
                  <a:schemeClr val="tx1"/>
                </a:solidFill>
              </a:rPr>
              <a:t>Why are Antibiotics No Use Against Viruses? </a:t>
            </a:r>
            <a:endParaRPr lang="en-GB" sz="2700" i="1" dirty="0">
              <a:solidFill>
                <a:srgbClr val="002060"/>
              </a:solidFill>
            </a:endParaRPr>
          </a:p>
        </p:txBody>
      </p:sp>
      <p:sp>
        <p:nvSpPr>
          <p:cNvPr id="5" name="Content Placeholder 4"/>
          <p:cNvSpPr>
            <a:spLocks noGrp="1"/>
          </p:cNvSpPr>
          <p:nvPr>
            <p:ph sz="half" idx="1"/>
          </p:nvPr>
        </p:nvSpPr>
        <p:spPr>
          <a:xfrm>
            <a:off x="611074" y="2584175"/>
            <a:ext cx="7472752" cy="3737113"/>
          </a:xfrm>
        </p:spPr>
        <p:txBody>
          <a:bodyPr>
            <a:normAutofit fontScale="55000" lnSpcReduction="20000"/>
          </a:bodyPr>
          <a:lstStyle/>
          <a:p>
            <a:pPr marL="457200" lvl="1" indent="-457200">
              <a:lnSpc>
                <a:spcPct val="120000"/>
              </a:lnSpc>
              <a:buClr>
                <a:schemeClr val="tx1"/>
              </a:buClr>
            </a:pPr>
            <a:r>
              <a:rPr lang="en-GB" sz="4400" dirty="0"/>
              <a:t>Some Antibiotics inhibit enzymes needed for cell wall synthesis. This means the cell wall is weakened, too much water enters by osmosis and the cell suffers </a:t>
            </a:r>
            <a:r>
              <a:rPr lang="en-GB" sz="4400" dirty="0">
                <a:solidFill>
                  <a:srgbClr val="FF0000"/>
                </a:solidFill>
              </a:rPr>
              <a:t>osmotic lysis</a:t>
            </a:r>
            <a:r>
              <a:rPr lang="en-GB" sz="4400" dirty="0"/>
              <a:t>. (death by osmosis!)  </a:t>
            </a:r>
          </a:p>
          <a:p>
            <a:pPr marL="457200" lvl="1" indent="-457200">
              <a:lnSpc>
                <a:spcPct val="120000"/>
              </a:lnSpc>
              <a:buClr>
                <a:schemeClr val="tx1"/>
              </a:buClr>
            </a:pPr>
            <a:r>
              <a:rPr lang="en-GB" sz="4400" dirty="0"/>
              <a:t>Others bind to bacterial ribosomes, so inhibit protein synthesis. </a:t>
            </a:r>
          </a:p>
          <a:p>
            <a:pPr marL="457200" lvl="1" indent="-457200">
              <a:buClr>
                <a:schemeClr val="tx1"/>
              </a:buClr>
            </a:pPr>
            <a:r>
              <a:rPr lang="en-GB" sz="4400" dirty="0"/>
              <a:t>Some antibiotics inhibit DNA replication.</a:t>
            </a:r>
          </a:p>
          <a:p>
            <a:pPr marL="457200" lvl="1" indent="-457200">
              <a:buClr>
                <a:schemeClr val="tx1"/>
              </a:buClr>
            </a:pPr>
            <a:r>
              <a:rPr lang="en-GB" sz="4400" dirty="0"/>
              <a:t>Some work by disrupting cell membranes.</a:t>
            </a:r>
          </a:p>
          <a:p>
            <a:pPr marL="0" lvl="1" indent="0">
              <a:buNone/>
            </a:pPr>
            <a:r>
              <a:rPr lang="en-GB" sz="4400" dirty="0">
                <a:solidFill>
                  <a:srgbClr val="FF0000"/>
                </a:solidFill>
              </a:rPr>
              <a:t>IE they all interfere with the bacterial metabolism! </a:t>
            </a:r>
          </a:p>
          <a:p>
            <a:endParaRPr lang="en-GB" dirty="0"/>
          </a:p>
        </p:txBody>
      </p:sp>
      <p:sp>
        <p:nvSpPr>
          <p:cNvPr id="6" name="Content Placeholder 5"/>
          <p:cNvSpPr>
            <a:spLocks noGrp="1"/>
          </p:cNvSpPr>
          <p:nvPr>
            <p:ph sz="half" idx="2"/>
          </p:nvPr>
        </p:nvSpPr>
        <p:spPr>
          <a:xfrm>
            <a:off x="676996" y="689599"/>
            <a:ext cx="9222377" cy="1854820"/>
          </a:xfrm>
        </p:spPr>
        <p:txBody>
          <a:bodyPr>
            <a:noAutofit/>
          </a:bodyPr>
          <a:lstStyle/>
          <a:p>
            <a:pPr marL="0" indent="0">
              <a:lnSpc>
                <a:spcPct val="120000"/>
              </a:lnSpc>
              <a:buNone/>
            </a:pPr>
            <a:r>
              <a:rPr lang="en-GB" sz="2400" dirty="0"/>
              <a:t>First consider the structure of bacterial cells. </a:t>
            </a:r>
            <a:r>
              <a:rPr lang="en-GB" sz="2400" dirty="0">
                <a:solidFill>
                  <a:srgbClr val="FF0000"/>
                </a:solidFill>
              </a:rPr>
              <a:t>Topic Crosslink!</a:t>
            </a:r>
          </a:p>
          <a:p>
            <a:pPr lvl="1">
              <a:spcBef>
                <a:spcPts val="600"/>
              </a:spcBef>
              <a:buClr>
                <a:schemeClr val="tx1"/>
              </a:buClr>
              <a:buFont typeface="Wingdings" panose="05000000000000000000" pitchFamily="2" charset="2"/>
              <a:buChar char="§"/>
            </a:pPr>
            <a:r>
              <a:rPr lang="en-GB" sz="2400" dirty="0"/>
              <a:t>Bacterial cell wall made of ?</a:t>
            </a:r>
          </a:p>
          <a:p>
            <a:pPr lvl="1">
              <a:spcBef>
                <a:spcPts val="600"/>
              </a:spcBef>
              <a:buClr>
                <a:schemeClr val="tx1"/>
              </a:buClr>
              <a:buFont typeface="Wingdings" panose="05000000000000000000" pitchFamily="2" charset="2"/>
              <a:buChar char="§"/>
            </a:pPr>
            <a:r>
              <a:rPr lang="en-GB" sz="2400" dirty="0"/>
              <a:t>Water enters by ?</a:t>
            </a:r>
          </a:p>
          <a:p>
            <a:pPr lvl="1">
              <a:spcBef>
                <a:spcPts val="600"/>
              </a:spcBef>
              <a:buClr>
                <a:schemeClr val="tx1"/>
              </a:buClr>
              <a:buFont typeface="Wingdings" panose="05000000000000000000" pitchFamily="2" charset="2"/>
              <a:buChar char="§"/>
            </a:pPr>
            <a:r>
              <a:rPr lang="en-GB" sz="2400" dirty="0"/>
              <a:t>Cell wall prevents excessive expansion because it is ?</a:t>
            </a:r>
          </a:p>
        </p:txBody>
      </p:sp>
      <p:sp>
        <p:nvSpPr>
          <p:cNvPr id="8" name="TextBox 7"/>
          <p:cNvSpPr txBox="1"/>
          <p:nvPr/>
        </p:nvSpPr>
        <p:spPr>
          <a:xfrm>
            <a:off x="8136834" y="2959192"/>
            <a:ext cx="2107096" cy="3539430"/>
          </a:xfrm>
          <a:prstGeom prst="rect">
            <a:avLst/>
          </a:prstGeom>
          <a:solidFill>
            <a:schemeClr val="accent1"/>
          </a:solidFill>
          <a:ln w="25400">
            <a:solidFill>
              <a:schemeClr val="accent2"/>
            </a:solidFill>
          </a:ln>
        </p:spPr>
        <p:txBody>
          <a:bodyPr wrap="square" rtlCol="0">
            <a:spAutoFit/>
          </a:bodyPr>
          <a:lstStyle/>
          <a:p>
            <a:r>
              <a:rPr lang="en-GB" sz="2800" dirty="0"/>
              <a:t>Do viruses have </a:t>
            </a:r>
            <a:r>
              <a:rPr lang="en-GB" sz="2800" b="1" dirty="0"/>
              <a:t>their own </a:t>
            </a:r>
            <a:r>
              <a:rPr lang="en-GB" sz="2800" dirty="0"/>
              <a:t>metabolic pathways and any of  the </a:t>
            </a:r>
            <a:r>
              <a:rPr lang="en-GB" sz="2800" b="1" dirty="0"/>
              <a:t>above structures?</a:t>
            </a:r>
          </a:p>
        </p:txBody>
      </p:sp>
    </p:spTree>
    <p:extLst>
      <p:ext uri="{BB962C8B-B14F-4D97-AF65-F5344CB8AC3E}">
        <p14:creationId xmlns:p14="http://schemas.microsoft.com/office/powerpoint/2010/main" val="32540117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081" y="119269"/>
            <a:ext cx="9036509" cy="569843"/>
          </a:xfrm>
        </p:spPr>
        <p:txBody>
          <a:bodyPr>
            <a:normAutofit/>
          </a:bodyPr>
          <a:lstStyle/>
          <a:p>
            <a:r>
              <a:rPr lang="en-GB" sz="3200" b="1" dirty="0">
                <a:solidFill>
                  <a:schemeClr val="tx1"/>
                </a:solidFill>
              </a:rPr>
              <a:t>Why are Antibiotics No Use Against Viruses?</a:t>
            </a:r>
            <a:endParaRPr lang="en-GB" sz="3200" dirty="0"/>
          </a:p>
        </p:txBody>
      </p:sp>
      <p:sp>
        <p:nvSpPr>
          <p:cNvPr id="5" name="Content Placeholder 4"/>
          <p:cNvSpPr>
            <a:spLocks noGrp="1"/>
          </p:cNvSpPr>
          <p:nvPr>
            <p:ph sz="half" idx="1"/>
          </p:nvPr>
        </p:nvSpPr>
        <p:spPr>
          <a:xfrm>
            <a:off x="5004079" y="812624"/>
            <a:ext cx="6907438" cy="2252868"/>
          </a:xfrm>
        </p:spPr>
        <p:txBody>
          <a:bodyPr>
            <a:noAutofit/>
          </a:bodyPr>
          <a:lstStyle/>
          <a:p>
            <a:pPr marL="0" lvl="1" indent="0">
              <a:lnSpc>
                <a:spcPct val="120000"/>
              </a:lnSpc>
              <a:buClr>
                <a:schemeClr val="tx1"/>
              </a:buClr>
              <a:buNone/>
            </a:pPr>
            <a:r>
              <a:rPr lang="en-GB" sz="3600" dirty="0"/>
              <a:t>ANSWER : </a:t>
            </a:r>
          </a:p>
          <a:p>
            <a:pPr marL="342900" lvl="1" indent="-342900">
              <a:lnSpc>
                <a:spcPct val="120000"/>
              </a:lnSpc>
              <a:buClr>
                <a:schemeClr val="tx1"/>
              </a:buClr>
            </a:pPr>
            <a:r>
              <a:rPr lang="en-GB" sz="3200" dirty="0"/>
              <a:t>Viruses do not have a cell wall made of murein</a:t>
            </a:r>
          </a:p>
          <a:p>
            <a:pPr marL="342900" lvl="1" indent="-342900">
              <a:lnSpc>
                <a:spcPct val="120000"/>
              </a:lnSpc>
              <a:buClr>
                <a:schemeClr val="tx1"/>
              </a:buClr>
            </a:pPr>
            <a:r>
              <a:rPr lang="en-GB" sz="3200" dirty="0"/>
              <a:t>Do not have metabolism of their own. </a:t>
            </a:r>
          </a:p>
          <a:p>
            <a:pPr marL="342900" lvl="1" indent="-342900">
              <a:lnSpc>
                <a:spcPct val="120000"/>
              </a:lnSpc>
              <a:buClr>
                <a:schemeClr val="tx1"/>
              </a:buClr>
            </a:pPr>
            <a:r>
              <a:rPr lang="en-GB" sz="3200" dirty="0"/>
              <a:t>They get the host cell to metabolise what they need and the antibiotics can't get into the host cell.</a:t>
            </a:r>
          </a:p>
        </p:txBody>
      </p:sp>
      <p:pic>
        <p:nvPicPr>
          <p:cNvPr id="2" name="Picture 1"/>
          <p:cNvPicPr>
            <a:picLocks noChangeAspect="1"/>
          </p:cNvPicPr>
          <p:nvPr/>
        </p:nvPicPr>
        <p:blipFill>
          <a:blip r:embed="rId2"/>
          <a:stretch>
            <a:fillRect/>
          </a:stretch>
        </p:blipFill>
        <p:spPr>
          <a:xfrm>
            <a:off x="501581" y="1807708"/>
            <a:ext cx="4047888" cy="2040810"/>
          </a:xfrm>
          <a:prstGeom prst="rect">
            <a:avLst/>
          </a:prstGeom>
        </p:spPr>
      </p:pic>
    </p:spTree>
    <p:extLst>
      <p:ext uri="{BB962C8B-B14F-4D97-AF65-F5344CB8AC3E}">
        <p14:creationId xmlns:p14="http://schemas.microsoft.com/office/powerpoint/2010/main" val="11367120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HIV Human Immunodeficiency Virus</a:t>
            </a:r>
          </a:p>
        </p:txBody>
      </p:sp>
      <p:sp>
        <p:nvSpPr>
          <p:cNvPr id="3" name="Content Placeholder 2"/>
          <p:cNvSpPr>
            <a:spLocks noGrp="1"/>
          </p:cNvSpPr>
          <p:nvPr>
            <p:ph idx="1"/>
          </p:nvPr>
        </p:nvSpPr>
        <p:spPr>
          <a:xfrm>
            <a:off x="677334" y="2160589"/>
            <a:ext cx="9381066" cy="3880773"/>
          </a:xfrm>
        </p:spPr>
        <p:txBody>
          <a:bodyPr/>
          <a:lstStyle/>
          <a:p>
            <a:pPr>
              <a:buClr>
                <a:schemeClr val="tx1"/>
              </a:buClr>
            </a:pPr>
            <a:r>
              <a:rPr lang="en-GB" sz="2800" b="1" dirty="0"/>
              <a:t>Watch </a:t>
            </a:r>
            <a:r>
              <a:rPr lang="en-GB" sz="2800" dirty="0"/>
              <a:t>the </a:t>
            </a:r>
            <a:r>
              <a:rPr lang="en-GB" sz="2800" dirty="0" smtClean="0"/>
              <a:t>animation</a:t>
            </a:r>
            <a:endParaRPr lang="en-GB" sz="2800" dirty="0"/>
          </a:p>
          <a:p>
            <a:pPr>
              <a:buClr>
                <a:schemeClr val="tx1"/>
              </a:buClr>
              <a:buSzPct val="100000"/>
              <a:buFont typeface="+mj-lt"/>
              <a:buAutoNum type="arabicPeriod"/>
            </a:pPr>
            <a:r>
              <a:rPr lang="en-GB" dirty="0" smtClean="0">
                <a:hlinkClick r:id="rId2"/>
              </a:rPr>
              <a:t>http</a:t>
            </a:r>
            <a:r>
              <a:rPr lang="en-GB" dirty="0">
                <a:hlinkClick r:id="rId2"/>
              </a:rPr>
              <a:t>://highered.mheducation.com/olc/dl/120088/micro41.swf</a:t>
            </a:r>
            <a:r>
              <a:rPr lang="en-GB" dirty="0"/>
              <a:t> HIV Replication animation</a:t>
            </a:r>
          </a:p>
          <a:p>
            <a:endParaRPr lang="en-GB" dirty="0"/>
          </a:p>
        </p:txBody>
      </p:sp>
    </p:spTree>
    <p:extLst>
      <p:ext uri="{BB962C8B-B14F-4D97-AF65-F5344CB8AC3E}">
        <p14:creationId xmlns:p14="http://schemas.microsoft.com/office/powerpoint/2010/main" val="39644092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Ted Ed talk on the immune system </a:t>
            </a:r>
          </a:p>
        </p:txBody>
      </p:sp>
      <p:sp>
        <p:nvSpPr>
          <p:cNvPr id="3" name="Content Placeholder 2"/>
          <p:cNvSpPr>
            <a:spLocks noGrp="1"/>
          </p:cNvSpPr>
          <p:nvPr>
            <p:ph idx="1"/>
          </p:nvPr>
        </p:nvSpPr>
        <p:spPr/>
        <p:txBody>
          <a:bodyPr/>
          <a:lstStyle/>
          <a:p>
            <a:r>
              <a:rPr lang="en-GB" sz="2000" dirty="0">
                <a:hlinkClick r:id="rId2"/>
              </a:rPr>
              <a:t>http://ed.ted.com/on/uJ4BVyIr</a:t>
            </a:r>
            <a:endParaRPr lang="en-GB" sz="2000" dirty="0"/>
          </a:p>
          <a:p>
            <a:r>
              <a:rPr lang="en-GB" sz="2000" b="1" u="sng" dirty="0">
                <a:hlinkClick r:id="rId3"/>
              </a:rPr>
              <a:t>http://www.sbs.utexas.edu/psaxena/MicrobiologyAnimations/Animations/HumoralImmunity/micro_humoral.swf</a:t>
            </a:r>
            <a:r>
              <a:rPr lang="en-GB" sz="2000" dirty="0"/>
              <a:t> </a:t>
            </a:r>
            <a:r>
              <a:rPr lang="en-GB" sz="2000" dirty="0">
                <a:solidFill>
                  <a:srgbClr val="FF0000"/>
                </a:solidFill>
              </a:rPr>
              <a:t>(Link from AQA SOW) </a:t>
            </a:r>
            <a:r>
              <a:rPr lang="en-GB" sz="2000" dirty="0"/>
              <a:t>Good clear animation of humoral response. Can give overview or go into more detail using the 3 tabs on the screen. Detail given is a good level.</a:t>
            </a:r>
          </a:p>
          <a:p>
            <a:pPr>
              <a:buClr>
                <a:schemeClr val="tx1"/>
              </a:buClr>
              <a:buSzPct val="100000"/>
            </a:pPr>
            <a:r>
              <a:rPr lang="en-GB" u="sng" dirty="0">
                <a:hlinkClick r:id="rId4"/>
              </a:rPr>
              <a:t>http://highered.mheducation.com/sites/0072507470/student_view0/chapter22/animation__the_immune_response.html</a:t>
            </a:r>
            <a:r>
              <a:rPr lang="en-GB" dirty="0"/>
              <a:t> 2 min.               </a:t>
            </a:r>
            <a:r>
              <a:rPr lang="en-GB" sz="2000" dirty="0"/>
              <a:t>Shows Antigen Presentation, Action of Cytotoxic T cells (cell mediated response) and action of B- cells (Humoral response). </a:t>
            </a:r>
            <a:r>
              <a:rPr lang="en-GB" sz="2000" dirty="0">
                <a:solidFill>
                  <a:srgbClr val="FF0000"/>
                </a:solidFill>
              </a:rPr>
              <a:t>(same AQA SOW link as shown in the cell mediated response)</a:t>
            </a:r>
          </a:p>
          <a:p>
            <a:pPr marL="0" indent="0">
              <a:buNone/>
            </a:pPr>
            <a:endParaRPr lang="en-GB" sz="2000" dirty="0"/>
          </a:p>
          <a:p>
            <a:endParaRPr lang="en-GB" sz="2000" dirty="0"/>
          </a:p>
          <a:p>
            <a:endParaRPr lang="en-GB" dirty="0"/>
          </a:p>
          <a:p>
            <a:endParaRPr lang="en-GB" dirty="0"/>
          </a:p>
          <a:p>
            <a:endParaRPr lang="en-GB" dirty="0"/>
          </a:p>
        </p:txBody>
      </p:sp>
    </p:spTree>
    <p:extLst>
      <p:ext uri="{BB962C8B-B14F-4D97-AF65-F5344CB8AC3E}">
        <p14:creationId xmlns:p14="http://schemas.microsoft.com/office/powerpoint/2010/main" val="1369532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118426" cy="1320800"/>
          </a:xfrm>
        </p:spPr>
        <p:txBody>
          <a:bodyPr/>
          <a:lstStyle/>
          <a:p>
            <a:r>
              <a:rPr lang="en-GB" dirty="0">
                <a:solidFill>
                  <a:schemeClr val="tx1"/>
                </a:solidFill>
              </a:rPr>
              <a:t>Non-Specific response –response to all invaders</a:t>
            </a:r>
          </a:p>
        </p:txBody>
      </p:sp>
      <p:sp>
        <p:nvSpPr>
          <p:cNvPr id="3" name="Content Placeholder 2"/>
          <p:cNvSpPr>
            <a:spLocks noGrp="1"/>
          </p:cNvSpPr>
          <p:nvPr>
            <p:ph idx="1"/>
          </p:nvPr>
        </p:nvSpPr>
        <p:spPr>
          <a:xfrm>
            <a:off x="595038" y="1648525"/>
            <a:ext cx="11200722" cy="4139627"/>
          </a:xfrm>
        </p:spPr>
        <p:txBody>
          <a:bodyPr>
            <a:normAutofit/>
          </a:bodyPr>
          <a:lstStyle/>
          <a:p>
            <a:r>
              <a:rPr lang="en-GB" sz="2200" b="1" dirty="0">
                <a:solidFill>
                  <a:schemeClr val="tx1"/>
                </a:solidFill>
              </a:rPr>
              <a:t>Natural Barriers </a:t>
            </a:r>
            <a:r>
              <a:rPr lang="en-GB" dirty="0"/>
              <a:t>– </a:t>
            </a:r>
            <a:r>
              <a:rPr lang="en-GB" sz="2200" dirty="0">
                <a:solidFill>
                  <a:schemeClr val="tx1"/>
                </a:solidFill>
              </a:rPr>
              <a:t>Skins, Mucous Linings and Blood Clotting</a:t>
            </a:r>
            <a:r>
              <a:rPr lang="en-GB" sz="2200" dirty="0"/>
              <a:t>.</a:t>
            </a:r>
          </a:p>
          <a:p>
            <a:r>
              <a:rPr lang="en-GB" sz="2200" dirty="0">
                <a:solidFill>
                  <a:schemeClr val="tx1"/>
                </a:solidFill>
              </a:rPr>
              <a:t>The human body is an ideal incubator for micro organisms. Many live in or on our bodies (commensals) causing no harm and benefiting. Pathogens are disease causing micro organisms and enter in two ways, either through the skin or natural openings.</a:t>
            </a:r>
          </a:p>
          <a:p>
            <a:r>
              <a:rPr lang="en-GB" sz="2200" dirty="0">
                <a:solidFill>
                  <a:schemeClr val="tx1"/>
                </a:solidFill>
              </a:rPr>
              <a:t>Lysozyme in the eyes breaks down bacterial cell walls.</a:t>
            </a:r>
          </a:p>
          <a:p>
            <a:pPr>
              <a:lnSpc>
                <a:spcPct val="120000"/>
              </a:lnSpc>
              <a:spcBef>
                <a:spcPts val="600"/>
              </a:spcBef>
              <a:buClr>
                <a:schemeClr val="tx1"/>
              </a:buClr>
            </a:pPr>
            <a:r>
              <a:rPr lang="en-GB" sz="2200" b="1" dirty="0">
                <a:solidFill>
                  <a:schemeClr val="tx1"/>
                </a:solidFill>
              </a:rPr>
              <a:t>Phagocytosis </a:t>
            </a:r>
          </a:p>
          <a:p>
            <a:pPr lvl="1">
              <a:lnSpc>
                <a:spcPct val="120000"/>
              </a:lnSpc>
              <a:spcBef>
                <a:spcPts val="0"/>
              </a:spcBef>
              <a:spcAft>
                <a:spcPts val="600"/>
              </a:spcAft>
              <a:buClr>
                <a:schemeClr val="tx1"/>
              </a:buClr>
              <a:buFont typeface="Arial" panose="020B0604020202020204" pitchFamily="34" charset="0"/>
              <a:buChar char="•"/>
            </a:pPr>
            <a:r>
              <a:rPr lang="en-GB" sz="2200" dirty="0">
                <a:solidFill>
                  <a:srgbClr val="FF0000"/>
                </a:solidFill>
              </a:rPr>
              <a:t>DOES NOT </a:t>
            </a:r>
            <a:r>
              <a:rPr lang="en-GB" sz="2200" dirty="0">
                <a:solidFill>
                  <a:schemeClr val="tx1"/>
                </a:solidFill>
              </a:rPr>
              <a:t>target a particular type of invader. Phagocytic white blood cells e.g. MACROPHAGES ingest invading cells, destroying them.</a:t>
            </a:r>
          </a:p>
          <a:p>
            <a:endParaRPr lang="en-GB" dirty="0"/>
          </a:p>
          <a:p>
            <a:endParaRPr lang="en-GB" dirty="0"/>
          </a:p>
        </p:txBody>
      </p:sp>
    </p:spTree>
    <p:extLst>
      <p:ext uri="{BB962C8B-B14F-4D97-AF65-F5344CB8AC3E}">
        <p14:creationId xmlns:p14="http://schemas.microsoft.com/office/powerpoint/2010/main" val="295470597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F1BA999DC5044AABA3F6C766A53CBA" ma:contentTypeVersion="1" ma:contentTypeDescription="Create a new document." ma:contentTypeScope="" ma:versionID="1a7056195e1fab4308c83d9ea1a6fbe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5DCD1EA-28A2-4FD5-9E2D-80E2E94C8751}">
  <ds:schemaRefs>
    <ds:schemaRef ds:uri="http://schemas.microsoft.com/sharepoint/v3/contenttype/forms"/>
  </ds:schemaRefs>
</ds:datastoreItem>
</file>

<file path=customXml/itemProps2.xml><?xml version="1.0" encoding="utf-8"?>
<ds:datastoreItem xmlns:ds="http://schemas.openxmlformats.org/officeDocument/2006/customXml" ds:itemID="{AAF6B79D-9AD6-43A1-9A9B-7C372B8D9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E2AE94-0DF7-45FB-A0BB-EBB6A493679F}">
  <ds:schemaRefs>
    <ds:schemaRef ds:uri="http://schemas.microsoft.com/office/2006/documentManagement/types"/>
    <ds:schemaRef ds:uri="http://schemas.microsoft.com/office/infopath/2007/PartnerControls"/>
    <ds:schemaRef ds:uri="http://purl.org/dc/elements/1.1/"/>
    <ds:schemaRef ds:uri="http://purl.org/dc/terms/"/>
    <ds:schemaRef ds:uri="http://www.w3.org/XML/1998/namespace"/>
    <ds:schemaRef ds:uri="http://schemas.microsoft.com/office/2006/metadata/properties"/>
    <ds:schemaRef ds:uri="http://schemas.microsoft.com/sharepoint/v3"/>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17580</TotalTime>
  <Words>4439</Words>
  <Application>Microsoft Office PowerPoint</Application>
  <PresentationFormat>Widescreen</PresentationFormat>
  <Paragraphs>534</Paragraphs>
  <Slides>84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Calibri Light</vt:lpstr>
      <vt:lpstr>Times New Roman</vt:lpstr>
      <vt:lpstr>Wingdings</vt:lpstr>
      <vt:lpstr>Wingdings 3</vt:lpstr>
      <vt:lpstr>Office Theme</vt:lpstr>
      <vt:lpstr>3.2.4 Cell Recognition and the Immune System</vt:lpstr>
      <vt:lpstr>Starter: What Do You Know/Remember from GCSE? Answer these on a scrap sheet of paper before moving on to the next slide</vt:lpstr>
      <vt:lpstr>Starter: What Do You Know/Remember from GCSE?</vt:lpstr>
      <vt:lpstr>Specification: section 3.2.4</vt:lpstr>
      <vt:lpstr>Specification: section 3.2.4 continued</vt:lpstr>
      <vt:lpstr>Specification: section 3.2.4 continued</vt:lpstr>
      <vt:lpstr> Preparatory work</vt:lpstr>
      <vt:lpstr>Specific and Non specific responses</vt:lpstr>
      <vt:lpstr>Non-Specific response –response to all invaders</vt:lpstr>
      <vt:lpstr>SPECIFIC RESPONSES-response to a specific invader</vt:lpstr>
      <vt:lpstr>Summary of Defence Mechanisms</vt:lpstr>
      <vt:lpstr>How does the body distinguish between self and non self (foreign) cells?</vt:lpstr>
      <vt:lpstr>Antigen Definition - LEARN</vt:lpstr>
      <vt:lpstr>Molecules that act as antigens and trigger an immune response include: </vt:lpstr>
      <vt:lpstr>Non Specific immune response</vt:lpstr>
      <vt:lpstr>White blood cells</vt:lpstr>
      <vt:lpstr>PowerPoint Presentation</vt:lpstr>
      <vt:lpstr>Phagocytosis</vt:lpstr>
      <vt:lpstr>Antigen presenting cells</vt:lpstr>
      <vt:lpstr>Jumbled statements</vt:lpstr>
      <vt:lpstr>Specific Immune response</vt:lpstr>
      <vt:lpstr>Types of specific response</vt:lpstr>
      <vt:lpstr>Introductory video</vt:lpstr>
      <vt:lpstr>Lymphocytes ( Blood cells of the specific immune response)</vt:lpstr>
      <vt:lpstr>Difference between B and T lymphocytes</vt:lpstr>
      <vt:lpstr>Cell mediated Immunity</vt:lpstr>
      <vt:lpstr>Cell mediated immunity-T lymphocytes</vt:lpstr>
      <vt:lpstr>T cell recognition</vt:lpstr>
      <vt:lpstr>PowerPoint Presentation</vt:lpstr>
      <vt:lpstr>The Cell Mediated Response - Diagrammatic</vt:lpstr>
      <vt:lpstr>Cytotoxic T cells</vt:lpstr>
      <vt:lpstr>Plenary: Put statements in the correct order</vt:lpstr>
      <vt:lpstr>Humoral Immunity</vt:lpstr>
      <vt:lpstr>Antibodies and The Humoral Response –B cells</vt:lpstr>
      <vt:lpstr>Antibodies and their Structure</vt:lpstr>
      <vt:lpstr>PowerPoint Presentation</vt:lpstr>
      <vt:lpstr>PowerPoint Presentation</vt:lpstr>
      <vt:lpstr>Antibody Definition - learn</vt:lpstr>
      <vt:lpstr>How do antibodies bind with antigens? </vt:lpstr>
      <vt:lpstr>Action of Antibodies. </vt:lpstr>
      <vt:lpstr>Antibody Actions</vt:lpstr>
      <vt:lpstr>PowerPoint Presentation</vt:lpstr>
      <vt:lpstr>Humoral Response</vt:lpstr>
      <vt:lpstr>PowerPoint Presentation</vt:lpstr>
      <vt:lpstr>PowerPoint Presentation</vt:lpstr>
      <vt:lpstr>The Humoral Response Diagrammatically</vt:lpstr>
      <vt:lpstr>What is Clonal Selection? </vt:lpstr>
      <vt:lpstr>Types of Immunity  </vt:lpstr>
      <vt:lpstr>Primary and Secondary Responses:  Occur with both B and T lymphocytes but normally discussed in relation to B cells and the production of antibodies. Involves the memory cells.</vt:lpstr>
      <vt:lpstr>Primary and Secondary Responses Graphically</vt:lpstr>
      <vt:lpstr>Types of immunity and vaccination </vt:lpstr>
      <vt:lpstr>Objectives</vt:lpstr>
      <vt:lpstr>Types of Immunity  </vt:lpstr>
      <vt:lpstr>Active immunity</vt:lpstr>
      <vt:lpstr>PowerPoint Presentation</vt:lpstr>
      <vt:lpstr>Comparison active and passive immunity</vt:lpstr>
      <vt:lpstr>Comparison active and passive immunity</vt:lpstr>
      <vt:lpstr>What is a vaccine?</vt:lpstr>
      <vt:lpstr>Vaccine Question Answer </vt:lpstr>
      <vt:lpstr>Herd Immunity: Why Does Vaccination of many people give protection to Unvaccinated Members of a population? </vt:lpstr>
      <vt:lpstr>PowerPoint Presentation</vt:lpstr>
      <vt:lpstr>How the Measles Virus ambushes the human immune system </vt:lpstr>
      <vt:lpstr>Why vaccines don’t always work-Antigen Variability</vt:lpstr>
      <vt:lpstr>Antigen Variability</vt:lpstr>
      <vt:lpstr>Monoclonal antibodies</vt:lpstr>
      <vt:lpstr>What are Monoclonal Antibodies </vt:lpstr>
      <vt:lpstr>What are Monoclonal Antibodies Used for?</vt:lpstr>
      <vt:lpstr>Extension/Background: Monoclonal Antibody Production</vt:lpstr>
      <vt:lpstr>How monoclonal antibodies work</vt:lpstr>
      <vt:lpstr>Cancer -Direct and indirect Monoclonal antibody therapy</vt:lpstr>
      <vt:lpstr>How monoclonal antibodies used in pregnancy testing</vt:lpstr>
      <vt:lpstr>PowerPoint Presentation</vt:lpstr>
      <vt:lpstr>PowerPoint Presentation</vt:lpstr>
      <vt:lpstr>Enzyme–Linked Immunosorbant Assay (ELISA)</vt:lpstr>
      <vt:lpstr>PowerPoint Presentation</vt:lpstr>
      <vt:lpstr>Washing</vt:lpstr>
      <vt:lpstr>HIV Structure - Human Immunodeficiency Virus</vt:lpstr>
      <vt:lpstr>HIV Human Immunodeficiency Virus</vt:lpstr>
      <vt:lpstr>HIV Life Cycle</vt:lpstr>
      <vt:lpstr>HIV and AIDS</vt:lpstr>
      <vt:lpstr>Why are Antibiotics No Use Against Viruses? </vt:lpstr>
      <vt:lpstr>Why are Antibiotics No Use Against Viruses?</vt:lpstr>
      <vt:lpstr>HIV Human Immunodeficiency Virus</vt:lpstr>
      <vt:lpstr>Ted Ed talk on the immune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Recognition and the Immune System</dc:title>
  <dc:creator>Kay Crompton</dc:creator>
  <cp:lastModifiedBy>Alex Chappelow</cp:lastModifiedBy>
  <cp:revision>644</cp:revision>
  <cp:lastPrinted>2015-12-06T18:52:11Z</cp:lastPrinted>
  <dcterms:created xsi:type="dcterms:W3CDTF">2015-07-12T22:49:40Z</dcterms:created>
  <dcterms:modified xsi:type="dcterms:W3CDTF">2019-08-28T15:35:59Z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0x0101000BF1BA999DC5044AABA3F6C766A53CBA</vt:lpwstr>
  </property>
</Properties>
</file>