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3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732" r:id="rId5"/>
    <p:sldMasterId id="2147483756" r:id="rId6"/>
    <p:sldMasterId id="2147483768" r:id="rId7"/>
  </p:sldMasterIdLst>
  <p:notesMasterIdLst>
    <p:notesMasterId r:id="rId72"/>
  </p:notesMasterIdLst>
  <p:sldIdLst>
    <p:sldId id="256" r:id="rId8"/>
    <p:sldId id="312" r:id="rId9"/>
    <p:sldId id="313" r:id="rId10"/>
    <p:sldId id="314" r:id="rId11"/>
    <p:sldId id="336" r:id="rId12"/>
    <p:sldId id="315" r:id="rId13"/>
    <p:sldId id="260" r:id="rId14"/>
    <p:sldId id="307" r:id="rId15"/>
    <p:sldId id="354" r:id="rId16"/>
    <p:sldId id="355" r:id="rId17"/>
    <p:sldId id="356" r:id="rId18"/>
    <p:sldId id="333" r:id="rId19"/>
    <p:sldId id="270" r:id="rId20"/>
    <p:sldId id="357" r:id="rId21"/>
    <p:sldId id="322" r:id="rId22"/>
    <p:sldId id="363" r:id="rId23"/>
    <p:sldId id="317" r:id="rId24"/>
    <p:sldId id="274" r:id="rId25"/>
    <p:sldId id="318" r:id="rId26"/>
    <p:sldId id="319" r:id="rId27"/>
    <p:sldId id="320" r:id="rId28"/>
    <p:sldId id="321" r:id="rId29"/>
    <p:sldId id="276" r:id="rId30"/>
    <p:sldId id="362" r:id="rId31"/>
    <p:sldId id="309" r:id="rId32"/>
    <p:sldId id="277" r:id="rId33"/>
    <p:sldId id="375" r:id="rId34"/>
    <p:sldId id="278" r:id="rId35"/>
    <p:sldId id="332" r:id="rId36"/>
    <p:sldId id="359" r:id="rId37"/>
    <p:sldId id="323" r:id="rId38"/>
    <p:sldId id="325" r:id="rId39"/>
    <p:sldId id="327" r:id="rId40"/>
    <p:sldId id="373" r:id="rId41"/>
    <p:sldId id="374" r:id="rId42"/>
    <p:sldId id="376" r:id="rId43"/>
    <p:sldId id="377" r:id="rId44"/>
    <p:sldId id="342" r:id="rId45"/>
    <p:sldId id="324" r:id="rId46"/>
    <p:sldId id="326" r:id="rId47"/>
    <p:sldId id="310" r:id="rId48"/>
    <p:sldId id="328" r:id="rId49"/>
    <p:sldId id="282" r:id="rId50"/>
    <p:sldId id="283" r:id="rId51"/>
    <p:sldId id="329" r:id="rId52"/>
    <p:sldId id="331" r:id="rId53"/>
    <p:sldId id="365" r:id="rId54"/>
    <p:sldId id="366" r:id="rId55"/>
    <p:sldId id="340" r:id="rId56"/>
    <p:sldId id="348" r:id="rId57"/>
    <p:sldId id="368" r:id="rId58"/>
    <p:sldId id="338" r:id="rId59"/>
    <p:sldId id="351" r:id="rId60"/>
    <p:sldId id="369" r:id="rId61"/>
    <p:sldId id="358" r:id="rId62"/>
    <p:sldId id="339" r:id="rId63"/>
    <p:sldId id="330" r:id="rId64"/>
    <p:sldId id="370" r:id="rId65"/>
    <p:sldId id="367" r:id="rId66"/>
    <p:sldId id="371" r:id="rId67"/>
    <p:sldId id="334" r:id="rId68"/>
    <p:sldId id="349" r:id="rId69"/>
    <p:sldId id="350" r:id="rId70"/>
    <p:sldId id="372" r:id="rId7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anose="020B0604020202020204" pitchFamily="34" charset="0"/>
        <a:ea typeface="+mn-ea"/>
        <a:cs typeface="ヒラギノ角ゴ ProN W3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anose="020B0604020202020204" pitchFamily="34" charset="0"/>
        <a:ea typeface="+mn-ea"/>
        <a:cs typeface="ヒラギノ角ゴ ProN W3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anose="020B0604020202020204" pitchFamily="34" charset="0"/>
        <a:ea typeface="+mn-ea"/>
        <a:cs typeface="ヒラギノ角ゴ ProN W3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anose="020B0604020202020204" pitchFamily="34" charset="0"/>
        <a:ea typeface="+mn-ea"/>
        <a:cs typeface="ヒラギノ角ゴ ProN W3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anose="020B0604020202020204" pitchFamily="34" charset="0"/>
        <a:ea typeface="+mn-ea"/>
        <a:cs typeface="ヒラギノ角ゴ ProN W3" charset="0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Arial" panose="020B0604020202020204" pitchFamily="34" charset="0"/>
        <a:ea typeface="+mn-ea"/>
        <a:cs typeface="ヒラギノ角ゴ ProN W3" charset="0"/>
        <a:sym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Arial" panose="020B0604020202020204" pitchFamily="34" charset="0"/>
        <a:ea typeface="+mn-ea"/>
        <a:cs typeface="ヒラギノ角ゴ ProN W3" charset="0"/>
        <a:sym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Arial" panose="020B0604020202020204" pitchFamily="34" charset="0"/>
        <a:ea typeface="+mn-ea"/>
        <a:cs typeface="ヒラギノ角ゴ ProN W3" charset="0"/>
        <a:sym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Arial" panose="020B0604020202020204" pitchFamily="34" charset="0"/>
        <a:ea typeface="+mn-ea"/>
        <a:cs typeface="ヒラギノ角ゴ ProN W3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62A53D-0C50-47DA-BDBE-8B51BDD9DD7D}" v="1" dt="2023-06-05T14:47:31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4"/>
    <p:restoredTop sz="94600"/>
  </p:normalViewPr>
  <p:slideViewPr>
    <p:cSldViewPr>
      <p:cViewPr>
        <p:scale>
          <a:sx n="85" d="100"/>
          <a:sy n="85" d="100"/>
        </p:scale>
        <p:origin x="89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microsoft.com/office/2016/11/relationships/changesInfo" Target="changesInfos/changesInfo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2" Type="http://schemas.openxmlformats.org/officeDocument/2006/relationships/customXml" Target="../customXml/item2.xml"/><Relationship Id="rId29" Type="http://schemas.openxmlformats.org/officeDocument/2006/relationships/slide" Target="slides/slide2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e Chatwin" userId="19e36d84-79c7-4f7d-aeac-3d67359c8309" providerId="ADAL" clId="{B462A53D-0C50-47DA-BDBE-8B51BDD9DD7D}"/>
    <pc:docChg chg="modSld">
      <pc:chgData name="Justine Chatwin" userId="19e36d84-79c7-4f7d-aeac-3d67359c8309" providerId="ADAL" clId="{B462A53D-0C50-47DA-BDBE-8B51BDD9DD7D}" dt="2023-06-05T14:47:31.518" v="0" actId="1076"/>
      <pc:docMkLst>
        <pc:docMk/>
      </pc:docMkLst>
      <pc:sldChg chg="modSp">
        <pc:chgData name="Justine Chatwin" userId="19e36d84-79c7-4f7d-aeac-3d67359c8309" providerId="ADAL" clId="{B462A53D-0C50-47DA-BDBE-8B51BDD9DD7D}" dt="2023-06-05T14:47:31.518" v="0" actId="1076"/>
        <pc:sldMkLst>
          <pc:docMk/>
          <pc:sldMk cId="0" sldId="338"/>
        </pc:sldMkLst>
        <pc:picChg chg="mod">
          <ac:chgData name="Justine Chatwin" userId="19e36d84-79c7-4f7d-aeac-3d67359c8309" providerId="ADAL" clId="{B462A53D-0C50-47DA-BDBE-8B51BDD9DD7D}" dt="2023-06-05T14:47:31.518" v="0" actId="1076"/>
          <ac:picMkLst>
            <pc:docMk/>
            <pc:sldMk cId="0" sldId="338"/>
            <ac:picMk id="5" creationId="{2BD10314-D963-4B75-965E-1186DF98E1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>
            <a:extLst>
              <a:ext uri="{FF2B5EF4-FFF2-40B4-BE49-F238E27FC236}">
                <a16:creationId xmlns:a16="http://schemas.microsoft.com/office/drawing/2014/main" id="{F1FE9AA6-90DF-49E5-9928-DA35CC3F74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4C0956DB-E5DE-4EF3-A702-AF22A30B25E8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>
            <a:extLst>
              <a:ext uri="{FF2B5EF4-FFF2-40B4-BE49-F238E27FC236}">
                <a16:creationId xmlns:a16="http://schemas.microsoft.com/office/drawing/2014/main" id="{781884ED-1A37-4A42-9A68-CE9B4A6FD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C4CBE080-E482-4070-A93E-2DDE6B3DE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79375" eaLnBrk="1" hangingPunct="1">
              <a:defRPr/>
            </a:pPr>
            <a:r>
              <a:rPr lang="en-US" altLang="en-US" b="1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Teacher notes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C8814520-44AA-4694-882C-158372FDAF9C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38BFDC93-2B89-43FA-AB80-70787AF092DF}" type="slidenum">
              <a:rPr lang="en-GB" altLang="en-US"/>
              <a:pPr eaLnBrk="1" hangingPunct="1"/>
              <a:t>25</a:t>
            </a:fld>
            <a:endParaRPr lang="en-GB" altLang="en-US"/>
          </a:p>
        </p:txBody>
      </p:sp>
      <p:sp>
        <p:nvSpPr>
          <p:cNvPr id="67587" name="Rectangle 10">
            <a:extLst>
              <a:ext uri="{FF2B5EF4-FFF2-40B4-BE49-F238E27FC236}">
                <a16:creationId xmlns:a16="http://schemas.microsoft.com/office/drawing/2014/main" id="{4A96C864-2BD9-4E22-A221-14D404464E1E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Boardworks AS Biology </a:t>
            </a:r>
          </a:p>
          <a:p>
            <a:pPr eaLnBrk="1" hangingPunct="1"/>
            <a:r>
              <a:rPr lang="en-GB" altLang="en-US"/>
              <a:t>Gas Exchange</a:t>
            </a:r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DB5253A0-0826-4121-AAAE-0F2C900E4D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5" name="Rectangle 3">
            <a:extLst>
              <a:ext uri="{FF2B5EF4-FFF2-40B4-BE49-F238E27FC236}">
                <a16:creationId xmlns:a16="http://schemas.microsoft.com/office/drawing/2014/main" id="{34EF1919-B2B9-4472-B249-55CE70CD9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>
            <a:extLst>
              <a:ext uri="{FF2B5EF4-FFF2-40B4-BE49-F238E27FC236}">
                <a16:creationId xmlns:a16="http://schemas.microsoft.com/office/drawing/2014/main" id="{D7782426-ECC4-437B-AE7F-00F4D66AC3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EFC05A5C-E161-4B70-9C2C-D8931EFAA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79375" eaLnBrk="1" hangingPunct="1">
              <a:spcBef>
                <a:spcPts val="413"/>
              </a:spcBef>
              <a:defRPr/>
            </a:pPr>
            <a:r>
              <a:rPr lang="en-US" altLang="en-US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Premature babies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2CC902-D1E0-4817-B2D7-88B8FC8D3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1B8E24B9-0801-4EFD-BED4-1A7ED3A1F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8701C854-FD9E-488E-8738-5BA587FA126C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7A09D906-2010-4DE3-B38B-1E44B9BC34EC}" type="slidenum">
              <a:rPr lang="en-GB" altLang="en-US"/>
              <a:pPr eaLnBrk="1" hangingPunct="1"/>
              <a:t>41</a:t>
            </a:fld>
            <a:endParaRPr lang="en-GB" altLang="en-US"/>
          </a:p>
        </p:txBody>
      </p:sp>
      <p:sp>
        <p:nvSpPr>
          <p:cNvPr id="81923" name="Rectangle 10">
            <a:extLst>
              <a:ext uri="{FF2B5EF4-FFF2-40B4-BE49-F238E27FC236}">
                <a16:creationId xmlns:a16="http://schemas.microsoft.com/office/drawing/2014/main" id="{CEE15429-2AF3-4512-8469-339D50E9EEF6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Boardworks AS Biology </a:t>
            </a:r>
          </a:p>
          <a:p>
            <a:pPr eaLnBrk="1" hangingPunct="1"/>
            <a:r>
              <a:rPr lang="en-GB" altLang="en-US"/>
              <a:t>Gas Exchange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03B327BB-9009-481B-8509-84A2B1D1EB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52E1CE8E-412A-47E2-8690-173CCE098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>
            <a:extLst>
              <a:ext uri="{FF2B5EF4-FFF2-40B4-BE49-F238E27FC236}">
                <a16:creationId xmlns:a16="http://schemas.microsoft.com/office/drawing/2014/main" id="{48E2E9B1-0D71-4B8C-B1D3-5C0F660730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137FDACF-D547-4962-ADC2-86CEECF35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79375" eaLnBrk="1" hangingPunct="1">
              <a:defRPr/>
            </a:pPr>
            <a:r>
              <a:rPr lang="en-US" altLang="en-US" b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Teacher notes</a:t>
            </a:r>
          </a:p>
          <a:p>
            <a:pPr marL="79375" eaLnBrk="1" hangingPunct="1">
              <a:defRPr/>
            </a:pPr>
            <a:r>
              <a:rPr lang="en-US" altLang="en-US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Students could be asked to explain the differences in composition of inhaled and exhaled air.</a:t>
            </a:r>
          </a:p>
          <a:p>
            <a:pPr marL="79375" eaLnBrk="1" hangingPunct="1">
              <a:defRPr/>
            </a:pPr>
            <a:endParaRPr lang="en-US" altLang="en-US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79375" eaLnBrk="1" hangingPunct="1">
              <a:buClr>
                <a:srgbClr val="000000"/>
              </a:buClr>
              <a:buFont typeface="Helvetica" pitchFamily="50" charset="0"/>
              <a:buChar char="•"/>
              <a:defRPr/>
            </a:pPr>
            <a:r>
              <a:rPr lang="en-US" altLang="en-US" b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nitrogen:</a:t>
            </a:r>
            <a:r>
              <a:rPr lang="en-US" altLang="en-US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remains the same because it is not used by the body</a:t>
            </a:r>
          </a:p>
          <a:p>
            <a:pPr marL="79375" eaLnBrk="1" hangingPunct="1">
              <a:buClr>
                <a:srgbClr val="000000"/>
              </a:buClr>
              <a:buFont typeface="Helvetica" pitchFamily="50" charset="0"/>
              <a:buChar char="•"/>
              <a:defRPr/>
            </a:pPr>
            <a:r>
              <a:rPr lang="en-US" altLang="en-US" b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oxygen:</a:t>
            </a:r>
            <a:r>
              <a:rPr lang="en-US" altLang="en-US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decreases because it diffuses into the bloodstream and used in respiration</a:t>
            </a:r>
          </a:p>
          <a:p>
            <a:pPr marL="79375" eaLnBrk="1" hangingPunct="1">
              <a:buClr>
                <a:srgbClr val="000000"/>
              </a:buClr>
              <a:buFont typeface="Helvetica" pitchFamily="50" charset="0"/>
              <a:buChar char="•"/>
              <a:defRPr/>
            </a:pPr>
            <a:r>
              <a:rPr lang="en-US" altLang="en-US" b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carbon dioxide:</a:t>
            </a:r>
            <a:r>
              <a:rPr lang="en-US" altLang="en-US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increases (by a factor of 10) because it diffuses into the lungs from the bloodstream as a waste product of respiration</a:t>
            </a:r>
          </a:p>
          <a:p>
            <a:pPr marL="79375" eaLnBrk="1" hangingPunct="1">
              <a:buClr>
                <a:srgbClr val="000000"/>
              </a:buClr>
              <a:buFont typeface="Helvetica" pitchFamily="50" charset="0"/>
              <a:buChar char="•"/>
              <a:defRPr/>
            </a:pPr>
            <a:r>
              <a:rPr lang="en-US" altLang="en-US" b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water:</a:t>
            </a:r>
            <a:r>
              <a:rPr lang="en-US" altLang="en-US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increases because of the moisture within the alveoli</a:t>
            </a:r>
          </a:p>
          <a:p>
            <a:pPr marL="79375" eaLnBrk="1" hangingPunct="1">
              <a:buClr>
                <a:srgbClr val="000000"/>
              </a:buClr>
              <a:buFont typeface="Helvetica" pitchFamily="50" charset="0"/>
              <a:buChar char="•"/>
              <a:defRPr/>
            </a:pPr>
            <a:r>
              <a:rPr lang="en-US" altLang="en-US" b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other gases:</a:t>
            </a:r>
            <a:r>
              <a:rPr lang="en-US" altLang="en-US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these include inert gases, such as argon (present in higher concentration than carbon dioxide in inhaled air) and neon, which are not used by the body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6120D8-6967-4BEA-A80A-9B6EAD19D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9C44393E-1FDD-4B60-800B-AEB938AC2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1775358-B6DB-4498-8975-115BA91F4E1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14DCB-2BFF-4AB1-880D-A92231600E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650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EDAFC15-55C9-4AFF-85BF-908F1033578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A1FFE-469C-4DFF-A8A1-EE96D43359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3953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3307094-001D-4D78-8E47-6111895741C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F84FB-4101-440A-8CC7-EEC7286335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74670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7FC0C-8846-4729-90C6-40FC4B19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ED565D-CB9C-4F8F-8A80-C85A5841DE1B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3ABB1-ED99-4785-90E3-510E3B245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1DB0-98ED-46B8-AAAE-CC7BDDCC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C6662C6-ACC9-4871-817E-B7F4ACCDD8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452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7F4BD-C422-49E9-8825-C0E96CF9B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829476-CA09-46E7-94B5-28F2A2CD7B8D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19784-B726-43EC-8497-02715AA80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0DB10-37BD-4B34-A19A-EF6869BF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BD14FBE-A541-416E-9098-47B5703E5D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097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65AD7-5176-4878-9B61-7ED974A3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230470-695B-4D1C-BC4D-DFF7B20B62BA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E6098-6159-4168-B360-603FEDD4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4114B-1450-4FEC-8EAE-DF0249D34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3D4E622-036B-446E-A0BD-3B9F78C6C8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9296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62C1C-8E75-44F1-AD42-5458998E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BD6DE3-42AA-4B16-93E0-00629AD8561C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BC92F-2523-4D79-A43E-BA0E3AF0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9F649-8337-4158-AA99-784D48B2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39823F3-6B8C-4873-BCB1-78117CA643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3585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E60D04-77A8-432C-B82C-50FFF03C1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0EE4DF-5E55-499F-8905-3A24B7C5D3C9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DCC44-3E29-4AA0-A17E-778A307F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2324A9-AE58-4BA8-B2CB-8723FA8F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3E9086-81BA-4BC6-AB20-4801735A94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220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DD68AD-20B3-45A6-B2D7-39DAC459B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5A2904F-8C2F-4832-ADC7-B8B499C4EA03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CF8841-C0BD-4A18-81B2-8738EECC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F9375-DB2D-4F27-B1AE-57C95A8D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F26D677-CCF8-4954-832F-758A9CE173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985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34BB4-54B5-4F62-BF11-7FCD5AF2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641DF2-FA6F-4D06-A927-849645BE1B11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7B0E2E-0014-4862-B80F-BC08AC4F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92199-8992-4E24-8E40-F884F3F3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DEDA4C5-FA21-41BC-B8C0-5BDA6422B0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4159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C4A1D-E890-4F04-9F84-16AE6AF7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A9E5D3-D7BB-4DE7-AE2A-6C6EF60A8728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5B7FF-048A-4F36-87E7-0A60494B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9A80A-1D2E-4D32-8F4D-73995289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6509D69-A638-4DF4-A201-B82F457FF2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984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ECDF832-BFA4-4F3E-9609-38AD44A4E52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10D0A-437B-45EE-BA57-9951E13DD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7240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FE48A-8AFB-4B16-A241-71EF4E6F3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827B55-26EA-4E6A-83BC-4F2D31651959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C7664-2D61-4D24-9D70-FE99B8853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C04CF-5DD1-4355-A83C-039A38FF3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9C26BBB-40E2-4BC4-A269-1F75262380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0996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78A19-1EDC-4D5E-B178-FF0682D1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73E2E7-662E-4437-A8A0-F56A8DDD0028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C65E4-3920-41C9-A7F6-FADBA81C6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B15E-EAD9-4516-A105-1D6FE3A6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23F7271-C416-4DA7-A738-F26D095A2F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083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FB85E-530C-44AD-9812-5E2680D8E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D74495-FDB0-4539-BEED-F45D1F8F3313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430E0-02D2-4C29-8BA6-B0D43C28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B211-1D42-4F7D-9CD9-F621A9FD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972AF34-25AF-4CEE-88BF-8AACDA7B3B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462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8B67E-66AC-4B11-BEDD-3CAD793B7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86907D-02B1-4B3D-A688-1075CB0CF9AE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D91F5-36E6-4B34-8D57-BC7D1A8D7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A4A44-37BB-4328-BD80-B7F9AB34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64B5B9E-C0CC-48F0-939A-AC5C41E0CF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7197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A605B-0EEF-4D67-9FD6-1AEE98682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36D981-9350-4AED-93B8-A3E7C0A0877E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AD14-280C-4B0E-B175-98D328C7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F6334-3DE1-4307-8FF7-F489F2386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76C50FA-E92F-4256-AA84-07659DE2EA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1221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351E2-EDE8-4C07-A8BB-A7ACCAE1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F1E4D5-D20B-49D6-AD0F-C620F953CE80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53A53-F35B-4DE1-92CA-40BF6B0B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B0C08-AE54-43F8-94F0-F1CA972A3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EC1DC81-F54D-4273-9B68-95BDEB2058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2647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9A85B-20E9-4928-8AD2-DE513C547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D5FD3F-67A3-45D2-9E36-802D549E03AE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EA03F-3D43-43C3-9DCB-E0EA423CD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7C8D5-081A-4EAE-BB2F-F024CA8B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1111AE-B4EF-430E-BE9A-276E6BBEF3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0405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F60E53-E3AC-423A-9B2C-957A2731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E1B02C-0997-4CE7-A06F-6B23E8A9D70D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B83124-1294-4736-B2B9-32E24671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FC1A97-2123-4719-89AE-2BDCE5B9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0DDEDFA-4BD7-4591-8307-D929FE5A08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471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78E35-98D7-43F0-AFE3-E72C9E30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B44763-ED17-4480-814C-62CC0BE5212B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FC337-D544-4D81-8C81-06FD7EFED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821B6-C1C7-41CE-8FAE-F9F47CC7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A46850B-1710-4C38-BD93-9C11D70971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0199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16EBDD-186A-4E6F-A1B4-E7EEE6A72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9B7895-652B-4FC9-ADBB-A943C27A9C22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A5406-8D8E-4472-A09C-FCE349F4B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0FA2E-6F9C-4C5C-8354-31F4BDD73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9923A83-1CAD-4030-A433-6CE8BEFDE0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455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6B9C386-BBD8-4D58-8CC4-2AEAA93BC97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6B6B7-9AC6-48F0-B5F4-B29B4A8DA2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96782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52E50-0E5F-4479-A203-7434C18AC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512CBB-326D-41FF-99E7-86EE7C7711E8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E0D83-C360-4070-B7BA-AC2E11CE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5DF43-7B9C-45EA-8B6F-DD1E435B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DD7E977-BF55-4334-AD89-D3C81B273C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790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1BF47-949A-48B4-AB6E-866B9593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A2725A-A25D-49DF-827D-53B1DD779927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5AF19-E416-4244-B50C-EAE4792B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1E750-F364-4BDC-8836-987A8D50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7FBCFE5-CAAC-4734-AADF-BFF055B89D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4986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9CDAF-26DB-4633-8225-00AF37BCB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7A174E-5DE3-4482-BF74-BBB702710881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60E03-AD04-4B97-8461-1F4BC260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8B1A8-7898-4B00-88E2-042D0642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FF50AEA-B2EB-4D26-84D1-638F9CC04A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3911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ECEA0-36D6-45AD-90A3-D1E937F3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42C80D-848B-401A-9D13-01B9E6CF0467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1298A-5CD8-415F-A4CA-BD6364A3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FDF81-D7D1-40A6-AF3D-106023CB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69238D4-7896-4E8C-9747-2948606552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4340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2CE87-D032-47C4-BB89-936104547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54A95F-0F6F-4C27-8BC8-DD2B34D0FC73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52481-4AC1-4390-9192-6DD64AF85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8298D-90A0-4A2F-B95B-526BEA8F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1F771E6-F9FB-4BF1-BC50-91DA733FC1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8767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0988A-950C-489E-B99F-1E0E1512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D8FABC-37E9-459E-B96D-24014E5091F1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6961B-AED4-4548-9475-0D0DE60F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AB267-EA7D-4552-B16E-50B30A49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6F1F756-CA29-41CE-9F39-E8B3A184C4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0003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41430-AF8E-4B2C-868F-61413C8C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41AB80-2ABC-4A93-9867-390530F3CB7E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0E6C0-72DF-4797-9C29-06168820C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A0509-C36F-4BD8-A457-73974171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CD03ED7-55B2-4724-841A-FCC74AEC6F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6194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9A7E4-354D-44D9-B8B9-6623B11C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933348-50AA-43B6-9957-704171F2261D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6CBA0-274F-4292-A859-EFF20918A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92A5B-4A82-4E6C-86A3-1AD8BE31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2C54D48-2327-4033-BD34-1557C326F6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7844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16FE5D-076B-4CF7-B23D-8496E86CD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513EC7-1A2D-4940-A072-8C124D60C026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B1850D-8E4A-4173-88C3-F5AFA5E02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0C3E05-5495-4761-877C-A3D22BBC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E075163-41F6-4F90-928F-B2E234B1EB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5043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BA066-6081-45BF-B4BC-FB9F7CD9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F5E062-4C2E-43D4-8E55-04DBA14FF989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ED0C0-7B96-4691-A2A4-3589A4F1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FF4F5-BE28-40A6-B0A9-9A713470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CDB6AC2-1C31-4E4F-A742-328E28B9CD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405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1447FF8-706A-43BD-8B36-E390FD84875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D5A38-F2FF-4236-94FF-B56B35A54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18045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72852-1F3B-4F6C-8011-C1C4ECDCF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EE9972-EA21-4C05-A271-2AC9D0DE9654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9F330-6242-45F2-822C-97E9CF76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7E76C-4674-4C41-8261-D190B0EE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B0BF9DE-4503-4078-85F0-8B71CAB3EF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9346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9C1B9-80AA-4A5E-B0FD-55B0422D3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58C550-C145-4D35-AE66-589D18C3F7F5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F8DFF-AB66-4FF5-8E84-190793479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0F5D0-1923-4E21-89FD-AFB042A5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7DB2A3C-CCD6-4781-92AF-D2B2B4FF1F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0041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55A4B-639D-4DF9-8DB6-2244DDFF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677D30-7FCE-487B-9B4F-781DDA3387A9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ECC94-BCA9-43C1-AA6F-D88E6170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345BB-9487-439D-A918-03A86A57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5C22536-71E5-4D90-A817-9DD03D322F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72488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E27A2-2BB5-41B3-A354-61B151BF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D47515-CC60-4941-BB7D-8CC14D0B86FD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AB4B6-8AA7-46DB-B81F-DB866680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D6468-0D5F-4FB3-AADF-CE2141ED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DC2B645-01CE-4684-B1E8-A40CF525FA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66215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ACB06-DFEA-4101-8325-2F5C843E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1780BD-7B2F-46E4-863D-EBB49180C0FF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09668-A0A1-4AFA-97AB-48FF72D3E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539BB-54EC-4327-B895-2CB40313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A280DB1-B42F-45A7-953E-78F8103D4A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276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CAF928-84ED-42B9-A330-114D5EE335F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4790F-97CE-4F0A-9C0D-1FC3E6CE2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3684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247851E-F14D-42D9-8ACA-AB8FF8DF6F7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74863-2F50-4B4F-833D-47A7CFF33B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9428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F42375C0-283A-4918-B688-E0254446FC4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63C62-8B60-4CD1-84D3-E8871497E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8198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EB5EB1A-11AD-4AAE-B19F-8B0BC797CEF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F40B1-BBA6-4F21-9F62-9DBD7B2B8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4115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313CEE0-C6EB-49A4-BD3F-B441E7FDE17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A0C36-1EA7-4B6D-BCA8-9ED5D7C59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8782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2CF38692-72DF-4440-9757-01FF657BD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title style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60BDF10-DD4A-4DC3-A27C-E6339A30D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1195E1C6-AC7C-4AC8-8B93-27395E08074D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1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fld id="{8B8EE6B3-ECDA-4B9B-B2F1-A39B0D8406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6" r:id="rId1"/>
    <p:sldLayoutId id="2147485827" r:id="rId2"/>
    <p:sldLayoutId id="2147485828" r:id="rId3"/>
    <p:sldLayoutId id="2147485829" r:id="rId4"/>
    <p:sldLayoutId id="2147485830" r:id="rId5"/>
    <p:sldLayoutId id="2147485831" r:id="rId6"/>
    <p:sldLayoutId id="2147485832" r:id="rId7"/>
    <p:sldLayoutId id="2147485833" r:id="rId8"/>
    <p:sldLayoutId id="2147485834" r:id="rId9"/>
    <p:sldLayoutId id="2147485835" r:id="rId10"/>
    <p:sldLayoutId id="2147485836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6810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0810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38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9954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452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09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67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4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BEFD4BB-E1BF-48C6-B3CE-FEEE3DCCAE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30CA174-0F37-4F6C-8E2D-E0C9A44222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EC5CC-CE31-4A17-8393-EC503BDCF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latin typeface="Calibri" panose="020F0502020204030204" pitchFamily="34" charset="0"/>
                <a:ea typeface="ヒラギノ角ゴ ProN W3" charset="0"/>
              </a:defRPr>
            </a:lvl1pPr>
          </a:lstStyle>
          <a:p>
            <a:pPr>
              <a:defRPr/>
            </a:pPr>
            <a:fld id="{691F09AF-4D07-4BE0-BBF5-A22C58C4683E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80238-5B85-4663-83DC-6A60EBF33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898989"/>
                </a:solidFill>
                <a:latin typeface="Calibri" panose="020F0502020204030204" pitchFamily="34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39E32-285C-4B20-93B0-798512BA7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EBC6623-8357-4DDE-AB36-9540FDD530A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7" r:id="rId1"/>
    <p:sldLayoutId id="2147485838" r:id="rId2"/>
    <p:sldLayoutId id="2147485839" r:id="rId3"/>
    <p:sldLayoutId id="2147485840" r:id="rId4"/>
    <p:sldLayoutId id="2147485841" r:id="rId5"/>
    <p:sldLayoutId id="2147485842" r:id="rId6"/>
    <p:sldLayoutId id="2147485843" r:id="rId7"/>
    <p:sldLayoutId id="2147485844" r:id="rId8"/>
    <p:sldLayoutId id="2147485845" r:id="rId9"/>
    <p:sldLayoutId id="2147485846" r:id="rId10"/>
    <p:sldLayoutId id="2147485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2534F3DE-4B3B-47A4-9711-2935FF3949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75525EFE-CF37-4122-99AB-23AE77F060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1ACD0-A044-4B55-812B-EACB262D0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latin typeface="Calibri" panose="020F0502020204030204" pitchFamily="34" charset="0"/>
                <a:ea typeface="ヒラギノ角ゴ ProN W3" charset="0"/>
              </a:defRPr>
            </a:lvl1pPr>
          </a:lstStyle>
          <a:p>
            <a:pPr>
              <a:defRPr/>
            </a:pPr>
            <a:fld id="{0747A4CA-DB91-420A-B2E5-1BC14FC5E4CA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413A4-C92B-462D-8796-7C7FDCFEB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898989"/>
                </a:solidFill>
                <a:latin typeface="Calibri" panose="020F0502020204030204" pitchFamily="34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85055-376D-4B17-9A22-8D20A5A10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0F4897B-62BF-4158-AF15-AA6BB28C748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8" r:id="rId1"/>
    <p:sldLayoutId id="2147485849" r:id="rId2"/>
    <p:sldLayoutId id="2147485850" r:id="rId3"/>
    <p:sldLayoutId id="2147485851" r:id="rId4"/>
    <p:sldLayoutId id="2147485852" r:id="rId5"/>
    <p:sldLayoutId id="2147485853" r:id="rId6"/>
    <p:sldLayoutId id="2147485854" r:id="rId7"/>
    <p:sldLayoutId id="2147485855" r:id="rId8"/>
    <p:sldLayoutId id="2147485856" r:id="rId9"/>
    <p:sldLayoutId id="2147485857" r:id="rId10"/>
    <p:sldLayoutId id="2147485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CB5B55F2-7318-438B-8AE5-4B76DF1E4C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73709EF7-47B9-48D1-929A-52176076FB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51B91-C934-4AD0-A9A5-DA3E72C5A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latin typeface="Calibri" panose="020F0502020204030204" pitchFamily="34" charset="0"/>
                <a:ea typeface="ヒラギノ角ゴ ProN W3" charset="0"/>
              </a:defRPr>
            </a:lvl1pPr>
          </a:lstStyle>
          <a:p>
            <a:pPr>
              <a:defRPr/>
            </a:pPr>
            <a:fld id="{13682640-5E07-4A87-BF6A-43DC57E21DB1}" type="datetimeFigureOut">
              <a:rPr lang="en-GB" altLang="en-US"/>
              <a:pPr>
                <a:defRPr/>
              </a:pPr>
              <a:t>05/06/2023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5A7FF-9744-4F3A-BB43-46536E6AD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898989"/>
                </a:solidFill>
                <a:latin typeface="Calibri" panose="020F0502020204030204" pitchFamily="34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02A25-5509-4CA6-849F-2A0F996FE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4E19945-A1BC-4F01-BA9C-34E76FA7E20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9" r:id="rId1"/>
    <p:sldLayoutId id="2147485860" r:id="rId2"/>
    <p:sldLayoutId id="2147485861" r:id="rId3"/>
    <p:sldLayoutId id="2147485862" r:id="rId4"/>
    <p:sldLayoutId id="2147485863" r:id="rId5"/>
    <p:sldLayoutId id="2147485864" r:id="rId6"/>
    <p:sldLayoutId id="2147485865" r:id="rId7"/>
    <p:sldLayoutId id="2147485866" r:id="rId8"/>
    <p:sldLayoutId id="2147485867" r:id="rId9"/>
    <p:sldLayoutId id="2147485868" r:id="rId10"/>
    <p:sldLayoutId id="21474858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QvGYvK6qSc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control" Target="../activeX/activeX2.xml"/><Relationship Id="rId4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5.xml"/><Relationship Id="rId1" Type="http://schemas.openxmlformats.org/officeDocument/2006/relationships/control" Target="../activeX/activeX3.xml"/><Relationship Id="rId4" Type="http://schemas.openxmlformats.org/officeDocument/2006/relationships/image" Target="../media/image28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NUxvJS-_0k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dplayI8Oms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IgQGAWJbyY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MUQSMFGBDo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cience.co.uk/animations/lungs" TargetMode="External"/><Relationship Id="rId2" Type="http://schemas.openxmlformats.org/officeDocument/2006/relationships/slideLayout" Target="../slideLayouts/slideLayout13.xml"/><Relationship Id="rId1" Type="http://schemas.openxmlformats.org/officeDocument/2006/relationships/control" Target="../activeX/activeX1.x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>
            <a:extLst>
              <a:ext uri="{FF2B5EF4-FFF2-40B4-BE49-F238E27FC236}">
                <a16:creationId xmlns:a16="http://schemas.microsoft.com/office/drawing/2014/main" id="{1E185B38-2423-4791-8683-9D71D2E9D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indent="0" eaLnBrk="1" hangingPunct="1">
              <a:defRPr/>
            </a:pPr>
            <a:r>
              <a:rPr lang="en-US" altLang="en-US" dirty="0">
                <a:sym typeface="Arial" charset="0"/>
              </a:rPr>
              <a:t>3.3.2 Human Gas Exchange</a:t>
            </a: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04C883A3-7ECD-451A-93C9-D393006B3F6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341438"/>
            <a:ext cx="4968875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D4C34048-EEFC-479D-B72E-D8380BD0A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888"/>
            <a:ext cx="8763000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2300" algn="l"/>
                <a:tab pos="2168525" algn="l"/>
                <a:tab pos="35464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22300" algn="l"/>
                <a:tab pos="2168525" algn="l"/>
                <a:tab pos="35464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2300" algn="l"/>
                <a:tab pos="2168525" algn="l"/>
                <a:tab pos="35464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Components of the Upper Respiratory Tract (for information only)</a:t>
            </a:r>
          </a:p>
        </p:txBody>
      </p:sp>
      <p:sp>
        <p:nvSpPr>
          <p:cNvPr id="50179" name="Line 3">
            <a:extLst>
              <a:ext uri="{FF2B5EF4-FFF2-40B4-BE49-F238E27FC236}">
                <a16:creationId xmlns:a16="http://schemas.microsoft.com/office/drawing/2014/main" id="{276D0588-54FD-435D-889F-3445A2495B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28600"/>
            <a:ext cx="868680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0C1FC165-C08B-48F4-AA8F-DD0AEE7F5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248400"/>
            <a:ext cx="8874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330033"/>
                </a:solidFill>
                <a:latin typeface="Times New Roman" panose="02020603050405020304" pitchFamily="18" charset="0"/>
              </a:rPr>
              <a:t>Figure 10.2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pic>
        <p:nvPicPr>
          <p:cNvPr id="50181" name="Picture 5" descr="1002_UpperResprtoryTract_1.jpg                                 0003AF46Macintosh HD                   ABA78158:">
            <a:extLst>
              <a:ext uri="{FF2B5EF4-FFF2-40B4-BE49-F238E27FC236}">
                <a16:creationId xmlns:a16="http://schemas.microsoft.com/office/drawing/2014/main" id="{1504AFB8-EDF3-4F68-98B8-F16DA4D97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 bwMode="auto">
          <a:xfrm>
            <a:off x="1524000" y="1447800"/>
            <a:ext cx="6096000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7969D6CC-42A6-4188-AADB-C9C6883BD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609725"/>
            <a:ext cx="86106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03225" indent="-4032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7463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7463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7463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746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746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746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746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746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746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>
                <a:latin typeface="Tahoma" panose="020B0604030504040204" pitchFamily="34" charset="0"/>
              </a:rPr>
              <a:t>Passageway for air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>
                <a:latin typeface="Tahoma" panose="020B0604030504040204" pitchFamily="34" charset="0"/>
              </a:rPr>
              <a:t>Receptors for smell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>
                <a:latin typeface="Tahoma" panose="020B0604030504040204" pitchFamily="34" charset="0"/>
              </a:rPr>
              <a:t>Filters incoming air to filter larger foreign material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>
                <a:latin typeface="Tahoma" panose="020B0604030504040204" pitchFamily="34" charset="0"/>
              </a:rPr>
              <a:t>Moistens and warms incoming air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>
                <a:latin typeface="Tahoma" panose="020B0604030504040204" pitchFamily="34" charset="0"/>
              </a:rPr>
              <a:t>Resonating chambers for voice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73B82681-55D4-47ED-B35F-912C662B3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96888"/>
            <a:ext cx="8458200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2300" algn="l"/>
                <a:tab pos="2168525" algn="l"/>
                <a:tab pos="35464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22300" algn="l"/>
                <a:tab pos="2168525" algn="l"/>
                <a:tab pos="35464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2300" algn="l"/>
                <a:tab pos="2168525" algn="l"/>
                <a:tab pos="35464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  <a:latin typeface="Tahoma" panose="020B0604030504040204" pitchFamily="34" charset="0"/>
              </a:rPr>
              <a:t>Upper Respiratory Tract Functions (for info only, not on spec)</a:t>
            </a:r>
          </a:p>
        </p:txBody>
      </p:sp>
      <p:sp>
        <p:nvSpPr>
          <p:cNvPr id="51204" name="Line 4">
            <a:extLst>
              <a:ext uri="{FF2B5EF4-FFF2-40B4-BE49-F238E27FC236}">
                <a16:creationId xmlns:a16="http://schemas.microsoft.com/office/drawing/2014/main" id="{D16F2CB3-32E9-4CB6-9ACC-E0494D56B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28600"/>
            <a:ext cx="868680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build="p" autoUpdateAnimBg="0" advAuto="0"/>
      <p:bldP spid="9933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F2F35019-516E-4247-8234-69C2D944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The larynx (voice box) contains Vocal Cords (for info only)</a:t>
            </a:r>
          </a:p>
        </p:txBody>
      </p:sp>
      <p:pic>
        <p:nvPicPr>
          <p:cNvPr id="52227" name="Picture 3">
            <a:extLst>
              <a:ext uri="{FF2B5EF4-FFF2-40B4-BE49-F238E27FC236}">
                <a16:creationId xmlns:a16="http://schemas.microsoft.com/office/drawing/2014/main" id="{89370B0E-591A-46E0-9F9F-BE706FF97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628775"/>
            <a:ext cx="7874000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>
            <a:extLst>
              <a:ext uri="{FF2B5EF4-FFF2-40B4-BE49-F238E27FC236}">
                <a16:creationId xmlns:a16="http://schemas.microsoft.com/office/drawing/2014/main" id="{E3291D4F-1E12-4BAE-84F8-0E540E44A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A5A9A6-F496-40D2-B66C-E6AFB04A28A8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73731" name="Rectangle 1">
            <a:extLst>
              <a:ext uri="{FF2B5EF4-FFF2-40B4-BE49-F238E27FC236}">
                <a16:creationId xmlns:a16="http://schemas.microsoft.com/office/drawing/2014/main" id="{A790F3EE-FCA2-4718-B0D5-D04BF83ED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indent="0" eaLnBrk="1" hangingPunct="1">
              <a:defRPr/>
            </a:pPr>
            <a:r>
              <a:rPr lang="en-US" altLang="en-US" sz="3200" dirty="0">
                <a:sym typeface="Arial" charset="0"/>
              </a:rPr>
              <a:t>Epiglottis (will link with digestion topic)</a:t>
            </a:r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BE1B0D45-18F5-4AA9-8AE1-B4D1536D7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0525" y="1371600"/>
            <a:ext cx="4541838" cy="5257800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altLang="en-US" sz="2400" u="sng" dirty="0">
                <a:hlinkClick r:id="rId2"/>
              </a:rPr>
              <a:t>Watch</a:t>
            </a:r>
            <a:r>
              <a:rPr lang="en-US" altLang="en-US" sz="2400" u="sng" dirty="0">
                <a:solidFill>
                  <a:srgbClr val="009999"/>
                </a:solidFill>
                <a:hlinkClick r:id="rId2"/>
              </a:rPr>
              <a:t>: http://www.youtube.com/watch?v=QvGYvK6qScE</a:t>
            </a: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Flap made of </a:t>
            </a:r>
            <a:r>
              <a:rPr lang="en-US" altLang="en-US" sz="2400" dirty="0">
                <a:solidFill>
                  <a:srgbClr val="D90B00"/>
                </a:solidFill>
              </a:rPr>
              <a:t>cartilage (what topic can you link with?) </a:t>
            </a:r>
            <a:r>
              <a:rPr lang="en-US" altLang="en-US" sz="2400" dirty="0"/>
              <a:t> attached to the entrance of the larynx</a:t>
            </a:r>
          </a:p>
          <a:p>
            <a:pPr eaLnBrk="1" hangingPunct="1">
              <a:defRPr/>
            </a:pPr>
            <a:r>
              <a:rPr lang="en-US" altLang="en-US" sz="2400" dirty="0"/>
              <a:t>Prevents food from going into the trachea and instead directs it to the </a:t>
            </a:r>
            <a:r>
              <a:rPr lang="en-US" altLang="en-US" sz="2400" dirty="0" err="1"/>
              <a:t>oesophagus</a:t>
            </a:r>
            <a:endParaRPr lang="en-US" altLang="en-US" sz="2400" dirty="0"/>
          </a:p>
        </p:txBody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B8E4A5DD-7A1B-4FE4-AF2C-AA0EFC22466C}"/>
              </a:ext>
            </a:extLst>
          </p:cNvPr>
          <p:cNvSpPr>
            <a:spLocks/>
          </p:cNvSpPr>
          <p:nvPr/>
        </p:nvSpPr>
        <p:spPr bwMode="auto">
          <a:xfrm>
            <a:off x="7448550" y="6245225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53254" name="Picture 4">
            <a:extLst>
              <a:ext uri="{FF2B5EF4-FFF2-40B4-BE49-F238E27FC236}">
                <a16:creationId xmlns:a16="http://schemas.microsoft.com/office/drawing/2014/main" id="{06E13F7D-E707-437A-8B65-776B0FFC01D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26670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23992235-AF2F-45DA-8FBC-46558CFE9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5288"/>
            <a:ext cx="8763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622300" algn="l"/>
                <a:tab pos="2168525" algn="l"/>
                <a:tab pos="35464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622300" algn="l"/>
                <a:tab pos="2168525" algn="l"/>
                <a:tab pos="35464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622300" algn="l"/>
                <a:tab pos="2168525" algn="l"/>
                <a:tab pos="35464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tx2"/>
                </a:solidFill>
                <a:latin typeface="Tahoma" panose="020B0604030504040204" pitchFamily="34" charset="0"/>
              </a:rPr>
              <a:t>Components of the Lower Respiratory Tract</a:t>
            </a:r>
          </a:p>
        </p:txBody>
      </p:sp>
      <p:sp>
        <p:nvSpPr>
          <p:cNvPr id="54275" name="Line 3">
            <a:extLst>
              <a:ext uri="{FF2B5EF4-FFF2-40B4-BE49-F238E27FC236}">
                <a16:creationId xmlns:a16="http://schemas.microsoft.com/office/drawing/2014/main" id="{51964DE8-1A9A-487C-B4C9-25465893C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28600"/>
            <a:ext cx="8686800" cy="1588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C67E03AD-0786-4C12-9EC1-508B38ED3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278563"/>
            <a:ext cx="8874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330033"/>
                </a:solidFill>
                <a:latin typeface="Times New Roman" panose="02020603050405020304" pitchFamily="18" charset="0"/>
              </a:rPr>
              <a:t>Figure 10.3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pic>
        <p:nvPicPr>
          <p:cNvPr id="54277" name="Picture 5" descr="1003_LowerResprtoryTract_1.jpg                                 0003AF46Macintosh HD                   ABA78158:">
            <a:extLst>
              <a:ext uri="{FF2B5EF4-FFF2-40B4-BE49-F238E27FC236}">
                <a16:creationId xmlns:a16="http://schemas.microsoft.com/office/drawing/2014/main" id="{E691DEF3-3BC0-4DF2-8036-5C7EFAE06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1276350" y="1579563"/>
            <a:ext cx="65151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E64C6-C021-418B-91BB-3B33196A2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Lungs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C206A-40B0-4239-8624-BB066C775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4416425"/>
            <a:ext cx="8229600" cy="18288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sym typeface="Arial" charset="0"/>
              </a:rPr>
              <a:t>Lobed structures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ym typeface="Arial" charset="0"/>
              </a:rPr>
              <a:t>Right lung larger with 3 lobes, left has 2 because 2/3 heart on LHS of body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ym typeface="Arial" charset="0"/>
              </a:rPr>
              <a:t>Base is concave to follow contour of the diaphragm</a:t>
            </a: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53064EEA-2EA1-4A45-B7BA-45FC36E623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197D5C-3D67-4146-A365-A28CB287EAC2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pic>
        <p:nvPicPr>
          <p:cNvPr id="55301" name="Picture 4">
            <a:extLst>
              <a:ext uri="{FF2B5EF4-FFF2-40B4-BE49-F238E27FC236}">
                <a16:creationId xmlns:a16="http://schemas.microsoft.com/office/drawing/2014/main" id="{6A29DDC9-14FA-4D8A-9736-7CF86EC7F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491412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>
            <a:extLst>
              <a:ext uri="{FF2B5EF4-FFF2-40B4-BE49-F238E27FC236}">
                <a16:creationId xmlns:a16="http://schemas.microsoft.com/office/drawing/2014/main" id="{C655A882-D911-41EF-BC58-CA0469A1C7E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54125"/>
            <a:ext cx="4205287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2">
            <a:extLst>
              <a:ext uri="{FF2B5EF4-FFF2-40B4-BE49-F238E27FC236}">
                <a16:creationId xmlns:a16="http://schemas.microsoft.com/office/drawing/2014/main" id="{B87B47DF-9F2A-458A-B63B-8FABC0D91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663" y="303213"/>
            <a:ext cx="8229600" cy="741362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altLang="en-US" dirty="0">
                <a:sym typeface="Arial" charset="0"/>
              </a:rPr>
              <a:t>The pleural cavity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732E1CA6-7150-4C5F-91AC-F3D672EB0CC0}"/>
              </a:ext>
            </a:extLst>
          </p:cNvPr>
          <p:cNvSpPr>
            <a:spLocks/>
          </p:cNvSpPr>
          <p:nvPr/>
        </p:nvSpPr>
        <p:spPr bwMode="auto">
          <a:xfrm>
            <a:off x="276225" y="1077913"/>
            <a:ext cx="4117975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Each lung is enclosed in a double membrane known as the </a:t>
            </a: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pleural membrane</a:t>
            </a:r>
            <a:r>
              <a:rPr lang="en-US" altLang="en-US" sz="2000"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Space between the two membranes is the </a:t>
            </a: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pleural cavity,</a:t>
            </a:r>
            <a:r>
              <a:rPr lang="en-US" altLang="en-US" sz="2000">
                <a:solidFill>
                  <a:srgbClr val="10BC45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>
                <a:cs typeface="Arial" panose="020B0604020202020204" pitchFamily="34" charset="0"/>
              </a:rPr>
              <a:t>filled with a small amount of </a:t>
            </a: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pleural fluid.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Role: </a:t>
            </a:r>
            <a:r>
              <a:rPr lang="en-US" altLang="en-US" sz="2000">
                <a:cs typeface="Arial" panose="020B0604020202020204" pitchFamily="34" charset="0"/>
              </a:rPr>
              <a:t> to lubricate the lungs and adhere to the outer walls of the lungs to the thoracic (chest) cavity by water </a:t>
            </a: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cohesion (think and link topics)</a:t>
            </a:r>
            <a:r>
              <a:rPr lang="en-US" altLang="en-US" sz="2000">
                <a:cs typeface="Arial" panose="020B0604020202020204" pitchFamily="34" charset="0"/>
              </a:rPr>
              <a:t>, so that the lungs expand with the chest while breathing.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34823" name="Line 7">
            <a:extLst>
              <a:ext uri="{FF2B5EF4-FFF2-40B4-BE49-F238E27FC236}">
                <a16:creationId xmlns:a16="http://schemas.microsoft.com/office/drawing/2014/main" id="{CCB0F1B1-62F8-4908-912E-9A29A9B86EC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159375" y="4271963"/>
            <a:ext cx="565150" cy="1690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F02D3B2A-A118-4D80-B501-BE3323734A22}"/>
              </a:ext>
            </a:extLst>
          </p:cNvPr>
          <p:cNvSpPr>
            <a:spLocks/>
          </p:cNvSpPr>
          <p:nvPr/>
        </p:nvSpPr>
        <p:spPr bwMode="auto">
          <a:xfrm>
            <a:off x="4394200" y="6007100"/>
            <a:ext cx="3162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pleural membranes</a:t>
            </a:r>
          </a:p>
        </p:txBody>
      </p:sp>
      <p:sp>
        <p:nvSpPr>
          <p:cNvPr id="34825" name="Line 9">
            <a:extLst>
              <a:ext uri="{FF2B5EF4-FFF2-40B4-BE49-F238E27FC236}">
                <a16:creationId xmlns:a16="http://schemas.microsoft.com/office/drawing/2014/main" id="{A647AED5-6EC9-497A-A261-7301E3B3B90F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727700" y="5221288"/>
            <a:ext cx="1377950" cy="738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CA5F7-9D68-42E8-8BE4-2BB916B9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-141288"/>
            <a:ext cx="8229600" cy="1509713"/>
          </a:xfrm>
        </p:spPr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Trachea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B608E-8E6B-4219-9276-2210CB0DA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263" y="2027238"/>
            <a:ext cx="3995737" cy="39433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sym typeface="Arial" charset="0"/>
              </a:rPr>
              <a:t>Flexible air way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ym typeface="Arial" charset="0"/>
              </a:rPr>
              <a:t>Supported by C shaped rings of </a:t>
            </a:r>
            <a:r>
              <a:rPr lang="en-US" sz="2400" b="1" dirty="0">
                <a:solidFill>
                  <a:schemeClr val="tx2"/>
                </a:solidFill>
                <a:sym typeface="Arial" charset="0"/>
              </a:rPr>
              <a:t>cartilage</a:t>
            </a:r>
            <a:endParaRPr lang="en-US" sz="2400" b="1" dirty="0">
              <a:solidFill>
                <a:srgbClr val="FF0000"/>
              </a:solidFill>
              <a:sym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ym typeface="Arial" charset="0"/>
              </a:rPr>
              <a:t>That prevent trachea collapsing under low pressure when breathing in.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ym typeface="Arial" charset="0"/>
              </a:rPr>
              <a:t>Walls made of muscle</a:t>
            </a: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29B74D66-838A-4EA0-9ED8-D1668F14A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23D0BB-D7F1-4027-91D2-72B25256BEBD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pic>
        <p:nvPicPr>
          <p:cNvPr id="58373" name="Picture 4">
            <a:extLst>
              <a:ext uri="{FF2B5EF4-FFF2-40B4-BE49-F238E27FC236}">
                <a16:creationId xmlns:a16="http://schemas.microsoft.com/office/drawing/2014/main" id="{8C70D1EB-AFF0-4767-A9D6-1A5DE8F15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00200"/>
            <a:ext cx="489585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>
            <a:extLst>
              <a:ext uri="{FF2B5EF4-FFF2-40B4-BE49-F238E27FC236}">
                <a16:creationId xmlns:a16="http://schemas.microsoft.com/office/drawing/2014/main" id="{EFC63B9B-7E38-4692-A79C-882A3AE3D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98575"/>
            <a:ext cx="6191250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2">
            <a:extLst>
              <a:ext uri="{FF2B5EF4-FFF2-40B4-BE49-F238E27FC236}">
                <a16:creationId xmlns:a16="http://schemas.microsoft.com/office/drawing/2014/main" id="{C6EE8798-6848-4F7F-902A-E5F8FBE7D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60350"/>
            <a:ext cx="7561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Walls of Trachea are lined with ciliated epithelium and </a:t>
            </a:r>
            <a:r>
              <a:rPr lang="en-US" altLang="en-US" sz="2400" b="1">
                <a:solidFill>
                  <a:srgbClr val="000000"/>
                </a:solidFill>
              </a:rPr>
              <a:t>goblet cells</a:t>
            </a:r>
            <a:r>
              <a:rPr lang="en-US" altLang="en-US" sz="2400">
                <a:solidFill>
                  <a:srgbClr val="000000"/>
                </a:solidFill>
              </a:rPr>
              <a:t>.  </a:t>
            </a:r>
            <a:r>
              <a:rPr lang="en-US" altLang="en-US" sz="2400">
                <a:solidFill>
                  <a:srgbClr val="FF0000"/>
                </a:solidFill>
              </a:rPr>
              <a:t>Think and link – secretion (exocytosis)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>
            <a:extLst>
              <a:ext uri="{FF2B5EF4-FFF2-40B4-BE49-F238E27FC236}">
                <a16:creationId xmlns:a16="http://schemas.microsoft.com/office/drawing/2014/main" id="{F0D3609C-4E23-49AC-AD25-197A2B18F3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ECA800-97FE-4A43-922C-41576F2E7550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5763E2-D1C6-4F77-A422-0A26CBD6AC21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103313"/>
            <a:ext cx="4103688" cy="4673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Box 6">
            <a:extLst>
              <a:ext uri="{FF2B5EF4-FFF2-40B4-BE49-F238E27FC236}">
                <a16:creationId xmlns:a16="http://schemas.microsoft.com/office/drawing/2014/main" id="{7F456E52-CF31-4CDE-AF3A-14AFA03A5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1117600"/>
            <a:ext cx="37639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Mucus made of </a:t>
            </a:r>
            <a:r>
              <a:rPr lang="en-US" altLang="en-US" sz="2400">
                <a:solidFill>
                  <a:srgbClr val="FF2712"/>
                </a:solidFill>
                <a:cs typeface="Arial" panose="020B0604020202020204" pitchFamily="34" charset="0"/>
              </a:rPr>
              <a:t>mucin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. Traps micro-organisms and debris, helping to keep the airways clear.</a:t>
            </a:r>
          </a:p>
        </p:txBody>
      </p:sp>
      <p:sp>
        <p:nvSpPr>
          <p:cNvPr id="60421" name="TextBox 7">
            <a:extLst>
              <a:ext uri="{FF2B5EF4-FFF2-40B4-BE49-F238E27FC236}">
                <a16:creationId xmlns:a16="http://schemas.microsoft.com/office/drawing/2014/main" id="{220B882A-C2AE-4E1E-9110-7EFAE7CA6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5" y="2897188"/>
            <a:ext cx="36195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2712"/>
                </a:solidFill>
                <a:cs typeface="Arial" panose="020B0604020202020204" pitchFamily="34" charset="0"/>
              </a:rPr>
              <a:t>Cilia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 beat regularly to move micro-organisms and dust particles along with the mucus.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D90B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D90B00"/>
                </a:solidFill>
                <a:cs typeface="Arial" panose="020B0604020202020204" pitchFamily="34" charset="0"/>
              </a:rPr>
              <a:t>Mitochondria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  release energy for beating cilia (</a:t>
            </a:r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topic link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FBB80-EE93-475D-AB2B-99E5F2FB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>
                <a:sym typeface="Arial" charset="0"/>
              </a:rPr>
              <a:t>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E7CC2-7061-472D-A5F1-08380538F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293813"/>
            <a:ext cx="8569325" cy="5257800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The gross structure of the human gas exchange system limited to the </a:t>
            </a:r>
            <a:r>
              <a:rPr lang="en-US" altLang="en-US" sz="2400" dirty="0">
                <a:solidFill>
                  <a:srgbClr val="FF0000"/>
                </a:solidFill>
              </a:rPr>
              <a:t>alveoli, bronchioles, bronchi, trachea and lungs. </a:t>
            </a:r>
          </a:p>
          <a:p>
            <a:pPr>
              <a:defRPr/>
            </a:pPr>
            <a:r>
              <a:rPr lang="en-US" altLang="en-US" sz="2400" dirty="0"/>
              <a:t>The essential features of the alveolar </a:t>
            </a:r>
            <a:r>
              <a:rPr lang="en-US" altLang="en-US" sz="2400" dirty="0">
                <a:solidFill>
                  <a:srgbClr val="FF0000"/>
                </a:solidFill>
              </a:rPr>
              <a:t>epithelium</a:t>
            </a:r>
            <a:r>
              <a:rPr lang="en-US" altLang="en-US" sz="2400" dirty="0"/>
              <a:t> as a surface over which gas exchange takes place. 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Ventilation</a:t>
            </a:r>
            <a:r>
              <a:rPr lang="en-US" altLang="en-US" sz="2400" dirty="0"/>
              <a:t> and the exchange of gases in the lungs. The mechanism of breathing to include the role of the </a:t>
            </a:r>
            <a:r>
              <a:rPr lang="en-US" altLang="en-US" sz="2400" dirty="0">
                <a:solidFill>
                  <a:srgbClr val="FF0000"/>
                </a:solidFill>
              </a:rPr>
              <a:t>diaphragm</a:t>
            </a:r>
            <a:r>
              <a:rPr lang="en-US" altLang="en-US" sz="2400" dirty="0"/>
              <a:t> and the </a:t>
            </a:r>
            <a:r>
              <a:rPr lang="en-US" altLang="en-US" sz="2400" dirty="0">
                <a:solidFill>
                  <a:srgbClr val="FF0000"/>
                </a:solidFill>
              </a:rPr>
              <a:t>antagonistic</a:t>
            </a:r>
            <a:r>
              <a:rPr lang="en-US" altLang="en-US" sz="2400" dirty="0"/>
              <a:t> interaction between the </a:t>
            </a:r>
            <a:r>
              <a:rPr lang="en-US" altLang="en-US" sz="2400" dirty="0">
                <a:solidFill>
                  <a:srgbClr val="FF0000"/>
                </a:solidFill>
              </a:rPr>
              <a:t>external and internal intercostal muscles </a:t>
            </a:r>
            <a:r>
              <a:rPr lang="en-US" altLang="en-US" sz="2400" dirty="0"/>
              <a:t>in bringing about </a:t>
            </a:r>
            <a:r>
              <a:rPr lang="en-US" altLang="en-US" sz="2400" b="1" dirty="0"/>
              <a:t>pressure changes </a:t>
            </a:r>
            <a:r>
              <a:rPr lang="en-US" altLang="en-US" sz="2400" dirty="0"/>
              <a:t>in the thoracic cavity. 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088DC19E-608F-40E4-9B9D-13B7A4606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BD7B70-3484-4117-B19F-BC323A865D72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82B71-4DCC-49E9-94C7-6FF0E752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Bronchi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E6F52-6174-43FB-A043-9B5B2472C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1455738"/>
            <a:ext cx="4419600" cy="52578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dirty="0">
                <a:sym typeface="Arial" charset="0"/>
              </a:rPr>
              <a:t>Two divisions from trachea, each leading to one lung.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ym typeface="Arial" charset="0"/>
              </a:rPr>
              <a:t>Secondary bronchi carry air to each lobe.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ym typeface="Arial" charset="0"/>
              </a:rPr>
              <a:t>Similar structure to trachea but amount of cartilage reduced as bronchi get smaller.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ym typeface="Arial" charset="0"/>
              </a:rPr>
              <a:t>Cilia and mucus present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E02F4A93-EE51-4A86-9B7E-EB08391A1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09EB35-44A0-4228-8EB3-5F1A24FA19EA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pic>
        <p:nvPicPr>
          <p:cNvPr id="61445" name="Picture 4">
            <a:extLst>
              <a:ext uri="{FF2B5EF4-FFF2-40B4-BE49-F238E27FC236}">
                <a16:creationId xmlns:a16="http://schemas.microsoft.com/office/drawing/2014/main" id="{EEFDB0A3-708C-4CD6-BEE8-A42A55861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/>
          <a:stretch>
            <a:fillRect/>
          </a:stretch>
        </p:blipFill>
        <p:spPr bwMode="auto">
          <a:xfrm>
            <a:off x="322263" y="1525588"/>
            <a:ext cx="426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D8A9B-A87B-411F-B826-E0449249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Bronchioles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2C87C-50E9-455C-B4FA-8F6B82793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dirty="0">
                <a:sym typeface="Arial" charset="0"/>
              </a:rPr>
              <a:t>Branched sub division of bronchi - smaller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ym typeface="Arial" charset="0"/>
              </a:rPr>
              <a:t>Walls have no cartilage and are mainly composed of smooth muscle tissue and elastin lined with epithelial cells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ym typeface="Arial" charset="0"/>
              </a:rPr>
              <a:t>Smooth muscle can constrict tubes to control the flow of air into and out of the alveoli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>
                <a:sym typeface="Arial" charset="0"/>
              </a:rPr>
              <a:t>During exercise the bronchioles dilate for greater air flow</a:t>
            </a:r>
            <a:r>
              <a:rPr lang="en-US" sz="2800" dirty="0">
                <a:sym typeface="Arial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>
                <a:sym typeface="Arial" charset="0"/>
              </a:rPr>
              <a:t>Constriction avoids dust or environmental pollutants</a:t>
            </a:r>
            <a:r>
              <a:rPr lang="en-US" sz="2800" dirty="0">
                <a:sym typeface="Arial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sym typeface="Arial" charset="0"/>
              </a:rPr>
              <a:t>link with disease work</a:t>
            </a:r>
            <a:r>
              <a:rPr lang="en-US" sz="2800" dirty="0">
                <a:sym typeface="Arial" charset="0"/>
              </a:rPr>
              <a:t>)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55923740-3CE8-4234-869A-3E18C6C227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451075-35E2-45CD-A0BE-54D620B8B7BE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A5BB-A577-4C58-8E72-63289C90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Alveoli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826BC-B6EE-4A59-9EDE-DF99C6D69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463" y="1446213"/>
            <a:ext cx="4392612" cy="510381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000" dirty="0">
                <a:sym typeface="Arial" charset="0"/>
              </a:rPr>
              <a:t>Minute </a:t>
            </a:r>
            <a:r>
              <a:rPr lang="en-US" sz="2000" dirty="0">
                <a:solidFill>
                  <a:srgbClr val="FF0000"/>
                </a:solidFill>
                <a:sym typeface="Arial" charset="0"/>
              </a:rPr>
              <a:t>air sacs</a:t>
            </a:r>
            <a:r>
              <a:rPr lang="en-US" sz="2000" dirty="0">
                <a:sym typeface="Arial" charset="0"/>
              </a:rPr>
              <a:t> at the end of the bronchioles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sym typeface="Arial" charset="0"/>
              </a:rPr>
              <a:t>Collagen</a:t>
            </a:r>
            <a:r>
              <a:rPr lang="en-US" sz="2000" dirty="0">
                <a:sym typeface="Arial" charset="0"/>
              </a:rPr>
              <a:t> (</a:t>
            </a:r>
            <a:r>
              <a:rPr lang="en-US" sz="2000" dirty="0">
                <a:solidFill>
                  <a:srgbClr val="FF0000"/>
                </a:solidFill>
                <a:sym typeface="Arial" charset="0"/>
              </a:rPr>
              <a:t>think and link – what do you know about this material)</a:t>
            </a:r>
            <a:r>
              <a:rPr lang="en-US" sz="2000" dirty="0">
                <a:sym typeface="Arial" charset="0"/>
              </a:rPr>
              <a:t> and </a:t>
            </a:r>
            <a:r>
              <a:rPr lang="en-US" sz="2000" b="1" dirty="0">
                <a:solidFill>
                  <a:srgbClr val="FF0000"/>
                </a:solidFill>
                <a:sym typeface="Arial" charset="0"/>
              </a:rPr>
              <a:t>elastic </a:t>
            </a:r>
            <a:r>
              <a:rPr lang="en-US" sz="2000" b="1" dirty="0" err="1">
                <a:solidFill>
                  <a:srgbClr val="FF0000"/>
                </a:solidFill>
                <a:sym typeface="Arial" charset="0"/>
              </a:rPr>
              <a:t>fibres</a:t>
            </a:r>
            <a:r>
              <a:rPr lang="en-US" sz="2000" b="1" dirty="0">
                <a:solidFill>
                  <a:srgbClr val="FF0000"/>
                </a:solidFill>
                <a:sym typeface="Arial" charset="0"/>
              </a:rPr>
              <a:t> </a:t>
            </a:r>
            <a:r>
              <a:rPr lang="en-US" sz="2000" dirty="0">
                <a:sym typeface="Arial" charset="0"/>
              </a:rPr>
              <a:t>lie between them (allow them to stretch as they fill with air and then spring back to expel carbon dioxide rich air).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sym typeface="Arial" charset="0"/>
              </a:rPr>
              <a:t>Lined with </a:t>
            </a:r>
            <a:r>
              <a:rPr lang="en-US" sz="2000" b="1" dirty="0">
                <a:sym typeface="Arial" charset="0"/>
              </a:rPr>
              <a:t>squamous</a:t>
            </a:r>
            <a:r>
              <a:rPr lang="en-US" sz="2000" dirty="0">
                <a:sym typeface="Arial" charset="0"/>
              </a:rPr>
              <a:t> epithelia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b="1" dirty="0">
                <a:sym typeface="Arial" charset="0"/>
              </a:rPr>
              <a:t>Phagocytes</a:t>
            </a:r>
            <a:r>
              <a:rPr lang="en-US" sz="2000" dirty="0">
                <a:sym typeface="Arial" charset="0"/>
              </a:rPr>
              <a:t> inside keep lungs free of infection by attacking pathogens that have entered in inhaled air (</a:t>
            </a:r>
            <a:r>
              <a:rPr lang="en-US" sz="2000" dirty="0">
                <a:solidFill>
                  <a:srgbClr val="FF0000"/>
                </a:solidFill>
                <a:sym typeface="Arial" charset="0"/>
              </a:rPr>
              <a:t>think and link</a:t>
            </a:r>
            <a:r>
              <a:rPr lang="en-US" sz="2000" dirty="0">
                <a:sym typeface="Arial" charset="0"/>
              </a:rPr>
              <a:t>).</a:t>
            </a: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0490787C-4E21-4E7E-A2CD-4C1A890FCA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6631F1-559C-4CE8-B5B1-1A31F4EB72A7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pic>
        <p:nvPicPr>
          <p:cNvPr id="63493" name="Picture 4">
            <a:extLst>
              <a:ext uri="{FF2B5EF4-FFF2-40B4-BE49-F238E27FC236}">
                <a16:creationId xmlns:a16="http://schemas.microsoft.com/office/drawing/2014/main" id="{3628D56B-3011-4099-874C-B41EBE995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8" b="7608"/>
          <a:stretch>
            <a:fillRect/>
          </a:stretch>
        </p:blipFill>
        <p:spPr bwMode="auto">
          <a:xfrm>
            <a:off x="179388" y="1608138"/>
            <a:ext cx="4265612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>
            <a:extLst>
              <a:ext uri="{FF2B5EF4-FFF2-40B4-BE49-F238E27FC236}">
                <a16:creationId xmlns:a16="http://schemas.microsoft.com/office/drawing/2014/main" id="{FE5FA0F5-3FCD-4FBD-B90D-0F5C8817D54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989138"/>
            <a:ext cx="3970338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7827" name="Rectangle 2">
            <a:extLst>
              <a:ext uri="{FF2B5EF4-FFF2-40B4-BE49-F238E27FC236}">
                <a16:creationId xmlns:a16="http://schemas.microsoft.com/office/drawing/2014/main" id="{FADACE71-B695-4251-AF0C-4671DC867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6363" y="260350"/>
            <a:ext cx="9556751" cy="1000125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altLang="en-US" sz="3600" dirty="0">
                <a:sym typeface="Arial" charset="0"/>
              </a:rPr>
              <a:t>How are alveoli adapted for gas exchange?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A29498BF-D709-47AA-86DE-D0609A2FA6BE}"/>
              </a:ext>
            </a:extLst>
          </p:cNvPr>
          <p:cNvSpPr>
            <a:spLocks/>
          </p:cNvSpPr>
          <p:nvPr/>
        </p:nvSpPr>
        <p:spPr bwMode="auto">
          <a:xfrm>
            <a:off x="10491788" y="2263775"/>
            <a:ext cx="2667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496888" indent="-4572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Lucida Grande" charset="0"/>
                <a:cs typeface="Lucida Grande" charset="0"/>
                <a:sym typeface="Lucida Grande" charset="0"/>
              </a:rPr>
              <a:t>	</a:t>
            </a:r>
            <a:r>
              <a:rPr lang="en-US" altLang="en-US" sz="2000">
                <a:cs typeface="Arial" panose="020B0604020202020204" pitchFamily="34" charset="0"/>
              </a:rPr>
              <a:t>How are the alveoli adapted for gas exchange?</a:t>
            </a:r>
          </a:p>
        </p:txBody>
      </p:sp>
      <p:sp>
        <p:nvSpPr>
          <p:cNvPr id="64517" name="Rectangle 6">
            <a:extLst>
              <a:ext uri="{FF2B5EF4-FFF2-40B4-BE49-F238E27FC236}">
                <a16:creationId xmlns:a16="http://schemas.microsoft.com/office/drawing/2014/main" id="{2E70178C-68EC-4A9B-98E6-CD68DEF43D23}"/>
              </a:ext>
            </a:extLst>
          </p:cNvPr>
          <p:cNvSpPr>
            <a:spLocks/>
          </p:cNvSpPr>
          <p:nvPr/>
        </p:nvSpPr>
        <p:spPr bwMode="auto">
          <a:xfrm>
            <a:off x="4284663" y="1700213"/>
            <a:ext cx="470376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r>
              <a:rPr lang="en-US" altLang="en-US" sz="2400" b="1">
                <a:solidFill>
                  <a:srgbClr val="0070C0"/>
                </a:solidFill>
                <a:cs typeface="Arial" panose="020B0604020202020204" pitchFamily="34" charset="0"/>
              </a:rPr>
              <a:t>The alveolar membrane = the gas exchange surface</a:t>
            </a:r>
            <a:endParaRPr lang="en-US" altLang="en-US" sz="2400" b="1">
              <a:solidFill>
                <a:srgbClr val="0E002D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r>
              <a:rPr lang="en-US" altLang="en-US" sz="2400" b="1">
                <a:solidFill>
                  <a:srgbClr val="0E002D"/>
                </a:solidFill>
                <a:cs typeface="Arial" panose="020B0604020202020204" pitchFamily="34" charset="0"/>
              </a:rPr>
              <a:t>Large surface area </a:t>
            </a:r>
            <a:r>
              <a:rPr lang="en-US" altLang="en-US" sz="2400">
                <a:solidFill>
                  <a:srgbClr val="0E002D"/>
                </a:solidFill>
                <a:cs typeface="Arial" panose="020B0604020202020204" pitchFamily="34" charset="0"/>
              </a:rPr>
              <a:t>(300 million alveoli in each lung, each alveolus around 70 sq metres)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r>
              <a:rPr lang="en-US" altLang="en-US" sz="2400">
                <a:solidFill>
                  <a:srgbClr val="0E002D"/>
                </a:solidFill>
                <a:cs typeface="Arial" panose="020B0604020202020204" pitchFamily="34" charset="0"/>
              </a:rPr>
              <a:t>Lined with </a:t>
            </a:r>
            <a:r>
              <a:rPr lang="en-US" altLang="en-US" sz="2400" b="1">
                <a:solidFill>
                  <a:srgbClr val="0E002D"/>
                </a:solidFill>
                <a:cs typeface="Arial" panose="020B0604020202020204" pitchFamily="34" charset="0"/>
              </a:rPr>
              <a:t>Flattened</a:t>
            </a:r>
            <a:r>
              <a:rPr lang="en-US" altLang="en-US" sz="2400">
                <a:solidFill>
                  <a:srgbClr val="0E002D"/>
                </a:solidFill>
                <a:cs typeface="Arial" panose="020B0604020202020204" pitchFamily="34" charset="0"/>
              </a:rPr>
              <a:t> (squamous) epithelial cells with very thin walls ~ 0.1µm (</a:t>
            </a:r>
            <a:r>
              <a:rPr lang="en-US" altLang="en-US" sz="2400" b="1">
                <a:solidFill>
                  <a:srgbClr val="0E002D"/>
                </a:solidFill>
                <a:cs typeface="Arial" panose="020B0604020202020204" pitchFamily="34" charset="0"/>
              </a:rPr>
              <a:t>short diffusion distance</a:t>
            </a:r>
            <a:r>
              <a:rPr lang="en-US" altLang="en-US" sz="2400">
                <a:solidFill>
                  <a:srgbClr val="0E002D"/>
                </a:solidFill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r>
              <a:rPr lang="en-US" altLang="en-US" sz="2400">
                <a:solidFill>
                  <a:srgbClr val="0E002D"/>
                </a:solidFill>
                <a:cs typeface="Arial" panose="020B0604020202020204" pitchFamily="34" charset="0"/>
              </a:rPr>
              <a:t>Surrounded by capillaries to </a:t>
            </a:r>
            <a:r>
              <a:rPr lang="en-US" altLang="en-US" sz="2400" b="1">
                <a:solidFill>
                  <a:srgbClr val="0E002D"/>
                </a:solidFill>
                <a:cs typeface="Arial" panose="020B0604020202020204" pitchFamily="34" charset="0"/>
              </a:rPr>
              <a:t>maintain concentration gradient of gases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>
            <a:extLst>
              <a:ext uri="{FF2B5EF4-FFF2-40B4-BE49-F238E27FC236}">
                <a16:creationId xmlns:a16="http://schemas.microsoft.com/office/drawing/2014/main" id="{52BEB9E4-DAA4-4FF6-A151-04972DE20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8" y="26988"/>
            <a:ext cx="9556751" cy="1000125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altLang="en-US" sz="3600" dirty="0">
                <a:sym typeface="Arial" charset="0"/>
              </a:rPr>
              <a:t>Rapid diffusion of gases – how?</a:t>
            </a:r>
          </a:p>
        </p:txBody>
      </p:sp>
      <p:sp>
        <p:nvSpPr>
          <p:cNvPr id="65539" name="Rectangle 4">
            <a:extLst>
              <a:ext uri="{FF2B5EF4-FFF2-40B4-BE49-F238E27FC236}">
                <a16:creationId xmlns:a16="http://schemas.microsoft.com/office/drawing/2014/main" id="{B79CD168-A8BD-4D73-A0EC-39E352FBBDCD}"/>
              </a:ext>
            </a:extLst>
          </p:cNvPr>
          <p:cNvSpPr>
            <a:spLocks/>
          </p:cNvSpPr>
          <p:nvPr/>
        </p:nvSpPr>
        <p:spPr bwMode="auto">
          <a:xfrm>
            <a:off x="10491788" y="2263775"/>
            <a:ext cx="2667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496888" indent="-4572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Lucida Grande" charset="0"/>
                <a:cs typeface="Lucida Grande" charset="0"/>
                <a:sym typeface="Lucida Grande" charset="0"/>
              </a:rPr>
              <a:t>	</a:t>
            </a:r>
            <a:r>
              <a:rPr lang="en-US" altLang="en-US" sz="2000">
                <a:cs typeface="Arial" panose="020B0604020202020204" pitchFamily="34" charset="0"/>
              </a:rPr>
              <a:t>How are the alveoli adapted for gas exchange?</a:t>
            </a:r>
          </a:p>
        </p:txBody>
      </p:sp>
      <p:sp>
        <p:nvSpPr>
          <p:cNvPr id="65540" name="Rectangle 6">
            <a:extLst>
              <a:ext uri="{FF2B5EF4-FFF2-40B4-BE49-F238E27FC236}">
                <a16:creationId xmlns:a16="http://schemas.microsoft.com/office/drawing/2014/main" id="{3C769E65-8983-4E82-BEDD-C6CE14FDB3AF}"/>
              </a:ext>
            </a:extLst>
          </p:cNvPr>
          <p:cNvSpPr>
            <a:spLocks/>
          </p:cNvSpPr>
          <p:nvPr/>
        </p:nvSpPr>
        <p:spPr bwMode="auto">
          <a:xfrm>
            <a:off x="539750" y="3600450"/>
            <a:ext cx="84486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r>
              <a:rPr lang="en-US" altLang="en-US" sz="2000">
                <a:solidFill>
                  <a:srgbClr val="0E002D"/>
                </a:solidFill>
                <a:cs typeface="Arial" panose="020B0604020202020204" pitchFamily="34" charset="0"/>
              </a:rPr>
              <a:t>Red blood cells are slowed as they pass through capillaries allowing more time for diffusion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r>
              <a:rPr lang="en-US" altLang="en-US" sz="2000">
                <a:solidFill>
                  <a:srgbClr val="0E002D"/>
                </a:solidFill>
                <a:cs typeface="Arial" panose="020B0604020202020204" pitchFamily="34" charset="0"/>
              </a:rPr>
              <a:t>Distance between the alveolar air and the red blood cells is reduced because the red blood cells are flattened against the capillary walls.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r>
              <a:rPr lang="en-US" altLang="en-US" sz="2000">
                <a:solidFill>
                  <a:srgbClr val="0E002D"/>
                </a:solidFill>
                <a:cs typeface="Arial" panose="020B0604020202020204" pitchFamily="34" charset="0"/>
              </a:rPr>
              <a:t>Walls of both capillaries and alveolar are thin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r>
              <a:rPr lang="en-US" altLang="en-US" sz="2000">
                <a:solidFill>
                  <a:srgbClr val="0E002D"/>
                </a:solidFill>
                <a:cs typeface="Arial" panose="020B0604020202020204" pitchFamily="34" charset="0"/>
              </a:rPr>
              <a:t>Breathing movements ventilate the lungs constantly to keep steep concentration gradient (crucial in organisms that have internal lungs)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r>
              <a:rPr lang="en-US" altLang="en-US" sz="2000">
                <a:solidFill>
                  <a:srgbClr val="0E002D"/>
                </a:solidFill>
                <a:cs typeface="Arial" panose="020B0604020202020204" pitchFamily="34" charset="0"/>
              </a:rPr>
              <a:t>Action of heart constantly circulates blood to keep steep concentration gradient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r>
              <a:rPr lang="en-US" altLang="en-US" sz="2000">
                <a:solidFill>
                  <a:srgbClr val="0E002D"/>
                </a:solidFill>
                <a:cs typeface="Arial" panose="020B0604020202020204" pitchFamily="34" charset="0"/>
              </a:rPr>
              <a:t>Movement of blood through capillaries maintains conc grad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2400">
              <a:solidFill>
                <a:srgbClr val="0E002D"/>
              </a:solidFill>
              <a:cs typeface="Arial" panose="020B0604020202020204" pitchFamily="34" charset="0"/>
            </a:endParaRPr>
          </a:p>
        </p:txBody>
      </p:sp>
      <p:pic>
        <p:nvPicPr>
          <p:cNvPr id="65541" name="Picture 4">
            <a:extLst>
              <a:ext uri="{FF2B5EF4-FFF2-40B4-BE49-F238E27FC236}">
                <a16:creationId xmlns:a16="http://schemas.microsoft.com/office/drawing/2014/main" id="{CB4DCCE3-0965-4C43-927B-BE81D64B8B4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027113"/>
            <a:ext cx="4392612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2F733FCB-2849-4FB5-90DA-263C48ADE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458788"/>
            <a:ext cx="8229600" cy="1876426"/>
          </a:xfrm>
        </p:spPr>
        <p:txBody>
          <a:bodyPr/>
          <a:lstStyle/>
          <a:p>
            <a:pPr eaLnBrk="1" hangingPunct="1"/>
            <a:r>
              <a:rPr lang="en-GB" altLang="en-US" sz="3200"/>
              <a:t>Gas exchange in the alveoli (watch by running the slideshow)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8699400" imgH="5308560"/>
        </mc:Choice>
        <mc:Fallback>
          <p:control r:id="rId1" imgW="8699400" imgH="5308560">
            <p:pic>
              <p:nvPicPr>
                <p:cNvPr id="66563" name="ShockwaveFlash1">
                  <a:extLst>
                    <a:ext uri="{FF2B5EF4-FFF2-40B4-BE49-F238E27FC236}">
                      <a16:creationId xmlns:a16="http://schemas.microsoft.com/office/drawing/2014/main" id="{1D4093DE-51CF-4023-86D6-425BEEB74FA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50825" y="1341438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>
            <a:extLst>
              <a:ext uri="{FF2B5EF4-FFF2-40B4-BE49-F238E27FC236}">
                <a16:creationId xmlns:a16="http://schemas.microsoft.com/office/drawing/2014/main" id="{F59C6B38-1016-4A31-BA2B-2AE0EF6FC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58BBB0-5CCC-43D2-8914-F416622F75F3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78851" name="Rectangle 1">
            <a:extLst>
              <a:ext uri="{FF2B5EF4-FFF2-40B4-BE49-F238E27FC236}">
                <a16:creationId xmlns:a16="http://schemas.microsoft.com/office/drawing/2014/main" id="{982BC62E-52CE-4B04-8D1F-7F5995895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indent="0" eaLnBrk="1" hangingPunct="1">
              <a:defRPr/>
            </a:pPr>
            <a:r>
              <a:rPr lang="en-US" altLang="en-US" sz="2400" dirty="0">
                <a:sym typeface="Arial" charset="0"/>
              </a:rPr>
              <a:t>Simple Diagram of Gas Exchange in a single alveolus – Learn to draw. </a:t>
            </a:r>
            <a:r>
              <a:rPr lang="en-US" altLang="en-US" sz="2400" dirty="0">
                <a:solidFill>
                  <a:srgbClr val="FF0000"/>
                </a:solidFill>
                <a:sym typeface="Arial" charset="0"/>
              </a:rPr>
              <a:t>Think and link Fick’s law. Write out the law, how does it relate to the human gas exchange system?</a:t>
            </a: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C7A85D67-A36F-4DE4-A06F-F49C2CF732D4}"/>
              </a:ext>
            </a:extLst>
          </p:cNvPr>
          <p:cNvSpPr>
            <a:spLocks/>
          </p:cNvSpPr>
          <p:nvPr/>
        </p:nvSpPr>
        <p:spPr bwMode="auto">
          <a:xfrm>
            <a:off x="7448550" y="6245225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22</a:t>
            </a:r>
          </a:p>
        </p:txBody>
      </p:sp>
      <p:pic>
        <p:nvPicPr>
          <p:cNvPr id="68613" name="Picture 4">
            <a:extLst>
              <a:ext uri="{FF2B5EF4-FFF2-40B4-BE49-F238E27FC236}">
                <a16:creationId xmlns:a16="http://schemas.microsoft.com/office/drawing/2014/main" id="{6B18999C-278B-472A-83BD-C95CA1E9ABD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17675"/>
            <a:ext cx="73437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Compare mammalian lungs to fish gills: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09065" y="2103120"/>
          <a:ext cx="6325870" cy="4251960"/>
        </p:xfrm>
        <a:graphic>
          <a:graphicData uri="http://schemas.openxmlformats.org/drawingml/2006/table">
            <a:tbl>
              <a:tblPr firstRow="1" firstCol="1" bandRow="1"/>
              <a:tblGrid>
                <a:gridCol w="2108200">
                  <a:extLst>
                    <a:ext uri="{9D8B030D-6E8A-4147-A177-3AD203B41FA5}">
                      <a16:colId xmlns:a16="http://schemas.microsoft.com/office/drawing/2014/main" val="1464971148"/>
                    </a:ext>
                  </a:extLst>
                </a:gridCol>
                <a:gridCol w="2108835">
                  <a:extLst>
                    <a:ext uri="{9D8B030D-6E8A-4147-A177-3AD203B41FA5}">
                      <a16:colId xmlns:a16="http://schemas.microsoft.com/office/drawing/2014/main" val="3867888578"/>
                    </a:ext>
                  </a:extLst>
                </a:gridCol>
                <a:gridCol w="2108835">
                  <a:extLst>
                    <a:ext uri="{9D8B030D-6E8A-4147-A177-3AD203B41FA5}">
                      <a16:colId xmlns:a16="http://schemas.microsoft.com/office/drawing/2014/main" val="6738559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Mammals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Gills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864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Medium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418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Parallel or counter current flow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021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Ventilation pathway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298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Adaptation of structures for more efficient exchange.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457200"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457200"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457200"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457200"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457200"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  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457200"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07864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10D0A-437B-45EE-BA57-9951E13DD88F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12501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>
            <a:extLst>
              <a:ext uri="{FF2B5EF4-FFF2-40B4-BE49-F238E27FC236}">
                <a16:creationId xmlns:a16="http://schemas.microsoft.com/office/drawing/2014/main" id="{D55FD0EB-B401-42AD-B96D-F9C3E2A05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3388" y="425450"/>
            <a:ext cx="8229600" cy="1058863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altLang="en-US" sz="3600" dirty="0">
                <a:sym typeface="Arial" charset="0"/>
              </a:rPr>
              <a:t>Maintaining the structure of the alveoli</a:t>
            </a: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3F0A0AFB-A5C8-4497-8408-E94D43915A53}"/>
              </a:ext>
            </a:extLst>
          </p:cNvPr>
          <p:cNvSpPr>
            <a:spLocks/>
          </p:cNvSpPr>
          <p:nvPr/>
        </p:nvSpPr>
        <p:spPr bwMode="auto">
          <a:xfrm>
            <a:off x="4548188" y="4478338"/>
            <a:ext cx="803275" cy="80962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200">
              <a:solidFill>
                <a:srgbClr val="000000"/>
              </a:solidFill>
            </a:endParaRPr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DAE60F48-C6B9-4BD1-9555-08D7433509E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84313"/>
            <a:ext cx="37211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Rectangle 11">
            <a:extLst>
              <a:ext uri="{FF2B5EF4-FFF2-40B4-BE49-F238E27FC236}">
                <a16:creationId xmlns:a16="http://schemas.microsoft.com/office/drawing/2014/main" id="{8271D31F-4CC0-4B44-9EF4-12D5D070D397}"/>
              </a:ext>
            </a:extLst>
          </p:cNvPr>
          <p:cNvSpPr>
            <a:spLocks/>
          </p:cNvSpPr>
          <p:nvPr/>
        </p:nvSpPr>
        <p:spPr bwMode="auto">
          <a:xfrm>
            <a:off x="228600" y="1484313"/>
            <a:ext cx="5100638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Decrease in pressure on inspiration leads to a tendency for the lungs to collapse.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srgbClr val="FF2712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2712"/>
                </a:solidFill>
                <a:cs typeface="Arial" panose="020B0604020202020204" pitchFamily="34" charset="0"/>
              </a:rPr>
              <a:t>Cartilage</a:t>
            </a:r>
            <a:r>
              <a:rPr lang="en-US" altLang="en-US" sz="2000" b="1" dirty="0">
                <a:cs typeface="Arial" panose="020B0604020202020204" pitchFamily="34" charset="0"/>
              </a:rPr>
              <a:t> keeps the trachea and bronchi open, but the alveoli lack this structural support.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srgbClr val="FF2712"/>
                </a:solidFill>
                <a:cs typeface="Arial" panose="020B0604020202020204" pitchFamily="34" charset="0"/>
              </a:rPr>
              <a:t>Lung surfactant</a:t>
            </a:r>
            <a:r>
              <a:rPr lang="en-US" altLang="en-US" sz="2000" b="1" dirty="0">
                <a:cs typeface="Arial" panose="020B0604020202020204" pitchFamily="34" charset="0"/>
              </a:rPr>
              <a:t> is a </a:t>
            </a:r>
            <a:r>
              <a:rPr lang="en-US" altLang="en-US" sz="2000" b="1" dirty="0">
                <a:solidFill>
                  <a:srgbClr val="D90B00"/>
                </a:solidFill>
                <a:cs typeface="Arial" panose="020B0604020202020204" pitchFamily="34" charset="0"/>
              </a:rPr>
              <a:t>phospholipid (think and link)</a:t>
            </a:r>
            <a:r>
              <a:rPr lang="en-US" altLang="en-US" sz="2000" b="1" dirty="0">
                <a:cs typeface="Arial" panose="020B0604020202020204" pitchFamily="34" charset="0"/>
              </a:rPr>
              <a:t> that coats the surfaces of the lungs.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2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Without it, the watery lining of the alveoli would create </a:t>
            </a:r>
            <a:r>
              <a: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surface tension </a:t>
            </a:r>
            <a:r>
              <a:rPr lang="en-US" altLang="en-US" sz="2000" b="1" dirty="0">
                <a:cs typeface="Arial" panose="020B0604020202020204" pitchFamily="34" charset="0"/>
              </a:rPr>
              <a:t>and cause the surfaces to stick together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>
            <a:extLst>
              <a:ext uri="{FF2B5EF4-FFF2-40B4-BE49-F238E27FC236}">
                <a16:creationId xmlns:a16="http://schemas.microsoft.com/office/drawing/2014/main" id="{FFE47469-267C-4B8D-97A3-A6C44F576A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934796-111C-4559-A2CD-DB3CA72FDBD4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pic>
        <p:nvPicPr>
          <p:cNvPr id="71683" name="Picture 1">
            <a:extLst>
              <a:ext uri="{FF2B5EF4-FFF2-40B4-BE49-F238E27FC236}">
                <a16:creationId xmlns:a16="http://schemas.microsoft.com/office/drawing/2014/main" id="{10235B03-519D-4925-8FC2-22AAB0206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3975"/>
            <a:ext cx="7005638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2">
            <a:extLst>
              <a:ext uri="{FF2B5EF4-FFF2-40B4-BE49-F238E27FC236}">
                <a16:creationId xmlns:a16="http://schemas.microsoft.com/office/drawing/2014/main" id="{82DD95A0-0D25-46C0-B7C9-69AC47C58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4838700"/>
            <a:ext cx="75247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Box 3">
            <a:extLst>
              <a:ext uri="{FF2B5EF4-FFF2-40B4-BE49-F238E27FC236}">
                <a16:creationId xmlns:a16="http://schemas.microsoft.com/office/drawing/2014/main" id="{2E51DB5B-3FB5-428E-B5D5-C83E81F88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5425"/>
            <a:ext cx="7931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Extension: Infant Respiratory Distress Syndrome results from a lack of Lung surfactant in babies born too early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71449-A9CB-4813-AC2E-3F6624724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>
                <a:sym typeface="Arial" charset="0"/>
              </a:rPr>
              <a:t>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C9A52-7C2B-44B4-BE10-F749797C1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b="1" dirty="0"/>
              <a:t>Students should be able to: </a:t>
            </a: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Interpret information relating to the effects of </a:t>
            </a:r>
            <a:r>
              <a:rPr lang="en-US" altLang="en-US" sz="2400" dirty="0">
                <a:solidFill>
                  <a:srgbClr val="FF0000"/>
                </a:solidFill>
              </a:rPr>
              <a:t>lung disease</a:t>
            </a:r>
            <a:r>
              <a:rPr lang="en-US" altLang="en-US" sz="2400" dirty="0"/>
              <a:t> on </a:t>
            </a:r>
            <a:r>
              <a:rPr lang="en-US" altLang="en-US" sz="2400" dirty="0">
                <a:solidFill>
                  <a:srgbClr val="0070C0"/>
                </a:solidFill>
              </a:rPr>
              <a:t>gas exchange and/or ventilation </a:t>
            </a:r>
          </a:p>
          <a:p>
            <a:pPr>
              <a:defRPr/>
            </a:pPr>
            <a:r>
              <a:rPr lang="en-US" altLang="en-US" sz="2400" dirty="0"/>
              <a:t>Interpret data relating to the effects of </a:t>
            </a:r>
            <a:r>
              <a:rPr lang="en-US" altLang="en-US" sz="2400" b="1" dirty="0"/>
              <a:t>pollution and smoking</a:t>
            </a:r>
            <a:r>
              <a:rPr lang="en-US" altLang="en-US" sz="2400" dirty="0"/>
              <a:t> on the incidence of </a:t>
            </a:r>
            <a:r>
              <a:rPr lang="en-US" altLang="en-US" sz="2400" dirty="0">
                <a:solidFill>
                  <a:srgbClr val="FF0000"/>
                </a:solidFill>
              </a:rPr>
              <a:t>lung disease </a:t>
            </a:r>
          </a:p>
          <a:p>
            <a:pPr>
              <a:defRPr/>
            </a:pPr>
            <a:r>
              <a:rPr lang="en-US" altLang="en-US" sz="2400" dirty="0" err="1"/>
              <a:t>Analyse</a:t>
            </a:r>
            <a:r>
              <a:rPr lang="en-US" altLang="en-US" sz="2400" dirty="0"/>
              <a:t> and interpret data associated with </a:t>
            </a:r>
            <a:r>
              <a:rPr lang="en-US" altLang="en-US" sz="2400" b="1" dirty="0"/>
              <a:t>specific risk factors</a:t>
            </a:r>
            <a:r>
              <a:rPr lang="en-US" altLang="en-US" sz="2400" dirty="0"/>
              <a:t> and the incidence of </a:t>
            </a:r>
            <a:r>
              <a:rPr lang="en-US" altLang="en-US" sz="2400" dirty="0">
                <a:solidFill>
                  <a:srgbClr val="FF0000"/>
                </a:solidFill>
              </a:rPr>
              <a:t>lung disease </a:t>
            </a:r>
          </a:p>
          <a:p>
            <a:pPr>
              <a:defRPr/>
            </a:pPr>
            <a:r>
              <a:rPr lang="en-US" altLang="en-US" sz="2400" dirty="0"/>
              <a:t>Evaluate the way in which experimental data led to statutory restrictions on the sources of risk factors </a:t>
            </a:r>
          </a:p>
          <a:p>
            <a:pPr>
              <a:defRPr/>
            </a:pPr>
            <a:r>
              <a:rPr lang="en-US" altLang="en-US" sz="2400" dirty="0" err="1"/>
              <a:t>Recognise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correlations</a:t>
            </a:r>
            <a:r>
              <a:rPr lang="en-US" altLang="en-US" sz="2400" dirty="0"/>
              <a:t> and </a:t>
            </a:r>
            <a:r>
              <a:rPr lang="en-US" altLang="en-US" sz="2400" dirty="0">
                <a:solidFill>
                  <a:srgbClr val="FF0000"/>
                </a:solidFill>
              </a:rPr>
              <a:t>causal</a:t>
            </a:r>
            <a:r>
              <a:rPr lang="en-US" altLang="en-US" sz="2400" dirty="0"/>
              <a:t> relationships</a:t>
            </a:r>
            <a:r>
              <a:rPr lang="en-US" altLang="en-US" dirty="0"/>
              <a:t>. 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1EF40A2A-848D-4920-9C34-92C3BCB5AF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9A7C52-2FAE-476F-8681-BFE82C498826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7760FD-FEBC-4FA9-A3FE-B05299E94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188" y="361950"/>
            <a:ext cx="4897437" cy="5883275"/>
          </a:xfrm>
        </p:spPr>
      </p:pic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72A9E085-5DFA-4716-9A75-46FA735F8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8A8694-E898-48AB-9FEF-741DF6056043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72708" name="TextBox 1">
            <a:extLst>
              <a:ext uri="{FF2B5EF4-FFF2-40B4-BE49-F238E27FC236}">
                <a16:creationId xmlns:a16="http://schemas.microsoft.com/office/drawing/2014/main" id="{8EACC353-C636-4FA7-9A48-178738B88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1319213"/>
            <a:ext cx="295275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>
                <a:solidFill>
                  <a:srgbClr val="000000"/>
                </a:solidFill>
              </a:rPr>
              <a:t>Notice the shape of the collapsed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>
                <a:solidFill>
                  <a:srgbClr val="000000"/>
                </a:solidFill>
              </a:rPr>
              <a:t>Alveolus as a result of an absence of lung surfactant. What effect would this have on gas exchange? 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C51F8-7E5A-49FD-932D-F0D84C15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sym typeface="Arial" charset="0"/>
              </a:rPr>
              <a:t>Ventilation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BA6C4-56EC-4C1C-92DD-AD4930E48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ym typeface="Arial" charset="0"/>
              </a:rPr>
              <a:t>To bring the gas exchange medium (air) in contact with the gas exchange surface (the alveoli)</a:t>
            </a:r>
            <a:endParaRPr lang="en-US" altLang="en-US" sz="2800" dirty="0"/>
          </a:p>
          <a:p>
            <a:pPr>
              <a:defRPr/>
            </a:pPr>
            <a:r>
              <a:rPr lang="en-US" altLang="en-US" sz="2800" dirty="0"/>
              <a:t>To maintain diffusion of gases across the alveolar epithelium, air is moved in and out of lungs.</a:t>
            </a:r>
          </a:p>
          <a:p>
            <a:pPr>
              <a:defRPr/>
            </a:pPr>
            <a:r>
              <a:rPr lang="en-US" altLang="en-US" sz="2800" dirty="0"/>
              <a:t>When the air pressure is </a:t>
            </a:r>
            <a:r>
              <a:rPr lang="en-US" altLang="en-US" sz="2800" b="1" dirty="0"/>
              <a:t>lower</a:t>
            </a:r>
            <a:r>
              <a:rPr lang="en-US" altLang="en-US" sz="2800" dirty="0"/>
              <a:t> inside the lungs than outside, </a:t>
            </a:r>
            <a:r>
              <a:rPr lang="en-US" altLang="en-US" sz="2800" b="1" dirty="0"/>
              <a:t>air is forced in</a:t>
            </a:r>
            <a:r>
              <a:rPr lang="en-US" altLang="en-US" sz="2800" dirty="0"/>
              <a:t>.</a:t>
            </a:r>
          </a:p>
          <a:p>
            <a:pPr>
              <a:defRPr/>
            </a:pPr>
            <a:r>
              <a:rPr lang="en-US" altLang="en-US" sz="2800" dirty="0"/>
              <a:t>When the air pressure is </a:t>
            </a:r>
            <a:r>
              <a:rPr lang="en-US" altLang="en-US" sz="2800" b="1" dirty="0"/>
              <a:t>higher</a:t>
            </a:r>
            <a:r>
              <a:rPr lang="en-US" altLang="en-US" sz="2800" dirty="0"/>
              <a:t> inside the lungs than outside, </a:t>
            </a:r>
            <a:r>
              <a:rPr lang="en-US" altLang="en-US" sz="2800" b="1" dirty="0"/>
              <a:t>air is forced out</a:t>
            </a:r>
            <a:r>
              <a:rPr lang="en-US" altLang="en-US" sz="2800" dirty="0"/>
              <a:t>.</a:t>
            </a:r>
          </a:p>
          <a:p>
            <a:pPr>
              <a:defRPr/>
            </a:pPr>
            <a:endParaRPr lang="en-US" altLang="en-US" sz="2800" dirty="0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4B23E861-0BE0-4536-ACA7-CC0E792BFA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128518-AD5C-4D45-A0EA-8F462F75F151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4290-0D24-47C6-BD7D-6644F847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-4763"/>
            <a:ext cx="8229600" cy="1509713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ym typeface="Arial" charset="0"/>
              </a:rPr>
              <a:t>Remind yourself of what you know about Pressure and Volume from GCSE. Check you understand the diagrams.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4A9118-E15F-4DFF-BFBD-0EB254B9F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175" y="1509713"/>
            <a:ext cx="4829175" cy="4929187"/>
          </a:xfrm>
        </p:spPr>
      </p:pic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584688DA-13D2-49BA-A126-FBBB597CB9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657856-5AAF-491C-96B9-6700564B5B02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D675-35AC-440D-91F6-4C9461FD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509712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ym typeface="Arial" charset="0"/>
              </a:rPr>
              <a:t>Pressure changes in lungs. Look at the numbers. Atmospheric pressure remains the same, but what happens to the pressure inside the lungs?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B18482-20D5-47EA-8A37-922588F81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077200" cy="4645025"/>
          </a:xfrm>
        </p:spPr>
      </p:pic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3FFFBC31-2E04-45DF-866A-9DE3AA1C95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0FBE79-8087-42FF-B27B-8F34FDF6E42E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4D43E-42D4-4268-8493-616FEF68F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Quick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162BE-A8CC-44F2-BE93-1527E8C30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In what order does air pass through the structures of the respiratory system?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Explain how the diffusion gradient for oxygen is maintained within the lungs.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Explain why it is so important to keep the diffusion distance to a minimum.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Explain the benefit of having moisture in the lungs.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Describe two ways in which capillaries support efficient diffusion of gases in the respiratory system.</a:t>
            </a:r>
          </a:p>
        </p:txBody>
      </p:sp>
    </p:spTree>
    <p:extLst>
      <p:ext uri="{BB962C8B-B14F-4D97-AF65-F5344CB8AC3E}">
        <p14:creationId xmlns:p14="http://schemas.microsoft.com/office/powerpoint/2010/main" val="416491793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8193-4FB5-4B95-91C8-286FFC54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7AAEF-AAE3-405C-B6E4-2B45167A0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Mouth </a:t>
            </a:r>
            <a:r>
              <a:rPr lang="en-GB" dirty="0">
                <a:sym typeface="Wingdings" panose="05000000000000000000" pitchFamily="2" charset="2"/>
              </a:rPr>
              <a:t> Trachea  Bronchi Bronchioles Alveoli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Oxygen is removed in the bloodstream and fresh oxygen is bought in by ventilation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Short distance means more rapid diffusion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Gases dissolve in the water allowing them to diffuse faster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Being wrapped round the alveoli reduces the diffusion distance. Being very narrow means the RBC are close to the membrane making diffusion more efficient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62659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Fill in the table below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412052"/>
              </p:ext>
            </p:extLst>
          </p:nvPr>
        </p:nvGraphicFramePr>
        <p:xfrm>
          <a:off x="457201" y="2132857"/>
          <a:ext cx="8229598" cy="33519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2697">
                  <a:extLst>
                    <a:ext uri="{9D8B030D-6E8A-4147-A177-3AD203B41FA5}">
                      <a16:colId xmlns:a16="http://schemas.microsoft.com/office/drawing/2014/main" val="1803790537"/>
                    </a:ext>
                  </a:extLst>
                </a:gridCol>
                <a:gridCol w="1372697">
                  <a:extLst>
                    <a:ext uri="{9D8B030D-6E8A-4147-A177-3AD203B41FA5}">
                      <a16:colId xmlns:a16="http://schemas.microsoft.com/office/drawing/2014/main" val="3842976098"/>
                    </a:ext>
                  </a:extLst>
                </a:gridCol>
                <a:gridCol w="1371051">
                  <a:extLst>
                    <a:ext uri="{9D8B030D-6E8A-4147-A177-3AD203B41FA5}">
                      <a16:colId xmlns:a16="http://schemas.microsoft.com/office/drawing/2014/main" val="2291427375"/>
                    </a:ext>
                  </a:extLst>
                </a:gridCol>
                <a:gridCol w="1371051">
                  <a:extLst>
                    <a:ext uri="{9D8B030D-6E8A-4147-A177-3AD203B41FA5}">
                      <a16:colId xmlns:a16="http://schemas.microsoft.com/office/drawing/2014/main" val="852369954"/>
                    </a:ext>
                  </a:extLst>
                </a:gridCol>
                <a:gridCol w="1371051">
                  <a:extLst>
                    <a:ext uri="{9D8B030D-6E8A-4147-A177-3AD203B41FA5}">
                      <a16:colId xmlns:a16="http://schemas.microsoft.com/office/drawing/2014/main" val="1869358588"/>
                    </a:ext>
                  </a:extLst>
                </a:gridCol>
                <a:gridCol w="1371051">
                  <a:extLst>
                    <a:ext uri="{9D8B030D-6E8A-4147-A177-3AD203B41FA5}">
                      <a16:colId xmlns:a16="http://schemas.microsoft.com/office/drawing/2014/main" val="3849511982"/>
                    </a:ext>
                  </a:extLst>
                </a:gridCol>
              </a:tblGrid>
              <a:tr h="88396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12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Part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Cartilage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Smooth muscle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Elastic fibres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Goblet cells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Epithelium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2486633"/>
                  </a:ext>
                </a:extLst>
              </a:tr>
              <a:tr h="3720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Trachea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4466165"/>
                  </a:ext>
                </a:extLst>
              </a:tr>
              <a:tr h="33138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Bronchi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1854459"/>
                  </a:ext>
                </a:extLst>
              </a:tr>
              <a:tr h="55851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Large bronchiole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2815024"/>
                  </a:ext>
                </a:extLst>
              </a:tr>
              <a:tr h="48224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Smaller bronchiole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8863225"/>
                  </a:ext>
                </a:extLst>
              </a:tr>
              <a:tr h="39409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Smallest bronchiole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6684035"/>
                  </a:ext>
                </a:extLst>
              </a:tr>
              <a:tr h="32968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Alveoli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940605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10D0A-437B-45EE-BA57-9951E13DD88F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55116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10D0A-437B-45EE-BA57-9951E13DD88F}" type="slidenum">
              <a:rPr lang="en-US" altLang="en-US" smtClean="0"/>
              <a:pPr/>
              <a:t>37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7" y="1676400"/>
            <a:ext cx="78581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7410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>
            <a:extLst>
              <a:ext uri="{FF2B5EF4-FFF2-40B4-BE49-F238E27FC236}">
                <a16:creationId xmlns:a16="http://schemas.microsoft.com/office/drawing/2014/main" id="{F547DCBB-3530-4278-82C8-086B3AB783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ED472D-D49D-4187-9F7D-C3BBCD36FC5B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pic>
        <p:nvPicPr>
          <p:cNvPr id="76803" name="Picture 4">
            <a:extLst>
              <a:ext uri="{FF2B5EF4-FFF2-40B4-BE49-F238E27FC236}">
                <a16:creationId xmlns:a16="http://schemas.microsoft.com/office/drawing/2014/main" id="{767AEB9E-EA02-4822-B100-8AAE2AC7C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836613"/>
            <a:ext cx="829151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A6F3-1BC4-4348-BDA1-7FA5A7BF6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509713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ym typeface="Arial" charset="0"/>
              </a:rPr>
              <a:t>Pressure changes in lungs are brought about by the contraction and relaxation of muscles outside of the lungs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EBA64-AD8A-4647-8345-071361296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527425"/>
          </a:xfrm>
        </p:spPr>
        <p:txBody>
          <a:bodyPr/>
          <a:lstStyle/>
          <a:p>
            <a:pPr>
              <a:defRPr/>
            </a:pPr>
            <a:r>
              <a:rPr lang="en-US" altLang="en-US" sz="2400" b="1" dirty="0"/>
              <a:t>3 sets of muscles</a:t>
            </a:r>
            <a:r>
              <a:rPr lang="en-US" altLang="en-US" sz="2400" dirty="0"/>
              <a:t>: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Diaphragm</a:t>
            </a:r>
            <a:r>
              <a:rPr lang="en-US" altLang="en-US" sz="2400" dirty="0"/>
              <a:t> (a sheet of muscle separating thorax from abdomen)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In</a:t>
            </a:r>
            <a:r>
              <a:rPr lang="en-US" altLang="en-US" sz="2400" dirty="0"/>
              <a:t>ternal intercostal muscles (lie between ribs and cause </a:t>
            </a:r>
            <a:r>
              <a:rPr lang="en-US" altLang="en-US" sz="2400" dirty="0">
                <a:solidFill>
                  <a:srgbClr val="FF0000"/>
                </a:solidFill>
              </a:rPr>
              <a:t>ex</a:t>
            </a:r>
            <a:r>
              <a:rPr lang="en-US" altLang="en-US" sz="2400" dirty="0"/>
              <a:t>piration))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Ex</a:t>
            </a:r>
            <a:r>
              <a:rPr lang="en-US" altLang="en-US" sz="2400" dirty="0"/>
              <a:t>ternal intercostal muscles (lie between ribs and cause </a:t>
            </a:r>
            <a:r>
              <a:rPr lang="en-US" altLang="en-US" sz="2400" dirty="0">
                <a:solidFill>
                  <a:srgbClr val="FF0000"/>
                </a:solidFill>
              </a:rPr>
              <a:t>in</a:t>
            </a:r>
            <a:r>
              <a:rPr lang="en-US" altLang="en-US" sz="2400" dirty="0"/>
              <a:t>spiration)</a:t>
            </a:r>
          </a:p>
          <a:p>
            <a:pPr>
              <a:defRPr/>
            </a:pPr>
            <a:endParaRPr lang="en-US" altLang="en-US" sz="2400" dirty="0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FB48BE6E-FBED-4F96-917B-A900D387DC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BFC799-52F7-4268-98A2-37FE50119430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18375-673F-47F9-AEEC-E7F78AAB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sym typeface="Arial" charset="0"/>
              </a:rPr>
              <a:t>Specification – Math Skills (MS 2.2)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19726-901A-4AA0-A406-DC85191D1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763"/>
          </a:xfrm>
        </p:spPr>
        <p:txBody>
          <a:bodyPr/>
          <a:lstStyle/>
          <a:p>
            <a:r>
              <a:rPr lang="en-US" altLang="en-US" sz="2800"/>
              <a:t>Students could be given values of pulmonary ventilation rate (PVR) and one other measure, requiring them to change the subject of the equation: </a:t>
            </a:r>
          </a:p>
          <a:p>
            <a:r>
              <a:rPr lang="en-US" altLang="en-US" sz="2800" b="1" i="1">
                <a:solidFill>
                  <a:srgbClr val="FF0000"/>
                </a:solidFill>
              </a:rPr>
              <a:t>PVR </a:t>
            </a:r>
            <a:r>
              <a:rPr lang="en-US" altLang="en-US" sz="2800" b="1">
                <a:solidFill>
                  <a:srgbClr val="FF0000"/>
                </a:solidFill>
              </a:rPr>
              <a:t>= </a:t>
            </a:r>
            <a:r>
              <a:rPr lang="en-US" altLang="en-US" sz="2800" b="1" i="1">
                <a:solidFill>
                  <a:srgbClr val="FF0000"/>
                </a:solidFill>
              </a:rPr>
              <a:t>tidal volume </a:t>
            </a:r>
            <a:r>
              <a:rPr lang="en-US" altLang="en-US" sz="2800" b="1">
                <a:solidFill>
                  <a:srgbClr val="FF0000"/>
                </a:solidFill>
              </a:rPr>
              <a:t>× </a:t>
            </a:r>
            <a:r>
              <a:rPr lang="en-US" altLang="en-US" sz="2800" b="1" i="1">
                <a:solidFill>
                  <a:srgbClr val="FF0000"/>
                </a:solidFill>
              </a:rPr>
              <a:t>breathing rate </a:t>
            </a:r>
            <a:endParaRPr lang="en-US" altLang="en-US" sz="2800" b="1">
              <a:solidFill>
                <a:srgbClr val="FF0000"/>
              </a:solidFill>
            </a:endParaRPr>
          </a:p>
          <a:p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5D4175B5-911C-49DE-86FE-E3DF6532B6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2F0CF8-6C60-4738-AC0C-EAD54DD1F20B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D3D6-1550-4052-BE66-38C31CEE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sym typeface="Arial" charset="0"/>
              </a:rPr>
              <a:t>External and Internal </a:t>
            </a:r>
            <a:r>
              <a:rPr lang="en-US" sz="3200" dirty="0" err="1">
                <a:sym typeface="Arial" charset="0"/>
              </a:rPr>
              <a:t>intercostals</a:t>
            </a:r>
            <a:r>
              <a:rPr lang="en-US" sz="3200" dirty="0">
                <a:sym typeface="Arial" charset="0"/>
              </a:rPr>
              <a:t> lie between ribs</a:t>
            </a:r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B3673A05-F053-4550-9800-A796ACE2D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C9542F-547A-4A70-9E2F-40468FBA3262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pic>
        <p:nvPicPr>
          <p:cNvPr id="79876" name="Picture 4">
            <a:extLst>
              <a:ext uri="{FF2B5EF4-FFF2-40B4-BE49-F238E27FC236}">
                <a16:creationId xmlns:a16="http://schemas.microsoft.com/office/drawing/2014/main" id="{CD93E326-3E63-4F77-B625-F6722DBB3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517650"/>
            <a:ext cx="634841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CA580719-6EFB-4BA8-B171-0E8098FFE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338" y="-458788"/>
            <a:ext cx="8229600" cy="2020888"/>
          </a:xfrm>
        </p:spPr>
        <p:txBody>
          <a:bodyPr/>
          <a:lstStyle/>
          <a:p>
            <a:pPr eaLnBrk="1" hangingPunct="1"/>
            <a:r>
              <a:rPr lang="en-GB" altLang="en-US" sz="3200"/>
              <a:t>The mechanism of ventilation – watch by playing the slideshow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8699400" imgH="5308560"/>
        </mc:Choice>
        <mc:Fallback>
          <p:control r:id="rId1" imgW="8699400" imgH="5308560">
            <p:pic>
              <p:nvPicPr>
                <p:cNvPr id="80899" name="ShockwaveFlash1">
                  <a:extLst>
                    <a:ext uri="{FF2B5EF4-FFF2-40B4-BE49-F238E27FC236}">
                      <a16:creationId xmlns:a16="http://schemas.microsoft.com/office/drawing/2014/main" id="{142750A0-D5AC-427C-8A0E-45D87DA81DE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79388" y="1125538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F3CDDA19-EDE4-4CEB-8AB5-B90720FD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2947" name="Picture 3">
            <a:extLst>
              <a:ext uri="{FF2B5EF4-FFF2-40B4-BE49-F238E27FC236}">
                <a16:creationId xmlns:a16="http://schemas.microsoft.com/office/drawing/2014/main" id="{FC3ED284-725D-4606-B3DB-96E6C8748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>
            <a:extLst>
              <a:ext uri="{FF2B5EF4-FFF2-40B4-BE49-F238E27FC236}">
                <a16:creationId xmlns:a16="http://schemas.microsoft.com/office/drawing/2014/main" id="{A9B30CA0-5275-4D58-B750-D1CC7629D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42875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altLang="en-US" dirty="0">
                <a:sym typeface="Arial" charset="0"/>
              </a:rPr>
              <a:t>Inspiration (an </a:t>
            </a:r>
            <a:r>
              <a:rPr lang="en-US" altLang="en-US" dirty="0">
                <a:solidFill>
                  <a:srgbClr val="FF0000"/>
                </a:solidFill>
                <a:sym typeface="Arial" charset="0"/>
              </a:rPr>
              <a:t>active</a:t>
            </a:r>
            <a:r>
              <a:rPr lang="en-US" altLang="en-US" dirty="0">
                <a:sym typeface="Arial" charset="0"/>
              </a:rPr>
              <a:t> process)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A3AD7E66-2C17-4CCC-8C04-5A04D049D036}"/>
              </a:ext>
            </a:extLst>
          </p:cNvPr>
          <p:cNvSpPr>
            <a:spLocks/>
          </p:cNvSpPr>
          <p:nvPr/>
        </p:nvSpPr>
        <p:spPr bwMode="auto">
          <a:xfrm>
            <a:off x="4057650" y="1428750"/>
            <a:ext cx="4752975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2588" indent="-3429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>
                <a:cs typeface="Arial" panose="020B0604020202020204" pitchFamily="34" charset="0"/>
              </a:rPr>
              <a:t>External intercostal muscles </a:t>
            </a: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contract</a:t>
            </a:r>
            <a:r>
              <a:rPr lang="en-US" altLang="en-US" sz="2400">
                <a:cs typeface="Arial" panose="020B0604020202020204" pitchFamily="34" charset="0"/>
              </a:rPr>
              <a:t> moving ribs up and out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>
                <a:cs typeface="Arial" panose="020B0604020202020204" pitchFamily="34" charset="0"/>
              </a:rPr>
              <a:t>Internal intercostal muscles relax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>
                <a:cs typeface="Arial" panose="020B0604020202020204" pitchFamily="34" charset="0"/>
              </a:rPr>
              <a:t>Diaphragm muscle </a:t>
            </a: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contracts</a:t>
            </a:r>
            <a:r>
              <a:rPr lang="en-US" altLang="en-US" sz="2400">
                <a:cs typeface="Arial" panose="020B0604020202020204" pitchFamily="34" charset="0"/>
              </a:rPr>
              <a:t> causing it to flatten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>
                <a:cs typeface="Arial" panose="020B0604020202020204" pitchFamily="34" charset="0"/>
              </a:rPr>
              <a:t>This INCREASES the thorax volume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>
                <a:cs typeface="Arial" panose="020B0604020202020204" pitchFamily="34" charset="0"/>
              </a:rPr>
              <a:t>This DECREASES the thorax pressure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>
                <a:cs typeface="Arial" panose="020B0604020202020204" pitchFamily="34" charset="0"/>
              </a:rPr>
              <a:t>Atmospheric pressure is greater than pulmonary pressure and so air is forced into the lungs.</a:t>
            </a:r>
          </a:p>
        </p:txBody>
      </p:sp>
      <p:pic>
        <p:nvPicPr>
          <p:cNvPr id="83972" name="Picture 1">
            <a:extLst>
              <a:ext uri="{FF2B5EF4-FFF2-40B4-BE49-F238E27FC236}">
                <a16:creationId xmlns:a16="http://schemas.microsoft.com/office/drawing/2014/main" id="{21A36194-7F00-4EB9-84A5-E65A46AF0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6337300"/>
            <a:ext cx="142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2">
            <a:extLst>
              <a:ext uri="{FF2B5EF4-FFF2-40B4-BE49-F238E27FC236}">
                <a16:creationId xmlns:a16="http://schemas.microsoft.com/office/drawing/2014/main" id="{677E88EE-E98E-470D-8FDC-ABA966895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28750"/>
            <a:ext cx="35306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>
            <a:extLst>
              <a:ext uri="{FF2B5EF4-FFF2-40B4-BE49-F238E27FC236}">
                <a16:creationId xmlns:a16="http://schemas.microsoft.com/office/drawing/2014/main" id="{5332A366-E7A5-45C8-858B-71DB7BB27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indent="0" eaLnBrk="1" hangingPunct="1">
              <a:defRPr/>
            </a:pPr>
            <a:r>
              <a:rPr lang="en-US" altLang="en-US" dirty="0">
                <a:sym typeface="Arial" charset="0"/>
              </a:rPr>
              <a:t>Expiration (largely passive)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39D1105-B6BA-4051-8B8B-EC48E3CA99A1}"/>
              </a:ext>
            </a:extLst>
          </p:cNvPr>
          <p:cNvSpPr>
            <a:spLocks/>
          </p:cNvSpPr>
          <p:nvPr/>
        </p:nvSpPr>
        <p:spPr bwMode="auto">
          <a:xfrm>
            <a:off x="3648075" y="1177925"/>
            <a:ext cx="52260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2588" indent="-3429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en-US" altLang="en-US" sz="24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>
                <a:cs typeface="Arial" panose="020B0604020202020204" pitchFamily="34" charset="0"/>
              </a:rPr>
              <a:t>1. The internal intercostal muscles contract and the external intercostal muscles relax.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>
                <a:cs typeface="Arial" panose="020B0604020202020204" pitchFamily="34" charset="0"/>
              </a:rPr>
              <a:t>2. The ribs move downwards and inwards, decreasing the volume of the thorax.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>
                <a:cs typeface="Arial" panose="020B0604020202020204" pitchFamily="34" charset="0"/>
              </a:rPr>
              <a:t>3. Diaphragm muscle relaxes and is pushed up by the contents of the abdomen that were compressed during inspiration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>
                <a:cs typeface="Arial" panose="020B0604020202020204" pitchFamily="34" charset="0"/>
              </a:rPr>
              <a:t>4. The decreased volume leads to increased pressure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>
                <a:cs typeface="Arial" panose="020B0604020202020204" pitchFamily="34" charset="0"/>
              </a:rPr>
              <a:t>5. So air </a:t>
            </a:r>
            <a:r>
              <a:rPr lang="en-US" altLang="en-US" sz="2400" u="sng">
                <a:cs typeface="Arial" panose="020B0604020202020204" pitchFamily="34" charset="0"/>
              </a:rPr>
              <a:t>forced</a:t>
            </a:r>
            <a:r>
              <a:rPr lang="en-US" altLang="en-US" sz="2400">
                <a:cs typeface="Arial" panose="020B0604020202020204" pitchFamily="34" charset="0"/>
              </a:rPr>
              <a:t> out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84996" name="Picture 1">
            <a:extLst>
              <a:ext uri="{FF2B5EF4-FFF2-40B4-BE49-F238E27FC236}">
                <a16:creationId xmlns:a16="http://schemas.microsoft.com/office/drawing/2014/main" id="{7B9086CE-A66A-491F-BCA9-3AC8055ED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69025"/>
            <a:ext cx="142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2">
            <a:extLst>
              <a:ext uri="{FF2B5EF4-FFF2-40B4-BE49-F238E27FC236}">
                <a16:creationId xmlns:a16="http://schemas.microsoft.com/office/drawing/2014/main" id="{3446A263-3345-4779-9DE1-1A8A3709F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3556000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8D885-A46C-4EC4-A06B-D0884E92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488"/>
            <a:ext cx="3467100" cy="1509712"/>
          </a:xfrm>
        </p:spPr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Elastic tissue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D0BB4-6C05-4DA1-A771-94C5E3536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035300" cy="49498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sym typeface="Arial" charset="0"/>
              </a:rPr>
              <a:t>Recoil of elastic tissue plays a major part in expiration (rather like the air being released from a balloon)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ym typeface="Arial" charset="0"/>
              </a:rPr>
              <a:t>Only under more strenuous conditions do the various muscles play a part.</a:t>
            </a:r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639377DD-6D57-46D1-8959-B5E50657A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D69247-E1FC-4C83-B8AF-3E0872EEAD84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pic>
        <p:nvPicPr>
          <p:cNvPr id="86021" name="Picture 4">
            <a:extLst>
              <a:ext uri="{FF2B5EF4-FFF2-40B4-BE49-F238E27FC236}">
                <a16:creationId xmlns:a16="http://schemas.microsoft.com/office/drawing/2014/main" id="{434D44D0-35AE-4892-BC85-8C031B95A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0713"/>
            <a:ext cx="4824413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44CC8-D507-4EE9-904A-80FF842B8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sym typeface="Arial" charset="0"/>
              </a:rPr>
              <a:t>Boa Constrictors and Corset makers – 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2BD74-B7ED-4BE5-8CE9-5D49566AB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338763" cy="5257800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Boa constrictors suffocate their victim by preventing chest expansion and inhalation.</a:t>
            </a:r>
          </a:p>
          <a:p>
            <a:pPr>
              <a:defRPr/>
            </a:pPr>
            <a:r>
              <a:rPr lang="en-US" altLang="en-US" sz="2400" dirty="0"/>
              <a:t>The tighter the corset the smaller the waist (12 inches common)</a:t>
            </a:r>
          </a:p>
          <a:p>
            <a:pPr>
              <a:defRPr/>
            </a:pPr>
            <a:r>
              <a:rPr lang="en-US" altLang="en-US" sz="2400" dirty="0"/>
              <a:t>Corset prevented adequate ventilation and permanent deformation of the rib cage.</a:t>
            </a:r>
          </a:p>
          <a:p>
            <a:pPr>
              <a:defRPr/>
            </a:pPr>
            <a:r>
              <a:rPr lang="en-US" altLang="en-US" sz="2400" dirty="0"/>
              <a:t>Herein lies the physiological basis of the swoon and delicate weakness that </a:t>
            </a:r>
            <a:r>
              <a:rPr lang="en-US" altLang="en-US" sz="2400" dirty="0" err="1"/>
              <a:t>characterised</a:t>
            </a:r>
            <a:r>
              <a:rPr lang="en-US" altLang="en-US" sz="2400" dirty="0"/>
              <a:t> young wealthy women in the 16 Century.</a:t>
            </a:r>
          </a:p>
          <a:p>
            <a:pPr>
              <a:defRPr/>
            </a:pPr>
            <a:endParaRPr lang="en-US" altLang="en-US" sz="2400" dirty="0"/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68812A7B-AAC2-41F6-A876-E8B8A8DDE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5B4E7F-F4FD-473E-A75B-AD927F153AD4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pic>
        <p:nvPicPr>
          <p:cNvPr id="87045" name="Picture 4">
            <a:extLst>
              <a:ext uri="{FF2B5EF4-FFF2-40B4-BE49-F238E27FC236}">
                <a16:creationId xmlns:a16="http://schemas.microsoft.com/office/drawing/2014/main" id="{BEDCE44E-B0D9-44C7-9A58-2CC754B94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768725"/>
            <a:ext cx="274796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5">
            <a:extLst>
              <a:ext uri="{FF2B5EF4-FFF2-40B4-BE49-F238E27FC236}">
                <a16:creationId xmlns:a16="http://schemas.microsoft.com/office/drawing/2014/main" id="{E7003750-5C2F-44FA-86CC-CCB520C1F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1662113"/>
            <a:ext cx="308927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>
            <a:extLst>
              <a:ext uri="{FF2B5EF4-FFF2-40B4-BE49-F238E27FC236}">
                <a16:creationId xmlns:a16="http://schemas.microsoft.com/office/drawing/2014/main" id="{91338E50-F2CD-4DE7-A65A-CAA4289F7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altLang="en-US" sz="360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Composition of inhaled/exhaled air</a:t>
            </a:r>
            <a:endParaRPr lang="en-US" altLang="en-US" sz="3600">
              <a:latin typeface="Arial Bold" panose="020B0704020202020204" pitchFamily="34" charset="0"/>
              <a:ea typeface="ヒラギノ角ゴ ProN W6" charset="0"/>
              <a:cs typeface="ヒラギノ角ゴ ProN W6" charset="0"/>
              <a:sym typeface="Arial Bold" panose="020B07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AC23D232-CA1F-4352-A4A6-2069D93FB09E}"/>
              </a:ext>
            </a:extLst>
          </p:cNvPr>
          <p:cNvSpPr>
            <a:spLocks/>
          </p:cNvSpPr>
          <p:nvPr/>
        </p:nvSpPr>
        <p:spPr bwMode="auto">
          <a:xfrm>
            <a:off x="542925" y="1268413"/>
            <a:ext cx="81915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In one breathing cycle, the air in the lungs loses only some of its oxygen content. </a:t>
            </a:r>
            <a:r>
              <a:rPr lang="en-US" altLang="en-US" sz="2400" u="sng">
                <a:cs typeface="Arial" panose="020B0604020202020204" pitchFamily="34" charset="0"/>
              </a:rPr>
              <a:t>This is why mouth-to-mouth resuscitation can be effective.</a:t>
            </a: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382F4E7D-80D4-4B99-96CC-3817BC62BFE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2482850"/>
            <a:ext cx="7062787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4">
            <a:extLst>
              <a:ext uri="{FF2B5EF4-FFF2-40B4-BE49-F238E27FC236}">
                <a16:creationId xmlns:a16="http://schemas.microsoft.com/office/drawing/2014/main" id="{45BBDE9B-7646-4706-A377-92C460119B85}"/>
              </a:ext>
            </a:extLst>
          </p:cNvPr>
          <p:cNvSpPr>
            <a:spLocks/>
          </p:cNvSpPr>
          <p:nvPr/>
        </p:nvSpPr>
        <p:spPr bwMode="auto">
          <a:xfrm>
            <a:off x="835025" y="2463800"/>
            <a:ext cx="63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90</a:t>
            </a: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3CE8F128-117E-48ED-919F-4460AA87ED18}"/>
              </a:ext>
            </a:extLst>
          </p:cNvPr>
          <p:cNvSpPr>
            <a:spLocks/>
          </p:cNvSpPr>
          <p:nvPr/>
        </p:nvSpPr>
        <p:spPr bwMode="auto">
          <a:xfrm>
            <a:off x="835025" y="2789238"/>
            <a:ext cx="63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80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535DF87A-1809-448F-A097-EB15856031B8}"/>
              </a:ext>
            </a:extLst>
          </p:cNvPr>
          <p:cNvSpPr>
            <a:spLocks/>
          </p:cNvSpPr>
          <p:nvPr/>
        </p:nvSpPr>
        <p:spPr bwMode="auto">
          <a:xfrm>
            <a:off x="835025" y="3116263"/>
            <a:ext cx="63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70</a:t>
            </a:r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33478945-C122-4BFA-88EB-F989B6054558}"/>
              </a:ext>
            </a:extLst>
          </p:cNvPr>
          <p:cNvSpPr>
            <a:spLocks/>
          </p:cNvSpPr>
          <p:nvPr/>
        </p:nvSpPr>
        <p:spPr bwMode="auto">
          <a:xfrm>
            <a:off x="835025" y="3448050"/>
            <a:ext cx="63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60</a:t>
            </a:r>
          </a:p>
        </p:txBody>
      </p:sp>
      <p:sp>
        <p:nvSpPr>
          <p:cNvPr id="39944" name="Rectangle 8">
            <a:extLst>
              <a:ext uri="{FF2B5EF4-FFF2-40B4-BE49-F238E27FC236}">
                <a16:creationId xmlns:a16="http://schemas.microsoft.com/office/drawing/2014/main" id="{821EF14F-6E5B-4B89-A898-FF3C207948C1}"/>
              </a:ext>
            </a:extLst>
          </p:cNvPr>
          <p:cNvSpPr>
            <a:spLocks/>
          </p:cNvSpPr>
          <p:nvPr/>
        </p:nvSpPr>
        <p:spPr bwMode="auto">
          <a:xfrm>
            <a:off x="835025" y="3775075"/>
            <a:ext cx="63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50</a:t>
            </a:r>
          </a:p>
        </p:txBody>
      </p:sp>
      <p:sp>
        <p:nvSpPr>
          <p:cNvPr id="39945" name="Rectangle 9">
            <a:extLst>
              <a:ext uri="{FF2B5EF4-FFF2-40B4-BE49-F238E27FC236}">
                <a16:creationId xmlns:a16="http://schemas.microsoft.com/office/drawing/2014/main" id="{6CB80BA4-6AE4-46A0-9446-13F678EF8605}"/>
              </a:ext>
            </a:extLst>
          </p:cNvPr>
          <p:cNvSpPr>
            <a:spLocks/>
          </p:cNvSpPr>
          <p:nvPr/>
        </p:nvSpPr>
        <p:spPr bwMode="auto">
          <a:xfrm>
            <a:off x="835025" y="4105275"/>
            <a:ext cx="63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40</a:t>
            </a:r>
          </a:p>
        </p:txBody>
      </p:sp>
      <p:sp>
        <p:nvSpPr>
          <p:cNvPr id="39946" name="Rectangle 10">
            <a:extLst>
              <a:ext uri="{FF2B5EF4-FFF2-40B4-BE49-F238E27FC236}">
                <a16:creationId xmlns:a16="http://schemas.microsoft.com/office/drawing/2014/main" id="{5D97BB53-1A88-4F08-BA6F-65555E4ACD33}"/>
              </a:ext>
            </a:extLst>
          </p:cNvPr>
          <p:cNvSpPr>
            <a:spLocks/>
          </p:cNvSpPr>
          <p:nvPr/>
        </p:nvSpPr>
        <p:spPr bwMode="auto">
          <a:xfrm>
            <a:off x="835025" y="4433888"/>
            <a:ext cx="63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30</a:t>
            </a:r>
          </a:p>
        </p:txBody>
      </p:sp>
      <p:sp>
        <p:nvSpPr>
          <p:cNvPr id="39947" name="Rectangle 11">
            <a:extLst>
              <a:ext uri="{FF2B5EF4-FFF2-40B4-BE49-F238E27FC236}">
                <a16:creationId xmlns:a16="http://schemas.microsoft.com/office/drawing/2014/main" id="{06EEF601-8119-473B-805D-82734DEF2B67}"/>
              </a:ext>
            </a:extLst>
          </p:cNvPr>
          <p:cNvSpPr>
            <a:spLocks/>
          </p:cNvSpPr>
          <p:nvPr/>
        </p:nvSpPr>
        <p:spPr bwMode="auto">
          <a:xfrm>
            <a:off x="835025" y="4760913"/>
            <a:ext cx="63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20</a:t>
            </a:r>
          </a:p>
        </p:txBody>
      </p:sp>
      <p:sp>
        <p:nvSpPr>
          <p:cNvPr id="39948" name="Rectangle 12">
            <a:extLst>
              <a:ext uri="{FF2B5EF4-FFF2-40B4-BE49-F238E27FC236}">
                <a16:creationId xmlns:a16="http://schemas.microsoft.com/office/drawing/2014/main" id="{164B0580-6E9B-48E3-9EFF-AEF4AF8A23FE}"/>
              </a:ext>
            </a:extLst>
          </p:cNvPr>
          <p:cNvSpPr>
            <a:spLocks/>
          </p:cNvSpPr>
          <p:nvPr/>
        </p:nvSpPr>
        <p:spPr bwMode="auto">
          <a:xfrm>
            <a:off x="835025" y="5092700"/>
            <a:ext cx="63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949" name="Rectangle 13">
            <a:extLst>
              <a:ext uri="{FF2B5EF4-FFF2-40B4-BE49-F238E27FC236}">
                <a16:creationId xmlns:a16="http://schemas.microsoft.com/office/drawing/2014/main" id="{1CBD35CA-45F2-494D-BD40-190D520BAE67}"/>
              </a:ext>
            </a:extLst>
          </p:cNvPr>
          <p:cNvSpPr>
            <a:spLocks/>
          </p:cNvSpPr>
          <p:nvPr/>
        </p:nvSpPr>
        <p:spPr bwMode="auto">
          <a:xfrm>
            <a:off x="835025" y="5422900"/>
            <a:ext cx="63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0</a:t>
            </a:r>
          </a:p>
        </p:txBody>
      </p:sp>
      <p:sp>
        <p:nvSpPr>
          <p:cNvPr id="39950" name="Rectangle 14">
            <a:extLst>
              <a:ext uri="{FF2B5EF4-FFF2-40B4-BE49-F238E27FC236}">
                <a16:creationId xmlns:a16="http://schemas.microsoft.com/office/drawing/2014/main" id="{83E882DF-45AE-468E-A216-377AB84753A5}"/>
              </a:ext>
            </a:extLst>
          </p:cNvPr>
          <p:cNvSpPr>
            <a:spLocks/>
          </p:cNvSpPr>
          <p:nvPr/>
        </p:nvSpPr>
        <p:spPr bwMode="auto">
          <a:xfrm>
            <a:off x="1812925" y="5646738"/>
            <a:ext cx="774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N</a:t>
            </a:r>
            <a:r>
              <a:rPr lang="en-US" altLang="en-US" sz="2000" baseline="-250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39951" name="Rectangle 15">
            <a:extLst>
              <a:ext uri="{FF2B5EF4-FFF2-40B4-BE49-F238E27FC236}">
                <a16:creationId xmlns:a16="http://schemas.microsoft.com/office/drawing/2014/main" id="{701F4B38-00DE-4209-A9A1-48AC6E1E3064}"/>
              </a:ext>
            </a:extLst>
          </p:cNvPr>
          <p:cNvSpPr>
            <a:spLocks/>
          </p:cNvSpPr>
          <p:nvPr/>
        </p:nvSpPr>
        <p:spPr bwMode="auto">
          <a:xfrm>
            <a:off x="3098800" y="5646738"/>
            <a:ext cx="914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O</a:t>
            </a:r>
            <a:r>
              <a:rPr lang="en-US" altLang="en-US" sz="2000" baseline="-250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39952" name="Rectangle 16">
            <a:extLst>
              <a:ext uri="{FF2B5EF4-FFF2-40B4-BE49-F238E27FC236}">
                <a16:creationId xmlns:a16="http://schemas.microsoft.com/office/drawing/2014/main" id="{1BD17D8E-B7EF-423B-BEB7-FD40A448E6C7}"/>
              </a:ext>
            </a:extLst>
          </p:cNvPr>
          <p:cNvSpPr>
            <a:spLocks/>
          </p:cNvSpPr>
          <p:nvPr/>
        </p:nvSpPr>
        <p:spPr bwMode="auto">
          <a:xfrm>
            <a:off x="4391025" y="5646738"/>
            <a:ext cx="965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CO</a:t>
            </a:r>
            <a:r>
              <a:rPr lang="en-US" altLang="en-US" sz="2000" baseline="-250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39953" name="Rectangle 17">
            <a:extLst>
              <a:ext uri="{FF2B5EF4-FFF2-40B4-BE49-F238E27FC236}">
                <a16:creationId xmlns:a16="http://schemas.microsoft.com/office/drawing/2014/main" id="{695DB511-0DE2-4CDB-AE1E-6F3D6671C507}"/>
              </a:ext>
            </a:extLst>
          </p:cNvPr>
          <p:cNvSpPr>
            <a:spLocks/>
          </p:cNvSpPr>
          <p:nvPr/>
        </p:nvSpPr>
        <p:spPr bwMode="auto">
          <a:xfrm>
            <a:off x="5754688" y="5646738"/>
            <a:ext cx="889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H</a:t>
            </a:r>
            <a:r>
              <a:rPr lang="en-US" altLang="en-US" sz="2000" baseline="-25000">
                <a:cs typeface="Arial" panose="020B0604020202020204" pitchFamily="34" charset="0"/>
              </a:rPr>
              <a:t>2</a:t>
            </a:r>
            <a:r>
              <a:rPr lang="en-US" altLang="en-US" sz="2000">
                <a:cs typeface="Arial" panose="020B0604020202020204" pitchFamily="34" charset="0"/>
              </a:rPr>
              <a:t>O</a:t>
            </a:r>
          </a:p>
        </p:txBody>
      </p:sp>
      <p:sp>
        <p:nvSpPr>
          <p:cNvPr id="39954" name="Rectangle 18">
            <a:extLst>
              <a:ext uri="{FF2B5EF4-FFF2-40B4-BE49-F238E27FC236}">
                <a16:creationId xmlns:a16="http://schemas.microsoft.com/office/drawing/2014/main" id="{10C4F2F8-B0D0-4BC8-88C3-10A639CE3F59}"/>
              </a:ext>
            </a:extLst>
          </p:cNvPr>
          <p:cNvSpPr>
            <a:spLocks/>
          </p:cNvSpPr>
          <p:nvPr/>
        </p:nvSpPr>
        <p:spPr bwMode="auto">
          <a:xfrm>
            <a:off x="6953250" y="5646738"/>
            <a:ext cx="1104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other</a:t>
            </a:r>
          </a:p>
        </p:txBody>
      </p:sp>
      <p:sp>
        <p:nvSpPr>
          <p:cNvPr id="39955" name="Rectangle 19">
            <a:extLst>
              <a:ext uri="{FF2B5EF4-FFF2-40B4-BE49-F238E27FC236}">
                <a16:creationId xmlns:a16="http://schemas.microsoft.com/office/drawing/2014/main" id="{9C0CFE91-B144-4838-9B30-66068F72B15C}"/>
              </a:ext>
            </a:extLst>
          </p:cNvPr>
          <p:cNvSpPr>
            <a:spLocks/>
          </p:cNvSpPr>
          <p:nvPr/>
        </p:nvSpPr>
        <p:spPr bwMode="auto">
          <a:xfrm>
            <a:off x="5930900" y="3594100"/>
            <a:ext cx="2197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exhaled air</a:t>
            </a:r>
          </a:p>
        </p:txBody>
      </p:sp>
      <p:sp>
        <p:nvSpPr>
          <p:cNvPr id="39956" name="Rectangle 20">
            <a:extLst>
              <a:ext uri="{FF2B5EF4-FFF2-40B4-BE49-F238E27FC236}">
                <a16:creationId xmlns:a16="http://schemas.microsoft.com/office/drawing/2014/main" id="{643CE47C-EA00-40F4-86C2-58A5148135DA}"/>
              </a:ext>
            </a:extLst>
          </p:cNvPr>
          <p:cNvSpPr>
            <a:spLocks/>
          </p:cNvSpPr>
          <p:nvPr/>
        </p:nvSpPr>
        <p:spPr bwMode="auto">
          <a:xfrm>
            <a:off x="5930900" y="2968625"/>
            <a:ext cx="1879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inhaled air</a:t>
            </a:r>
          </a:p>
        </p:txBody>
      </p:sp>
      <p:sp>
        <p:nvSpPr>
          <p:cNvPr id="39957" name="Rectangle 21">
            <a:extLst>
              <a:ext uri="{FF2B5EF4-FFF2-40B4-BE49-F238E27FC236}">
                <a16:creationId xmlns:a16="http://schemas.microsoft.com/office/drawing/2014/main" id="{03A84805-81F4-4832-95CA-E2DDFF692C82}"/>
              </a:ext>
            </a:extLst>
          </p:cNvPr>
          <p:cNvSpPr>
            <a:spLocks/>
          </p:cNvSpPr>
          <p:nvPr/>
        </p:nvSpPr>
        <p:spPr bwMode="auto">
          <a:xfrm rot="-5400000">
            <a:off x="-517525" y="3929063"/>
            <a:ext cx="2438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cs typeface="Arial" panose="020B0604020202020204" pitchFamily="34" charset="0"/>
              </a:rPr>
              <a:t>composition (%)</a:t>
            </a:r>
          </a:p>
        </p:txBody>
      </p:sp>
      <p:sp>
        <p:nvSpPr>
          <p:cNvPr id="39958" name="Rectangle 22">
            <a:extLst>
              <a:ext uri="{FF2B5EF4-FFF2-40B4-BE49-F238E27FC236}">
                <a16:creationId xmlns:a16="http://schemas.microsoft.com/office/drawing/2014/main" id="{6B256B82-4EFE-417F-B0D3-3E8AAC5F10AF}"/>
              </a:ext>
            </a:extLst>
          </p:cNvPr>
          <p:cNvSpPr>
            <a:spLocks/>
          </p:cNvSpPr>
          <p:nvPr/>
        </p:nvSpPr>
        <p:spPr bwMode="auto">
          <a:xfrm>
            <a:off x="1497013" y="2576513"/>
            <a:ext cx="723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D0000"/>
                </a:solidFill>
                <a:cs typeface="Arial" panose="020B0604020202020204" pitchFamily="34" charset="0"/>
              </a:rPr>
              <a:t>78%</a:t>
            </a:r>
          </a:p>
        </p:txBody>
      </p:sp>
      <p:sp>
        <p:nvSpPr>
          <p:cNvPr id="39959" name="Rectangle 23">
            <a:extLst>
              <a:ext uri="{FF2B5EF4-FFF2-40B4-BE49-F238E27FC236}">
                <a16:creationId xmlns:a16="http://schemas.microsoft.com/office/drawing/2014/main" id="{795EBE8B-4A6E-402A-928E-EAB6E71D7C0F}"/>
              </a:ext>
            </a:extLst>
          </p:cNvPr>
          <p:cNvSpPr>
            <a:spLocks/>
          </p:cNvSpPr>
          <p:nvPr/>
        </p:nvSpPr>
        <p:spPr bwMode="auto">
          <a:xfrm>
            <a:off x="2124075" y="2576513"/>
            <a:ext cx="723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E200"/>
                </a:solidFill>
                <a:cs typeface="Arial" panose="020B0604020202020204" pitchFamily="34" charset="0"/>
              </a:rPr>
              <a:t>78%</a:t>
            </a:r>
          </a:p>
        </p:txBody>
      </p:sp>
      <p:sp>
        <p:nvSpPr>
          <p:cNvPr id="39960" name="Rectangle 24">
            <a:extLst>
              <a:ext uri="{FF2B5EF4-FFF2-40B4-BE49-F238E27FC236}">
                <a16:creationId xmlns:a16="http://schemas.microsoft.com/office/drawing/2014/main" id="{B72F6371-A44E-4072-856B-48C104E5DE66}"/>
              </a:ext>
            </a:extLst>
          </p:cNvPr>
          <p:cNvSpPr>
            <a:spLocks/>
          </p:cNvSpPr>
          <p:nvPr/>
        </p:nvSpPr>
        <p:spPr bwMode="auto">
          <a:xfrm>
            <a:off x="2971800" y="4418013"/>
            <a:ext cx="723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D0000"/>
                </a:solidFill>
                <a:cs typeface="Arial" panose="020B0604020202020204" pitchFamily="34" charset="0"/>
              </a:rPr>
              <a:t>21%</a:t>
            </a:r>
          </a:p>
        </p:txBody>
      </p:sp>
      <p:sp>
        <p:nvSpPr>
          <p:cNvPr id="39961" name="Rectangle 25">
            <a:extLst>
              <a:ext uri="{FF2B5EF4-FFF2-40B4-BE49-F238E27FC236}">
                <a16:creationId xmlns:a16="http://schemas.microsoft.com/office/drawing/2014/main" id="{0FABC074-615C-4544-B563-E1BCE16F84A8}"/>
              </a:ext>
            </a:extLst>
          </p:cNvPr>
          <p:cNvSpPr>
            <a:spLocks/>
          </p:cNvSpPr>
          <p:nvPr/>
        </p:nvSpPr>
        <p:spPr bwMode="auto">
          <a:xfrm>
            <a:off x="3521075" y="4595813"/>
            <a:ext cx="723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E200"/>
                </a:solidFill>
                <a:cs typeface="Arial" panose="020B0604020202020204" pitchFamily="34" charset="0"/>
              </a:rPr>
              <a:t>15%</a:t>
            </a:r>
          </a:p>
        </p:txBody>
      </p:sp>
      <p:sp>
        <p:nvSpPr>
          <p:cNvPr id="39962" name="Rectangle 26">
            <a:extLst>
              <a:ext uri="{FF2B5EF4-FFF2-40B4-BE49-F238E27FC236}">
                <a16:creationId xmlns:a16="http://schemas.microsoft.com/office/drawing/2014/main" id="{07302EBF-740A-4DC5-87D6-E0FEE2C11C07}"/>
              </a:ext>
            </a:extLst>
          </p:cNvPr>
          <p:cNvSpPr>
            <a:spLocks/>
          </p:cNvSpPr>
          <p:nvPr/>
        </p:nvSpPr>
        <p:spPr bwMode="auto">
          <a:xfrm>
            <a:off x="4079875" y="5065713"/>
            <a:ext cx="939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D0000"/>
                </a:solidFill>
                <a:cs typeface="Arial" panose="020B0604020202020204" pitchFamily="34" charset="0"/>
              </a:rPr>
              <a:t>0.04%</a:t>
            </a:r>
          </a:p>
        </p:txBody>
      </p:sp>
      <p:sp>
        <p:nvSpPr>
          <p:cNvPr id="39963" name="Rectangle 27">
            <a:extLst>
              <a:ext uri="{FF2B5EF4-FFF2-40B4-BE49-F238E27FC236}">
                <a16:creationId xmlns:a16="http://schemas.microsoft.com/office/drawing/2014/main" id="{098CC682-09FC-462C-8A52-34E1C73D995E}"/>
              </a:ext>
            </a:extLst>
          </p:cNvPr>
          <p:cNvSpPr>
            <a:spLocks/>
          </p:cNvSpPr>
          <p:nvPr/>
        </p:nvSpPr>
        <p:spPr bwMode="auto">
          <a:xfrm>
            <a:off x="4756150" y="4965700"/>
            <a:ext cx="723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E200"/>
                </a:solidFill>
                <a:cs typeface="Arial" panose="020B0604020202020204" pitchFamily="34" charset="0"/>
              </a:rPr>
              <a:t>4%</a:t>
            </a:r>
          </a:p>
        </p:txBody>
      </p:sp>
      <p:sp>
        <p:nvSpPr>
          <p:cNvPr id="39964" name="Rectangle 28">
            <a:extLst>
              <a:ext uri="{FF2B5EF4-FFF2-40B4-BE49-F238E27FC236}">
                <a16:creationId xmlns:a16="http://schemas.microsoft.com/office/drawing/2014/main" id="{FACC57E7-D363-45CF-AF27-E35A370A86A2}"/>
              </a:ext>
            </a:extLst>
          </p:cNvPr>
          <p:cNvSpPr>
            <a:spLocks/>
          </p:cNvSpPr>
          <p:nvPr/>
        </p:nvSpPr>
        <p:spPr bwMode="auto">
          <a:xfrm>
            <a:off x="5562600" y="5065713"/>
            <a:ext cx="723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D0000"/>
                </a:solidFill>
                <a:cs typeface="Arial" panose="020B0604020202020204" pitchFamily="34" charset="0"/>
              </a:rPr>
              <a:t>&lt;1%</a:t>
            </a:r>
          </a:p>
        </p:txBody>
      </p:sp>
      <p:sp>
        <p:nvSpPr>
          <p:cNvPr id="39965" name="Rectangle 29">
            <a:extLst>
              <a:ext uri="{FF2B5EF4-FFF2-40B4-BE49-F238E27FC236}">
                <a16:creationId xmlns:a16="http://schemas.microsoft.com/office/drawing/2014/main" id="{CAB26429-B9ED-41FF-A7A0-E35F12CC4B0B}"/>
              </a:ext>
            </a:extLst>
          </p:cNvPr>
          <p:cNvSpPr>
            <a:spLocks/>
          </p:cNvSpPr>
          <p:nvPr/>
        </p:nvSpPr>
        <p:spPr bwMode="auto">
          <a:xfrm>
            <a:off x="6067425" y="4999038"/>
            <a:ext cx="723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E200"/>
                </a:solidFill>
                <a:cs typeface="Arial" panose="020B0604020202020204" pitchFamily="34" charset="0"/>
              </a:rPr>
              <a:t>3%</a:t>
            </a:r>
          </a:p>
        </p:txBody>
      </p:sp>
      <p:sp>
        <p:nvSpPr>
          <p:cNvPr id="39966" name="Rectangle 30">
            <a:extLst>
              <a:ext uri="{FF2B5EF4-FFF2-40B4-BE49-F238E27FC236}">
                <a16:creationId xmlns:a16="http://schemas.microsoft.com/office/drawing/2014/main" id="{368B3F2D-5A00-4C5B-8AA4-C849F8103024}"/>
              </a:ext>
            </a:extLst>
          </p:cNvPr>
          <p:cNvSpPr>
            <a:spLocks/>
          </p:cNvSpPr>
          <p:nvPr/>
        </p:nvSpPr>
        <p:spPr bwMode="auto">
          <a:xfrm>
            <a:off x="6846888" y="5056188"/>
            <a:ext cx="723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D0000"/>
                </a:solidFill>
                <a:cs typeface="Arial" panose="020B0604020202020204" pitchFamily="34" charset="0"/>
              </a:rPr>
              <a:t>&lt;1%</a:t>
            </a:r>
          </a:p>
        </p:txBody>
      </p:sp>
      <p:sp>
        <p:nvSpPr>
          <p:cNvPr id="39967" name="Rectangle 31">
            <a:extLst>
              <a:ext uri="{FF2B5EF4-FFF2-40B4-BE49-F238E27FC236}">
                <a16:creationId xmlns:a16="http://schemas.microsoft.com/office/drawing/2014/main" id="{AE2E2B37-6F78-4F5E-8617-C36942BF2D0E}"/>
              </a:ext>
            </a:extLst>
          </p:cNvPr>
          <p:cNvSpPr>
            <a:spLocks/>
          </p:cNvSpPr>
          <p:nvPr/>
        </p:nvSpPr>
        <p:spPr bwMode="auto">
          <a:xfrm>
            <a:off x="7473950" y="5056188"/>
            <a:ext cx="723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0BC4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E200"/>
                </a:solidFill>
                <a:cs typeface="Arial" panose="020B0604020202020204" pitchFamily="34" charset="0"/>
              </a:rPr>
              <a:t>&lt;1%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4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5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6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7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9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1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11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12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13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514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015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15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15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015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015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3015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4015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15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6015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15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8015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9015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15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  <p:bldP spid="39941" grpId="0" autoUpdateAnimBg="0"/>
      <p:bldP spid="39942" grpId="0" autoUpdateAnimBg="0"/>
      <p:bldP spid="39943" grpId="0" autoUpdateAnimBg="0"/>
      <p:bldP spid="39944" grpId="0" autoUpdateAnimBg="0"/>
      <p:bldP spid="39945" grpId="0" autoUpdateAnimBg="0"/>
      <p:bldP spid="39946" grpId="0" autoUpdateAnimBg="0"/>
      <p:bldP spid="39947" grpId="0" autoUpdateAnimBg="0"/>
      <p:bldP spid="39948" grpId="0" autoUpdateAnimBg="0"/>
      <p:bldP spid="39949" grpId="0" autoUpdateAnimBg="0"/>
      <p:bldP spid="39950" grpId="0" autoUpdateAnimBg="0"/>
      <p:bldP spid="39951" grpId="0" autoUpdateAnimBg="0"/>
      <p:bldP spid="39952" grpId="0" autoUpdateAnimBg="0"/>
      <p:bldP spid="39953" grpId="0" autoUpdateAnimBg="0"/>
      <p:bldP spid="39954" grpId="0" autoUpdateAnimBg="0"/>
      <p:bldP spid="39955" grpId="0" autoUpdateAnimBg="0"/>
      <p:bldP spid="39956" grpId="0" autoUpdateAnimBg="0"/>
      <p:bldP spid="39957" grpId="0" autoUpdateAnimBg="0"/>
      <p:bldP spid="39958" grpId="0" autoUpdateAnimBg="0"/>
      <p:bldP spid="39959" grpId="0" autoUpdateAnimBg="0"/>
      <p:bldP spid="39960" grpId="0" autoUpdateAnimBg="0"/>
      <p:bldP spid="39961" grpId="0" autoUpdateAnimBg="0"/>
      <p:bldP spid="39962" grpId="0" autoUpdateAnimBg="0"/>
      <p:bldP spid="39963" grpId="0" autoUpdateAnimBg="0"/>
      <p:bldP spid="39964" grpId="0" autoUpdateAnimBg="0"/>
      <p:bldP spid="39965" grpId="0" autoUpdateAnimBg="0"/>
      <p:bldP spid="39966" grpId="0" autoUpdateAnimBg="0"/>
      <p:bldP spid="39967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D7FF-E863-4FB9-B7E7-7E005B1B7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36838"/>
            <a:ext cx="8229600" cy="1509712"/>
          </a:xfrm>
        </p:spPr>
        <p:txBody>
          <a:bodyPr/>
          <a:lstStyle/>
          <a:p>
            <a:pPr>
              <a:defRPr/>
            </a:pPr>
            <a:r>
              <a:rPr lang="en-GB" dirty="0"/>
              <a:t>Measuring ventilation Spirometry</a:t>
            </a:r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DE2D6D4D-653F-41B0-979E-36A4D0C2CA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F5F3B8-FFE8-4CAB-960D-4A1BDB9338DB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197D8-6D73-40B8-AE30-12E8F116C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sym typeface="Arial" charset="0"/>
              </a:rPr>
              <a:t>What is a spirometer?</a:t>
            </a:r>
          </a:p>
        </p:txBody>
      </p:sp>
      <p:sp>
        <p:nvSpPr>
          <p:cNvPr id="91139" name="Slide Number Placeholder 3">
            <a:extLst>
              <a:ext uri="{FF2B5EF4-FFF2-40B4-BE49-F238E27FC236}">
                <a16:creationId xmlns:a16="http://schemas.microsoft.com/office/drawing/2014/main" id="{33E874E0-D898-4C97-A6AC-6AD78DA069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89A5FC-E7F8-45D1-A754-6C9EFD8BB3BC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pic>
        <p:nvPicPr>
          <p:cNvPr id="91140" name="Picture 4">
            <a:extLst>
              <a:ext uri="{FF2B5EF4-FFF2-40B4-BE49-F238E27FC236}">
                <a16:creationId xmlns:a16="http://schemas.microsoft.com/office/drawing/2014/main" id="{650E648D-100E-47E3-99E6-7F2CBC5F8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38288"/>
            <a:ext cx="87630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3163-5B8A-462D-AA9E-FB5CD5E8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1875"/>
            <a:ext cx="8229600" cy="1509713"/>
          </a:xfrm>
        </p:spPr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Watch the Introductory Video (3 mins)</a:t>
            </a: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6486102D-A4E4-4215-AD23-2F6FA6FF88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20DCA5-EAD6-401B-8B82-A20466973578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E15832-9704-4AAE-A206-1B06BC230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2738"/>
            <a:ext cx="8229600" cy="1204912"/>
          </a:xfrm>
        </p:spPr>
        <p:txBody>
          <a:bodyPr>
            <a:spAutoFit/>
          </a:bodyPr>
          <a:lstStyle/>
          <a:p>
            <a:pPr marL="39688" indent="0">
              <a:buFont typeface="Arial" panose="020B0604020202020204" pitchFamily="34" charset="0"/>
              <a:buNone/>
              <a:defRPr/>
            </a:pPr>
            <a:r>
              <a:rPr lang="en-US" altLang="en-US" sz="2000" u="sng" dirty="0">
                <a:hlinkClick r:id="rId2"/>
              </a:rPr>
              <a:t>Ted Ed</a:t>
            </a:r>
          </a:p>
          <a:p>
            <a:pPr marL="39688" indent="0">
              <a:defRPr/>
            </a:pPr>
            <a:r>
              <a:rPr lang="en-US" altLang="en-US" sz="2000" dirty="0">
                <a:hlinkClick r:id="rId2"/>
              </a:rPr>
              <a:t>https://www.youtube.com/watch?v=8NUxvJS-_0k</a:t>
            </a:r>
            <a:endParaRPr lang="en-US" altLang="en-US" sz="2000" dirty="0"/>
          </a:p>
          <a:p>
            <a:pPr marL="39688" indent="0">
              <a:defRPr/>
            </a:pPr>
            <a:endParaRPr lang="en-US" altLang="en-US" sz="2000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>
            <a:extLst>
              <a:ext uri="{FF2B5EF4-FFF2-40B4-BE49-F238E27FC236}">
                <a16:creationId xmlns:a16="http://schemas.microsoft.com/office/drawing/2014/main" id="{19DD9917-0BAE-4EF9-8A06-6803D5541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305E6D-68A4-4E91-96D8-2FB7C25911B3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pic>
        <p:nvPicPr>
          <p:cNvPr id="93187" name="Picture 5">
            <a:extLst>
              <a:ext uri="{FF2B5EF4-FFF2-40B4-BE49-F238E27FC236}">
                <a16:creationId xmlns:a16="http://schemas.microsoft.com/office/drawing/2014/main" id="{683FD9DA-D516-4970-A4EA-6B51E522F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5688"/>
            <a:ext cx="8696325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TextBox 1">
            <a:extLst>
              <a:ext uri="{FF2B5EF4-FFF2-40B4-BE49-F238E27FC236}">
                <a16:creationId xmlns:a16="http://schemas.microsoft.com/office/drawing/2014/main" id="{56288D97-BF8E-4D47-AC69-771AE7FBD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220663"/>
            <a:ext cx="4929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>
                <a:solidFill>
                  <a:srgbClr val="000000"/>
                </a:solidFill>
              </a:rPr>
              <a:t>Why use a spirometer?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2DF5-C08A-4600-93B9-7AEA5D63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600" dirty="0"/>
              <a:t>Understanding the measurements for exam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6529E-990C-4EE3-B58A-8B0FB3030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Watch the following:</a:t>
            </a:r>
          </a:p>
        </p:txBody>
      </p:sp>
      <p:sp>
        <p:nvSpPr>
          <p:cNvPr id="94212" name="Slide Number Placeholder 3">
            <a:extLst>
              <a:ext uri="{FF2B5EF4-FFF2-40B4-BE49-F238E27FC236}">
                <a16:creationId xmlns:a16="http://schemas.microsoft.com/office/drawing/2014/main" id="{3C4F1AD9-47C9-4036-A685-1E00AFC35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613190-42C9-43B5-816A-4CE2DAA8F8BE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94213" name="Rectangle 4">
            <a:extLst>
              <a:ext uri="{FF2B5EF4-FFF2-40B4-BE49-F238E27FC236}">
                <a16:creationId xmlns:a16="http://schemas.microsoft.com/office/drawing/2014/main" id="{2FE56DE3-2C61-488F-87AD-469B9C4D3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401888"/>
            <a:ext cx="5780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hlinkClick r:id="rId2"/>
              </a:rPr>
              <a:t>https://www.youtube.com/watch?v=5dplayI8Oms</a:t>
            </a:r>
            <a:endParaRPr lang="en-GB" altLang="en-US" sz="2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E483C-6794-41B8-A7FF-8CC0EBCEB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sym typeface="Arial" charset="0"/>
              </a:rPr>
              <a:t>Summary of Volume Changes in the Lungs</a:t>
            </a:r>
            <a:br>
              <a:rPr lang="en-US" sz="3200" dirty="0">
                <a:sym typeface="Arial" charset="0"/>
              </a:rPr>
            </a:br>
            <a:r>
              <a:rPr lang="en-US" sz="3200" dirty="0">
                <a:sym typeface="Arial" charset="0"/>
              </a:rPr>
              <a:t>(see next slide for definitions)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D10314-D963-4B75-965E-1186DF98E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363163"/>
            <a:ext cx="8229600" cy="5102225"/>
          </a:xfrm>
        </p:spPr>
      </p:pic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09D8346F-E984-4DF2-84F6-8D488D9C4D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D6BB8A-AAE8-46A5-B154-A2FD93840401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76836-5E1C-4DBA-BD87-C89E2329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509713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ym typeface="Arial" charset="0"/>
              </a:rPr>
              <a:t>Summary of Volume changes in the Lung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3ABAA-8AAF-4356-8EFA-2E17D7704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871538"/>
            <a:ext cx="8893175" cy="5770562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Tidal volume</a:t>
            </a:r>
            <a:r>
              <a:rPr lang="en-US" altLang="en-US" sz="2400" dirty="0"/>
              <a:t>: The volume of air breathed in and out without conscious effort (usually, 0.4 – 0.5 dm3 for adults)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Ventilation rate</a:t>
            </a:r>
            <a:r>
              <a:rPr lang="en-US" altLang="en-US" sz="2400" dirty="0"/>
              <a:t>: The number of breaths per minute (healthy person at rest around 15 breaths)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Inspiratory reserve volume</a:t>
            </a:r>
            <a:r>
              <a:rPr lang="en-US" altLang="en-US" sz="2400" dirty="0"/>
              <a:t>: The additional volume of air that can be inhaled with max effort after a normal inspiration.</a:t>
            </a:r>
            <a:r>
              <a:rPr lang="en-US" altLang="en-US" sz="2400" dirty="0">
                <a:solidFill>
                  <a:srgbClr val="FF0000"/>
                </a:solidFill>
              </a:rPr>
              <a:t> Expiratory reserve volume</a:t>
            </a:r>
            <a:r>
              <a:rPr lang="en-US" altLang="en-US" sz="2400" dirty="0"/>
              <a:t>: the additional volume of air that can be forcibly exhaled after a normal exhalation.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Vital Capacity</a:t>
            </a:r>
            <a:r>
              <a:rPr lang="en-US" altLang="en-US" sz="2400" dirty="0"/>
              <a:t>: The total volume of air that can be exhaled after a max inhalation = TV+IRV+ERV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Residual Volume</a:t>
            </a:r>
            <a:r>
              <a:rPr lang="en-US" altLang="en-US" sz="2400" dirty="0"/>
              <a:t>: The volume of air remaining in the lungs after max exhalation (the lungs can never be completely emptied)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Total Lung Capacity</a:t>
            </a:r>
            <a:r>
              <a:rPr lang="en-US" altLang="en-US" sz="2400" dirty="0"/>
              <a:t>: VC + RV</a:t>
            </a:r>
          </a:p>
          <a:p>
            <a:pPr>
              <a:defRPr/>
            </a:pPr>
            <a:endParaRPr lang="en-US" altLang="en-US" sz="2400" dirty="0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C8669025-31FD-4DE5-B590-89DE9DE12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2AF59F-AE90-451D-8C8F-A20457754656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889A0-979A-46A2-A7C7-7D5EE469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Typical exam Q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83726C-E354-42E6-B090-2EB0376F5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00" y="1412875"/>
            <a:ext cx="7272338" cy="3511550"/>
          </a:xfrm>
        </p:spPr>
      </p:pic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D60779CC-A5AF-4488-8055-EC8BDC4CD5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FE52CD-6002-4234-83F0-BE24AC31DE82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97285" name="TextBox 5">
            <a:extLst>
              <a:ext uri="{FF2B5EF4-FFF2-40B4-BE49-F238E27FC236}">
                <a16:creationId xmlns:a16="http://schemas.microsoft.com/office/drawing/2014/main" id="{F83E8B80-6811-4F8B-82B8-736927BE7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48250"/>
            <a:ext cx="8162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Calculate the </a:t>
            </a:r>
            <a:r>
              <a:rPr lang="en-GB" altLang="en-US" sz="2400" u="sng" dirty="0">
                <a:solidFill>
                  <a:srgbClr val="000000"/>
                </a:solidFill>
              </a:rPr>
              <a:t>rate</a:t>
            </a:r>
            <a:r>
              <a:rPr lang="en-GB" altLang="en-US" sz="2400" dirty="0">
                <a:solidFill>
                  <a:srgbClr val="000000"/>
                </a:solidFill>
              </a:rPr>
              <a:t> of breathing of this person when breathing normally. Give your answer in breaths per minute.  Show how you arrived at your answer.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0A1-A8CE-469C-B426-005FBC93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Ventilation and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3A2B-A998-46FD-B98D-F4D2579FB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/>
              <a:t>Both the rate and depth (tidal volume) of breathing can be varied by the body</a:t>
            </a:r>
          </a:p>
          <a:p>
            <a:pPr>
              <a:defRPr/>
            </a:pPr>
            <a:r>
              <a:rPr lang="en-GB" sz="2400" dirty="0"/>
              <a:t>The product of these 2 is called </a:t>
            </a:r>
            <a:r>
              <a:rPr lang="en-GB" sz="2400" dirty="0">
                <a:solidFill>
                  <a:srgbClr val="FF0000"/>
                </a:solidFill>
              </a:rPr>
              <a:t>pulmonary ventilation</a:t>
            </a:r>
          </a:p>
          <a:p>
            <a:pPr>
              <a:defRPr/>
            </a:pPr>
            <a:r>
              <a:rPr lang="en-GB" sz="2400" dirty="0"/>
              <a:t>When the body exercises the ventilation rate and depth increases so that oxygen can diffuse from the air to the blood faster</a:t>
            </a:r>
            <a:r>
              <a:rPr lang="en-GB" dirty="0"/>
              <a:t>.</a:t>
            </a:r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E9F3F1BC-D933-4EFB-9F8E-81569D9595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CA70BC-0117-4334-A152-A56C461F893B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314461-370D-4216-ADC5-0C1DCE96F7C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4219575"/>
          <a:ext cx="8229600" cy="192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6199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Ventilation rate breaths/min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Tidal volume cm3/breath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Pulmonary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ventilation cm3/min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38">
                <a:tc>
                  <a:txBody>
                    <a:bodyPr/>
                    <a:lstStyle/>
                    <a:p>
                      <a:r>
                        <a:rPr lang="en-GB" sz="2400" dirty="0"/>
                        <a:t>rest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12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500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6000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38">
                <a:tc>
                  <a:txBody>
                    <a:bodyPr/>
                    <a:lstStyle/>
                    <a:p>
                      <a:r>
                        <a:rPr lang="en-GB" sz="2400" dirty="0"/>
                        <a:t>exercise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18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1000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18000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C868-4C9C-41C6-9E1D-8A09AAEF2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Pulmonary ventilation</a:t>
            </a:r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EBC8B043-21B0-4C63-AC8E-1A0E3DF748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DC1398-8056-4DE8-9DDD-ED39E2278B1F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pic>
        <p:nvPicPr>
          <p:cNvPr id="99332" name="Picture 5">
            <a:extLst>
              <a:ext uri="{FF2B5EF4-FFF2-40B4-BE49-F238E27FC236}">
                <a16:creationId xmlns:a16="http://schemas.microsoft.com/office/drawing/2014/main" id="{298438F6-6E99-44E3-8053-52AE14DB5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20825"/>
            <a:ext cx="88677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3">
            <a:extLst>
              <a:ext uri="{FF2B5EF4-FFF2-40B4-BE49-F238E27FC236}">
                <a16:creationId xmlns:a16="http://schemas.microsoft.com/office/drawing/2014/main" id="{28773E14-289C-43C3-AEC2-1FB7359A1D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9EEE47-AABC-42E2-97FD-D9BC389AEB3F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pic>
        <p:nvPicPr>
          <p:cNvPr id="100355" name="Picture 4">
            <a:extLst>
              <a:ext uri="{FF2B5EF4-FFF2-40B4-BE49-F238E27FC236}">
                <a16:creationId xmlns:a16="http://schemas.microsoft.com/office/drawing/2014/main" id="{3980FF5F-2183-49A8-9C95-BF141B334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TextBox 5">
            <a:extLst>
              <a:ext uri="{FF2B5EF4-FFF2-40B4-BE49-F238E27FC236}">
                <a16:creationId xmlns:a16="http://schemas.microsoft.com/office/drawing/2014/main" id="{84DFCB19-AFC5-44B5-A883-E3612D8C1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276475"/>
            <a:ext cx="19446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Factors that affect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Ventilation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EDF6-E1A1-4802-998C-8E9D1B73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708275"/>
            <a:ext cx="8229600" cy="1509713"/>
          </a:xfrm>
        </p:spPr>
        <p:txBody>
          <a:bodyPr/>
          <a:lstStyle/>
          <a:p>
            <a:pPr>
              <a:defRPr/>
            </a:pPr>
            <a:r>
              <a:rPr lang="en-GB" sz="5400" dirty="0"/>
              <a:t>Lung Disease</a:t>
            </a:r>
          </a:p>
        </p:txBody>
      </p:sp>
      <p:sp>
        <p:nvSpPr>
          <p:cNvPr id="101379" name="Slide Number Placeholder 3">
            <a:extLst>
              <a:ext uri="{FF2B5EF4-FFF2-40B4-BE49-F238E27FC236}">
                <a16:creationId xmlns:a16="http://schemas.microsoft.com/office/drawing/2014/main" id="{A060590A-164D-436E-80D5-B4E6D0B40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657CBA-737A-4D4C-A096-5C441219B69D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E30C-AF46-4B1F-8EB1-CD4B275A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509713"/>
          </a:xfrm>
        </p:spPr>
        <p:txBody>
          <a:bodyPr/>
          <a:lstStyle/>
          <a:p>
            <a:pPr>
              <a:defRPr/>
            </a:pPr>
            <a:r>
              <a:rPr lang="en-GB" dirty="0"/>
              <a:t>Independent research and production of revision tool </a:t>
            </a:r>
            <a:br>
              <a:rPr lang="en-GB" dirty="0"/>
            </a:br>
            <a:endParaRPr lang="en-GB" dirty="0"/>
          </a:p>
        </p:txBody>
      </p:sp>
      <p:sp>
        <p:nvSpPr>
          <p:cNvPr id="102403" name="Slide Number Placeholder 3">
            <a:extLst>
              <a:ext uri="{FF2B5EF4-FFF2-40B4-BE49-F238E27FC236}">
                <a16:creationId xmlns:a16="http://schemas.microsoft.com/office/drawing/2014/main" id="{9E805B29-1F72-4B3F-A40E-C9767CAA72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791802-D7FB-4C0E-9F41-CBB572E87EE3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A16E2-C96F-4C3E-9459-7618DE947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Humans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19EE-B793-42FD-ADE3-D50FE8A3C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2225"/>
            <a:ext cx="8229600" cy="5257800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Need </a:t>
            </a:r>
            <a:r>
              <a:rPr lang="en-US" altLang="en-US" sz="2400" b="1" dirty="0">
                <a:solidFill>
                  <a:srgbClr val="0070C0"/>
                </a:solidFill>
              </a:rPr>
              <a:t>oxygen</a:t>
            </a:r>
            <a:r>
              <a:rPr lang="en-US" altLang="en-US" sz="2400" dirty="0"/>
              <a:t> to release energy in the form of ATP (through aerobic respiration).</a:t>
            </a:r>
          </a:p>
          <a:p>
            <a:pPr>
              <a:defRPr/>
            </a:pPr>
            <a:r>
              <a:rPr lang="en-US" altLang="en-US" sz="2400" dirty="0"/>
              <a:t>Need to </a:t>
            </a:r>
            <a:r>
              <a:rPr lang="en-US" altLang="en-US" sz="2400" u="sng" dirty="0"/>
              <a:t>remove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0070C0"/>
                </a:solidFill>
              </a:rPr>
              <a:t>carbon dioxide </a:t>
            </a:r>
            <a:r>
              <a:rPr lang="en-US" altLang="en-US" sz="2400" dirty="0"/>
              <a:t>produced in the process of respiration.</a:t>
            </a:r>
          </a:p>
          <a:p>
            <a:pPr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High volumes of both gases </a:t>
            </a:r>
            <a:r>
              <a:rPr lang="en-US" altLang="en-US" sz="2400" dirty="0"/>
              <a:t>because humans are relatively large organisms with </a:t>
            </a:r>
            <a:r>
              <a:rPr lang="en-US" altLang="en-US" sz="2400" b="1" dirty="0"/>
              <a:t>a large volume of living cells and a high metabolic rate</a:t>
            </a:r>
          </a:p>
          <a:p>
            <a:pPr>
              <a:defRPr/>
            </a:pPr>
            <a:r>
              <a:rPr lang="en-US" altLang="en-US" sz="2400" dirty="0"/>
              <a:t>Have evolved specialized surfaces called </a:t>
            </a:r>
            <a:r>
              <a:rPr lang="en-US" altLang="en-US" sz="2400" b="1" dirty="0"/>
              <a:t>lungs</a:t>
            </a:r>
            <a:r>
              <a:rPr lang="en-US" altLang="en-US" sz="2400" dirty="0"/>
              <a:t>, to ensure efficient gas exchange between the air (the gas exchange medium) and blood.</a:t>
            </a:r>
          </a:p>
          <a:p>
            <a:pPr>
              <a:defRPr/>
            </a:pPr>
            <a:endParaRPr lang="en-US" altLang="en-US" sz="2400" dirty="0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09BFD3D8-D5E8-4BA0-9C3A-AE495067DC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2BE2AC-830C-47E4-AEFD-FE16E66392EA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3">
            <a:extLst>
              <a:ext uri="{FF2B5EF4-FFF2-40B4-BE49-F238E27FC236}">
                <a16:creationId xmlns:a16="http://schemas.microsoft.com/office/drawing/2014/main" id="{13AA209A-EE7A-4BDE-B6C2-00262A20E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D4FF00-9A0F-48F5-B9FB-0308A634D663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pic>
        <p:nvPicPr>
          <p:cNvPr id="103427" name="Picture 4">
            <a:extLst>
              <a:ext uri="{FF2B5EF4-FFF2-40B4-BE49-F238E27FC236}">
                <a16:creationId xmlns:a16="http://schemas.microsoft.com/office/drawing/2014/main" id="{473CFD98-643E-45F0-B77E-A603A394A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78050"/>
            <a:ext cx="80581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Rectangle 6">
            <a:extLst>
              <a:ext uri="{FF2B5EF4-FFF2-40B4-BE49-F238E27FC236}">
                <a16:creationId xmlns:a16="http://schemas.microsoft.com/office/drawing/2014/main" id="{4A55C786-93A9-4339-B427-645AB87D4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188913"/>
            <a:ext cx="8137525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and produce a </a:t>
            </a:r>
            <a:r>
              <a:rPr lang="en-GB" alt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Revision tool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altLang="en-US" sz="20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page of paper, A3 or A4, </a:t>
            </a:r>
            <a:r>
              <a:rPr lang="en-GB" altLang="en-US" sz="20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on </a:t>
            </a:r>
            <a:r>
              <a:rPr lang="en-GB" alt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Lung Disease 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(to include</a:t>
            </a:r>
            <a:r>
              <a:rPr lang="en-GB" alt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Lung Cancer, Pulmonary Fibrosis, Emphysema, TB, Asthma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 This could be a memory map, a fact sheet or anything else that you can think of. Why not try an approach you haven’t tried before? The revision tool will be marked using the table shown below.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696E-15A9-421C-B2A8-0D9A1C66A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569913"/>
            <a:ext cx="8229600" cy="1509712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ym typeface="Arial" charset="0"/>
              </a:rPr>
              <a:t>Introduction to Lung Disease</a:t>
            </a:r>
          </a:p>
        </p:txBody>
      </p:sp>
      <p:sp>
        <p:nvSpPr>
          <p:cNvPr id="104451" name="Slide Number Placeholder 3">
            <a:extLst>
              <a:ext uri="{FF2B5EF4-FFF2-40B4-BE49-F238E27FC236}">
                <a16:creationId xmlns:a16="http://schemas.microsoft.com/office/drawing/2014/main" id="{1232121D-218E-4BEB-AF1B-96791B4F2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7C32D3-32E4-41A5-B0EB-D54D91C95E43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04452" name="TextBox 3">
            <a:extLst>
              <a:ext uri="{FF2B5EF4-FFF2-40B4-BE49-F238E27FC236}">
                <a16:creationId xmlns:a16="http://schemas.microsoft.com/office/drawing/2014/main" id="{724CED55-A2F6-4B49-9E74-FD7E964B3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1655763"/>
            <a:ext cx="770731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dirty="0">
                <a:solidFill>
                  <a:srgbClr val="000000"/>
                </a:solidFill>
              </a:rPr>
              <a:t>Watch the first 5 </a:t>
            </a:r>
            <a:r>
              <a:rPr lang="en-GB" altLang="en-US" sz="2800" dirty="0" err="1">
                <a:solidFill>
                  <a:srgbClr val="000000"/>
                </a:solidFill>
              </a:rPr>
              <a:t>mins</a:t>
            </a:r>
            <a:r>
              <a:rPr lang="en-GB" altLang="en-US" sz="2800" dirty="0">
                <a:solidFill>
                  <a:srgbClr val="000000"/>
                </a:solidFill>
              </a:rPr>
              <a:t>: </a:t>
            </a:r>
            <a:r>
              <a:rPr lang="en-GB" altLang="en-US" sz="2800" dirty="0">
                <a:solidFill>
                  <a:srgbClr val="000000"/>
                </a:solidFill>
                <a:hlinkClick r:id="rId2"/>
              </a:rPr>
              <a:t>https://www.youtube.com/watch?v=ZIgQGAWJbyY</a:t>
            </a:r>
            <a:endParaRPr lang="en-GB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908CC-3547-4F2D-AD67-7B339236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sym typeface="Arial" charset="0"/>
              </a:rPr>
              <a:t>Interpreting lung disease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72162-86DF-4C70-87E7-C4506B231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b="1" dirty="0"/>
              <a:t>Cause</a:t>
            </a:r>
            <a:r>
              <a:rPr lang="en-US" altLang="en-US" sz="2800" dirty="0"/>
              <a:t>: one variable causes a change in a second variable </a:t>
            </a:r>
          </a:p>
          <a:p>
            <a:pPr>
              <a:defRPr/>
            </a:pPr>
            <a:r>
              <a:rPr lang="en-US" altLang="en-US" sz="2800" b="1" dirty="0"/>
              <a:t>Correlation</a:t>
            </a:r>
            <a:r>
              <a:rPr lang="en-US" altLang="en-US" sz="2800" dirty="0"/>
              <a:t>: occurs when a change in one or two variables is </a:t>
            </a:r>
            <a:r>
              <a:rPr lang="en-US" altLang="en-US" sz="2800" dirty="0">
                <a:solidFill>
                  <a:srgbClr val="FF0000"/>
                </a:solidFill>
              </a:rPr>
              <a:t>reflected</a:t>
            </a:r>
            <a:r>
              <a:rPr lang="en-US" altLang="en-US" sz="2800" dirty="0"/>
              <a:t> by a change in the other variable. There is a </a:t>
            </a:r>
            <a:r>
              <a:rPr lang="en-US" altLang="en-US" sz="2800" dirty="0">
                <a:solidFill>
                  <a:srgbClr val="FF0000"/>
                </a:solidFill>
              </a:rPr>
              <a:t>relationship</a:t>
            </a:r>
            <a:r>
              <a:rPr lang="en-US" altLang="en-US" sz="2800" dirty="0"/>
              <a:t> between the two variables.</a:t>
            </a:r>
          </a:p>
          <a:p>
            <a:pPr>
              <a:defRPr/>
            </a:pPr>
            <a:r>
              <a:rPr lang="en-US" altLang="en-US" sz="2800" b="1" u="sng" dirty="0"/>
              <a:t>Correlation may not indicate causation</a:t>
            </a:r>
            <a:r>
              <a:rPr lang="en-US" altLang="en-US" sz="2800" dirty="0"/>
              <a:t>. </a:t>
            </a:r>
          </a:p>
          <a:p>
            <a:pPr>
              <a:defRPr/>
            </a:pPr>
            <a:endParaRPr lang="en-US" altLang="en-US" sz="2800" dirty="0"/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7A5DBB84-E62E-4DB6-AC0A-9D341A71D8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1C429A-21A7-4E4D-A8A1-BD6C511A6E3F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8252-E703-433A-9232-81F86F58E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87350"/>
            <a:ext cx="8229600" cy="1509713"/>
          </a:xfrm>
        </p:spPr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D75E-154A-43F9-85CE-15CCFD84B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692150"/>
            <a:ext cx="8642350" cy="5521325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In a particular city, research showed a strong, positive relationship between ice cream sales and crime. When sales went up, so did crime and vice versa. </a:t>
            </a:r>
          </a:p>
          <a:p>
            <a:pPr>
              <a:defRPr/>
            </a:pPr>
            <a:r>
              <a:rPr lang="en-US" altLang="en-US" sz="2000" dirty="0"/>
              <a:t>Does this mean that buying ice cream causes crime? Or is there some other factor involved, such as weather or time?</a:t>
            </a:r>
          </a:p>
          <a:p>
            <a:pPr>
              <a:defRPr/>
            </a:pPr>
            <a:r>
              <a:rPr lang="en-US" altLang="en-US" sz="2000" dirty="0"/>
              <a:t> People purchase more ice cream in warmer months. People are also outside more in warmer months with their homes unattended for longer periods of time. </a:t>
            </a:r>
          </a:p>
          <a:p>
            <a:pPr>
              <a:defRPr/>
            </a:pPr>
            <a:r>
              <a:rPr lang="en-US" altLang="en-US" sz="2000" dirty="0"/>
              <a:t>If you incorrectly assume that ice cream causes crime, would you stop the sale of ice cream in order to combat crime? As a result of other variables and incomplete context, it is difficult to justify a causal reaction between ice cream and crime.</a:t>
            </a:r>
          </a:p>
          <a:p>
            <a:pPr>
              <a:defRPr/>
            </a:pPr>
            <a:r>
              <a:rPr lang="en-US" altLang="en-US" sz="2400" dirty="0">
                <a:hlinkClick r:id="rId2"/>
              </a:rPr>
              <a:t>Watch: https://www.youtube.com/watch?v=VMUQSMFGBDo</a:t>
            </a: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</p:txBody>
      </p:sp>
      <p:sp>
        <p:nvSpPr>
          <p:cNvPr id="106500" name="Slide Number Placeholder 3">
            <a:extLst>
              <a:ext uri="{FF2B5EF4-FFF2-40B4-BE49-F238E27FC236}">
                <a16:creationId xmlns:a16="http://schemas.microsoft.com/office/drawing/2014/main" id="{6C4B87DC-AFE0-4026-96C5-DC6C1A47E0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9D158D-91FE-452F-A3F3-BA3DADEF9A85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AAB7-2D5D-4BF2-A767-55CCF1FB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Exam Q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D8508-2563-40ED-9F78-BEEC9B1D0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See end of chapter pages 148-150, new T and T and pages </a:t>
            </a:r>
            <a:r>
              <a:rPr lang="en-GB"/>
              <a:t>84/85 old T and T. </a:t>
            </a:r>
            <a:endParaRPr lang="en-GB" dirty="0"/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3D406BCB-32F3-4BAE-9E08-35EDED62D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38E8C6-E2A1-4545-8F15-1E7041C98C2D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>
            <a:extLst>
              <a:ext uri="{FF2B5EF4-FFF2-40B4-BE49-F238E27FC236}">
                <a16:creationId xmlns:a16="http://schemas.microsoft.com/office/drawing/2014/main" id="{16EFD039-0F5A-4947-9B51-376269412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188" y="220663"/>
            <a:ext cx="8229600" cy="127635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altLang="en-US" dirty="0">
                <a:sym typeface="Arial" charset="0"/>
              </a:rPr>
              <a:t>Humans have </a:t>
            </a:r>
            <a:r>
              <a:rPr lang="en-US" altLang="en-US" u="sng" dirty="0">
                <a:sym typeface="Arial" charset="0"/>
              </a:rPr>
              <a:t>Internal</a:t>
            </a:r>
            <a:r>
              <a:rPr lang="en-US" altLang="en-US" dirty="0">
                <a:sym typeface="Arial" charset="0"/>
              </a:rPr>
              <a:t> Lungs</a:t>
            </a: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0128C2C5-08A0-4686-8629-F8AEF52F5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3816350" cy="3309937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altLang="en-US" sz="2800" b="1" dirty="0"/>
              <a:t>Reduced</a:t>
            </a:r>
            <a:r>
              <a:rPr lang="en-US" altLang="en-US" sz="2800" dirty="0"/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heat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loss</a:t>
            </a:r>
          </a:p>
          <a:p>
            <a:pPr eaLnBrk="1" hangingPunct="1">
              <a:defRPr/>
            </a:pPr>
            <a:r>
              <a:rPr lang="en-US" altLang="en-US" sz="2800" b="1" dirty="0"/>
              <a:t>Reduced</a:t>
            </a:r>
            <a:r>
              <a:rPr lang="en-US" altLang="en-US" sz="2800" dirty="0"/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water</a:t>
            </a:r>
            <a:r>
              <a:rPr lang="en-US" altLang="en-US" sz="2800" dirty="0"/>
              <a:t> loss</a:t>
            </a:r>
          </a:p>
          <a:p>
            <a:pPr eaLnBrk="1" hangingPunct="1">
              <a:defRPr/>
            </a:pPr>
            <a:r>
              <a:rPr lang="en-US" altLang="en-US" sz="2800" dirty="0"/>
              <a:t>Air is not dense enough to provide support to these highly delicate structures - protected by ribcage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47108" name="Picture 3">
            <a:extLst>
              <a:ext uri="{FF2B5EF4-FFF2-40B4-BE49-F238E27FC236}">
                <a16:creationId xmlns:a16="http://schemas.microsoft.com/office/drawing/2014/main" id="{939F959F-F136-4A41-9C24-C70C5E83717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1773238"/>
            <a:ext cx="476408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5">
            <a:extLst>
              <a:ext uri="{FF2B5EF4-FFF2-40B4-BE49-F238E27FC236}">
                <a16:creationId xmlns:a16="http://schemas.microsoft.com/office/drawing/2014/main" id="{601E1E4A-E11E-416B-9E91-15ECC707D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0645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Arial" panose="020B0604020202020204" pitchFamily="34" charset="0"/>
              </a:rPr>
              <a:t>GCSE diagram – what can you remember? Click on the link and complete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http://www.kscience.co.uk/animations/lungs</a:t>
            </a:r>
            <a:endParaRPr lang="en-GB" altLang="en-US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</a:rPr>
              <a:t>.htm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8475840" imgH="4508640"/>
        </mc:Choice>
        <mc:Fallback>
          <p:control r:id="rId1" imgW="8475840" imgH="4508640">
            <p:pic>
              <p:nvPicPr>
                <p:cNvPr id="48131" name="ShockwaveFlash1">
                  <a:extLst>
                    <a:ext uri="{FF2B5EF4-FFF2-40B4-BE49-F238E27FC236}">
                      <a16:creationId xmlns:a16="http://schemas.microsoft.com/office/drawing/2014/main" id="{C48B6870-EB96-4EF2-A9FD-2D53CA2120B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95275" y="1989138"/>
                  <a:ext cx="8475663" cy="4508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2D6EFAD4-A3A5-4A55-A7CD-A0517F63A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888"/>
            <a:ext cx="8763000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2300" algn="l"/>
                <a:tab pos="2168525" algn="l"/>
                <a:tab pos="35464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22300" algn="l"/>
                <a:tab pos="2168525" algn="l"/>
                <a:tab pos="35464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2300" algn="l"/>
                <a:tab pos="2168525" algn="l"/>
                <a:tab pos="35464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2300" algn="l"/>
                <a:tab pos="2168525" algn="l"/>
                <a:tab pos="35464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Tahoma" panose="020B0604030504040204" pitchFamily="34" charset="0"/>
              </a:rPr>
              <a:t>Overview</a:t>
            </a: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 of the Structure of the Human Respiratory System – read the labels</a:t>
            </a:r>
          </a:p>
        </p:txBody>
      </p:sp>
      <p:sp>
        <p:nvSpPr>
          <p:cNvPr id="49155" name="Line 3">
            <a:extLst>
              <a:ext uri="{FF2B5EF4-FFF2-40B4-BE49-F238E27FC236}">
                <a16:creationId xmlns:a16="http://schemas.microsoft.com/office/drawing/2014/main" id="{E32AAAB7-04EB-4AE0-B937-2BE29DD1D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28600"/>
            <a:ext cx="868680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52A12D58-60BA-45D8-89BD-5F8A552EF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248400"/>
            <a:ext cx="8874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330033"/>
                </a:solidFill>
                <a:latin typeface="Times New Roman" panose="02020603050405020304" pitchFamily="18" charset="0"/>
              </a:rPr>
              <a:t>Figure 10.1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pic>
        <p:nvPicPr>
          <p:cNvPr id="49157" name="Picture 5" descr="1001_HumanResprtrySystem_1.jpg                                 0003AF46Macintosh HD                   ABA78158:">
            <a:extLst>
              <a:ext uri="{FF2B5EF4-FFF2-40B4-BE49-F238E27FC236}">
                <a16:creationId xmlns:a16="http://schemas.microsoft.com/office/drawing/2014/main" id="{7925E13D-831A-461E-BB07-0A145A3C4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 bwMode="auto">
          <a:xfrm>
            <a:off x="1403350" y="1436688"/>
            <a:ext cx="6219825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utoUpdateAnimBg="0"/>
    </p:bld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CC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E2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E7AF3EF6F8D94FAAF6745212BA088B" ma:contentTypeVersion="12" ma:contentTypeDescription="Create a new document." ma:contentTypeScope="" ma:versionID="f50cf19f540006829e05cc23d481dd4e">
  <xsd:schema xmlns:xsd="http://www.w3.org/2001/XMLSchema" xmlns:xs="http://www.w3.org/2001/XMLSchema" xmlns:p="http://schemas.microsoft.com/office/2006/metadata/properties" xmlns:ns3="20eb508b-84ce-43fc-b842-cdd6d1d0f552" xmlns:ns4="043d8930-37e3-4d62-86f8-bb6decb1e6f2" targetNamespace="http://schemas.microsoft.com/office/2006/metadata/properties" ma:root="true" ma:fieldsID="2543e2815e0e1f37b1a2113b681dd041" ns3:_="" ns4:_="">
    <xsd:import namespace="20eb508b-84ce-43fc-b842-cdd6d1d0f552"/>
    <xsd:import namespace="043d8930-37e3-4d62-86f8-bb6decb1e6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b508b-84ce-43fc-b842-cdd6d1d0f5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d8930-37e3-4d62-86f8-bb6decb1e6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827D01-7BE5-4D9D-A40D-283470C6C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eb508b-84ce-43fc-b842-cdd6d1d0f552"/>
    <ds:schemaRef ds:uri="043d8930-37e3-4d62-86f8-bb6decb1e6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0C9315-358A-443B-B0EA-1ED3866EE22E}">
  <ds:schemaRefs>
    <ds:schemaRef ds:uri="http://schemas.microsoft.com/office/2006/documentManagement/types"/>
    <ds:schemaRef ds:uri="http://purl.org/dc/terms/"/>
    <ds:schemaRef ds:uri="043d8930-37e3-4d62-86f8-bb6decb1e6f2"/>
    <ds:schemaRef ds:uri="http://schemas.microsoft.com/office/infopath/2007/PartnerControls"/>
    <ds:schemaRef ds:uri="20eb508b-84ce-43fc-b842-cdd6d1d0f552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D9D5A5-53C2-4DDA-A7FA-7A6661B1E0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4249</TotalTime>
  <Pages>0</Pages>
  <Words>2740</Words>
  <Characters>0</Characters>
  <Application>Microsoft Office PowerPoint</Application>
  <PresentationFormat>On-screen Show (4:3)</PresentationFormat>
  <Lines>0</Lines>
  <Paragraphs>353</Paragraphs>
  <Slides>64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64</vt:i4>
      </vt:variant>
    </vt:vector>
  </HeadingPairs>
  <TitlesOfParts>
    <vt:vector size="76" baseType="lpstr">
      <vt:lpstr>Arial</vt:lpstr>
      <vt:lpstr>Arial Bold</vt:lpstr>
      <vt:lpstr>Calibri</vt:lpstr>
      <vt:lpstr>Helvetica</vt:lpstr>
      <vt:lpstr>Lucida Grande</vt:lpstr>
      <vt:lpstr>Tahoma</vt:lpstr>
      <vt:lpstr>Times New Roman</vt:lpstr>
      <vt:lpstr>Wingdings</vt:lpstr>
      <vt:lpstr>Title &amp; Bullets</vt:lpstr>
      <vt:lpstr>Office Theme</vt:lpstr>
      <vt:lpstr>2_Office Theme</vt:lpstr>
      <vt:lpstr>3_Office Theme</vt:lpstr>
      <vt:lpstr>3.3.2 Human Gas Exchange</vt:lpstr>
      <vt:lpstr>Specification</vt:lpstr>
      <vt:lpstr>Specification</vt:lpstr>
      <vt:lpstr>Specification – Math Skills (MS 2.2)</vt:lpstr>
      <vt:lpstr>Watch the Introductory Video (3 mins)</vt:lpstr>
      <vt:lpstr>Humans</vt:lpstr>
      <vt:lpstr>Humans have Internal Lungs</vt:lpstr>
      <vt:lpstr>PowerPoint Presentation</vt:lpstr>
      <vt:lpstr>PowerPoint Presentation</vt:lpstr>
      <vt:lpstr>PowerPoint Presentation</vt:lpstr>
      <vt:lpstr>PowerPoint Presentation</vt:lpstr>
      <vt:lpstr>The larynx (voice box) contains Vocal Cords (for info only)</vt:lpstr>
      <vt:lpstr>Epiglottis (will link with digestion topic)</vt:lpstr>
      <vt:lpstr>PowerPoint Presentation</vt:lpstr>
      <vt:lpstr>Lungs</vt:lpstr>
      <vt:lpstr>The pleural cavity</vt:lpstr>
      <vt:lpstr>Trachea</vt:lpstr>
      <vt:lpstr>PowerPoint Presentation</vt:lpstr>
      <vt:lpstr>PowerPoint Presentation</vt:lpstr>
      <vt:lpstr>Bronchi</vt:lpstr>
      <vt:lpstr>Bronchioles</vt:lpstr>
      <vt:lpstr>Alveoli</vt:lpstr>
      <vt:lpstr>How are alveoli adapted for gas exchange?</vt:lpstr>
      <vt:lpstr>Rapid diffusion of gases – how?</vt:lpstr>
      <vt:lpstr>Gas exchange in the alveoli (watch by running the slideshow)</vt:lpstr>
      <vt:lpstr>Simple Diagram of Gas Exchange in a single alveolus – Learn to draw. Think and link Fick’s law. Write out the law, how does it relate to the human gas exchange system?</vt:lpstr>
      <vt:lpstr>Compare mammalian lungs to fish gills: </vt:lpstr>
      <vt:lpstr>Maintaining the structure of the alveoli</vt:lpstr>
      <vt:lpstr>PowerPoint Presentation</vt:lpstr>
      <vt:lpstr>PowerPoint Presentation</vt:lpstr>
      <vt:lpstr>Ventilation </vt:lpstr>
      <vt:lpstr>Remind yourself of what you know about Pressure and Volume from GCSE. Check you understand the diagrams.</vt:lpstr>
      <vt:lpstr>Pressure changes in lungs. Look at the numbers. Atmospheric pressure remains the same, but what happens to the pressure inside the lungs?</vt:lpstr>
      <vt:lpstr>5 Quick questions</vt:lpstr>
      <vt:lpstr>The answers</vt:lpstr>
      <vt:lpstr>Fill in the table below</vt:lpstr>
      <vt:lpstr>PowerPoint Presentation</vt:lpstr>
      <vt:lpstr>PowerPoint Presentation</vt:lpstr>
      <vt:lpstr>Pressure changes in lungs are brought about by the contraction and relaxation of muscles outside of the lungs</vt:lpstr>
      <vt:lpstr>External and Internal intercostals lie between ribs</vt:lpstr>
      <vt:lpstr>The mechanism of ventilation – watch by playing the slideshow</vt:lpstr>
      <vt:lpstr>PowerPoint Presentation</vt:lpstr>
      <vt:lpstr>Inspiration (an active process)</vt:lpstr>
      <vt:lpstr>Expiration (largely passive)</vt:lpstr>
      <vt:lpstr>Elastic tissue</vt:lpstr>
      <vt:lpstr>Boa Constrictors and Corset makers – did you know?</vt:lpstr>
      <vt:lpstr>Composition of inhaled/exhaled air</vt:lpstr>
      <vt:lpstr>Measuring ventilation Spirometry</vt:lpstr>
      <vt:lpstr>What is a spirometer?</vt:lpstr>
      <vt:lpstr>PowerPoint Presentation</vt:lpstr>
      <vt:lpstr>Understanding the measurements for exam questions</vt:lpstr>
      <vt:lpstr>Summary of Volume Changes in the Lungs (see next slide for definitions)</vt:lpstr>
      <vt:lpstr>Summary of Volume changes in the Lung</vt:lpstr>
      <vt:lpstr>Typical exam Q</vt:lpstr>
      <vt:lpstr>Ventilation and exercise</vt:lpstr>
      <vt:lpstr>Pulmonary ventilation</vt:lpstr>
      <vt:lpstr>PowerPoint Presentation</vt:lpstr>
      <vt:lpstr>Lung Disease</vt:lpstr>
      <vt:lpstr>Independent research and production of revision tool  </vt:lpstr>
      <vt:lpstr>PowerPoint Presentation</vt:lpstr>
      <vt:lpstr>Introduction to Lung Disease</vt:lpstr>
      <vt:lpstr>Interpreting lung disease data</vt:lpstr>
      <vt:lpstr>Analogy</vt:lpstr>
      <vt:lpstr>Exam Q 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Gas Exchange</dc:title>
  <dc:subject/>
  <dc:creator>sarah@halcyone.co.uk</dc:creator>
  <cp:keywords/>
  <dc:description/>
  <cp:lastModifiedBy>Justine Chatwin</cp:lastModifiedBy>
  <cp:revision>135</cp:revision>
  <dcterms:created xsi:type="dcterms:W3CDTF">2016-01-15T14:27:25Z</dcterms:created>
  <dcterms:modified xsi:type="dcterms:W3CDTF">2023-06-05T14:47:42Z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0x01010046E7AF3EF6F8D94FAAF6745212BA088B</vt:lpwstr>
  </property>
</Properties>
</file>