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455" r:id="rId5"/>
    <p:sldId id="456" r:id="rId6"/>
    <p:sldId id="494" r:id="rId7"/>
    <p:sldId id="495" r:id="rId8"/>
    <p:sldId id="459" r:id="rId9"/>
    <p:sldId id="457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93" r:id="rId25"/>
    <p:sldId id="476" r:id="rId26"/>
    <p:sldId id="477" r:id="rId27"/>
    <p:sldId id="481" r:id="rId28"/>
    <p:sldId id="485" r:id="rId29"/>
    <p:sldId id="484" r:id="rId30"/>
    <p:sldId id="486" r:id="rId31"/>
    <p:sldId id="487" r:id="rId32"/>
    <p:sldId id="488" r:id="rId33"/>
    <p:sldId id="489" r:id="rId34"/>
    <p:sldId id="490" r:id="rId35"/>
    <p:sldId id="492" r:id="rId36"/>
    <p:sldId id="496" r:id="rId37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2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9BBC-FE8E-430D-B0E4-70723DFAF905}" type="datetimeFigureOut">
              <a:rPr lang="en-GB" smtClean="0"/>
              <a:pPr/>
              <a:t>07/02/2019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DBCDB-2CC3-4628-97D8-8139359526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06FFD-A70B-4B28-9880-1533E4ADFB2B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7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0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07D4B-1C18-4F1C-BE6B-38BE1131BC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7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8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3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7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2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9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7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2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5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9621"/>
            <a:ext cx="10972800" cy="4746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97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C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frm=1&amp;source=images&amp;cd=&amp;cad=rja&amp;uact=8&amp;ved=0ahUKEwiH0dri7urKAhVGUhQKHQGyBTUQjRwIBw&amp;url=http://www.slideshare.net/asrulicerole/the-lymphatic-system-08&amp;psig=AFQjCNFviAWmVd7ejVuIgGGQKqkYrs6l6A&amp;ust=145511351397253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XzBApAx5lY" TargetMode="External"/><Relationship Id="rId2" Type="http://schemas.openxmlformats.org/officeDocument/2006/relationships/hyperlink" Target="https://www.youtube.com/watch?v=_i2cclGYPx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y-innovation.co.uk/pages/human-biology/the-digestive-system/" TargetMode="External"/><Relationship Id="rId2" Type="http://schemas.openxmlformats.org/officeDocument/2006/relationships/hyperlink" Target="http://www.youtube.com/watch?v=nM5kMSjBrm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ley.com/college/grosvenor/0470197587/animations/dig3a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klbict.co.uk/interactive/science/digestion2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260" y="2636912"/>
            <a:ext cx="10363200" cy="1224136"/>
          </a:xfrm>
        </p:spPr>
        <p:txBody>
          <a:bodyPr>
            <a:normAutofit/>
          </a:bodyPr>
          <a:lstStyle/>
          <a:p>
            <a:r>
              <a:rPr lang="en-US" sz="5400" dirty="0"/>
              <a:t>Digestion &amp; Absorption</a:t>
            </a:r>
            <a:endParaRPr lang="en-MY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3" y="3861049"/>
            <a:ext cx="4577079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319" y="3861049"/>
            <a:ext cx="37973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3" y="285750"/>
            <a:ext cx="4143916" cy="227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21" y="285750"/>
            <a:ext cx="5179896" cy="227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6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Duodenum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5013"/>
            <a:ext cx="6792888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This is the first 20cm of small intestine and receives secretions from the liver and pancreas.</a:t>
            </a:r>
          </a:p>
          <a:p>
            <a:r>
              <a:rPr lang="en-GB" dirty="0"/>
              <a:t>Further digestion takes place.</a:t>
            </a:r>
          </a:p>
          <a:p>
            <a:r>
              <a:rPr lang="en-GB" dirty="0"/>
              <a:t>Input of pancreatic juices.</a:t>
            </a:r>
          </a:p>
          <a:p>
            <a:r>
              <a:rPr lang="en-GB" dirty="0"/>
              <a:t>Lipids broken </a:t>
            </a:r>
            <a:r>
              <a:rPr lang="en-GB" sz="3000" dirty="0"/>
              <a:t>down</a:t>
            </a:r>
            <a:r>
              <a:rPr lang="en-GB" dirty="0"/>
              <a:t> into fatty acids.</a:t>
            </a:r>
          </a:p>
          <a:p>
            <a:r>
              <a:rPr lang="en-GB" dirty="0"/>
              <a:t>Protein broken down into amino acids.</a:t>
            </a:r>
          </a:p>
          <a:p>
            <a:r>
              <a:rPr lang="en-GB" dirty="0"/>
              <a:t>Large surface area due to a large number of villi (villus).</a:t>
            </a:r>
          </a:p>
          <a:p>
            <a:r>
              <a:rPr lang="en-GB" dirty="0"/>
              <a:t>The digestion of carbohydrates takes place inside cells.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687" y="1494570"/>
            <a:ext cx="4471204" cy="36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9621"/>
            <a:ext cx="7657070" cy="4746543"/>
          </a:xfrm>
        </p:spPr>
        <p:txBody>
          <a:bodyPr>
            <a:normAutofit/>
          </a:bodyPr>
          <a:lstStyle/>
          <a:p>
            <a:r>
              <a:rPr lang="en-GB" sz="2400" dirty="0"/>
              <a:t>Produces bile (stored in gall bladder, transported by the bile duct).</a:t>
            </a:r>
          </a:p>
          <a:p>
            <a:r>
              <a:rPr lang="en-GB" sz="2400" dirty="0"/>
              <a:t>Bile made from </a:t>
            </a:r>
            <a:r>
              <a:rPr lang="en-GB" sz="2400" b="1" dirty="0"/>
              <a:t>bile salts</a:t>
            </a:r>
            <a:r>
              <a:rPr lang="en-GB" sz="2400" dirty="0"/>
              <a:t> and </a:t>
            </a:r>
            <a:r>
              <a:rPr lang="en-GB" sz="2400" b="1" dirty="0"/>
              <a:t>mineral salts</a:t>
            </a:r>
            <a:r>
              <a:rPr lang="en-GB" sz="2400" dirty="0"/>
              <a:t>.</a:t>
            </a:r>
          </a:p>
          <a:p>
            <a:r>
              <a:rPr lang="en-GB" sz="2400" dirty="0"/>
              <a:t>Bile salts help with the digestion of fats by breaking them </a:t>
            </a:r>
            <a:r>
              <a:rPr lang="en-GB" sz="2400" dirty="0" smtClean="0"/>
              <a:t>up </a:t>
            </a:r>
            <a:r>
              <a:rPr lang="en-GB" sz="2400" dirty="0"/>
              <a:t>from large globules to smaller </a:t>
            </a:r>
            <a:r>
              <a:rPr lang="en-GB" sz="2400" dirty="0" smtClean="0"/>
              <a:t>globules (emulsifying), </a:t>
            </a:r>
            <a:r>
              <a:rPr lang="en-GB" sz="2400" dirty="0"/>
              <a:t>lowering surface tension and making a larger surface area.</a:t>
            </a:r>
          </a:p>
          <a:p>
            <a:r>
              <a:rPr lang="en-GB" sz="2400" dirty="0"/>
              <a:t>Mineral salts neutralise the stomach acid (</a:t>
            </a:r>
            <a:r>
              <a:rPr lang="en-GB" sz="2400" dirty="0" err="1"/>
              <a:t>HCl</a:t>
            </a:r>
            <a:r>
              <a:rPr lang="en-GB" sz="2400" dirty="0"/>
              <a:t>) to around 7/8 pH in the small intestine.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389" y="1379621"/>
            <a:ext cx="3623495" cy="29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Pancreas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4908"/>
            <a:ext cx="6432409" cy="4525963"/>
          </a:xfrm>
        </p:spPr>
        <p:txBody>
          <a:bodyPr>
            <a:normAutofit/>
          </a:bodyPr>
          <a:lstStyle/>
          <a:p>
            <a:r>
              <a:rPr lang="en-GB" sz="2400" dirty="0"/>
              <a:t>Produces pancreatic juices which contain pancreatic amylase, pancreatic lipase and trypsin</a:t>
            </a:r>
          </a:p>
          <a:p>
            <a:r>
              <a:rPr lang="en-GB" sz="2400" dirty="0"/>
              <a:t>Pancreatic amylase converts the remaining amylose (starch) into maltose.</a:t>
            </a:r>
          </a:p>
          <a:p>
            <a:r>
              <a:rPr lang="en-GB" sz="2400" dirty="0"/>
              <a:t>Pancreatic lipase converts lipids into fatty acids and glycerol</a:t>
            </a:r>
          </a:p>
          <a:p>
            <a:r>
              <a:rPr lang="en-GB" sz="2400" dirty="0"/>
              <a:t>Trypsin then continues to break down proteins in digestion.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009" y="1414908"/>
            <a:ext cx="4626885" cy="34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ileum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9621"/>
            <a:ext cx="6520249" cy="374843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This is the longest part of the small intestine</a:t>
            </a:r>
            <a:r>
              <a:rPr lang="en-GB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Further digestion happens here by enzymes produced in the walls of the ileum and glands that pour their secretions into it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Inner walls are folded into </a:t>
            </a:r>
            <a:r>
              <a:rPr lang="en-GB" dirty="0" err="1" smtClean="0"/>
              <a:t>vili</a:t>
            </a:r>
            <a:r>
              <a:rPr lang="en-GB" dirty="0" smtClean="0"/>
              <a:t> (increases SA)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The surface of villi have millions of microvilli on each villus (increase SA)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This is where absorption occurs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358" y="1379620"/>
            <a:ext cx="4905632" cy="35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large intestine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9621"/>
            <a:ext cx="7026876" cy="4746543"/>
          </a:xfrm>
        </p:spPr>
        <p:txBody>
          <a:bodyPr>
            <a:normAutofit/>
          </a:bodyPr>
          <a:lstStyle/>
          <a:p>
            <a:r>
              <a:rPr lang="en-GB" sz="2400" dirty="0"/>
              <a:t>The large intestine absorbs water (by osmosis), minerals and vitamins</a:t>
            </a:r>
          </a:p>
          <a:p>
            <a:r>
              <a:rPr lang="en-GB" sz="2400" dirty="0"/>
              <a:t>Most of the water absorbed is from the secretions of the many digestive glands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249" y="1203158"/>
            <a:ext cx="3670869" cy="35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2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Rectum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9621"/>
            <a:ext cx="6745238" cy="4746543"/>
          </a:xfrm>
        </p:spPr>
        <p:txBody>
          <a:bodyPr>
            <a:normAutofit/>
          </a:bodyPr>
          <a:lstStyle/>
          <a:p>
            <a:r>
              <a:rPr lang="en-GB" sz="2400" dirty="0"/>
              <a:t>The faeces are stored here before periodically being removed via the anus</a:t>
            </a:r>
          </a:p>
          <a:p>
            <a:r>
              <a:rPr lang="en-GB" sz="2400" dirty="0"/>
              <a:t>This is know as egestion.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153" y="1606159"/>
            <a:ext cx="3856720" cy="343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Digestion takes place in two stages:-</a:t>
            </a:r>
          </a:p>
          <a:p>
            <a:pPr marL="0" indent="0">
              <a:buNone/>
            </a:pPr>
            <a:r>
              <a:rPr lang="en-GB" dirty="0"/>
              <a:t>1. Physical breakdown</a:t>
            </a:r>
          </a:p>
          <a:p>
            <a:pPr marL="0" indent="0">
              <a:buNone/>
            </a:pPr>
            <a:r>
              <a:rPr lang="en-GB" dirty="0"/>
              <a:t>2. Chemical digestion</a:t>
            </a:r>
          </a:p>
        </p:txBody>
      </p:sp>
    </p:spTree>
    <p:extLst>
      <p:ext uri="{BB962C8B-B14F-4D97-AF65-F5344CB8AC3E}">
        <p14:creationId xmlns:p14="http://schemas.microsoft.com/office/powerpoint/2010/main" val="35852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Physical Digestion</a:t>
            </a:r>
            <a:endParaRPr lang="en-US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132080" bIns="45720" rtlCol="0">
            <a:normAutofit/>
          </a:bodyPr>
          <a:lstStyle/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The physical breaking up of large pieces of food into smaller pieces</a:t>
            </a:r>
            <a:endParaRPr lang="en-US" sz="2800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Starts in the </a:t>
            </a:r>
            <a:r>
              <a:rPr lang="en-US" sz="2800" dirty="0">
                <a:solidFill>
                  <a:srgbClr val="D90B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mouth</a:t>
            </a:r>
            <a:r>
              <a:rPr lang="en-US" sz="28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with the slicing and chewing action of the </a:t>
            </a:r>
            <a:r>
              <a:rPr lang="en-US" sz="2800" dirty="0">
                <a:solidFill>
                  <a:srgbClr val="D90B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teeth</a:t>
            </a:r>
            <a:endParaRPr lang="en-US" sz="2800" dirty="0">
              <a:solidFill>
                <a:srgbClr val="D90B00"/>
              </a:solidFill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Increases the surface area for enzyme action </a:t>
            </a:r>
            <a:r>
              <a:rPr lang="en-US" sz="2800" dirty="0">
                <a:solidFill>
                  <a:srgbClr val="D90B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(chemical digestion)</a:t>
            </a:r>
          </a:p>
          <a:p>
            <a:pPr>
              <a:buFont typeface="Comic Sans MS" charset="0"/>
              <a:buChar char="•"/>
            </a:pPr>
            <a:r>
              <a:rPr lang="en-US" sz="28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Continues in the </a:t>
            </a:r>
            <a:r>
              <a:rPr lang="en-US" sz="2800" dirty="0">
                <a:solidFill>
                  <a:srgbClr val="FF2712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stomach</a:t>
            </a:r>
            <a:r>
              <a:rPr lang="en-US" sz="28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by the churning action caused by the contraction of muscles in the stomach wall</a:t>
            </a:r>
            <a:endParaRPr lang="en-US" sz="2800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endParaRPr lang="en-US" sz="2800" dirty="0">
              <a:solidFill>
                <a:srgbClr val="D90B00"/>
              </a:solidFill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6AE8B7-BFCD-462B-ACBF-62C56730B54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132080" bIns="45720" rtlCol="0" anchor="ctr">
            <a:normAutofit/>
          </a:bodyPr>
          <a:lstStyle/>
          <a:p>
            <a:r>
              <a:rPr lang="en-US">
                <a:latin typeface="+mn-lt"/>
                <a:ea typeface="Comic Sans MS" charset="0"/>
                <a:cs typeface="Comic Sans MS" charset="0"/>
                <a:sym typeface="Comic Sans MS" charset="0"/>
              </a:rPr>
              <a:t>Chemical Digestion</a:t>
            </a:r>
            <a:endParaRPr lang="en-US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132080" bIns="45720" rtlCol="0">
            <a:normAutofit/>
          </a:bodyPr>
          <a:lstStyle/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The chemical breakdown of food molecules into smaller, soluble molecules by </a:t>
            </a:r>
            <a:r>
              <a:rPr lang="en-US" sz="2800" dirty="0">
                <a:solidFill>
                  <a:srgbClr val="D90B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enzymes</a:t>
            </a:r>
            <a:endParaRPr lang="en-US" sz="2800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All digestive enzymes are </a:t>
            </a:r>
            <a:r>
              <a:rPr lang="en-US" sz="2800" dirty="0">
                <a:solidFill>
                  <a:srgbClr val="D90B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hydrolases</a:t>
            </a:r>
            <a:r>
              <a:rPr lang="en-US" sz="28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- they break chemical bonds by the addition of water.</a:t>
            </a: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+mn-lt"/>
                <a:ea typeface="ヒラギノ明朝 ProN W3" charset="0"/>
                <a:cs typeface="ヒラギノ明朝 ProN W3" charset="0"/>
                <a:sym typeface="Comic Sans MS" charset="0"/>
              </a:rPr>
              <a:t>As enzymes are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ヒラギノ明朝 ProN W3" charset="0"/>
                <a:cs typeface="ヒラギノ明朝 ProN W3" charset="0"/>
                <a:sym typeface="Comic Sans MS" charset="0"/>
              </a:rPr>
              <a:t>specific</a:t>
            </a:r>
            <a:r>
              <a:rPr lang="en-US" sz="2800" dirty="0">
                <a:latin typeface="+mn-lt"/>
                <a:ea typeface="ヒラギノ明朝 ProN W3" charset="0"/>
                <a:cs typeface="ヒラギノ明朝 ProN W3" charset="0"/>
                <a:sym typeface="Comic Sans MS" charset="0"/>
              </a:rPr>
              <a:t> more than one enzyme is needed to </a:t>
            </a:r>
            <a:r>
              <a:rPr lang="en-US" sz="2800" dirty="0" err="1">
                <a:latin typeface="+mn-lt"/>
                <a:ea typeface="ヒラギノ明朝 ProN W3" charset="0"/>
                <a:cs typeface="ヒラギノ明朝 ProN W3" charset="0"/>
                <a:sym typeface="Comic Sans MS" charset="0"/>
              </a:rPr>
              <a:t>hydrolyse</a:t>
            </a:r>
            <a:r>
              <a:rPr lang="en-US" sz="2800" dirty="0">
                <a:latin typeface="+mn-lt"/>
                <a:ea typeface="ヒラギノ明朝 ProN W3" charset="0"/>
                <a:cs typeface="ヒラギノ明朝 ProN W3" charset="0"/>
                <a:sym typeface="Comic Sans MS" charset="0"/>
              </a:rPr>
              <a:t> a large molecule. </a:t>
            </a:r>
          </a:p>
          <a:p>
            <a:pPr eaLnBrk="1" hangingPunct="1">
              <a:buFont typeface="Comic Sans MS" charset="0"/>
              <a:buChar char="•"/>
            </a:pPr>
            <a:r>
              <a:rPr lang="en-US" sz="2800" dirty="0">
                <a:latin typeface="+mn-lt"/>
                <a:ea typeface="ヒラギノ明朝 ProN W3" charset="0"/>
                <a:cs typeface="ヒラギノ明朝 ProN W3" charset="0"/>
                <a:sym typeface="Comic Sans MS" charset="0"/>
              </a:rPr>
              <a:t>One enzyme will </a:t>
            </a:r>
            <a:r>
              <a:rPr lang="en-US" sz="2800" dirty="0" err="1">
                <a:latin typeface="+mn-lt"/>
                <a:ea typeface="ヒラギノ明朝 ProN W3" charset="0"/>
                <a:cs typeface="ヒラギノ明朝 ProN W3" charset="0"/>
                <a:sym typeface="Comic Sans MS" charset="0"/>
              </a:rPr>
              <a:t>hydrolyse</a:t>
            </a:r>
            <a:r>
              <a:rPr lang="en-US" sz="2800" dirty="0">
                <a:latin typeface="+mn-lt"/>
                <a:ea typeface="ヒラギノ明朝 ProN W3" charset="0"/>
                <a:cs typeface="ヒラギノ明朝 ProN W3" charset="0"/>
                <a:sym typeface="Comic Sans MS" charset="0"/>
              </a:rPr>
              <a:t> a large molecule into sections and then other enzymes </a:t>
            </a:r>
            <a:r>
              <a:rPr lang="en-US" sz="2800" dirty="0" err="1">
                <a:latin typeface="+mn-lt"/>
                <a:ea typeface="ヒラギノ明朝 ProN W3" charset="0"/>
                <a:cs typeface="ヒラギノ明朝 ProN W3" charset="0"/>
                <a:sym typeface="Comic Sans MS" charset="0"/>
              </a:rPr>
              <a:t>hydrolyse</a:t>
            </a:r>
            <a:r>
              <a:rPr lang="en-US" sz="2800" dirty="0">
                <a:latin typeface="+mn-lt"/>
                <a:ea typeface="ヒラギノ明朝 ProN W3" charset="0"/>
                <a:cs typeface="ヒラギノ明朝 ProN W3" charset="0"/>
                <a:sym typeface="Comic Sans MS" charset="0"/>
              </a:rPr>
              <a:t> these sections into their </a:t>
            </a:r>
            <a:r>
              <a:rPr lang="en-US" sz="2800" dirty="0">
                <a:solidFill>
                  <a:srgbClr val="FF0000"/>
                </a:solidFill>
                <a:latin typeface="+mn-lt"/>
                <a:ea typeface="ヒラギノ明朝 ProN W3" charset="0"/>
                <a:cs typeface="ヒラギノ明朝 ProN W3" charset="0"/>
                <a:sym typeface="Comic Sans MS" charset="0"/>
              </a:rPr>
              <a:t>monomers</a:t>
            </a: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8986839" y="6245225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ctr" eaLnBrk="1" hangingPunct="1"/>
            <a:fld id="{985EDCBD-FAA8-4ABE-A551-D9327D6AF0F6}" type="slidenum">
              <a:rPr lang="en-US" sz="1400">
                <a:solidFill>
                  <a:schemeClr val="tx1"/>
                </a:solidFill>
                <a:latin typeface="+mn-lt"/>
                <a:cs typeface="Arial" charset="0"/>
              </a:rPr>
              <a:pPr algn="ctr" eaLnBrk="1" hangingPunct="1"/>
              <a:t>18</a:t>
            </a:fld>
            <a:endParaRPr lang="en-US" sz="140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132080" bIns="45720" rtlCol="0" anchor="ctr">
            <a:normAutofit/>
          </a:bodyPr>
          <a:lstStyle/>
          <a:p>
            <a:r>
              <a:rPr lang="en-US" sz="3600">
                <a:latin typeface="+mn-lt"/>
                <a:ea typeface="Comic Sans MS" charset="0"/>
                <a:cs typeface="Comic Sans MS" charset="0"/>
                <a:sym typeface="Comic Sans MS" charset="0"/>
              </a:rPr>
              <a:t>Three Main groups of Enzymes</a:t>
            </a:r>
            <a:endParaRPr lang="en-US" sz="360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132080" bIns="45720" rtlCol="0">
            <a:normAutofit/>
          </a:bodyPr>
          <a:lstStyle/>
          <a:p>
            <a:pPr eaLnBrk="1" hangingPunct="1">
              <a:buFont typeface="Comic Sans MS" charset="0"/>
              <a:buChar char="•"/>
            </a:pPr>
            <a:r>
              <a:rPr lang="en-US" sz="2600" dirty="0" err="1">
                <a:solidFill>
                  <a:srgbClr val="D90B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Carbohydrases</a:t>
            </a:r>
            <a:r>
              <a:rPr lang="en-US" sz="26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- </a:t>
            </a:r>
            <a:r>
              <a:rPr lang="en-US" sz="2600" dirty="0" err="1">
                <a:latin typeface="+mn-lt"/>
                <a:ea typeface="Comic Sans MS" charset="0"/>
                <a:cs typeface="Comic Sans MS" charset="0"/>
                <a:sym typeface="Comic Sans MS" charset="0"/>
              </a:rPr>
              <a:t>hydrolyse</a:t>
            </a:r>
            <a:r>
              <a:rPr lang="en-US" sz="26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carbohydrates to monosaccharides</a:t>
            </a:r>
            <a:endParaRPr lang="en-US" sz="2600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600" dirty="0">
                <a:solidFill>
                  <a:srgbClr val="D90B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Proteases</a:t>
            </a:r>
            <a:r>
              <a:rPr lang="en-US" sz="26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- </a:t>
            </a:r>
            <a:r>
              <a:rPr lang="en-US" sz="2600" dirty="0" err="1">
                <a:latin typeface="+mn-lt"/>
                <a:ea typeface="Comic Sans MS" charset="0"/>
                <a:cs typeface="Comic Sans MS" charset="0"/>
                <a:sym typeface="Comic Sans MS" charset="0"/>
              </a:rPr>
              <a:t>hydrolyse</a:t>
            </a:r>
            <a:r>
              <a:rPr lang="en-US" sz="26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proteins to amino acids</a:t>
            </a:r>
            <a:endParaRPr lang="en-US" sz="2600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eaLnBrk="1" hangingPunct="1">
              <a:buFont typeface="Comic Sans MS" charset="0"/>
              <a:buChar char="•"/>
            </a:pPr>
            <a:r>
              <a:rPr lang="en-US" sz="2600" dirty="0">
                <a:solidFill>
                  <a:srgbClr val="D90B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Lipases</a:t>
            </a:r>
            <a:r>
              <a:rPr lang="en-US" sz="26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- </a:t>
            </a:r>
            <a:r>
              <a:rPr lang="en-US" sz="2600" dirty="0" err="1">
                <a:latin typeface="+mn-lt"/>
                <a:ea typeface="Comic Sans MS" charset="0"/>
                <a:cs typeface="Comic Sans MS" charset="0"/>
                <a:sym typeface="Comic Sans MS" charset="0"/>
              </a:rPr>
              <a:t>hydrolyse</a:t>
            </a:r>
            <a:r>
              <a:rPr lang="en-US" sz="26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lipids to fatty acids and glycerol</a:t>
            </a:r>
            <a:endParaRPr lang="en-US" sz="2600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30725" name="Rectangle 3"/>
          <p:cNvSpPr>
            <a:spLocks/>
          </p:cNvSpPr>
          <p:nvPr/>
        </p:nvSpPr>
        <p:spPr bwMode="auto">
          <a:xfrm>
            <a:off x="5410200" y="6083300"/>
            <a:ext cx="5321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endParaRPr lang="en-US" u="sng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6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0908"/>
          </a:xfrm>
        </p:spPr>
        <p:txBody>
          <a:bodyPr>
            <a:normAutofit fontScale="90000"/>
          </a:bodyPr>
          <a:lstStyle/>
          <a:p>
            <a:r>
              <a:rPr lang="en-US" dirty="0"/>
              <a:t>Specification 3.3.3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0739"/>
            <a:ext cx="10972800" cy="492941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During digestion, large biological molecules are hydrolysed to smaller molecules that can be absorbed across cell membranes.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Digestion in mammals of:</a:t>
            </a:r>
          </a:p>
          <a:p>
            <a:r>
              <a:rPr lang="en-GB" sz="2000" dirty="0"/>
              <a:t>carbohydrates by amylases and membrane-bound </a:t>
            </a:r>
            <a:r>
              <a:rPr lang="en-GB" sz="2000" dirty="0" err="1"/>
              <a:t>disaccharidases</a:t>
            </a:r>
            <a:endParaRPr lang="en-GB" sz="2000" dirty="0"/>
          </a:p>
          <a:p>
            <a:r>
              <a:rPr lang="en-GB" sz="2000" dirty="0"/>
              <a:t>lipids by lipase, including the action of bile salts</a:t>
            </a:r>
          </a:p>
          <a:p>
            <a:r>
              <a:rPr lang="en-GB" sz="2000" dirty="0"/>
              <a:t>proteins by endopeptidases, exopeptidases and membrane-bound </a:t>
            </a:r>
            <a:r>
              <a:rPr lang="en-GB" sz="2000" dirty="0" err="1"/>
              <a:t>dipeptidases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Mechanisms for the absorption of the products of digestion by cells lining the ileum of mammals, to include:</a:t>
            </a:r>
          </a:p>
          <a:p>
            <a:r>
              <a:rPr lang="en-GB" sz="2000" dirty="0"/>
              <a:t>co-transport mechanisms for the absorption of amino acids and of monosaccharides</a:t>
            </a:r>
          </a:p>
          <a:p>
            <a:r>
              <a:rPr lang="en-GB" sz="2000" dirty="0"/>
              <a:t>the role of micelles in the absorption of lipids.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22396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carbohydrates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071" y="1203158"/>
            <a:ext cx="8463479" cy="16847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4260" y="3351800"/>
            <a:ext cx="108681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CC"/>
                </a:solidFill>
              </a:rPr>
              <a:t>Salivary glands secrete salivary amylase which mixes with food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CC"/>
                </a:solidFill>
              </a:rPr>
              <a:t>The amylase hydrolyses starch into maltose.  Saliva also contains mineral salts to maintain a neutral pH (optimum for salivary amylase)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CC"/>
                </a:solidFill>
              </a:rPr>
              <a:t>Food reached the stomach and the amylase is denatured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CC"/>
                </a:solidFill>
              </a:rPr>
              <a:t>When food passes into the duodenum (small intestine) it mixes with pancreatic juice which contains pancreatic amylase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CC"/>
                </a:solidFill>
              </a:rPr>
              <a:t>Start continues to be hydrolysed by this enzyme.  Alkaline salts secreted by the pancreas and the intestine wall maintain the pH at neutral.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CC"/>
                </a:solidFill>
              </a:rPr>
              <a:t>Peristalsis moves food along the intestine. 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0000CC"/>
                </a:solidFill>
              </a:rPr>
              <a:t>Membrane-bound maltase (</a:t>
            </a:r>
            <a:r>
              <a:rPr lang="en-GB" dirty="0" err="1">
                <a:solidFill>
                  <a:srgbClr val="0000CC"/>
                </a:solidFill>
              </a:rPr>
              <a:t>disaccharidase</a:t>
            </a:r>
            <a:r>
              <a:rPr lang="en-GB" dirty="0">
                <a:solidFill>
                  <a:srgbClr val="0000CC"/>
                </a:solidFill>
              </a:rPr>
              <a:t> enzyme) found on epithelial cells hydrolyses maltose into </a:t>
            </a:r>
            <a:r>
              <a:rPr lang="el-GR" dirty="0">
                <a:solidFill>
                  <a:srgbClr val="0000CC"/>
                </a:solidFill>
              </a:rPr>
              <a:t>α</a:t>
            </a:r>
            <a:r>
              <a:rPr lang="en-GB" dirty="0">
                <a:solidFill>
                  <a:srgbClr val="0000CC"/>
                </a:solidFill>
              </a:rPr>
              <a:t>-glucose.</a:t>
            </a:r>
          </a:p>
        </p:txBody>
      </p:sp>
    </p:spTree>
    <p:extLst>
      <p:ext uri="{BB962C8B-B14F-4D97-AF65-F5344CB8AC3E}">
        <p14:creationId xmlns:p14="http://schemas.microsoft.com/office/powerpoint/2010/main" val="35719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Membrane-bound enzymes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5" r="12663"/>
          <a:stretch/>
        </p:blipFill>
        <p:spPr>
          <a:xfrm>
            <a:off x="6096000" y="1562806"/>
            <a:ext cx="5671751" cy="4746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4" y="1283424"/>
            <a:ext cx="5638346" cy="23845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654" y="3748287"/>
            <a:ext cx="5436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C00000"/>
                </a:solidFill>
              </a:rPr>
              <a:t>Disaccharidase</a:t>
            </a:r>
            <a:r>
              <a:rPr lang="en-GB" dirty="0">
                <a:solidFill>
                  <a:srgbClr val="0000CC"/>
                </a:solidFill>
              </a:rPr>
              <a:t> enzyme hydrolyse disaccharides into monosaccharides.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C00000"/>
                </a:solidFill>
              </a:rPr>
              <a:t>Sucrase</a:t>
            </a:r>
            <a:r>
              <a:rPr lang="en-GB" dirty="0">
                <a:solidFill>
                  <a:srgbClr val="0000CC"/>
                </a:solidFill>
              </a:rPr>
              <a:t> and </a:t>
            </a:r>
            <a:r>
              <a:rPr lang="en-GB" b="1" dirty="0">
                <a:solidFill>
                  <a:srgbClr val="C00000"/>
                </a:solidFill>
              </a:rPr>
              <a:t>lactase</a:t>
            </a:r>
            <a:r>
              <a:rPr lang="en-GB" dirty="0">
                <a:solidFill>
                  <a:srgbClr val="0000CC"/>
                </a:solidFill>
              </a:rPr>
              <a:t> are also membrane bound </a:t>
            </a:r>
            <a:r>
              <a:rPr lang="en-GB" dirty="0" err="1">
                <a:solidFill>
                  <a:srgbClr val="0000CC"/>
                </a:solidFill>
              </a:rPr>
              <a:t>dissacharidases</a:t>
            </a:r>
            <a:r>
              <a:rPr lang="en-GB" dirty="0">
                <a:solidFill>
                  <a:srgbClr val="0000CC"/>
                </a:solidFill>
              </a:rPr>
              <a:t> that hydrolyse sucrose (into glucose &amp; fructose) and lactose (into glucose and galactose).</a:t>
            </a:r>
          </a:p>
        </p:txBody>
      </p:sp>
    </p:spTree>
    <p:extLst>
      <p:ext uri="{BB962C8B-B14F-4D97-AF65-F5344CB8AC3E}">
        <p14:creationId xmlns:p14="http://schemas.microsoft.com/office/powerpoint/2010/main" val="23473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proteins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868" y="1192935"/>
            <a:ext cx="7028723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59" y="2751212"/>
            <a:ext cx="4147085" cy="165618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27984" y="3188117"/>
            <a:ext cx="7420608" cy="1219280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+mn-lt"/>
              </a:rPr>
              <a:t>Endopeptidases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400" dirty="0">
                <a:latin typeface="+mn-lt"/>
              </a:rPr>
              <a:t>hydrolyse peptide bonds </a:t>
            </a:r>
            <a:r>
              <a:rPr lang="en-GB" sz="2400" dirty="0" smtClean="0">
                <a:latin typeface="+mn-lt"/>
              </a:rPr>
              <a:t>in the middle of </a:t>
            </a:r>
            <a:r>
              <a:rPr lang="en-GB" sz="2400" dirty="0">
                <a:latin typeface="+mn-lt"/>
              </a:rPr>
              <a:t>the protein to provide more ‘</a:t>
            </a:r>
            <a:r>
              <a:rPr lang="en-GB" sz="2400" b="1" dirty="0">
                <a:latin typeface="+mn-lt"/>
              </a:rPr>
              <a:t>free ends</a:t>
            </a:r>
            <a:r>
              <a:rPr lang="en-GB" sz="2400" dirty="0">
                <a:latin typeface="+mn-lt"/>
              </a:rPr>
              <a:t>’ for </a:t>
            </a:r>
            <a:r>
              <a:rPr lang="en-GB" sz="2400" b="1" dirty="0">
                <a:latin typeface="+mn-lt"/>
              </a:rPr>
              <a:t>exopeptidases</a:t>
            </a:r>
            <a:r>
              <a:rPr lang="en-GB" sz="2400" dirty="0">
                <a:latin typeface="+mn-lt"/>
              </a:rPr>
              <a:t> to act on (Trypsin and Pepsin).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8952" y="1282577"/>
            <a:ext cx="4870918" cy="1367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+mn-lt"/>
              </a:rPr>
              <a:t>Proteins are large complex molecules that are hydrolysed by a group of enzymes called </a:t>
            </a:r>
            <a:r>
              <a:rPr lang="en-GB" sz="2400" b="1" dirty="0">
                <a:latin typeface="+mn-lt"/>
              </a:rPr>
              <a:t>peptidases.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2358" y="4508714"/>
            <a:ext cx="11756233" cy="2116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rgbClr val="FF0000"/>
                </a:solidFill>
                <a:latin typeface="+mn-lt"/>
              </a:rPr>
              <a:t>Exopeptidases</a:t>
            </a:r>
            <a:r>
              <a:rPr lang="en-GB" sz="2400" dirty="0">
                <a:latin typeface="+mn-lt"/>
              </a:rPr>
              <a:t> hydrolyse the peptide bonds on the terminal amino acids (secreted from pancreas)</a:t>
            </a:r>
          </a:p>
          <a:p>
            <a:r>
              <a:rPr lang="en-GB" sz="2400" b="1" dirty="0" err="1">
                <a:solidFill>
                  <a:srgbClr val="FF0000"/>
                </a:solidFill>
                <a:latin typeface="+mn-lt"/>
              </a:rPr>
              <a:t>Dipeptidase</a:t>
            </a:r>
            <a:r>
              <a:rPr lang="en-GB" sz="2400" dirty="0">
                <a:latin typeface="+mn-lt"/>
              </a:rPr>
              <a:t> will finally hydrolyse the bond between the two amino acids of a dipeptides into amino acids. They are </a:t>
            </a:r>
            <a:r>
              <a:rPr lang="en-GB" sz="2400" b="1" dirty="0">
                <a:latin typeface="+mn-lt"/>
              </a:rPr>
              <a:t>membrane bound and found on cell surface membrane of epithelial cells lining the ileum (like the </a:t>
            </a:r>
            <a:r>
              <a:rPr lang="en-GB" sz="2400" b="1" dirty="0" err="1">
                <a:latin typeface="+mn-lt"/>
              </a:rPr>
              <a:t>disaccharidases</a:t>
            </a:r>
            <a:r>
              <a:rPr lang="en-GB" sz="2400" b="1" dirty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07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Digestion of lipids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55" y="1203158"/>
            <a:ext cx="6421705" cy="20882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596" y="3536099"/>
            <a:ext cx="88827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CC"/>
                </a:solidFill>
              </a:rPr>
              <a:t>Lipids are hydrolyses by lipases that are produces in the pancreas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CC"/>
                </a:solidFill>
              </a:rPr>
              <a:t>Lipase hydrolyses the ester bond to form fatty acids and </a:t>
            </a:r>
            <a:r>
              <a:rPr lang="en-GB" sz="2400" dirty="0" err="1">
                <a:solidFill>
                  <a:srgbClr val="0000CC"/>
                </a:solidFill>
              </a:rPr>
              <a:t>monoglycerides</a:t>
            </a:r>
            <a:endParaRPr lang="en-GB" sz="2400" dirty="0">
              <a:solidFill>
                <a:srgbClr val="0000C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CC"/>
                </a:solidFill>
              </a:rPr>
              <a:t>Monoglyceride</a:t>
            </a:r>
            <a:r>
              <a:rPr lang="en-GB" sz="2400" dirty="0">
                <a:solidFill>
                  <a:srgbClr val="0000CC"/>
                </a:solidFill>
              </a:rPr>
              <a:t> is glycerol with one fatty acid attached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CC"/>
                </a:solidFill>
              </a:rPr>
              <a:t>Bile (not an enzyme) emulsifies (splits up) large fat droplets to small droplets called micelles.  This increases the surface area of the lipids.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CC"/>
                </a:solidFill>
              </a:rPr>
              <a:t>Bile salts are made in the liver and stored in the gall bladder</a:t>
            </a:r>
          </a:p>
          <a:p>
            <a:endParaRPr lang="en-GB" sz="2400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338" y="3536099"/>
            <a:ext cx="2976149" cy="226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0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Absorption</a:t>
            </a:r>
            <a:endParaRPr lang="en-US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671B64-2C2E-4847-B408-58E5AE28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Products of digestion are absorbed in the ileum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A926B1-A5AC-4E9F-8000-B3C96A9D212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63E2FBA-0B58-492E-B746-0114970D739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"/>
          <a:stretch>
            <a:fillRect/>
          </a:stretch>
        </p:blipFill>
        <p:spPr bwMode="auto">
          <a:xfrm>
            <a:off x="261730" y="1898691"/>
            <a:ext cx="5834269" cy="440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408B0B-D34A-4EAC-9E15-A93789CFE399}"/>
              </a:ext>
            </a:extLst>
          </p:cNvPr>
          <p:cNvSpPr/>
          <p:nvPr/>
        </p:nvSpPr>
        <p:spPr>
          <a:xfrm>
            <a:off x="6096000" y="2748060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GB" sz="2000" dirty="0">
                <a:solidFill>
                  <a:srgbClr val="0000CC"/>
                </a:solidFill>
                <a:cs typeface="Arial" panose="020B0604020202020204" pitchFamily="34" charset="0"/>
              </a:rPr>
              <a:t>Villi increase surface area for diffusion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GB" sz="2000" dirty="0">
                <a:solidFill>
                  <a:srgbClr val="0000CC"/>
                </a:solidFill>
                <a:cs typeface="Arial" panose="020B0604020202020204" pitchFamily="34" charset="0"/>
              </a:rPr>
              <a:t>Thin walled reducing the diffusion path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GB" sz="2000" dirty="0">
                <a:solidFill>
                  <a:srgbClr val="0000CC"/>
                </a:solidFill>
                <a:cs typeface="Arial" panose="020B0604020202020204" pitchFamily="34" charset="0"/>
              </a:rPr>
              <a:t>Muscle contraction maintains a diffusion gradient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GB" sz="2000" dirty="0">
                <a:solidFill>
                  <a:srgbClr val="0000CC"/>
                </a:solidFill>
                <a:cs typeface="Arial" panose="020B0604020202020204" pitchFamily="34" charset="0"/>
              </a:rPr>
              <a:t>Blood vessels carry away absorbed material maintaining a diffusion gradient</a:t>
            </a: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GB" sz="2000" dirty="0">
                <a:solidFill>
                  <a:srgbClr val="0000CC"/>
                </a:solidFill>
                <a:cs typeface="Arial" panose="020B0604020202020204" pitchFamily="34" charset="0"/>
              </a:rPr>
              <a:t>Epithelial cells lining the villi possess microvilli increases surface area for absorption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C954F9-7C81-4154-A451-8E5F13249BD7}"/>
              </a:ext>
            </a:extLst>
          </p:cNvPr>
          <p:cNvSpPr txBox="1">
            <a:spLocks/>
          </p:cNvSpPr>
          <p:nvPr/>
        </p:nvSpPr>
        <p:spPr>
          <a:xfrm>
            <a:off x="6443869" y="2100275"/>
            <a:ext cx="5151783" cy="471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/>
              <a:t>Adaptations for absorption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3539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/>
          </p:cNvSpPr>
          <p:nvPr/>
        </p:nvSpPr>
        <p:spPr bwMode="auto">
          <a:xfrm>
            <a:off x="9750426" y="80264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Figure 14.13</a:t>
            </a:r>
          </a:p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Slide 14.14A</a:t>
            </a:r>
          </a:p>
        </p:txBody>
      </p:sp>
      <p:sp>
        <p:nvSpPr>
          <p:cNvPr id="46083" name="Rectangle 2"/>
          <p:cNvSpPr>
            <a:spLocks/>
          </p:cNvSpPr>
          <p:nvPr/>
        </p:nvSpPr>
        <p:spPr bwMode="auto">
          <a:xfrm>
            <a:off x="1524000" y="-2806700"/>
            <a:ext cx="8763000" cy="68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C6C6C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6084" name="Rectangle 3"/>
          <p:cNvSpPr>
            <a:spLocks/>
          </p:cNvSpPr>
          <p:nvPr/>
        </p:nvSpPr>
        <p:spPr bwMode="auto">
          <a:xfrm>
            <a:off x="1270000" y="-3213100"/>
            <a:ext cx="8686800" cy="6858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B81DE2-DD2D-4C22-BDA0-9555095C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of Proteins and Carbohydrates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9CE83F-71E5-4FF2-8190-2452D05D5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608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>
            <a:fillRect/>
          </a:stretch>
        </p:blipFill>
        <p:spPr bwMode="auto">
          <a:xfrm>
            <a:off x="517525" y="1234908"/>
            <a:ext cx="56911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Line 6"/>
          <p:cNvSpPr>
            <a:spLocks noChangeShapeType="1"/>
          </p:cNvSpPr>
          <p:nvPr/>
        </p:nvSpPr>
        <p:spPr bwMode="auto">
          <a:xfrm flipH="1">
            <a:off x="14389100" y="2120900"/>
            <a:ext cx="876300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6088" name="Rectangle 7"/>
          <p:cNvSpPr>
            <a:spLocks/>
          </p:cNvSpPr>
          <p:nvPr/>
        </p:nvSpPr>
        <p:spPr bwMode="auto">
          <a:xfrm>
            <a:off x="6496050" y="1498600"/>
            <a:ext cx="508635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/>
            <a:r>
              <a:rPr lang="en-US" sz="2400" b="1" dirty="0">
                <a:solidFill>
                  <a:srgbClr val="0000CC"/>
                </a:solidFill>
                <a:cs typeface="Times" charset="0"/>
                <a:sym typeface="Times" charset="0"/>
              </a:rPr>
              <a:t>Hepatic portal vein </a:t>
            </a:r>
            <a:r>
              <a:rPr lang="en-US" sz="2400" dirty="0">
                <a:solidFill>
                  <a:srgbClr val="0000CC"/>
                </a:solidFill>
                <a:cs typeface="Times" charset="0"/>
                <a:sym typeface="Times" charset="0"/>
              </a:rPr>
              <a:t>carries glucose to the liver.</a:t>
            </a:r>
          </a:p>
          <a:p>
            <a:pPr marL="39688"/>
            <a:endParaRPr lang="en-US" sz="2400" dirty="0">
              <a:solidFill>
                <a:srgbClr val="0000CC"/>
              </a:solidFill>
              <a:cs typeface="Times" charset="0"/>
              <a:sym typeface="Times" charset="0"/>
            </a:endParaRPr>
          </a:p>
          <a:p>
            <a:pPr marL="39688"/>
            <a:r>
              <a:rPr lang="en-US" sz="2400" dirty="0">
                <a:solidFill>
                  <a:srgbClr val="0000CC"/>
                </a:solidFill>
                <a:cs typeface="Times" charset="0"/>
                <a:sym typeface="Times" charset="0"/>
              </a:rPr>
              <a:t>Glucose is absorbed from the blood by cells for respiration and any excess is converted to fat for storage</a:t>
            </a:r>
          </a:p>
        </p:txBody>
      </p:sp>
    </p:spTree>
    <p:extLst>
      <p:ext uri="{BB962C8B-B14F-4D97-AF65-F5344CB8AC3E}">
        <p14:creationId xmlns:p14="http://schemas.microsoft.com/office/powerpoint/2010/main" val="12838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Absorption of Amino acids and Glucose-Co -Transport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63094"/>
            <a:ext cx="6127102" cy="5285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5322" y="1363094"/>
            <a:ext cx="49898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>
                <a:solidFill>
                  <a:srgbClr val="0000CC"/>
                </a:solidFill>
              </a:rPr>
              <a:t>Sodium ions transported out of epithelial cell via the sodium potassium pump (requires ATP)</a:t>
            </a: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0000CC"/>
                </a:solidFill>
              </a:rPr>
              <a:t>Maintains low concentration of sodium ions inside the epithelial cell compared to the lumen</a:t>
            </a: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0000CC"/>
                </a:solidFill>
              </a:rPr>
              <a:t>Sodium ions diffuse down a concentration gradient from the lumen into the epithelial cell by facilitated diffusion </a:t>
            </a:r>
            <a:r>
              <a:rPr lang="en-GB" sz="2000" dirty="0" err="1">
                <a:solidFill>
                  <a:srgbClr val="0000CC"/>
                </a:solidFill>
              </a:rPr>
              <a:t>grabing</a:t>
            </a:r>
            <a:r>
              <a:rPr lang="en-GB" sz="2000" dirty="0">
                <a:solidFill>
                  <a:srgbClr val="0000CC"/>
                </a:solidFill>
              </a:rPr>
              <a:t> a glucose/amino acid molecule with it (against a concentration gradient)-Co Transport</a:t>
            </a: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0000CC"/>
                </a:solidFill>
              </a:rPr>
              <a:t>Glucose/amino acids pass into the blood via facilitated diffusion.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79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Absorption of lipids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8465" y="1340768"/>
            <a:ext cx="3353936" cy="251561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Triglycerides once digested to </a:t>
            </a:r>
            <a:r>
              <a:rPr lang="en-GB" sz="29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monoglycerides</a:t>
            </a:r>
            <a:r>
              <a:rPr lang="en-GB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fatty acids by pancreatic lipase remain in association with the bile salts. The structures formed are called </a:t>
            </a:r>
            <a:r>
              <a:rPr lang="en-GB" sz="29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micelles</a:t>
            </a:r>
          </a:p>
          <a:p>
            <a:endParaRPr lang="en-GB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A635C2D-E608-4991-A138-46035B12B15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>
            <a:fillRect/>
          </a:stretch>
        </p:blipFill>
        <p:spPr bwMode="auto">
          <a:xfrm>
            <a:off x="609600" y="1252508"/>
            <a:ext cx="7618865" cy="301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42D2F1-B860-4F0C-AD67-CA19A33FA250}"/>
              </a:ext>
            </a:extLst>
          </p:cNvPr>
          <p:cNvSpPr txBox="1">
            <a:spLocks/>
          </p:cNvSpPr>
          <p:nvPr/>
        </p:nvSpPr>
        <p:spPr>
          <a:xfrm>
            <a:off x="556591" y="4334863"/>
            <a:ext cx="11025809" cy="2621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Once the micelle comes into contact with the epithelial cell lining the ileum they break down and release the non-polar monoglycerides and fatty acids which</a:t>
            </a:r>
            <a:r>
              <a:rPr lang="en-GB" sz="29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9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diffuse</a:t>
            </a:r>
            <a:r>
              <a:rPr lang="en-GB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across the cell-surface membrane into the epithelial cells.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They are then transported to the </a:t>
            </a:r>
            <a:r>
              <a:rPr lang="en-GB" sz="29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endoplasmic reticulum </a:t>
            </a:r>
            <a:r>
              <a:rPr lang="en-GB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where they are recombined to form </a:t>
            </a:r>
            <a:r>
              <a:rPr lang="en-GB" sz="29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triglycerides</a:t>
            </a:r>
            <a:r>
              <a:rPr lang="en-GB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In the endoplasmic reticulum and </a:t>
            </a:r>
            <a:r>
              <a:rPr lang="en-GB" sz="29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 the Golgi </a:t>
            </a:r>
            <a:r>
              <a:rPr lang="en-GB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apparatus the triglycerides associate with cholesterol and lipoproteins which become surrounded by a protein coat to form structures called </a:t>
            </a:r>
            <a:r>
              <a:rPr lang="en-GB" sz="29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chylomicrons.</a:t>
            </a:r>
            <a:r>
              <a:rPr lang="en-GB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5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12303125" y="8331200"/>
            <a:ext cx="140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/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Figure 14.14</a:t>
            </a:r>
          </a:p>
          <a:p>
            <a:pPr marL="39688" algn="r"/>
            <a:r>
              <a:rPr lang="en-US" sz="1200">
                <a:solidFill>
                  <a:srgbClr val="000066"/>
                </a:solidFill>
                <a:latin typeface="Times" charset="0"/>
                <a:cs typeface="Times" charset="0"/>
                <a:sym typeface="Times" charset="0"/>
              </a:rPr>
              <a:t>Slide 14.14B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A667B6-638D-4277-9BE9-E6F9D56C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Absorption of lipids</a:t>
            </a:r>
            <a:endParaRPr lang="en-GB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004C33-0B16-4730-B4EA-03E4777D2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8464" y="1379621"/>
            <a:ext cx="3761373" cy="2936901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4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chylomicrons are </a:t>
            </a:r>
            <a:r>
              <a:rPr lang="en-GB" sz="4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water soluble </a:t>
            </a:r>
            <a:r>
              <a:rPr lang="en-GB" sz="4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lipoproteins and are too big to pass into blood capillaries but can enter the large pores of the </a:t>
            </a:r>
            <a:r>
              <a:rPr lang="en-GB" sz="4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lacteals</a:t>
            </a:r>
            <a:r>
              <a:rPr lang="en-GB" sz="4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Thus the chylomicrons move out of epithelial cell by </a:t>
            </a:r>
            <a:r>
              <a:rPr lang="en-GB" sz="4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exocytosis</a:t>
            </a:r>
            <a:r>
              <a:rPr lang="en-GB" sz="4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and enter the lymphatic capillaries called l</a:t>
            </a:r>
            <a:r>
              <a:rPr lang="en-GB" sz="4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acteals.</a:t>
            </a:r>
            <a:r>
              <a:rPr lang="en-GB" sz="4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pic>
        <p:nvPicPr>
          <p:cNvPr id="47110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5"/>
          <a:stretch>
            <a:fillRect/>
          </a:stretch>
        </p:blipFill>
        <p:spPr bwMode="auto">
          <a:xfrm>
            <a:off x="609600" y="1252508"/>
            <a:ext cx="7618865" cy="301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5E7BC49-AAE8-4CCB-A9CA-9687AFB481F0}"/>
              </a:ext>
            </a:extLst>
          </p:cNvPr>
          <p:cNvSpPr txBox="1">
            <a:spLocks/>
          </p:cNvSpPr>
          <p:nvPr/>
        </p:nvSpPr>
        <p:spPr>
          <a:xfrm>
            <a:off x="609600" y="4390734"/>
            <a:ext cx="10972800" cy="272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They are then transported in the lymphatic vessels which eventually empty through the </a:t>
            </a:r>
            <a:r>
              <a:rPr lang="en-GB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thoracic duct </a:t>
            </a:r>
            <a:r>
              <a:rPr lang="en-GB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into circulatory system.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Transport of lipids into the lymphatic system</a:t>
            </a:r>
          </a:p>
        </p:txBody>
      </p:sp>
      <p:pic>
        <p:nvPicPr>
          <p:cNvPr id="4" name="irc_mi" descr="http://image.slidesharecdn.com/thelymphaticsystem08-130408050126-phpapp01/95/the-lymphatic-system-08-10-638.jpg?cb=1365397349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4521"/>
            <a:ext cx="6518988" cy="4910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285450" y="1561254"/>
            <a:ext cx="429694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CC"/>
                </a:solidFill>
              </a:rPr>
              <a:t>Lymphatic system (in green). </a:t>
            </a:r>
          </a:p>
          <a:p>
            <a:endParaRPr lang="en-GB" sz="2000" dirty="0">
              <a:solidFill>
                <a:srgbClr val="0000CC"/>
              </a:solidFill>
            </a:endParaRPr>
          </a:p>
          <a:p>
            <a:r>
              <a:rPr lang="en-GB" sz="2000" dirty="0">
                <a:solidFill>
                  <a:srgbClr val="0000CC"/>
                </a:solidFill>
              </a:rPr>
              <a:t>Lipids are transported into the lacteals found at the centre of the villi in the ileum. </a:t>
            </a:r>
          </a:p>
          <a:p>
            <a:endParaRPr lang="en-GB" sz="2000" dirty="0">
              <a:solidFill>
                <a:srgbClr val="0000CC"/>
              </a:solidFill>
            </a:endParaRPr>
          </a:p>
          <a:p>
            <a:r>
              <a:rPr lang="en-GB" sz="2000" dirty="0">
                <a:solidFill>
                  <a:srgbClr val="0000CC"/>
                </a:solidFill>
              </a:rPr>
              <a:t>They enter the blood stream via the thoracic </a:t>
            </a:r>
            <a:r>
              <a:rPr lang="en-GB" sz="2000" dirty="0" smtClean="0">
                <a:solidFill>
                  <a:srgbClr val="0000CC"/>
                </a:solidFill>
              </a:rPr>
              <a:t>duct</a:t>
            </a:r>
          </a:p>
          <a:p>
            <a:endParaRPr lang="en-GB" sz="2000" dirty="0">
              <a:solidFill>
                <a:srgbClr val="0000CC"/>
              </a:solidFill>
            </a:endParaRPr>
          </a:p>
          <a:p>
            <a:r>
              <a:rPr lang="en-GB" sz="2000" dirty="0" smtClean="0">
                <a:solidFill>
                  <a:srgbClr val="0000CC"/>
                </a:solidFill>
              </a:rPr>
              <a:t>Once in the blood stream, the endothelial cells will hydrolyse the triglycerides and they can then diffuse into cells</a:t>
            </a:r>
            <a:endParaRPr lang="en-GB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7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Recall Activities</a:t>
            </a:r>
          </a:p>
          <a:p>
            <a:r>
              <a:rPr lang="en-GB" dirty="0" smtClean="0"/>
              <a:t>Watch this video </a:t>
            </a:r>
          </a:p>
          <a:p>
            <a:r>
              <a:rPr lang="en-GB" dirty="0" smtClean="0"/>
              <a:t>Complete student booklet</a:t>
            </a:r>
          </a:p>
          <a:p>
            <a:r>
              <a:rPr lang="en-GB" dirty="0" smtClean="0"/>
              <a:t>This content will NOT be covered in lessons</a:t>
            </a:r>
          </a:p>
          <a:p>
            <a:r>
              <a:rPr lang="en-GB" dirty="0" smtClean="0"/>
              <a:t>Research and read up on digestion in other sources:</a:t>
            </a:r>
          </a:p>
          <a:p>
            <a:pPr lvl="1"/>
            <a:r>
              <a:rPr lang="en-GB" dirty="0" smtClean="0"/>
              <a:t>Text book</a:t>
            </a:r>
          </a:p>
          <a:p>
            <a:pPr lvl="1"/>
            <a:r>
              <a:rPr lang="en-GB" dirty="0" smtClean="0"/>
              <a:t>Articles (see GOL)</a:t>
            </a:r>
          </a:p>
          <a:p>
            <a:pPr lvl="1"/>
            <a:r>
              <a:rPr lang="en-GB" dirty="0" smtClean="0"/>
              <a:t>Videos (links in presentation)</a:t>
            </a:r>
          </a:p>
          <a:p>
            <a:pPr lvl="0"/>
            <a:r>
              <a:rPr lang="en-GB" dirty="0" smtClean="0"/>
              <a:t>Complete the exam questions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902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764766"/>
          </a:xfrm>
        </p:spPr>
        <p:txBody>
          <a:bodyPr vert="horz" lIns="91440" tIns="45720" rIns="132080" bIns="45720" rtlCol="0" anchor="ctr">
            <a:norm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omic Sans MS" charset="0"/>
                <a:cs typeface="Comic Sans MS" charset="0"/>
                <a:sym typeface="Comic Sans MS" charset="0"/>
              </a:rPr>
              <a:t>Overview of absorption</a:t>
            </a:r>
            <a:r>
              <a:rPr lang="en-US" sz="36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in the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Comic Sans MS" charset="0"/>
                <a:cs typeface="Comic Sans MS" charset="0"/>
                <a:sym typeface="Comic Sans MS" charset="0"/>
              </a:rPr>
              <a:t>ileum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739911-2F96-49A4-9ACF-91136B1EE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505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3" r="65295"/>
          <a:stretch>
            <a:fillRect/>
          </a:stretch>
        </p:blipFill>
        <p:spPr bwMode="auto">
          <a:xfrm>
            <a:off x="560388" y="1325530"/>
            <a:ext cx="3595545" cy="52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Line 3"/>
          <p:cNvSpPr>
            <a:spLocks noChangeShapeType="1"/>
          </p:cNvSpPr>
          <p:nvPr/>
        </p:nvSpPr>
        <p:spPr bwMode="auto">
          <a:xfrm>
            <a:off x="4395789" y="1196976"/>
            <a:ext cx="1587" cy="540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45061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00" y="1547000"/>
            <a:ext cx="58293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5"/>
          <p:cNvSpPr>
            <a:spLocks/>
          </p:cNvSpPr>
          <p:nvPr/>
        </p:nvSpPr>
        <p:spPr bwMode="auto">
          <a:xfrm>
            <a:off x="6007101" y="1854200"/>
            <a:ext cx="8958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cs typeface="Arial" charset="0"/>
              </a:rPr>
              <a:t>diffusion and</a:t>
            </a:r>
          </a:p>
        </p:txBody>
      </p:sp>
      <p:sp>
        <p:nvSpPr>
          <p:cNvPr id="45063" name="Rectangle 6"/>
          <p:cNvSpPr>
            <a:spLocks/>
          </p:cNvSpPr>
          <p:nvPr/>
        </p:nvSpPr>
        <p:spPr bwMode="auto">
          <a:xfrm>
            <a:off x="6007101" y="2311400"/>
            <a:ext cx="89588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>
                <a:cs typeface="Arial" charset="0"/>
              </a:rPr>
              <a:t>diffusion and</a:t>
            </a:r>
          </a:p>
        </p:txBody>
      </p:sp>
      <p:sp>
        <p:nvSpPr>
          <p:cNvPr id="45064" name="AutoShape 7"/>
          <p:cNvSpPr>
            <a:spLocks/>
          </p:cNvSpPr>
          <p:nvPr/>
        </p:nvSpPr>
        <p:spPr bwMode="auto">
          <a:xfrm>
            <a:off x="4749800" y="7886700"/>
            <a:ext cx="381000" cy="292100"/>
          </a:xfrm>
          <a:custGeom>
            <a:avLst/>
            <a:gdLst>
              <a:gd name="T0" fmla="*/ 11356 w 22712"/>
              <a:gd name="T1" fmla="*/ 0 h 23880"/>
              <a:gd name="T2" fmla="*/ 14693 w 22712"/>
              <a:gd name="T3" fmla="*/ 7110 h 23880"/>
              <a:gd name="T4" fmla="*/ 22156 w 22712"/>
              <a:gd name="T5" fmla="*/ 8250 h 23880"/>
              <a:gd name="T6" fmla="*/ 16756 w 22712"/>
              <a:gd name="T7" fmla="*/ 13785 h 23880"/>
              <a:gd name="T8" fmla="*/ 18031 w 22712"/>
              <a:gd name="T9" fmla="*/ 21600 h 23880"/>
              <a:gd name="T10" fmla="*/ 11356 w 22712"/>
              <a:gd name="T11" fmla="*/ 17910 h 23880"/>
              <a:gd name="T12" fmla="*/ 4681 w 22712"/>
              <a:gd name="T13" fmla="*/ 21600 h 23880"/>
              <a:gd name="T14" fmla="*/ 5956 w 22712"/>
              <a:gd name="T15" fmla="*/ 13785 h 23880"/>
              <a:gd name="T16" fmla="*/ 556 w 22712"/>
              <a:gd name="T17" fmla="*/ 8250 h 23880"/>
              <a:gd name="T18" fmla="*/ 8019 w 22712"/>
              <a:gd name="T19" fmla="*/ 7110 h 23880"/>
              <a:gd name="T20" fmla="*/ 11356 w 22712"/>
              <a:gd name="T21" fmla="*/ 0 h 23880"/>
              <a:gd name="T22" fmla="*/ 11356 w 22712"/>
              <a:gd name="T23" fmla="*/ 0 h 23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712" h="23880">
                <a:moveTo>
                  <a:pt x="11356" y="0"/>
                </a:moveTo>
                <a:lnTo>
                  <a:pt x="14693" y="7110"/>
                </a:lnTo>
                <a:lnTo>
                  <a:pt x="22156" y="8250"/>
                </a:lnTo>
                <a:lnTo>
                  <a:pt x="16756" y="13785"/>
                </a:lnTo>
                <a:lnTo>
                  <a:pt x="18031" y="21600"/>
                </a:lnTo>
                <a:lnTo>
                  <a:pt x="11356" y="17910"/>
                </a:lnTo>
                <a:lnTo>
                  <a:pt x="4681" y="21600"/>
                </a:lnTo>
                <a:lnTo>
                  <a:pt x="5956" y="13785"/>
                </a:lnTo>
                <a:lnTo>
                  <a:pt x="556" y="8250"/>
                </a:lnTo>
                <a:lnTo>
                  <a:pt x="8019" y="7110"/>
                </a:lnTo>
                <a:lnTo>
                  <a:pt x="11356" y="0"/>
                </a:lnTo>
                <a:close/>
                <a:moveTo>
                  <a:pt x="11356" y="0"/>
                </a:moveTo>
              </a:path>
            </a:pathLst>
          </a:custGeom>
          <a:solidFill>
            <a:schemeClr val="accent1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45065" name="Rectangle 8"/>
          <p:cNvSpPr>
            <a:spLocks/>
          </p:cNvSpPr>
          <p:nvPr/>
        </p:nvSpPr>
        <p:spPr bwMode="auto">
          <a:xfrm>
            <a:off x="4637232" y="1104435"/>
            <a:ext cx="60960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dirty="0">
                <a:solidFill>
                  <a:srgbClr val="0000CC"/>
                </a:solidFill>
                <a:cs typeface="Arial" charset="0"/>
              </a:rPr>
              <a:t>most water is reabsorbed together with soluble nutrients </a:t>
            </a:r>
          </a:p>
        </p:txBody>
      </p:sp>
    </p:spTree>
    <p:extLst>
      <p:ext uri="{BB962C8B-B14F-4D97-AF65-F5344CB8AC3E}">
        <p14:creationId xmlns:p14="http://schemas.microsoft.com/office/powerpoint/2010/main" val="18426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Lactose intolerance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hlinkClick r:id="rId2"/>
              </a:rPr>
              <a:t>https://www.youtube.com/watch?v=_i2cclGYPx0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490616"/>
            <a:ext cx="10972800" cy="9285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mtClean="0"/>
              <a:t>Coeliac disease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09600" y="3983164"/>
            <a:ext cx="1097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hlinkClick r:id="rId3"/>
              </a:rPr>
              <a:t>https://www.youtube.com/watch?v=nXzBApAx5lY</a:t>
            </a:r>
            <a:endParaRPr lang="en-GB" sz="2000" u="sng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48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digestion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2"/>
              </a:rPr>
              <a:t>Bozeman – Digestive System</a:t>
            </a:r>
          </a:p>
          <a:p>
            <a:r>
              <a:rPr lang="en-GB" dirty="0" smtClean="0">
                <a:hlinkClick r:id="rId3"/>
              </a:rPr>
              <a:t>Information/notes on digestion</a:t>
            </a:r>
          </a:p>
          <a:p>
            <a:endParaRPr lang="en-GB" dirty="0">
              <a:hlinkClick r:id="rId3"/>
            </a:endParaRPr>
          </a:p>
          <a:p>
            <a:r>
              <a:rPr lang="en-GB" dirty="0" smtClean="0">
                <a:hlinkClick r:id="rId3"/>
              </a:rPr>
              <a:t>Animation of lipid digestion and absorption</a:t>
            </a:r>
            <a:endParaRPr lang="en-GB" dirty="0" smtClean="0"/>
          </a:p>
          <a:p>
            <a:r>
              <a:rPr lang="en-US" dirty="0" smtClean="0">
                <a:hlinkClick r:id="rId4"/>
              </a:rPr>
              <a:t>Animation of protein digestion and absorption</a:t>
            </a:r>
          </a:p>
          <a:p>
            <a:r>
              <a:rPr lang="en-US" dirty="0" smtClean="0">
                <a:hlinkClick r:id="rId4"/>
              </a:rPr>
              <a:t>Animation of carbohydrate digestion and absorption</a:t>
            </a:r>
          </a:p>
        </p:txBody>
      </p:sp>
    </p:spTree>
    <p:extLst>
      <p:ext uri="{BB962C8B-B14F-4D97-AF65-F5344CB8AC3E}">
        <p14:creationId xmlns:p14="http://schemas.microsoft.com/office/powerpoint/2010/main" val="37455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3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Completing the booklet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Must do everything</a:t>
            </a:r>
          </a:p>
          <a:p>
            <a:r>
              <a:rPr lang="en-GB" dirty="0" smtClean="0"/>
              <a:t>Note format – don’t copy</a:t>
            </a:r>
          </a:p>
          <a:p>
            <a:r>
              <a:rPr lang="en-GB" dirty="0" smtClean="0"/>
              <a:t>Working document – add in information as you go along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4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132080" bIns="45720" rtlCol="0" anchor="ctr">
            <a:normAutofit/>
          </a:bodyPr>
          <a:lstStyle/>
          <a:p>
            <a:r>
              <a:rPr lang="en-US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Human Nutrition </a:t>
            </a:r>
            <a:endParaRPr lang="en-US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132080" bIns="45720" rtlCol="0">
            <a:normAutofit/>
          </a:bodyPr>
          <a:lstStyle/>
          <a:p>
            <a:pPr marL="649288" indent="-609600">
              <a:lnSpc>
                <a:spcPct val="80000"/>
              </a:lnSpc>
              <a:buNone/>
            </a:pPr>
            <a:endParaRPr lang="en-US" sz="2400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>
              <a:lnSpc>
                <a:spcPct val="80000"/>
              </a:lnSpc>
              <a:buNone/>
            </a:pPr>
            <a:r>
              <a:rPr lang="en-US" sz="2400" dirty="0">
                <a:solidFill>
                  <a:srgbClr val="003DCC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Gut </a:t>
            </a:r>
            <a:r>
              <a:rPr lang="en-US" sz="2400" dirty="0" err="1">
                <a:solidFill>
                  <a:srgbClr val="003DCC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specialised</a:t>
            </a:r>
            <a:r>
              <a:rPr lang="en-US" sz="2400" dirty="0">
                <a:solidFill>
                  <a:srgbClr val="003DCC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 for: </a:t>
            </a:r>
            <a:endParaRPr lang="en-US" sz="2400" dirty="0">
              <a:solidFill>
                <a:srgbClr val="003DCC"/>
              </a:solidFill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>
              <a:lnSpc>
                <a:spcPct val="80000"/>
              </a:lnSpc>
              <a:buNone/>
            </a:pPr>
            <a:endParaRPr lang="en-US" sz="2400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>
              <a:lnSpc>
                <a:spcPct val="80000"/>
              </a:lnSpc>
              <a:buSzPct val="99000"/>
              <a:buFont typeface="Arial" charset="0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Ingestion</a:t>
            </a:r>
            <a:r>
              <a:rPr lang="en-US" sz="24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– solid food taken in through mouth</a:t>
            </a:r>
            <a:endParaRPr lang="en-US" dirty="0">
              <a:latin typeface="+mn-lt"/>
            </a:endParaRPr>
          </a:p>
          <a:p>
            <a:pPr marL="649288" indent="-609600">
              <a:lnSpc>
                <a:spcPct val="80000"/>
              </a:lnSpc>
              <a:buSzPct val="99000"/>
              <a:buFont typeface="Arial" charset="0"/>
              <a:buAutoNum type="arabicPeriod" startAt="2"/>
            </a:pPr>
            <a:r>
              <a:rPr lang="en-US" sz="2400" dirty="0">
                <a:solidFill>
                  <a:srgbClr val="FF00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Digestion</a:t>
            </a:r>
            <a:r>
              <a:rPr lang="en-US" sz="24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– mechanical &amp; chemical breakdown of large insoluble molecules into small soluble molecules</a:t>
            </a:r>
            <a:endParaRPr lang="en-US" dirty="0">
              <a:latin typeface="+mn-lt"/>
            </a:endParaRPr>
          </a:p>
          <a:p>
            <a:pPr marL="649288" indent="-609600">
              <a:lnSpc>
                <a:spcPct val="80000"/>
              </a:lnSpc>
              <a:buSzPct val="99000"/>
              <a:buFont typeface="Arial" charset="0"/>
              <a:buAutoNum type="arabicPeriod" startAt="3"/>
            </a:pPr>
            <a:r>
              <a:rPr lang="en-US" sz="2400" dirty="0">
                <a:solidFill>
                  <a:srgbClr val="FF00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Absorption</a:t>
            </a:r>
            <a:r>
              <a:rPr lang="en-US" sz="24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– soluble molecules absorbed across cell membrane into the bloodstream</a:t>
            </a:r>
            <a:endParaRPr lang="en-US" sz="2400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  <a:p>
            <a:pPr marL="649288" indent="-609600">
              <a:lnSpc>
                <a:spcPct val="80000"/>
              </a:lnSpc>
              <a:buSzPct val="99000"/>
              <a:buFont typeface="Arial" charset="0"/>
              <a:buAutoNum type="arabicPeriod" startAt="3"/>
            </a:pPr>
            <a:r>
              <a:rPr lang="en-US" sz="2400" dirty="0">
                <a:solidFill>
                  <a:srgbClr val="FF0000"/>
                </a:solidFill>
                <a:latin typeface="+mn-lt"/>
                <a:ea typeface="Comic Sans MS" charset="0"/>
                <a:cs typeface="Comic Sans MS" charset="0"/>
                <a:sym typeface="Comic Sans MS" charset="0"/>
              </a:rPr>
              <a:t>Egestion</a:t>
            </a:r>
            <a:r>
              <a:rPr lang="en-US" sz="2400" dirty="0">
                <a:latin typeface="+mn-lt"/>
                <a:ea typeface="Comic Sans MS" charset="0"/>
                <a:cs typeface="Comic Sans MS" charset="0"/>
                <a:sym typeface="Comic Sans MS" charset="0"/>
              </a:rPr>
              <a:t> – elimination of undigested material from the body </a:t>
            </a:r>
            <a:endParaRPr lang="en-US" sz="2400" dirty="0">
              <a:latin typeface="+mn-lt"/>
              <a:ea typeface="ヒラギノ明朝 ProN W3" charset="0"/>
              <a:cs typeface="ヒラギノ明朝 ProN W3" charset="0"/>
              <a:sym typeface="Comic Sans MS" charset="0"/>
            </a:endParaRPr>
          </a:p>
        </p:txBody>
      </p:sp>
      <p:sp>
        <p:nvSpPr>
          <p:cNvPr id="12293" name="Rectangle 4"/>
          <p:cNvSpPr>
            <a:spLocks/>
          </p:cNvSpPr>
          <p:nvPr/>
        </p:nvSpPr>
        <p:spPr bwMode="auto">
          <a:xfrm>
            <a:off x="15430500" y="7429500"/>
            <a:ext cx="4621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cs typeface="Arial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1777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132080" bIns="45720" rtlCol="0" anchor="ctr">
            <a:normAutofit/>
          </a:bodyPr>
          <a:lstStyle/>
          <a:p>
            <a:r>
              <a:rPr lang="en-US" sz="3000" dirty="0">
                <a:ea typeface="ヒラギノ明朝 ProN W3" charset="0"/>
                <a:sym typeface="Comic Sans MS" charset="0"/>
              </a:rPr>
              <a:t>Digestive System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5226908"/>
            <a:ext cx="3159211" cy="899256"/>
          </a:xfrm>
        </p:spPr>
        <p:txBody>
          <a:bodyPr vert="horz" lIns="91440" tIns="45720" rIns="132080" bIns="45720" rtlCol="0">
            <a:normAutofit/>
          </a:bodyPr>
          <a:lstStyle/>
          <a:p>
            <a:pPr marL="0" indent="0" eaLnBrk="1" hangingPunct="1">
              <a:buNone/>
            </a:pPr>
            <a:r>
              <a:rPr lang="en-US" sz="1600" dirty="0" smtClean="0">
                <a:hlinkClick r:id="rId2"/>
              </a:rPr>
              <a:t>Test your knowledge of the structure of the digestive system with this link</a:t>
            </a:r>
            <a:endParaRPr lang="en-US" sz="1600" dirty="0" smtClean="0">
              <a:hlinkClick r:id="rId2"/>
            </a:endParaRPr>
          </a:p>
          <a:p>
            <a:pPr marL="0" indent="0" eaLnBrk="1" hangingPunct="1">
              <a:buNone/>
            </a:pPr>
            <a:endParaRPr lang="en-US" sz="1800" u="sng" dirty="0">
              <a:hlinkClick r:id="rId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341" y="1203158"/>
            <a:ext cx="3509318" cy="52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95013"/>
            <a:ext cx="7152928" cy="4525963"/>
          </a:xfrm>
        </p:spPr>
        <p:txBody>
          <a:bodyPr>
            <a:normAutofit/>
          </a:bodyPr>
          <a:lstStyle/>
          <a:p>
            <a:r>
              <a:rPr lang="en-GB" sz="2400" dirty="0"/>
              <a:t>This is the buccal cavity in a human and is where mechanical digestion and mastication (chewing) takes place.</a:t>
            </a:r>
          </a:p>
          <a:p>
            <a:r>
              <a:rPr lang="en-GB" sz="2400" dirty="0"/>
              <a:t>Saliva in the mouth consists of mucin (binds food together), salivary amylase (digests starch to maltose) and mineral salts (regulates pH around 7, neutral).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284" y="1395013"/>
            <a:ext cx="298113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Oesophagus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422504" cy="3342501"/>
          </a:xfrm>
        </p:spPr>
        <p:txBody>
          <a:bodyPr>
            <a:normAutofit fontScale="92500"/>
          </a:bodyPr>
          <a:lstStyle/>
          <a:p>
            <a:r>
              <a:rPr lang="en-GB" sz="2600" dirty="0"/>
              <a:t>Peristalsis of the circular muscle contracts and relaxes to push food down.</a:t>
            </a:r>
          </a:p>
          <a:p>
            <a:r>
              <a:rPr lang="en-GB" sz="2600" dirty="0"/>
              <a:t>The upper part of the oesophagus is under conscious control until a point when it becomes involuntary.</a:t>
            </a:r>
          </a:p>
          <a:p>
            <a:r>
              <a:rPr lang="en-GB" sz="2600" dirty="0"/>
              <a:t>It usually takes between 4 and 8 seconds for food to travel from mouth to stomach.</a:t>
            </a:r>
          </a:p>
          <a:p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803" y="1434917"/>
            <a:ext cx="4368669" cy="350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stomach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21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Muscular sac with inner layer that produces enzymes</a:t>
            </a:r>
          </a:p>
          <a:p>
            <a:pPr>
              <a:lnSpc>
                <a:spcPct val="120000"/>
              </a:lnSpc>
            </a:pPr>
            <a:r>
              <a:rPr lang="en-GB" dirty="0"/>
              <a:t>Stores and digests food</a:t>
            </a:r>
          </a:p>
          <a:p>
            <a:pPr>
              <a:lnSpc>
                <a:spcPct val="120000"/>
              </a:lnSpc>
            </a:pPr>
            <a:r>
              <a:rPr lang="en-GB" dirty="0"/>
              <a:t>Acidic conditions (pH1/2, enzyme optimum pH).</a:t>
            </a:r>
          </a:p>
          <a:p>
            <a:pPr>
              <a:lnSpc>
                <a:spcPct val="120000"/>
              </a:lnSpc>
            </a:pPr>
            <a:r>
              <a:rPr lang="en-GB" dirty="0"/>
              <a:t>Mechanical digestion takes place here (churning of the stomach makes food break down in size giving it a larger surface area).</a:t>
            </a:r>
          </a:p>
          <a:p>
            <a:pPr>
              <a:lnSpc>
                <a:spcPct val="120000"/>
              </a:lnSpc>
            </a:pPr>
            <a:r>
              <a:rPr lang="en-GB" dirty="0"/>
              <a:t>While food is in the stomach it mixes with gastric juice by churning.</a:t>
            </a:r>
          </a:p>
          <a:p>
            <a:pPr>
              <a:lnSpc>
                <a:spcPct val="120000"/>
              </a:lnSpc>
            </a:pPr>
            <a:r>
              <a:rPr lang="en-GB" dirty="0"/>
              <a:t>Chemical digestion also takes place here because the gastric juices produced consist of: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Pepsin – digest Proteins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Rennin – </a:t>
            </a:r>
            <a:r>
              <a:rPr lang="en-GB" dirty="0" smtClean="0"/>
              <a:t>digest </a:t>
            </a:r>
            <a:r>
              <a:rPr lang="en-GB" dirty="0"/>
              <a:t>proteins.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Hydrochloric acid (</a:t>
            </a:r>
            <a:r>
              <a:rPr lang="en-GB" dirty="0" err="1"/>
              <a:t>HCl</a:t>
            </a:r>
            <a:r>
              <a:rPr lang="en-GB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Mucus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365" y="1368212"/>
            <a:ext cx="3181024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1BA999DC5044AABA3F6C766A53CBA" ma:contentTypeVersion="1" ma:contentTypeDescription="Create a new document." ma:contentTypeScope="" ma:versionID="1a7056195e1fab4308c83d9ea1a6fb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1E94A-77DA-4B1C-AA46-A88C07076C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0C045D-6006-4E76-9CB2-D676E8FEE557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F5AA5D-B643-4B8E-8E2A-509CAF4CE8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5915</TotalTime>
  <Words>1668</Words>
  <Application>Microsoft Office PowerPoint</Application>
  <PresentationFormat>Widescreen</PresentationFormat>
  <Paragraphs>181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Comic Sans MS</vt:lpstr>
      <vt:lpstr>Times</vt:lpstr>
      <vt:lpstr>Times New Roman</vt:lpstr>
      <vt:lpstr>ヒラギノ明朝 ProN W3</vt:lpstr>
      <vt:lpstr>ヒラギノ角ゴ ProN W3</vt:lpstr>
      <vt:lpstr>1_Office Theme</vt:lpstr>
      <vt:lpstr>Digestion &amp; Absorption</vt:lpstr>
      <vt:lpstr>Specification 3.3.3</vt:lpstr>
      <vt:lpstr>Independent Work</vt:lpstr>
      <vt:lpstr>Completing the booklet</vt:lpstr>
      <vt:lpstr>Human Nutrition </vt:lpstr>
      <vt:lpstr>Digestive System</vt:lpstr>
      <vt:lpstr>Mouth</vt:lpstr>
      <vt:lpstr>The Oesophagus</vt:lpstr>
      <vt:lpstr>The stomach</vt:lpstr>
      <vt:lpstr>The Duodenum</vt:lpstr>
      <vt:lpstr>The Liver</vt:lpstr>
      <vt:lpstr>The Pancreas</vt:lpstr>
      <vt:lpstr>The ileum</vt:lpstr>
      <vt:lpstr>The large intestine</vt:lpstr>
      <vt:lpstr>The Rectum</vt:lpstr>
      <vt:lpstr>Digestion</vt:lpstr>
      <vt:lpstr>Physical Digestion</vt:lpstr>
      <vt:lpstr>Chemical Digestion</vt:lpstr>
      <vt:lpstr>Three Main groups of Enzymes</vt:lpstr>
      <vt:lpstr>Digestion of carbohydrates</vt:lpstr>
      <vt:lpstr>Membrane-bound enzymes</vt:lpstr>
      <vt:lpstr>Digestion of proteins</vt:lpstr>
      <vt:lpstr>Digestion of lipids</vt:lpstr>
      <vt:lpstr>Absorption</vt:lpstr>
      <vt:lpstr>Absorption of Proteins and Carbohydrates</vt:lpstr>
      <vt:lpstr>Absorption of Amino acids and Glucose-Co -Transport</vt:lpstr>
      <vt:lpstr>Absorption of lipids</vt:lpstr>
      <vt:lpstr>Absorption of lipids</vt:lpstr>
      <vt:lpstr>Transport of lipids into the lymphatic system</vt:lpstr>
      <vt:lpstr>Overview of absorption in the ileum</vt:lpstr>
      <vt:lpstr>Lactose intolerance</vt:lpstr>
      <vt:lpstr>Summary of digestion</vt:lpstr>
      <vt:lpstr>Exam Questions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Chatwin</dc:creator>
  <cp:lastModifiedBy>Justine Chatwin</cp:lastModifiedBy>
  <cp:revision>78</cp:revision>
  <cp:lastPrinted>2016-03-08T14:55:05Z</cp:lastPrinted>
  <dcterms:created xsi:type="dcterms:W3CDTF">2016-03-07T13:38:24Z</dcterms:created>
  <dcterms:modified xsi:type="dcterms:W3CDTF">2019-02-07T12:53:25Z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0x0101000BF1BA999DC5044AABA3F6C766A53CBA</vt:lpwstr>
  </property>
</Properties>
</file>