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305" r:id="rId5"/>
    <p:sldId id="309" r:id="rId6"/>
    <p:sldId id="313" r:id="rId7"/>
    <p:sldId id="320" r:id="rId8"/>
    <p:sldId id="321" r:id="rId9"/>
    <p:sldId id="322" r:id="rId10"/>
    <p:sldId id="410" r:id="rId11"/>
    <p:sldId id="411" r:id="rId12"/>
    <p:sldId id="323" r:id="rId13"/>
    <p:sldId id="324" r:id="rId14"/>
    <p:sldId id="404" r:id="rId15"/>
    <p:sldId id="393" r:id="rId16"/>
    <p:sldId id="422" r:id="rId17"/>
    <p:sldId id="415" r:id="rId18"/>
    <p:sldId id="412" r:id="rId19"/>
    <p:sldId id="413" r:id="rId20"/>
    <p:sldId id="414" r:id="rId21"/>
    <p:sldId id="416" r:id="rId22"/>
    <p:sldId id="418" r:id="rId23"/>
    <p:sldId id="419" r:id="rId24"/>
    <p:sldId id="327" r:id="rId25"/>
    <p:sldId id="423" r:id="rId26"/>
    <p:sldId id="389" r:id="rId27"/>
    <p:sldId id="361" r:id="rId28"/>
    <p:sldId id="362" r:id="rId29"/>
    <p:sldId id="424" r:id="rId30"/>
    <p:sldId id="363" r:id="rId31"/>
    <p:sldId id="388" r:id="rId32"/>
    <p:sldId id="375" r:id="rId33"/>
    <p:sldId id="376" r:id="rId34"/>
    <p:sldId id="377" r:id="rId35"/>
    <p:sldId id="378" r:id="rId36"/>
    <p:sldId id="379" r:id="rId37"/>
    <p:sldId id="380" r:id="rId38"/>
    <p:sldId id="420" r:id="rId39"/>
    <p:sldId id="425" r:id="rId40"/>
    <p:sldId id="381" r:id="rId41"/>
    <p:sldId id="382" r:id="rId42"/>
    <p:sldId id="407" r:id="rId43"/>
    <p:sldId id="383" r:id="rId44"/>
    <p:sldId id="386" r:id="rId45"/>
    <p:sldId id="387" r:id="rId46"/>
    <p:sldId id="40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45" autoAdjust="0"/>
    <p:restoredTop sz="91892" autoAdjust="0"/>
  </p:normalViewPr>
  <p:slideViewPr>
    <p:cSldViewPr>
      <p:cViewPr varScale="1">
        <p:scale>
          <a:sx n="101" d="100"/>
          <a:sy n="101" d="100"/>
        </p:scale>
        <p:origin x="145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Chatwin" userId="19e36d84-79c7-4f7d-aeac-3d67359c8309" providerId="ADAL" clId="{38110050-E254-4A0D-9252-70D60A3B4E5C}"/>
    <pc:docChg chg="custSel delSld modSld">
      <pc:chgData name="Justine Chatwin" userId="19e36d84-79c7-4f7d-aeac-3d67359c8309" providerId="ADAL" clId="{38110050-E254-4A0D-9252-70D60A3B4E5C}" dt="2023-05-24T14:03:52.644" v="7" actId="47"/>
      <pc:docMkLst>
        <pc:docMk/>
      </pc:docMkLst>
      <pc:sldChg chg="modSp mod">
        <pc:chgData name="Justine Chatwin" userId="19e36d84-79c7-4f7d-aeac-3d67359c8309" providerId="ADAL" clId="{38110050-E254-4A0D-9252-70D60A3B4E5C}" dt="2023-05-24T14:02:57.311" v="4" actId="20577"/>
        <pc:sldMkLst>
          <pc:docMk/>
          <pc:sldMk cId="1139400662" sldId="423"/>
        </pc:sldMkLst>
        <pc:spChg chg="mod">
          <ac:chgData name="Justine Chatwin" userId="19e36d84-79c7-4f7d-aeac-3d67359c8309" providerId="ADAL" clId="{38110050-E254-4A0D-9252-70D60A3B4E5C}" dt="2023-05-24T14:02:57.311" v="4" actId="20577"/>
          <ac:spMkLst>
            <pc:docMk/>
            <pc:sldMk cId="1139400662" sldId="423"/>
            <ac:spMk id="3" creationId="{D2AE08D8-206B-E911-CC61-7F660B29F979}"/>
          </ac:spMkLst>
        </pc:spChg>
      </pc:sldChg>
      <pc:sldChg chg="del">
        <pc:chgData name="Justine Chatwin" userId="19e36d84-79c7-4f7d-aeac-3d67359c8309" providerId="ADAL" clId="{38110050-E254-4A0D-9252-70D60A3B4E5C}" dt="2023-05-24T14:03:49.670" v="5" actId="47"/>
        <pc:sldMkLst>
          <pc:docMk/>
          <pc:sldMk cId="1832299337" sldId="426"/>
        </pc:sldMkLst>
      </pc:sldChg>
      <pc:sldChg chg="del">
        <pc:chgData name="Justine Chatwin" userId="19e36d84-79c7-4f7d-aeac-3d67359c8309" providerId="ADAL" clId="{38110050-E254-4A0D-9252-70D60A3B4E5C}" dt="2023-05-24T14:03:51.237" v="6" actId="47"/>
        <pc:sldMkLst>
          <pc:docMk/>
          <pc:sldMk cId="1229270176" sldId="427"/>
        </pc:sldMkLst>
      </pc:sldChg>
      <pc:sldChg chg="del">
        <pc:chgData name="Justine Chatwin" userId="19e36d84-79c7-4f7d-aeac-3d67359c8309" providerId="ADAL" clId="{38110050-E254-4A0D-9252-70D60A3B4E5C}" dt="2023-05-24T14:03:52.644" v="7" actId="47"/>
        <pc:sldMkLst>
          <pc:docMk/>
          <pc:sldMk cId="2128017173" sldId="42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D59AB6-90E6-40E2-8739-34682C6090B2}" type="datetimeFigureOut">
              <a:rPr lang="en-GB" smtClean="0">
                <a:latin typeface="Arial" panose="020B0604020202020204" pitchFamily="34" charset="0"/>
                <a:cs typeface="Arial" panose="020B0604020202020204" pitchFamily="34" charset="0"/>
              </a:rPr>
              <a:t>24/05/2023</a:t>
            </a:fld>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6828DF-C90E-46D2-9364-928990D7A679}" type="slidenum">
              <a:rPr lang="en-GB" smtClean="0"/>
              <a:t>‹#›</a:t>
            </a:fld>
            <a:endParaRPr lang="en-GB" dirty="0"/>
          </a:p>
        </p:txBody>
      </p:sp>
    </p:spTree>
    <p:extLst>
      <p:ext uri="{BB962C8B-B14F-4D97-AF65-F5344CB8AC3E}">
        <p14:creationId xmlns:p14="http://schemas.microsoft.com/office/powerpoint/2010/main" val="3917504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234DA8-1899-4871-B965-167D9A6A44BC}" type="datetimeFigureOut">
              <a:rPr lang="en-GB" smtClean="0"/>
              <a:t>24/05/2023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E06FFD-A70B-4B28-9880-1533E4ADFB2B}" type="slidenum">
              <a:rPr lang="en-GB" smtClean="0"/>
              <a:t>‹#›</a:t>
            </a:fld>
            <a:endParaRPr lang="en-GB" dirty="0"/>
          </a:p>
        </p:txBody>
      </p:sp>
    </p:spTree>
    <p:extLst>
      <p:ext uri="{BB962C8B-B14F-4D97-AF65-F5344CB8AC3E}">
        <p14:creationId xmlns:p14="http://schemas.microsoft.com/office/powerpoint/2010/main" val="286264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Practical/Demo ideas:</a:t>
            </a:r>
          </a:p>
          <a:p>
            <a:pPr marL="228600" indent="-228600">
              <a:buAutoNum type="arabicPeriod"/>
            </a:pPr>
            <a:r>
              <a:rPr lang="en-US" dirty="0"/>
              <a:t>Food colour and celery/carnation show flow water</a:t>
            </a:r>
          </a:p>
          <a:p>
            <a:pPr marL="228600" indent="-228600">
              <a:buAutoNum type="arabicPeriod"/>
            </a:pPr>
            <a:r>
              <a:rPr lang="en-US" dirty="0"/>
              <a:t>Looking under microscope at xylem of celery/banana</a:t>
            </a:r>
          </a:p>
          <a:p>
            <a:pPr marL="228600" indent="-228600">
              <a:buAutoNum type="arabicPeriod"/>
            </a:pPr>
            <a:r>
              <a:rPr lang="en-US" dirty="0"/>
              <a:t>Setting</a:t>
            </a:r>
            <a:r>
              <a:rPr lang="en-US" baseline="0" dirty="0"/>
              <a:t> up data logger to measure the trunk of a tree throughout 24 hours (not sure if you can do this but I’d love to set this up – always thought I had a but of tree-hugging in me)</a:t>
            </a:r>
            <a:endParaRPr lang="en-MY" dirty="0"/>
          </a:p>
        </p:txBody>
      </p:sp>
      <p:sp>
        <p:nvSpPr>
          <p:cNvPr id="4" name="Slide Number Placeholder 3"/>
          <p:cNvSpPr>
            <a:spLocks noGrp="1"/>
          </p:cNvSpPr>
          <p:nvPr>
            <p:ph type="sldNum" sz="quarter" idx="10"/>
          </p:nvPr>
        </p:nvSpPr>
        <p:spPr/>
        <p:txBody>
          <a:bodyPr/>
          <a:lstStyle/>
          <a:p>
            <a:fld id="{31E06FFD-A70B-4B28-9880-1533E4ADFB2B}" type="slidenum">
              <a:rPr lang="en-GB" smtClean="0"/>
              <a:t>3</a:t>
            </a:fld>
            <a:endParaRPr lang="en-GB" dirty="0"/>
          </a:p>
        </p:txBody>
      </p:sp>
    </p:spTree>
    <p:extLst>
      <p:ext uri="{BB962C8B-B14F-4D97-AF65-F5344CB8AC3E}">
        <p14:creationId xmlns:p14="http://schemas.microsoft.com/office/powerpoint/2010/main" val="256275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Grp="1" noRot="1" noChangeAspect="1" noChangeArrowheads="1" noTextEdit="1"/>
          </p:cNvSpPr>
          <p:nvPr>
            <p:ph type="sldImg"/>
          </p:nvPr>
        </p:nvSpPr>
        <p:spPr>
          <a:solidFill>
            <a:srgbClr val="FFFFFF"/>
          </a:solidFill>
          <a:ln/>
        </p:spPr>
      </p:sp>
      <p:sp>
        <p:nvSpPr>
          <p:cNvPr id="81923" name="Rectangle 2"/>
          <p:cNvSpPr>
            <a:spLocks noGrp="1" noChangeArrowheads="1"/>
          </p:cNvSpPr>
          <p:nvPr>
            <p:ph type="body" idx="1"/>
          </p:nvPr>
        </p:nvSpPr>
        <p:spPr>
          <a:noFill/>
        </p:spPr>
        <p:txBody>
          <a:bodyPr/>
          <a:lstStyle/>
          <a:p>
            <a:pPr marL="158750" eaLnBrk="1" hangingPunct="1">
              <a:spcBef>
                <a:spcPts val="413"/>
              </a:spcBef>
            </a:pPr>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Teacher to mention Photosynthesis, growth – elongation and vacuolation, support, cooling.</a:t>
            </a:r>
          </a:p>
        </p:txBody>
      </p:sp>
    </p:spTree>
    <p:extLst>
      <p:ext uri="{BB962C8B-B14F-4D97-AF65-F5344CB8AC3E}">
        <p14:creationId xmlns:p14="http://schemas.microsoft.com/office/powerpoint/2010/main" val="468014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Practical</a:t>
            </a:r>
          </a:p>
          <a:p>
            <a:r>
              <a:rPr lang="en-US" dirty="0"/>
              <a:t>Setting</a:t>
            </a:r>
            <a:r>
              <a:rPr lang="en-US" baseline="0" dirty="0"/>
              <a:t> up potometers and measuring transpiration – some nice maths and practical skills to be brought in here.</a:t>
            </a:r>
            <a:endParaRPr lang="en-US" dirty="0"/>
          </a:p>
          <a:p>
            <a:endParaRPr lang="en-MY" dirty="0"/>
          </a:p>
        </p:txBody>
      </p:sp>
      <p:sp>
        <p:nvSpPr>
          <p:cNvPr id="4" name="Slide Number Placeholder 3"/>
          <p:cNvSpPr>
            <a:spLocks noGrp="1"/>
          </p:cNvSpPr>
          <p:nvPr>
            <p:ph type="sldNum" sz="quarter" idx="10"/>
          </p:nvPr>
        </p:nvSpPr>
        <p:spPr/>
        <p:txBody>
          <a:bodyPr/>
          <a:lstStyle/>
          <a:p>
            <a:fld id="{31E06FFD-A70B-4B28-9880-1533E4ADFB2B}" type="slidenum">
              <a:rPr lang="en-GB" smtClean="0"/>
              <a:t>23</a:t>
            </a:fld>
            <a:endParaRPr lang="en-GB" dirty="0"/>
          </a:p>
        </p:txBody>
      </p:sp>
    </p:spTree>
    <p:extLst>
      <p:ext uri="{BB962C8B-B14F-4D97-AF65-F5344CB8AC3E}">
        <p14:creationId xmlns:p14="http://schemas.microsoft.com/office/powerpoint/2010/main" val="1632168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Rot="1" noChangeAspect="1" noChangeArrowheads="1" noTextEdit="1"/>
          </p:cNvSpPr>
          <p:nvPr>
            <p:ph type="sldImg"/>
          </p:nvPr>
        </p:nvSpPr>
        <p:spPr>
          <a:solidFill>
            <a:srgbClr val="FFFFFF"/>
          </a:solidFill>
          <a:ln/>
        </p:spPr>
      </p:sp>
      <p:sp>
        <p:nvSpPr>
          <p:cNvPr id="82947" name="Rectangle 2"/>
          <p:cNvSpPr>
            <a:spLocks noGrp="1" noChangeArrowheads="1"/>
          </p:cNvSpPr>
          <p:nvPr>
            <p:ph type="body" idx="1"/>
          </p:nvPr>
        </p:nvSpPr>
        <p:spPr>
          <a:noFill/>
        </p:spPr>
        <p:txBody>
          <a:bodyPr/>
          <a:lstStyle/>
          <a:p>
            <a:pPr marL="158750" eaLnBrk="1" hangingPunct="1">
              <a:spcBef>
                <a:spcPts val="413"/>
              </a:spcBef>
            </a:pPr>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Teacher emphasises what must be measured to determine rate of transpiration – time and water loss= movement of water along the scale.  How do the different factors bring about the differences in the rate of transpiration – light increase energy for photosynthesis, humidity reduce evaporation etc.</a:t>
            </a:r>
          </a:p>
        </p:txBody>
      </p:sp>
    </p:spTree>
    <p:extLst>
      <p:ext uri="{BB962C8B-B14F-4D97-AF65-F5344CB8AC3E}">
        <p14:creationId xmlns:p14="http://schemas.microsoft.com/office/powerpoint/2010/main" val="3023644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Rot="1" noChangeAspect="1" noChangeArrowheads="1" noTextEdit="1"/>
          </p:cNvSpPr>
          <p:nvPr>
            <p:ph type="sldImg"/>
          </p:nvPr>
        </p:nvSpPr>
        <p:spPr>
          <a:solidFill>
            <a:srgbClr val="FFFFFF"/>
          </a:solidFill>
          <a:ln/>
        </p:spPr>
      </p:sp>
      <p:sp>
        <p:nvSpPr>
          <p:cNvPr id="82947" name="Rectangle 2"/>
          <p:cNvSpPr>
            <a:spLocks noGrp="1" noChangeArrowheads="1"/>
          </p:cNvSpPr>
          <p:nvPr>
            <p:ph type="body" idx="1"/>
          </p:nvPr>
        </p:nvSpPr>
        <p:spPr>
          <a:noFill/>
        </p:spPr>
        <p:txBody>
          <a:bodyPr/>
          <a:lstStyle/>
          <a:p>
            <a:pPr marL="158750" eaLnBrk="1" hangingPunct="1">
              <a:spcBef>
                <a:spcPts val="413"/>
              </a:spcBef>
            </a:pPr>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Teacher emphasises what must be measured to determine rate of transpiration – time and water loss= movement of water along the scale.  How do the different factors bring about the differences in the rate of transpiration – light increase energy for photosynthesis, humidity reduce evaporation etc.</a:t>
            </a:r>
          </a:p>
        </p:txBody>
      </p:sp>
    </p:spTree>
    <p:extLst>
      <p:ext uri="{BB962C8B-B14F-4D97-AF65-F5344CB8AC3E}">
        <p14:creationId xmlns:p14="http://schemas.microsoft.com/office/powerpoint/2010/main" val="2738045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Practical</a:t>
            </a:r>
            <a:r>
              <a:rPr lang="en-US" baseline="0" dirty="0"/>
              <a:t> ideas</a:t>
            </a:r>
          </a:p>
          <a:p>
            <a:r>
              <a:rPr lang="en-US" baseline="0" dirty="0"/>
              <a:t>Microscopy of sieve cells</a:t>
            </a:r>
            <a:endParaRPr lang="en-MY" dirty="0"/>
          </a:p>
        </p:txBody>
      </p:sp>
      <p:sp>
        <p:nvSpPr>
          <p:cNvPr id="4" name="Slide Number Placeholder 3"/>
          <p:cNvSpPr>
            <a:spLocks noGrp="1"/>
          </p:cNvSpPr>
          <p:nvPr>
            <p:ph type="sldNum" sz="quarter" idx="10"/>
          </p:nvPr>
        </p:nvSpPr>
        <p:spPr/>
        <p:txBody>
          <a:bodyPr/>
          <a:lstStyle/>
          <a:p>
            <a:fld id="{31E06FFD-A70B-4B28-9880-1533E4ADFB2B}" type="slidenum">
              <a:rPr lang="en-GB" smtClean="0"/>
              <a:t>28</a:t>
            </a:fld>
            <a:endParaRPr lang="en-GB" dirty="0"/>
          </a:p>
        </p:txBody>
      </p:sp>
    </p:spTree>
    <p:extLst>
      <p:ext uri="{BB962C8B-B14F-4D97-AF65-F5344CB8AC3E}">
        <p14:creationId xmlns:p14="http://schemas.microsoft.com/office/powerpoint/2010/main" val="850679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t>24/05/2023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4F84E8-9A7C-4CC7-BEDE-15AE5E0E85F5}" type="slidenum">
              <a:rPr lang="en-GB" smtClean="0"/>
              <a:t>‹#›</a:t>
            </a:fld>
            <a:endParaRPr lang="en-GB" dirty="0"/>
          </a:p>
        </p:txBody>
      </p:sp>
    </p:spTree>
    <p:extLst>
      <p:ext uri="{BB962C8B-B14F-4D97-AF65-F5344CB8AC3E}">
        <p14:creationId xmlns:p14="http://schemas.microsoft.com/office/powerpoint/2010/main" val="262393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t>24/05/2023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4F84E8-9A7C-4CC7-BEDE-15AE5E0E85F5}" type="slidenum">
              <a:rPr lang="en-GB" smtClean="0"/>
              <a:t>‹#›</a:t>
            </a:fld>
            <a:endParaRPr lang="en-GB" dirty="0"/>
          </a:p>
        </p:txBody>
      </p:sp>
    </p:spTree>
    <p:extLst>
      <p:ext uri="{BB962C8B-B14F-4D97-AF65-F5344CB8AC3E}">
        <p14:creationId xmlns:p14="http://schemas.microsoft.com/office/powerpoint/2010/main" val="1882454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t>24/05/2023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4F84E8-9A7C-4CC7-BEDE-15AE5E0E85F5}" type="slidenum">
              <a:rPr lang="en-GB" smtClean="0"/>
              <a:t>‹#›</a:t>
            </a:fld>
            <a:endParaRPr lang="en-GB" dirty="0"/>
          </a:p>
        </p:txBody>
      </p:sp>
    </p:spTree>
    <p:extLst>
      <p:ext uri="{BB962C8B-B14F-4D97-AF65-F5344CB8AC3E}">
        <p14:creationId xmlns:p14="http://schemas.microsoft.com/office/powerpoint/2010/main" val="2228135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t>24/05/2023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4F84E8-9A7C-4CC7-BEDE-15AE5E0E85F5}" type="slidenum">
              <a:rPr lang="en-GB" smtClean="0"/>
              <a:t>‹#›</a:t>
            </a:fld>
            <a:endParaRPr lang="en-GB" dirty="0"/>
          </a:p>
        </p:txBody>
      </p:sp>
    </p:spTree>
    <p:extLst>
      <p:ext uri="{BB962C8B-B14F-4D97-AF65-F5344CB8AC3E}">
        <p14:creationId xmlns:p14="http://schemas.microsoft.com/office/powerpoint/2010/main" val="364963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EF8A10-2AAB-4E24-A952-FED8F00087D6}" type="datetimeFigureOut">
              <a:rPr lang="en-GB" smtClean="0"/>
              <a:t>24/05/2023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4F84E8-9A7C-4CC7-BEDE-15AE5E0E85F5}" type="slidenum">
              <a:rPr lang="en-GB" smtClean="0"/>
              <a:t>‹#›</a:t>
            </a:fld>
            <a:endParaRPr lang="en-GB" dirty="0"/>
          </a:p>
        </p:txBody>
      </p:sp>
    </p:spTree>
    <p:extLst>
      <p:ext uri="{BB962C8B-B14F-4D97-AF65-F5344CB8AC3E}">
        <p14:creationId xmlns:p14="http://schemas.microsoft.com/office/powerpoint/2010/main" val="427774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EF8A10-2AAB-4E24-A952-FED8F00087D6}" type="datetimeFigureOut">
              <a:rPr lang="en-GB" smtClean="0"/>
              <a:t>24/05/2023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4F84E8-9A7C-4CC7-BEDE-15AE5E0E85F5}" type="slidenum">
              <a:rPr lang="en-GB" smtClean="0"/>
              <a:t>‹#›</a:t>
            </a:fld>
            <a:endParaRPr lang="en-GB" dirty="0"/>
          </a:p>
        </p:txBody>
      </p:sp>
    </p:spTree>
    <p:extLst>
      <p:ext uri="{BB962C8B-B14F-4D97-AF65-F5344CB8AC3E}">
        <p14:creationId xmlns:p14="http://schemas.microsoft.com/office/powerpoint/2010/main" val="234478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EF8A10-2AAB-4E24-A952-FED8F00087D6}" type="datetimeFigureOut">
              <a:rPr lang="en-GB" smtClean="0"/>
              <a:t>24/05/2023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64F84E8-9A7C-4CC7-BEDE-15AE5E0E85F5}" type="slidenum">
              <a:rPr lang="en-GB" smtClean="0"/>
              <a:t>‹#›</a:t>
            </a:fld>
            <a:endParaRPr lang="en-GB" dirty="0"/>
          </a:p>
        </p:txBody>
      </p:sp>
    </p:spTree>
    <p:extLst>
      <p:ext uri="{BB962C8B-B14F-4D97-AF65-F5344CB8AC3E}">
        <p14:creationId xmlns:p14="http://schemas.microsoft.com/office/powerpoint/2010/main" val="135759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EF8A10-2AAB-4E24-A952-FED8F00087D6}" type="datetimeFigureOut">
              <a:rPr lang="en-GB" smtClean="0"/>
              <a:t>24/05/2023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64F84E8-9A7C-4CC7-BEDE-15AE5E0E85F5}" type="slidenum">
              <a:rPr lang="en-GB" smtClean="0"/>
              <a:t>‹#›</a:t>
            </a:fld>
            <a:endParaRPr lang="en-GB" dirty="0"/>
          </a:p>
        </p:txBody>
      </p:sp>
    </p:spTree>
    <p:extLst>
      <p:ext uri="{BB962C8B-B14F-4D97-AF65-F5344CB8AC3E}">
        <p14:creationId xmlns:p14="http://schemas.microsoft.com/office/powerpoint/2010/main" val="2976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F8A10-2AAB-4E24-A952-FED8F00087D6}" type="datetimeFigureOut">
              <a:rPr lang="en-GB" smtClean="0"/>
              <a:t>24/05/2023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64F84E8-9A7C-4CC7-BEDE-15AE5E0E85F5}" type="slidenum">
              <a:rPr lang="en-GB" smtClean="0"/>
              <a:t>‹#›</a:t>
            </a:fld>
            <a:endParaRPr lang="en-GB" dirty="0"/>
          </a:p>
        </p:txBody>
      </p:sp>
    </p:spTree>
    <p:extLst>
      <p:ext uri="{BB962C8B-B14F-4D97-AF65-F5344CB8AC3E}">
        <p14:creationId xmlns:p14="http://schemas.microsoft.com/office/powerpoint/2010/main" val="10802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EF8A10-2AAB-4E24-A952-FED8F00087D6}" type="datetimeFigureOut">
              <a:rPr lang="en-GB" smtClean="0"/>
              <a:t>24/05/2023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4F84E8-9A7C-4CC7-BEDE-15AE5E0E85F5}" type="slidenum">
              <a:rPr lang="en-GB" smtClean="0"/>
              <a:t>‹#›</a:t>
            </a:fld>
            <a:endParaRPr lang="en-GB" dirty="0"/>
          </a:p>
        </p:txBody>
      </p:sp>
    </p:spTree>
    <p:extLst>
      <p:ext uri="{BB962C8B-B14F-4D97-AF65-F5344CB8AC3E}">
        <p14:creationId xmlns:p14="http://schemas.microsoft.com/office/powerpoint/2010/main" val="190063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EF8A10-2AAB-4E24-A952-FED8F00087D6}" type="datetimeFigureOut">
              <a:rPr lang="en-GB" smtClean="0"/>
              <a:t>24/05/2023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4F84E8-9A7C-4CC7-BEDE-15AE5E0E85F5}" type="slidenum">
              <a:rPr lang="en-GB" smtClean="0"/>
              <a:t>‹#›</a:t>
            </a:fld>
            <a:endParaRPr lang="en-GB" dirty="0"/>
          </a:p>
        </p:txBody>
      </p:sp>
    </p:spTree>
    <p:extLst>
      <p:ext uri="{BB962C8B-B14F-4D97-AF65-F5344CB8AC3E}">
        <p14:creationId xmlns:p14="http://schemas.microsoft.com/office/powerpoint/2010/main" val="1560347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en-GB" dirty="0">
                <a:latin typeface="Arial" panose="020B0604020202020204" pitchFamily="34" charset="0"/>
                <a:cs typeface="Arial" panose="020B0604020202020204" pitchFamily="34" charset="0"/>
              </a:rPr>
              <a:t>To know crude oil is a mixture of hydrocarbons that can be separated into fractions</a:t>
            </a:r>
          </a:p>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F84E8-9A7C-4CC7-BEDE-15AE5E0E85F5}" type="slidenum">
              <a:rPr lang="en-GB" smtClean="0"/>
              <a:t>‹#›</a:t>
            </a:fld>
            <a:endParaRPr lang="en-GB" dirty="0"/>
          </a:p>
        </p:txBody>
      </p:sp>
    </p:spTree>
    <p:extLst>
      <p:ext uri="{BB962C8B-B14F-4D97-AF65-F5344CB8AC3E}">
        <p14:creationId xmlns:p14="http://schemas.microsoft.com/office/powerpoint/2010/main" val="54910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saps.org.uk/teaching-resources/resources/1274/transport-of-water-and-sugar-in-plant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bing.com/videos/search?q=setting+up+potometers+a+level&amp;&amp;view=detail&amp;mid=05D299CA07C0F2A3048E05D299CA07C0F2A3048E&amp;rvsmid=89D3EEA278B072D7092A89D3EEA278B072D7092A&amp;FORM=VDFSRV&amp;fsscr=0"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hyperlink" Target="http://science.cleapss.org.uk/Resource-Info/Setting-up-a-Potometer.asp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stem.org.uk/blog/transpiration-power-potometer?utm_source=EnewsletterOrAlert&amp;utm_medium=email&amp;utm_campaign=SL+enews+sec+Mar+16+sci&amp;gator_td=ahofJ4eYh1DnespaJPC2mTvYRtFRu5ens21rZhUQBLsg0Likqur7srNegPECll2YyOk4cXB0VyFekFU%2bHzDnJpi8BNLb0GKAHFPgVeWHezZcw3QBVzht5ZxZK9nFdxaEUVgkNAbJqjzLxT9xqCtvYyn7mkxrabOFRp4uVp5CudFG3vHzIzr%2bnZTxeNF8RJY92zbYLBYqNzfBnRAYdbOiLbgSQ1F23eYhEMJaiBXWFFU%3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youtube.com/watch?v=-b6dvKgWBVY&amp;feature=related"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youtube.com/watch?v=lVt_ACnSgOE&amp;feature=player_embedded"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95" y="2636912"/>
            <a:ext cx="7772400" cy="1224136"/>
          </a:xfrm>
        </p:spPr>
        <p:txBody>
          <a:bodyPr>
            <a:normAutofit/>
          </a:bodyPr>
          <a:lstStyle/>
          <a:p>
            <a:r>
              <a:rPr lang="en-US" sz="5400" dirty="0"/>
              <a:t>Mass Transport</a:t>
            </a:r>
            <a:endParaRPr lang="en-MY" sz="5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82" y="3861048"/>
            <a:ext cx="3432809"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489" y="3861048"/>
            <a:ext cx="284797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882" y="285750"/>
            <a:ext cx="3107937" cy="2279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5441" y="285750"/>
            <a:ext cx="3884922" cy="2279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27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dirty="0"/>
              <a:t>Movement of water</a:t>
            </a:r>
          </a:p>
        </p:txBody>
      </p:sp>
      <p:sp>
        <p:nvSpPr>
          <p:cNvPr id="14339" name="Content Placeholder 2"/>
          <p:cNvSpPr>
            <a:spLocks noGrp="1"/>
          </p:cNvSpPr>
          <p:nvPr>
            <p:ph idx="1"/>
          </p:nvPr>
        </p:nvSpPr>
        <p:spPr/>
        <p:txBody>
          <a:bodyPr/>
          <a:lstStyle/>
          <a:p>
            <a:r>
              <a:rPr lang="en-US" altLang="en-US" dirty="0"/>
              <a:t>The movement of water through a plant can be split into sections: </a:t>
            </a:r>
            <a:endParaRPr lang="en-GB" altLang="en-US" dirty="0"/>
          </a:p>
          <a:p>
            <a:pPr lvl="1"/>
            <a:r>
              <a:rPr lang="en-GB" altLang="en-US" dirty="0"/>
              <a:t>Movement of water out through the stomata</a:t>
            </a:r>
          </a:p>
          <a:p>
            <a:pPr lvl="1"/>
            <a:r>
              <a:rPr lang="en-GB" altLang="en-US" dirty="0"/>
              <a:t>Movement of water across the cells of a leaf</a:t>
            </a:r>
          </a:p>
          <a:p>
            <a:pPr lvl="1"/>
            <a:r>
              <a:rPr lang="en-GB" altLang="en-US" dirty="0"/>
              <a:t>Movement of water up the stem in the xylem</a:t>
            </a:r>
          </a:p>
          <a:p>
            <a:pPr lvl="1"/>
            <a:r>
              <a:rPr lang="en-GB" altLang="en-US" dirty="0"/>
              <a:t>(Movement of water into the roots)</a:t>
            </a:r>
          </a:p>
        </p:txBody>
      </p:sp>
      <p:sp>
        <p:nvSpPr>
          <p:cNvPr id="4" name="Slide Number Placeholder 3"/>
          <p:cNvSpPr>
            <a:spLocks noGrp="1"/>
          </p:cNvSpPr>
          <p:nvPr>
            <p:ph type="sldNum" sz="quarter" idx="10"/>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09F3B79E-33A9-48A8-B50C-23C1F796E64F}" type="slidenum">
              <a:rPr lang="en-US" altLang="en-US">
                <a:solidFill>
                  <a:srgbClr val="898989"/>
                </a:solidFill>
                <a:latin typeface="Lucida Grande" charset="0"/>
                <a:ea typeface="Lucida Grande" charset="0"/>
                <a:cs typeface="Lucida Grande" charset="0"/>
                <a:sym typeface="Lucida Grande" charset="0"/>
              </a:rPr>
              <a:pPr eaLnBrk="1" hangingPunct="1"/>
              <a:t>10</a:t>
            </a:fld>
            <a:endParaRPr lang="en-US" altLang="en-US" dirty="0">
              <a:solidFill>
                <a:srgbClr val="898989"/>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305407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p:cNvSpPr>
          <p:nvPr/>
        </p:nvSpPr>
        <p:spPr bwMode="auto">
          <a:xfrm>
            <a:off x="7461250" y="6399213"/>
            <a:ext cx="3238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cs typeface="Arial" panose="020B0604020202020204" pitchFamily="34" charset="0"/>
              </a:rPr>
              <a:t>34</a:t>
            </a:r>
          </a:p>
        </p:txBody>
      </p:sp>
      <p:sp>
        <p:nvSpPr>
          <p:cNvPr id="45059" name="Rectangle 2"/>
          <p:cNvSpPr>
            <a:spLocks noGrp="1" noChangeArrowheads="1"/>
          </p:cNvSpPr>
          <p:nvPr>
            <p:ph type="title"/>
          </p:nvPr>
        </p:nvSpPr>
        <p:spPr/>
        <p:txBody>
          <a:bodyPr lIns="25400" tIns="25400" rIns="5078" bIns="25400"/>
          <a:lstStyle/>
          <a:p>
            <a:pPr marL="39688" eaLnBrk="1" hangingPunct="1"/>
            <a:r>
              <a:rPr lang="en-US" altLang="en-US" sz="3400" dirty="0">
                <a:latin typeface="Arial" panose="020B0604020202020204" pitchFamily="34" charset="0"/>
                <a:cs typeface="Arial" panose="020B0604020202020204" pitchFamily="34" charset="0"/>
                <a:sym typeface="Arial" panose="020B0604020202020204" pitchFamily="34" charset="0"/>
              </a:rPr>
              <a:t>Movement of water out through the stomata in the leaves</a:t>
            </a:r>
            <a:endParaRPr lang="en-US" altLang="en-US" sz="3400" dirty="0">
              <a:latin typeface="Arial" panose="020B0604020202020204" pitchFamily="34" charset="0"/>
              <a:sym typeface="Arial" panose="020B0604020202020204" pitchFamily="34" charset="0"/>
            </a:endParaRPr>
          </a:p>
        </p:txBody>
      </p:sp>
      <p:sp>
        <p:nvSpPr>
          <p:cNvPr id="45060" name="Rectangle 3"/>
          <p:cNvSpPr>
            <a:spLocks noGrp="1" noChangeArrowheads="1"/>
          </p:cNvSpPr>
          <p:nvPr>
            <p:ph type="body" idx="1"/>
          </p:nvPr>
        </p:nvSpPr>
        <p:spPr>
          <a:xfrm>
            <a:off x="323528" y="1460500"/>
            <a:ext cx="8712968" cy="5257800"/>
          </a:xfrm>
        </p:spPr>
        <p:txBody>
          <a:bodyPr lIns="25400" tIns="25400" rIns="5078" bIns="25400"/>
          <a:lstStyle/>
          <a:p>
            <a:pPr eaLnBrk="1" hangingPunct="1"/>
            <a:r>
              <a:rPr lang="en-US" altLang="en-US" sz="2200" dirty="0">
                <a:latin typeface="Arial" panose="020B0604020202020204" pitchFamily="34" charset="0"/>
                <a:cs typeface="Arial" panose="020B0604020202020204" pitchFamily="34" charset="0"/>
                <a:sym typeface="Arial" panose="020B0604020202020204" pitchFamily="34" charset="0"/>
              </a:rPr>
              <a:t>Water will evaporate out of the stomata if the humidity of the atmosphere is lower than that of the air spaces next to the stomata</a:t>
            </a:r>
            <a:endParaRPr lang="en-US" altLang="en-US" sz="2200" dirty="0">
              <a:latin typeface="Arial" panose="020B0604020202020204" pitchFamily="34" charset="0"/>
              <a:sym typeface="Arial" panose="020B0604020202020204" pitchFamily="34" charset="0"/>
            </a:endParaRPr>
          </a:p>
          <a:p>
            <a:pPr eaLnBrk="1" hangingPunct="1"/>
            <a:r>
              <a:rPr lang="en-US" altLang="en-US" sz="2200" dirty="0">
                <a:latin typeface="Arial" panose="020B0604020202020204" pitchFamily="34" charset="0"/>
                <a:cs typeface="Arial" panose="020B0604020202020204" pitchFamily="34" charset="0"/>
                <a:sym typeface="Arial" panose="020B0604020202020204" pitchFamily="34" charset="0"/>
              </a:rPr>
              <a:t>As a result there is a water potential gradient from the air spaces through the stomata to the air.</a:t>
            </a:r>
          </a:p>
          <a:p>
            <a:pPr eaLnBrk="1" hangingPunct="1"/>
            <a:r>
              <a:rPr lang="en-US" altLang="en-US" sz="2200" dirty="0">
                <a:latin typeface="Arial" panose="020B0604020202020204" pitchFamily="34" charset="0"/>
                <a:cs typeface="Arial" panose="020B0604020202020204" pitchFamily="34" charset="0"/>
                <a:sym typeface="Arial" panose="020B0604020202020204" pitchFamily="34" charset="0"/>
              </a:rPr>
              <a:t>Water vapour diffuses out of the air spaces into the air (if stomata are open)</a:t>
            </a:r>
          </a:p>
          <a:p>
            <a:pPr eaLnBrk="1" hangingPunct="1"/>
            <a:r>
              <a:rPr lang="en-US" altLang="en-US" sz="2200" dirty="0">
                <a:latin typeface="Arial" panose="020B0604020202020204" pitchFamily="34" charset="0"/>
                <a:cs typeface="Arial" panose="020B0604020202020204" pitchFamily="34" charset="0"/>
                <a:sym typeface="Arial" panose="020B0604020202020204" pitchFamily="34" charset="0"/>
              </a:rPr>
              <a:t>The water that is lost is replaced with </a:t>
            </a:r>
          </a:p>
          <a:p>
            <a:pPr marL="347663" indent="-347663" eaLnBrk="1" hangingPunct="1">
              <a:buNone/>
            </a:pPr>
            <a:r>
              <a:rPr lang="en-US" altLang="en-US" sz="2200" dirty="0">
                <a:sym typeface="Arial" panose="020B0604020202020204" pitchFamily="34" charset="0"/>
              </a:rPr>
              <a:t>	</a:t>
            </a:r>
            <a:r>
              <a:rPr lang="en-US" altLang="en-US" sz="2200" dirty="0">
                <a:latin typeface="Arial" panose="020B0604020202020204" pitchFamily="34" charset="0"/>
                <a:cs typeface="Arial" panose="020B0604020202020204" pitchFamily="34" charset="0"/>
                <a:sym typeface="Arial" panose="020B0604020202020204" pitchFamily="34" charset="0"/>
              </a:rPr>
              <a:t>water that diffuses from the cell walls </a:t>
            </a:r>
          </a:p>
          <a:p>
            <a:pPr marL="347663" indent="-347663" eaLnBrk="1" hangingPunct="1">
              <a:buNone/>
            </a:pPr>
            <a:r>
              <a:rPr lang="en-US" altLang="en-US" sz="2200" dirty="0">
                <a:sym typeface="Arial" panose="020B0604020202020204" pitchFamily="34" charset="0"/>
              </a:rPr>
              <a:t>	</a:t>
            </a:r>
            <a:r>
              <a:rPr lang="en-US" altLang="en-US" sz="2200" dirty="0">
                <a:latin typeface="Arial" panose="020B0604020202020204" pitchFamily="34" charset="0"/>
                <a:cs typeface="Arial" panose="020B0604020202020204" pitchFamily="34" charset="0"/>
                <a:sym typeface="Arial" panose="020B0604020202020204" pitchFamily="34" charset="0"/>
              </a:rPr>
              <a:t>of the surrounding mesophyll cells.</a:t>
            </a:r>
            <a:endParaRPr lang="en-US" altLang="en-US" sz="2200" dirty="0">
              <a:latin typeface="Arial" panose="020B0604020202020204" pitchFamily="34" charset="0"/>
              <a:sym typeface="Arial" panose="020B0604020202020204" pitchFamily="34" charset="0"/>
            </a:endParaRPr>
          </a:p>
          <a:p>
            <a:pPr eaLnBrk="1" hangingPunct="1"/>
            <a:r>
              <a:rPr lang="en-US" altLang="en-US" sz="2200" dirty="0">
                <a:latin typeface="Arial" panose="020B0604020202020204" pitchFamily="34" charset="0"/>
                <a:cs typeface="Arial" panose="020B0604020202020204" pitchFamily="34" charset="0"/>
                <a:sym typeface="Arial" panose="020B0604020202020204" pitchFamily="34" charset="0"/>
              </a:rPr>
              <a:t>The rate of transpiration is controlled </a:t>
            </a:r>
          </a:p>
          <a:p>
            <a:pPr marL="347663" indent="-347663" eaLnBrk="1" hangingPunct="1">
              <a:buNone/>
            </a:pPr>
            <a:r>
              <a:rPr lang="en-US" altLang="en-US" sz="2200" dirty="0">
                <a:sym typeface="Arial" panose="020B0604020202020204" pitchFamily="34" charset="0"/>
              </a:rPr>
              <a:t>	</a:t>
            </a:r>
            <a:r>
              <a:rPr lang="en-US" altLang="en-US" sz="2200" dirty="0">
                <a:latin typeface="Arial" panose="020B0604020202020204" pitchFamily="34" charset="0"/>
                <a:cs typeface="Arial" panose="020B0604020202020204" pitchFamily="34" charset="0"/>
                <a:sym typeface="Arial" panose="020B0604020202020204" pitchFamily="34" charset="0"/>
              </a:rPr>
              <a:t>changing the size of the stomata.</a:t>
            </a:r>
            <a:endParaRPr lang="en-US" altLang="en-US" sz="2200" dirty="0">
              <a:latin typeface="Arial" panose="020B0604020202020204" pitchFamily="34" charset="0"/>
              <a:sym typeface="Arial" panose="020B0604020202020204" pitchFamily="34" charset="0"/>
            </a:endParaRPr>
          </a:p>
        </p:txBody>
      </p:sp>
      <p:sp>
        <p:nvSpPr>
          <p:cNvPr id="45061" name="Rectangle 4"/>
          <p:cNvSpPr>
            <a:spLocks/>
          </p:cNvSpPr>
          <p:nvPr/>
        </p:nvSpPr>
        <p:spPr bwMode="auto">
          <a:xfrm>
            <a:off x="7524750" y="6450013"/>
            <a:ext cx="2222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cs typeface="Arial" panose="020B0604020202020204" pitchFamily="34" charset="0"/>
              </a:rPr>
              <a:t>34</a:t>
            </a:r>
          </a:p>
        </p:txBody>
      </p:sp>
      <p:pic>
        <p:nvPicPr>
          <p:cNvPr id="45062"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323134"/>
            <a:ext cx="3456384" cy="353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193255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06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06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06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742950" marR="0" lvl="1" indent="-285750" defTabSz="914400" rtl="0" eaLnBrk="1" fontAlgn="auto" latinLnBrk="0" hangingPunct="1">
              <a:lnSpc>
                <a:spcPct val="100000"/>
              </a:lnSpc>
              <a:spcBef>
                <a:spcPct val="20000"/>
              </a:spcBef>
              <a:spcAft>
                <a:spcPts val="0"/>
              </a:spcAft>
              <a:tabLst/>
              <a:defRPr/>
            </a:pPr>
            <a:r>
              <a:rPr kumimoji="0" lang="en-GB" altLang="en-US" sz="3200" b="0"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t>Movement of water across the cells of a leaf</a:t>
            </a:r>
            <a:br>
              <a:rPr kumimoji="0" lang="en-GB" altLang="en-US" sz="2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endParaRPr lang="en-GB" dirty="0"/>
          </a:p>
        </p:txBody>
      </p:sp>
      <p:sp>
        <p:nvSpPr>
          <p:cNvPr id="3" name="Content Placeholder 2"/>
          <p:cNvSpPr>
            <a:spLocks noGrp="1"/>
          </p:cNvSpPr>
          <p:nvPr>
            <p:ph idx="1"/>
          </p:nvPr>
        </p:nvSpPr>
        <p:spPr>
          <a:xfrm>
            <a:off x="457200" y="1268760"/>
            <a:ext cx="8229600" cy="4857403"/>
          </a:xfrm>
        </p:spPr>
        <p:txBody>
          <a:bodyPr>
            <a:noAutofit/>
          </a:bodyPr>
          <a:lstStyle/>
          <a:p>
            <a:r>
              <a:rPr lang="en-GB" sz="2000" dirty="0"/>
              <a:t>Water is lost from mesophyll cells by evaporation from their cell walls into air spaces.</a:t>
            </a:r>
          </a:p>
          <a:p>
            <a:r>
              <a:rPr lang="en-GB" sz="2000" dirty="0"/>
              <a:t>These cells now have a lower water potential and so water enters by osmosis from neighbouring cells</a:t>
            </a:r>
          </a:p>
          <a:p>
            <a:r>
              <a:rPr lang="en-GB" sz="2000" dirty="0"/>
              <a:t>The loss of water from these cells lowers the water potential.</a:t>
            </a:r>
          </a:p>
          <a:p>
            <a:r>
              <a:rPr lang="en-GB" sz="2000" dirty="0"/>
              <a:t>This sets up a water potential gradient across the cells in the leaf that pulls water from the xylem</a:t>
            </a:r>
          </a:p>
        </p:txBody>
      </p:sp>
    </p:spTree>
    <p:extLst>
      <p:ext uri="{BB962C8B-B14F-4D97-AF65-F5344CB8AC3E}">
        <p14:creationId xmlns:p14="http://schemas.microsoft.com/office/powerpoint/2010/main" val="253750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marR="0" lvl="1" indent="-285750" defTabSz="914400" rtl="0" eaLnBrk="1" fontAlgn="auto" latinLnBrk="0" hangingPunct="1">
              <a:lnSpc>
                <a:spcPct val="100000"/>
              </a:lnSpc>
              <a:spcBef>
                <a:spcPct val="20000"/>
              </a:spcBef>
              <a:spcAft>
                <a:spcPts val="0"/>
              </a:spcAft>
              <a:tabLst/>
              <a:defRPr/>
            </a:pPr>
            <a:r>
              <a:rPr kumimoji="0" lang="en-GB" altLang="en-US" sz="3200" b="0"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t>Water movement pathways</a:t>
            </a:r>
            <a:br>
              <a:rPr kumimoji="0" lang="en-GB" altLang="en-US" sz="2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endParaRPr lang="en-GB" dirty="0"/>
          </a:p>
        </p:txBody>
      </p:sp>
      <p:sp>
        <p:nvSpPr>
          <p:cNvPr id="3" name="Content Placeholder 2"/>
          <p:cNvSpPr>
            <a:spLocks noGrp="1"/>
          </p:cNvSpPr>
          <p:nvPr>
            <p:ph idx="1"/>
          </p:nvPr>
        </p:nvSpPr>
        <p:spPr>
          <a:xfrm>
            <a:off x="457200" y="1268760"/>
            <a:ext cx="8229600" cy="4857403"/>
          </a:xfrm>
        </p:spPr>
        <p:txBody>
          <a:bodyPr>
            <a:noAutofit/>
          </a:bodyPr>
          <a:lstStyle/>
          <a:p>
            <a:pPr marL="0" indent="0">
              <a:buNone/>
            </a:pPr>
            <a:r>
              <a:rPr lang="en-GB" sz="2000" dirty="0"/>
              <a:t>Water can move through plant cells in the leaf in 2 ways:</a:t>
            </a:r>
          </a:p>
          <a:p>
            <a:pPr marL="457200" indent="-457200">
              <a:buFont typeface="+mj-lt"/>
              <a:buAutoNum type="arabicPeriod"/>
            </a:pPr>
            <a:r>
              <a:rPr lang="en-GB" sz="2000" dirty="0"/>
              <a:t>Apoplast pathway (cell wall pathway)</a:t>
            </a:r>
          </a:p>
          <a:p>
            <a:pPr marL="857250" lvl="1" indent="-457200"/>
            <a:r>
              <a:rPr lang="en-GB" sz="1600" dirty="0"/>
              <a:t>Water moves through the cell walls and does not cross any membranes</a:t>
            </a:r>
          </a:p>
          <a:p>
            <a:pPr marL="457200" indent="-457200">
              <a:buFont typeface="+mj-lt"/>
              <a:buAutoNum type="arabicPeriod"/>
            </a:pPr>
            <a:r>
              <a:rPr lang="en-GB" sz="2000" dirty="0" err="1"/>
              <a:t>Symplast</a:t>
            </a:r>
            <a:r>
              <a:rPr lang="en-GB" sz="2000" dirty="0"/>
              <a:t> pathway (cytoplasmic pathway)</a:t>
            </a:r>
          </a:p>
          <a:p>
            <a:pPr marL="857250" lvl="1" indent="-457200"/>
            <a:r>
              <a:rPr lang="en-GB" sz="1600" dirty="0"/>
              <a:t>Water travels through the cytoplasm of each cell and moves by osmosis</a:t>
            </a:r>
          </a:p>
          <a:p>
            <a:endParaRPr lang="en-GB" sz="2000" dirty="0"/>
          </a:p>
        </p:txBody>
      </p:sp>
      <p:pic>
        <p:nvPicPr>
          <p:cNvPr id="4" name="Picture 2">
            <a:extLst>
              <a:ext uri="{FF2B5EF4-FFF2-40B4-BE49-F238E27FC236}">
                <a16:creationId xmlns:a16="http://schemas.microsoft.com/office/drawing/2014/main" id="{A89C776E-01DD-02FF-865E-A9D11CFDAF33}"/>
              </a:ext>
            </a:extLst>
          </p:cNvPr>
          <p:cNvPicPr>
            <a:picLocks noChangeArrowheads="1"/>
          </p:cNvPicPr>
          <p:nvPr/>
        </p:nvPicPr>
        <p:blipFill>
          <a:blip r:embed="rId2">
            <a:extLst>
              <a:ext uri="{28A0092B-C50C-407E-A947-70E740481C1C}">
                <a14:useLocalDpi xmlns:a14="http://schemas.microsoft.com/office/drawing/2010/main" val="0"/>
              </a:ext>
            </a:extLst>
          </a:blip>
          <a:srcRect b="49831"/>
          <a:stretch>
            <a:fillRect/>
          </a:stretch>
        </p:blipFill>
        <p:spPr bwMode="auto">
          <a:xfrm>
            <a:off x="1239316" y="3068960"/>
            <a:ext cx="6665367" cy="343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93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p:cNvSpPr>
          <p:nvPr/>
        </p:nvSpPr>
        <p:spPr bwMode="auto">
          <a:xfrm>
            <a:off x="7448550" y="6392863"/>
            <a:ext cx="349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24</a:t>
            </a:r>
          </a:p>
        </p:txBody>
      </p:sp>
      <p:pic>
        <p:nvPicPr>
          <p:cNvPr id="34819"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406824"/>
            <a:ext cx="5328592" cy="28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34820" name="Rectangle 3"/>
          <p:cNvSpPr>
            <a:spLocks noGrp="1" noChangeArrowheads="1"/>
          </p:cNvSpPr>
          <p:nvPr>
            <p:ph type="title"/>
          </p:nvPr>
        </p:nvSpPr>
        <p:spPr/>
        <p:txBody>
          <a:bodyPr lIns="25400" tIns="25400" rIns="5078" bIns="25400"/>
          <a:lstStyle/>
          <a:p>
            <a:pPr marL="742950" marR="0" lvl="1" indent="-285750" defTabSz="914400" rtl="0" eaLnBrk="1" fontAlgn="auto" latinLnBrk="0" hangingPunct="1">
              <a:lnSpc>
                <a:spcPct val="100000"/>
              </a:lnSpc>
              <a:spcBef>
                <a:spcPct val="20000"/>
              </a:spcBef>
              <a:spcAft>
                <a:spcPts val="0"/>
              </a:spcAft>
              <a:tabLst/>
              <a:defRPr/>
            </a:pPr>
            <a:r>
              <a:rPr kumimoji="0" lang="en-GB" altLang="en-US" sz="2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Movement of water up the stem in the xylem</a:t>
            </a:r>
            <a:endParaRPr lang="en-US" altLang="en-US" sz="3600" dirty="0">
              <a:latin typeface="Arial" panose="020B0604020202020204" pitchFamily="34" charset="0"/>
              <a:sym typeface="Arial" panose="020B0604020202020204" pitchFamily="34" charset="0"/>
            </a:endParaRPr>
          </a:p>
        </p:txBody>
      </p:sp>
      <p:sp>
        <p:nvSpPr>
          <p:cNvPr id="3" name="Content Placeholder 2">
            <a:extLst>
              <a:ext uri="{FF2B5EF4-FFF2-40B4-BE49-F238E27FC236}">
                <a16:creationId xmlns:a16="http://schemas.microsoft.com/office/drawing/2014/main" id="{129A4576-4554-8890-AED3-243BFF769207}"/>
              </a:ext>
            </a:extLst>
          </p:cNvPr>
          <p:cNvSpPr>
            <a:spLocks noGrp="1"/>
          </p:cNvSpPr>
          <p:nvPr>
            <p:ph idx="1"/>
          </p:nvPr>
        </p:nvSpPr>
        <p:spPr>
          <a:xfrm>
            <a:off x="457200" y="1268760"/>
            <a:ext cx="8229600" cy="4857403"/>
          </a:xfrm>
        </p:spPr>
        <p:txBody>
          <a:bodyPr>
            <a:normAutofit/>
          </a:bodyPr>
          <a:lstStyle/>
          <a:p>
            <a:r>
              <a:rPr lang="en-GB" sz="2400" dirty="0"/>
              <a:t>The main way in which water moves up the xylem is by the cohesion-tension theory</a:t>
            </a:r>
          </a:p>
        </p:txBody>
      </p:sp>
      <p:pic>
        <p:nvPicPr>
          <p:cNvPr id="34822"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8432800"/>
            <a:ext cx="46736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133229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p:cNvSpPr>
          <p:nvPr/>
        </p:nvSpPr>
        <p:spPr bwMode="auto">
          <a:xfrm>
            <a:off x="7448550" y="6392863"/>
            <a:ext cx="349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29</a:t>
            </a:r>
          </a:p>
        </p:txBody>
      </p:sp>
      <p:sp>
        <p:nvSpPr>
          <p:cNvPr id="39939" name="Rectangle 2"/>
          <p:cNvSpPr>
            <a:spLocks noGrp="1" noChangeArrowheads="1"/>
          </p:cNvSpPr>
          <p:nvPr>
            <p:ph type="title"/>
          </p:nvPr>
        </p:nvSpPr>
        <p:spPr>
          <a:xfrm>
            <a:off x="457200" y="-174625"/>
            <a:ext cx="8229600" cy="1508125"/>
          </a:xfrm>
        </p:spPr>
        <p:txBody>
          <a:bodyPr lIns="25400" tIns="25400" rIns="5078" bIns="25400"/>
          <a:lstStyle/>
          <a:p>
            <a:pPr marL="39688" eaLnBrk="1" hangingPunct="1"/>
            <a:r>
              <a:rPr lang="en-US" altLang="en-US" sz="3600" dirty="0">
                <a:latin typeface="Arial" panose="020B0604020202020204" pitchFamily="34" charset="0"/>
                <a:cs typeface="Arial" panose="020B0604020202020204" pitchFamily="34" charset="0"/>
                <a:sym typeface="Arial" panose="020B0604020202020204" pitchFamily="34" charset="0"/>
              </a:rPr>
              <a:t>Structure of Xylem Tissue</a:t>
            </a:r>
            <a:endParaRPr lang="en-US" altLang="en-US" sz="3600" dirty="0">
              <a:latin typeface="Arial" panose="020B0604020202020204" pitchFamily="34" charset="0"/>
              <a:sym typeface="Arial" panose="020B0604020202020204" pitchFamily="34" charset="0"/>
            </a:endParaRPr>
          </a:p>
        </p:txBody>
      </p:sp>
      <p:sp>
        <p:nvSpPr>
          <p:cNvPr id="39940" name="Rectangle 3"/>
          <p:cNvSpPr>
            <a:spLocks noGrp="1" noChangeArrowheads="1"/>
          </p:cNvSpPr>
          <p:nvPr>
            <p:ph type="body" idx="1"/>
          </p:nvPr>
        </p:nvSpPr>
        <p:spPr>
          <a:xfrm>
            <a:off x="1333500" y="8318500"/>
            <a:ext cx="8229600" cy="5257800"/>
          </a:xfrm>
        </p:spPr>
        <p:txBody>
          <a:bodyPr lIns="25400" tIns="25400" rIns="5078" bIns="25400"/>
          <a:lstStyle/>
          <a:p>
            <a:pPr eaLnBrk="1" hangingPunct="1"/>
            <a:endParaRPr lang="en-US" altLang="en-US" dirty="0"/>
          </a:p>
        </p:txBody>
      </p:sp>
      <p:pic>
        <p:nvPicPr>
          <p:cNvPr id="39941"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350963"/>
            <a:ext cx="38100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39942" name="Rectangle 5"/>
          <p:cNvSpPr>
            <a:spLocks/>
          </p:cNvSpPr>
          <p:nvPr/>
        </p:nvSpPr>
        <p:spPr bwMode="auto">
          <a:xfrm>
            <a:off x="4643438" y="1282700"/>
            <a:ext cx="4249737"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dirty="0">
                <a:solidFill>
                  <a:srgbClr val="0000CC"/>
                </a:solidFill>
                <a:cs typeface="Arial" panose="020B0604020202020204" pitchFamily="34" charset="0"/>
              </a:rPr>
              <a:t>Composed of </a:t>
            </a:r>
            <a:r>
              <a:rPr lang="en-US" altLang="en-US" sz="1800" dirty="0">
                <a:solidFill>
                  <a:srgbClr val="FF2712"/>
                </a:solidFill>
                <a:cs typeface="Arial" panose="020B0604020202020204" pitchFamily="34" charset="0"/>
              </a:rPr>
              <a:t>dead </a:t>
            </a:r>
            <a:r>
              <a:rPr lang="en-US" altLang="en-US" sz="1800" dirty="0">
                <a:solidFill>
                  <a:srgbClr val="0000CC"/>
                </a:solidFill>
                <a:cs typeface="Arial" panose="020B0604020202020204" pitchFamily="34" charset="0"/>
              </a:rPr>
              <a:t>cells that are joined together to form long narrow tubes</a:t>
            </a:r>
          </a:p>
          <a:p>
            <a:pPr eaLnBrk="1" hangingPunct="1"/>
            <a:endParaRPr lang="en-US" altLang="en-US" dirty="0">
              <a:solidFill>
                <a:schemeClr val="tx1"/>
              </a:solidFill>
              <a:ea typeface="Lucida Grande" charset="0"/>
              <a:cs typeface="Lucida Grande" charset="0"/>
            </a:endParaRPr>
          </a:p>
          <a:p>
            <a:pPr eaLnBrk="1" hangingPunct="1"/>
            <a:r>
              <a:rPr lang="en-US" altLang="en-US" sz="1800" dirty="0">
                <a:solidFill>
                  <a:srgbClr val="0000CC"/>
                </a:solidFill>
                <a:cs typeface="Arial" panose="020B0604020202020204" pitchFamily="34" charset="0"/>
              </a:rPr>
              <a:t>The walls of the tubes become thickened with </a:t>
            </a:r>
            <a:r>
              <a:rPr lang="en-US" altLang="en-US" sz="1800" dirty="0">
                <a:solidFill>
                  <a:srgbClr val="FF2712"/>
                </a:solidFill>
                <a:cs typeface="Arial" panose="020B0604020202020204" pitchFamily="34" charset="0"/>
              </a:rPr>
              <a:t>lignin</a:t>
            </a:r>
            <a:r>
              <a:rPr lang="en-US" altLang="en-US" sz="1800" dirty="0">
                <a:solidFill>
                  <a:schemeClr val="tx1"/>
                </a:solidFill>
                <a:cs typeface="Arial" panose="020B0604020202020204" pitchFamily="34" charset="0"/>
              </a:rPr>
              <a:t> </a:t>
            </a:r>
            <a:r>
              <a:rPr lang="en-US" altLang="en-US" sz="1800" dirty="0">
                <a:solidFill>
                  <a:srgbClr val="0000CC"/>
                </a:solidFill>
                <a:cs typeface="Arial" panose="020B0604020202020204" pitchFamily="34" charset="0"/>
              </a:rPr>
              <a:t>to allow them to withstand the strong pressures that occur in water transport</a:t>
            </a:r>
          </a:p>
          <a:p>
            <a:pPr eaLnBrk="1" hangingPunct="1"/>
            <a:endParaRPr lang="en-US" altLang="en-US" sz="1800" dirty="0">
              <a:solidFill>
                <a:srgbClr val="0000CC"/>
              </a:solidFill>
              <a:ea typeface="Lucida Grande" charset="0"/>
              <a:cs typeface="Lucida Grande" charset="0"/>
            </a:endParaRPr>
          </a:p>
          <a:p>
            <a:pPr eaLnBrk="1" hangingPunct="1"/>
            <a:r>
              <a:rPr lang="en-US" altLang="en-US" sz="1800" dirty="0">
                <a:solidFill>
                  <a:srgbClr val="0000CC"/>
                </a:solidFill>
                <a:ea typeface="Lucida Grande" charset="0"/>
                <a:cs typeface="Lucida Grande" charset="0"/>
              </a:rPr>
              <a:t>As lignin is impermeable materials cannot pass into xylem cells and so the protoplasm dies leaving a hollow tube.</a:t>
            </a:r>
          </a:p>
          <a:p>
            <a:pPr eaLnBrk="1" hangingPunct="1"/>
            <a:endParaRPr lang="en-US" altLang="en-US" sz="1800" dirty="0">
              <a:solidFill>
                <a:srgbClr val="0000CC"/>
              </a:solidFill>
              <a:ea typeface="Lucida Grande" charset="0"/>
              <a:cs typeface="Lucida Grande" charset="0"/>
            </a:endParaRPr>
          </a:p>
        </p:txBody>
      </p:sp>
      <p:sp>
        <p:nvSpPr>
          <p:cNvPr id="39943" name="Rectangle 6"/>
          <p:cNvSpPr>
            <a:spLocks/>
          </p:cNvSpPr>
          <p:nvPr/>
        </p:nvSpPr>
        <p:spPr bwMode="auto">
          <a:xfrm>
            <a:off x="0" y="4114800"/>
            <a:ext cx="1197122"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dirty="0">
                <a:solidFill>
                  <a:srgbClr val="0000CC"/>
                </a:solidFill>
                <a:cs typeface="Arial" panose="020B0604020202020204" pitchFamily="34" charset="0"/>
              </a:rPr>
              <a:t>vessels</a:t>
            </a:r>
          </a:p>
          <a:p>
            <a:pPr eaLnBrk="1" hangingPunct="1"/>
            <a:r>
              <a:rPr lang="en-US" altLang="en-US" sz="1800" dirty="0">
                <a:solidFill>
                  <a:srgbClr val="0000CC"/>
                </a:solidFill>
                <a:cs typeface="Arial" panose="020B0604020202020204" pitchFamily="34" charset="0"/>
              </a:rPr>
              <a:t>are shorter</a:t>
            </a:r>
          </a:p>
          <a:p>
            <a:pPr eaLnBrk="1" hangingPunct="1"/>
            <a:r>
              <a:rPr lang="en-US" altLang="en-US" sz="1800" dirty="0">
                <a:solidFill>
                  <a:srgbClr val="0000CC"/>
                </a:solidFill>
                <a:cs typeface="Arial" panose="020B0604020202020204" pitchFamily="34" charset="0"/>
              </a:rPr>
              <a:t>and wider </a:t>
            </a:r>
          </a:p>
          <a:p>
            <a:pPr eaLnBrk="1" hangingPunct="1"/>
            <a:r>
              <a:rPr lang="en-US" altLang="en-US" sz="1800" dirty="0">
                <a:solidFill>
                  <a:srgbClr val="0000CC"/>
                </a:solidFill>
                <a:cs typeface="Arial" panose="020B0604020202020204" pitchFamily="34" charset="0"/>
              </a:rPr>
              <a:t>and</a:t>
            </a:r>
          </a:p>
          <a:p>
            <a:pPr eaLnBrk="1" hangingPunct="1"/>
            <a:r>
              <a:rPr lang="en-US" altLang="en-US" sz="1800" dirty="0">
                <a:solidFill>
                  <a:srgbClr val="0000CC"/>
                </a:solidFill>
                <a:cs typeface="Arial" panose="020B0604020202020204" pitchFamily="34" charset="0"/>
              </a:rPr>
              <a:t>more </a:t>
            </a:r>
          </a:p>
          <a:p>
            <a:pPr eaLnBrk="1" hangingPunct="1"/>
            <a:r>
              <a:rPr lang="en-US" altLang="en-US" sz="1800" dirty="0">
                <a:solidFill>
                  <a:srgbClr val="0000CC"/>
                </a:solidFill>
                <a:cs typeface="Arial" panose="020B0604020202020204" pitchFamily="34" charset="0"/>
              </a:rPr>
              <a:t>efficient</a:t>
            </a:r>
          </a:p>
        </p:txBody>
      </p:sp>
    </p:spTree>
    <p:extLst>
      <p:ext uri="{BB962C8B-B14F-4D97-AF65-F5344CB8AC3E}">
        <p14:creationId xmlns:p14="http://schemas.microsoft.com/office/powerpoint/2010/main" val="3870203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p:cNvSpPr>
          <p:nvPr/>
        </p:nvSpPr>
        <p:spPr bwMode="auto">
          <a:xfrm>
            <a:off x="7448550" y="6392863"/>
            <a:ext cx="349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30</a:t>
            </a:r>
          </a:p>
        </p:txBody>
      </p:sp>
      <p:sp>
        <p:nvSpPr>
          <p:cNvPr id="40963" name="Rectangle 2"/>
          <p:cNvSpPr>
            <a:spLocks noGrp="1" noChangeArrowheads="1"/>
          </p:cNvSpPr>
          <p:nvPr>
            <p:ph type="title"/>
          </p:nvPr>
        </p:nvSpPr>
        <p:spPr>
          <a:xfrm>
            <a:off x="457200" y="0"/>
            <a:ext cx="8229600" cy="2200275"/>
          </a:xfrm>
        </p:spPr>
        <p:txBody>
          <a:bodyPr lIns="25400" tIns="25400" rIns="5078" bIns="25400"/>
          <a:lstStyle/>
          <a:p>
            <a:pPr marL="39688" eaLnBrk="1" hangingPunct="1"/>
            <a:r>
              <a:rPr lang="en-US" altLang="en-US" sz="3000" dirty="0">
                <a:latin typeface="Arial" panose="020B0604020202020204" pitchFamily="34" charset="0"/>
                <a:cs typeface="Arial" panose="020B0604020202020204" pitchFamily="34" charset="0"/>
                <a:sym typeface="Arial" panose="020B0604020202020204" pitchFamily="34" charset="0"/>
              </a:rPr>
              <a:t>Spirals (helices) or rings of lignin in tracheids and vessels give a characteristic appearance</a:t>
            </a:r>
            <a:endParaRPr lang="en-US" altLang="en-US" sz="3000" dirty="0">
              <a:latin typeface="Arial" panose="020B0604020202020204" pitchFamily="34" charset="0"/>
              <a:sym typeface="Arial" panose="020B0604020202020204" pitchFamily="34" charset="0"/>
            </a:endParaRPr>
          </a:p>
        </p:txBody>
      </p:sp>
      <p:sp>
        <p:nvSpPr>
          <p:cNvPr id="40964" name="Rectangle 3"/>
          <p:cNvSpPr>
            <a:spLocks noGrp="1" noChangeArrowheads="1"/>
          </p:cNvSpPr>
          <p:nvPr>
            <p:ph type="body" idx="1"/>
          </p:nvPr>
        </p:nvSpPr>
        <p:spPr>
          <a:xfrm>
            <a:off x="2730500" y="8305800"/>
            <a:ext cx="8229600" cy="5257800"/>
          </a:xfrm>
        </p:spPr>
        <p:txBody>
          <a:bodyPr lIns="25400" tIns="25400" rIns="5078" bIns="25400"/>
          <a:lstStyle/>
          <a:p>
            <a:pPr eaLnBrk="1" hangingPunct="1"/>
            <a:endParaRPr lang="en-US" altLang="en-US" dirty="0"/>
          </a:p>
        </p:txBody>
      </p:sp>
      <p:pic>
        <p:nvPicPr>
          <p:cNvPr id="40965"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042" y="1772816"/>
            <a:ext cx="4470400"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40966"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541" y="1806448"/>
            <a:ext cx="39624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40967"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677" y="2422377"/>
            <a:ext cx="21844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 name="TextBox 1"/>
          <p:cNvSpPr txBox="1"/>
          <p:nvPr/>
        </p:nvSpPr>
        <p:spPr>
          <a:xfrm>
            <a:off x="539552" y="5733256"/>
            <a:ext cx="8064896" cy="400110"/>
          </a:xfrm>
          <a:prstGeom prst="rect">
            <a:avLst/>
          </a:prstGeom>
          <a:noFill/>
          <a:ln>
            <a:solidFill>
              <a:srgbClr val="002060"/>
            </a:solidFill>
          </a:ln>
        </p:spPr>
        <p:txBody>
          <a:bodyPr wrap="square" rtlCol="0">
            <a:spAutoFit/>
          </a:bodyPr>
          <a:lstStyle/>
          <a:p>
            <a:r>
              <a:rPr lang="en-GB" sz="2000" b="1" dirty="0">
                <a:solidFill>
                  <a:srgbClr val="0000CC"/>
                </a:solidFill>
                <a:latin typeface="Arial" panose="020B0604020202020204" pitchFamily="34" charset="0"/>
                <a:cs typeface="Arial" panose="020B0604020202020204" pitchFamily="34" charset="0"/>
              </a:rPr>
              <a:t>Celery demonstration and observing celery xylem practical</a:t>
            </a:r>
          </a:p>
        </p:txBody>
      </p:sp>
    </p:spTree>
    <p:extLst>
      <p:ext uri="{BB962C8B-B14F-4D97-AF65-F5344CB8AC3E}">
        <p14:creationId xmlns:p14="http://schemas.microsoft.com/office/powerpoint/2010/main" val="429710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p:cNvSpPr>
          <p:nvPr/>
        </p:nvSpPr>
        <p:spPr bwMode="auto">
          <a:xfrm>
            <a:off x="7448550" y="6392863"/>
            <a:ext cx="349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32</a:t>
            </a:r>
          </a:p>
        </p:txBody>
      </p:sp>
      <p:pic>
        <p:nvPicPr>
          <p:cNvPr id="43011"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3123"/>
            <a:ext cx="3816424" cy="77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3012" name="Rectangle 3"/>
          <p:cNvSpPr>
            <a:spLocks noGrp="1" noChangeArrowheads="1"/>
          </p:cNvSpPr>
          <p:nvPr>
            <p:ph type="title"/>
          </p:nvPr>
        </p:nvSpPr>
        <p:spPr>
          <a:xfrm>
            <a:off x="7200900" y="7572375"/>
            <a:ext cx="8229600" cy="1508125"/>
          </a:xfrm>
        </p:spPr>
        <p:txBody>
          <a:bodyPr lIns="25400" tIns="25400" rIns="5078" bIns="25400"/>
          <a:lstStyle/>
          <a:p>
            <a:pPr marL="39688" eaLnBrk="1" hangingPunct="1"/>
            <a:r>
              <a:rPr lang="en-US" altLang="en-US" sz="3600" dirty="0"/>
              <a:t>Distribution of Xylem</a:t>
            </a:r>
          </a:p>
        </p:txBody>
      </p:sp>
      <p:sp>
        <p:nvSpPr>
          <p:cNvPr id="43013" name="Rectangle 4"/>
          <p:cNvSpPr>
            <a:spLocks noGrp="1" noChangeArrowheads="1"/>
          </p:cNvSpPr>
          <p:nvPr>
            <p:ph type="body" idx="1"/>
          </p:nvPr>
        </p:nvSpPr>
        <p:spPr>
          <a:xfrm>
            <a:off x="12890500" y="7899400"/>
            <a:ext cx="8229600" cy="5257800"/>
          </a:xfrm>
        </p:spPr>
        <p:txBody>
          <a:bodyPr lIns="25400" tIns="25400" rIns="5078" bIns="25400"/>
          <a:lstStyle/>
          <a:p>
            <a:pPr eaLnBrk="1" hangingPunct="1"/>
            <a:r>
              <a:rPr lang="en-US" altLang="en-US" sz="2600" dirty="0"/>
              <a:t>Stems: part of peripheral vascular bundles</a:t>
            </a:r>
          </a:p>
        </p:txBody>
      </p:sp>
      <p:sp>
        <p:nvSpPr>
          <p:cNvPr id="43014" name="Rectangle 5"/>
          <p:cNvSpPr>
            <a:spLocks/>
          </p:cNvSpPr>
          <p:nvPr/>
        </p:nvSpPr>
        <p:spPr bwMode="auto">
          <a:xfrm>
            <a:off x="5245100" y="406400"/>
            <a:ext cx="3647380"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200" dirty="0">
                <a:solidFill>
                  <a:srgbClr val="0000CC"/>
                </a:solidFill>
                <a:cs typeface="Arial" panose="020B0604020202020204" pitchFamily="34" charset="0"/>
              </a:rPr>
              <a:t>Xylem is found in the root, the stem and the leaves.  Its distribution gives valuable </a:t>
            </a:r>
            <a:r>
              <a:rPr lang="en-US" altLang="en-US" sz="2200" dirty="0">
                <a:solidFill>
                  <a:srgbClr val="FF2712"/>
                </a:solidFill>
                <a:cs typeface="Arial" panose="020B0604020202020204" pitchFamily="34" charset="0"/>
              </a:rPr>
              <a:t>mechanical support.</a:t>
            </a:r>
          </a:p>
          <a:p>
            <a:pPr eaLnBrk="1" hangingPunct="1"/>
            <a:r>
              <a:rPr lang="en-US" altLang="en-US" sz="2200" dirty="0">
                <a:solidFill>
                  <a:srgbClr val="0000CC"/>
                </a:solidFill>
                <a:cs typeface="Arial" panose="020B0604020202020204" pitchFamily="34" charset="0"/>
              </a:rPr>
              <a:t>In the stem it is located in</a:t>
            </a:r>
            <a:r>
              <a:rPr lang="en-US" altLang="en-US" sz="2200" dirty="0">
                <a:solidFill>
                  <a:schemeClr val="tx1"/>
                </a:solidFill>
                <a:cs typeface="Arial" panose="020B0604020202020204" pitchFamily="34" charset="0"/>
              </a:rPr>
              <a:t> </a:t>
            </a:r>
            <a:r>
              <a:rPr lang="en-US" altLang="en-US" sz="2200" dirty="0">
                <a:solidFill>
                  <a:srgbClr val="FF2712"/>
                </a:solidFill>
                <a:cs typeface="Arial" panose="020B0604020202020204" pitchFamily="34" charset="0"/>
              </a:rPr>
              <a:t>peripheral</a:t>
            </a:r>
            <a:r>
              <a:rPr lang="en-US" altLang="en-US" sz="2200" dirty="0">
                <a:solidFill>
                  <a:schemeClr val="tx1"/>
                </a:solidFill>
                <a:cs typeface="Arial" panose="020B0604020202020204" pitchFamily="34" charset="0"/>
              </a:rPr>
              <a:t> </a:t>
            </a:r>
            <a:r>
              <a:rPr lang="en-US" altLang="en-US" sz="2200" dirty="0">
                <a:solidFill>
                  <a:srgbClr val="0000CC"/>
                </a:solidFill>
                <a:cs typeface="Arial" panose="020B0604020202020204" pitchFamily="34" charset="0"/>
              </a:rPr>
              <a:t>vascular bundles for flexible support, in the leaves the arrangement of vascular tissues are in the </a:t>
            </a:r>
            <a:r>
              <a:rPr lang="en-US" altLang="en-US" sz="2200" dirty="0">
                <a:solidFill>
                  <a:srgbClr val="FF2712"/>
                </a:solidFill>
                <a:cs typeface="Arial" panose="020B0604020202020204" pitchFamily="34" charset="0"/>
              </a:rPr>
              <a:t>midrib and veins </a:t>
            </a:r>
            <a:r>
              <a:rPr lang="en-US" altLang="en-US" sz="2200" dirty="0">
                <a:solidFill>
                  <a:srgbClr val="0000CC"/>
                </a:solidFill>
                <a:cs typeface="Arial" panose="020B0604020202020204" pitchFamily="34" charset="0"/>
              </a:rPr>
              <a:t>and in the roots the </a:t>
            </a:r>
            <a:r>
              <a:rPr lang="en-US" altLang="en-US" sz="2200" dirty="0">
                <a:solidFill>
                  <a:srgbClr val="FF2712"/>
                </a:solidFill>
                <a:cs typeface="Arial" panose="020B0604020202020204" pitchFamily="34" charset="0"/>
              </a:rPr>
              <a:t>central</a:t>
            </a:r>
            <a:r>
              <a:rPr lang="en-US" altLang="en-US" sz="2200" dirty="0">
                <a:solidFill>
                  <a:schemeClr val="tx1"/>
                </a:solidFill>
                <a:cs typeface="Arial" panose="020B0604020202020204" pitchFamily="34" charset="0"/>
              </a:rPr>
              <a:t> </a:t>
            </a:r>
            <a:r>
              <a:rPr lang="en-US" altLang="en-US" sz="2200" dirty="0">
                <a:solidFill>
                  <a:srgbClr val="0000CC"/>
                </a:solidFill>
                <a:cs typeface="Arial" panose="020B0604020202020204" pitchFamily="34" charset="0"/>
              </a:rPr>
              <a:t>arrangement helps to anchor the plant</a:t>
            </a:r>
          </a:p>
        </p:txBody>
      </p:sp>
    </p:spTree>
    <p:extLst>
      <p:ext uri="{BB962C8B-B14F-4D97-AF65-F5344CB8AC3E}">
        <p14:creationId xmlns:p14="http://schemas.microsoft.com/office/powerpoint/2010/main" val="1355304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p:cNvSpPr>
          <p:nvPr/>
        </p:nvSpPr>
        <p:spPr bwMode="auto">
          <a:xfrm>
            <a:off x="7461250" y="6399213"/>
            <a:ext cx="3238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cs typeface="Arial" panose="020B0604020202020204" pitchFamily="34" charset="0"/>
              </a:rPr>
              <a:t>36</a:t>
            </a:r>
          </a:p>
        </p:txBody>
      </p:sp>
      <p:pic>
        <p:nvPicPr>
          <p:cNvPr id="48131"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4" y="727386"/>
            <a:ext cx="4805164" cy="474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8132" name="Rectangle 3"/>
          <p:cNvSpPr>
            <a:spLocks noGrp="1" noChangeArrowheads="1"/>
          </p:cNvSpPr>
          <p:nvPr>
            <p:ph type="title"/>
          </p:nvPr>
        </p:nvSpPr>
        <p:spPr>
          <a:xfrm>
            <a:off x="-8674100" y="7127875"/>
            <a:ext cx="8229600" cy="1508125"/>
          </a:xfrm>
        </p:spPr>
        <p:txBody>
          <a:bodyPr lIns="25400" tIns="25400" rIns="5078" bIns="25400"/>
          <a:lstStyle/>
          <a:p>
            <a:pPr marL="39688" eaLnBrk="1" hangingPunct="1"/>
            <a:endParaRPr lang="en-US" altLang="en-US" dirty="0"/>
          </a:p>
        </p:txBody>
      </p:sp>
      <p:sp>
        <p:nvSpPr>
          <p:cNvPr id="48133" name="Rectangle 4"/>
          <p:cNvSpPr>
            <a:spLocks noGrp="1" noChangeArrowheads="1"/>
          </p:cNvSpPr>
          <p:nvPr>
            <p:ph type="body" idx="1"/>
          </p:nvPr>
        </p:nvSpPr>
        <p:spPr>
          <a:xfrm>
            <a:off x="-10896600" y="-6578600"/>
            <a:ext cx="8229600" cy="10401300"/>
          </a:xfrm>
        </p:spPr>
        <p:txBody>
          <a:bodyPr lIns="25400" tIns="25400" rIns="5078" bIns="25400"/>
          <a:lstStyle/>
          <a:p>
            <a:pPr eaLnBrk="1" hangingPunct="1"/>
            <a:endParaRPr lang="en-US" altLang="en-US" dirty="0"/>
          </a:p>
        </p:txBody>
      </p:sp>
      <p:pic>
        <p:nvPicPr>
          <p:cNvPr id="48134"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6100" y="-2590800"/>
            <a:ext cx="7556500" cy="767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8135" name="Rectangle 6"/>
          <p:cNvSpPr>
            <a:spLocks/>
          </p:cNvSpPr>
          <p:nvPr/>
        </p:nvSpPr>
        <p:spPr bwMode="auto">
          <a:xfrm>
            <a:off x="4922274" y="393700"/>
            <a:ext cx="4162789"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82588" indent="-3429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39688" indent="0" eaLnBrk="1" hangingPunct="1">
              <a:spcBef>
                <a:spcPts val="875"/>
              </a:spcBef>
              <a:buClr>
                <a:srgbClr val="000000"/>
              </a:buClr>
              <a:buSzPct val="100000"/>
            </a:pPr>
            <a:r>
              <a:rPr lang="en-US" altLang="en-US" sz="2000" dirty="0">
                <a:solidFill>
                  <a:srgbClr val="0000CC"/>
                </a:solidFill>
                <a:cs typeface="Arial" panose="020B0604020202020204" pitchFamily="34" charset="0"/>
              </a:rPr>
              <a:t>Water moves from root to xylem up through stem to leaves where most evaporates.  </a:t>
            </a:r>
          </a:p>
          <a:p>
            <a:pPr marL="39688" indent="0" eaLnBrk="1" hangingPunct="1">
              <a:spcBef>
                <a:spcPts val="875"/>
              </a:spcBef>
              <a:buClr>
                <a:srgbClr val="000000"/>
              </a:buClr>
              <a:buSzPct val="100000"/>
            </a:pPr>
            <a:r>
              <a:rPr lang="en-US" altLang="en-US" sz="2000" dirty="0">
                <a:solidFill>
                  <a:srgbClr val="0000CC"/>
                </a:solidFill>
                <a:cs typeface="Arial" panose="020B0604020202020204" pitchFamily="34" charset="0"/>
              </a:rPr>
              <a:t>This process of </a:t>
            </a:r>
            <a:r>
              <a:rPr lang="en-US" altLang="en-US" sz="2000" u="sng" dirty="0">
                <a:solidFill>
                  <a:srgbClr val="FF2712"/>
                </a:solidFill>
                <a:latin typeface="Arial Bold" panose="020B0704020202020204" pitchFamily="34" charset="0"/>
                <a:cs typeface="Arial Bold" panose="020B0704020202020204" pitchFamily="34" charset="0"/>
                <a:sym typeface="Arial Bold" panose="020B0704020202020204" pitchFamily="34" charset="0"/>
              </a:rPr>
              <a:t>transpiration</a:t>
            </a:r>
            <a:r>
              <a:rPr lang="en-US" altLang="en-US" sz="2000" dirty="0">
                <a:solidFill>
                  <a:schemeClr val="tx1"/>
                </a:solidFill>
                <a:cs typeface="Arial" panose="020B0604020202020204" pitchFamily="34" charset="0"/>
              </a:rPr>
              <a:t> </a:t>
            </a:r>
            <a:r>
              <a:rPr lang="en-US" altLang="en-US" sz="2000" dirty="0">
                <a:solidFill>
                  <a:srgbClr val="0000CC"/>
                </a:solidFill>
                <a:cs typeface="Arial" panose="020B0604020202020204" pitchFamily="34" charset="0"/>
              </a:rPr>
              <a:t>creates a </a:t>
            </a:r>
            <a:r>
              <a:rPr lang="en-US" altLang="en-US" sz="2000" u="sng" dirty="0">
                <a:solidFill>
                  <a:srgbClr val="FF2712"/>
                </a:solidFill>
                <a:latin typeface="Arial Bold" panose="020B0704020202020204" pitchFamily="34" charset="0"/>
                <a:cs typeface="Arial Bold" panose="020B0704020202020204" pitchFamily="34" charset="0"/>
                <a:sym typeface="Arial Bold" panose="020B0704020202020204" pitchFamily="34" charset="0"/>
              </a:rPr>
              <a:t>pulling force (tension because of gravitational force too)</a:t>
            </a:r>
          </a:p>
          <a:p>
            <a:pPr marL="39688" indent="0" eaLnBrk="1" hangingPunct="1">
              <a:spcBef>
                <a:spcPts val="875"/>
              </a:spcBef>
              <a:buClr>
                <a:srgbClr val="000000"/>
              </a:buClr>
              <a:buSzPct val="100000"/>
            </a:pPr>
            <a:r>
              <a:rPr lang="en-US" altLang="en-US" sz="2000" dirty="0">
                <a:solidFill>
                  <a:srgbClr val="0000CC"/>
                </a:solidFill>
                <a:cs typeface="Arial" panose="020B0604020202020204" pitchFamily="34" charset="0"/>
              </a:rPr>
              <a:t>This is helped by </a:t>
            </a:r>
            <a:r>
              <a:rPr lang="en-US" altLang="en-US" sz="2000" u="sng" dirty="0">
                <a:solidFill>
                  <a:srgbClr val="FF2712"/>
                </a:solidFill>
                <a:latin typeface="Arial Bold" panose="020B0704020202020204" pitchFamily="34" charset="0"/>
                <a:cs typeface="Arial Bold" panose="020B0704020202020204" pitchFamily="34" charset="0"/>
                <a:sym typeface="Arial Bold" panose="020B0704020202020204" pitchFamily="34" charset="0"/>
              </a:rPr>
              <a:t>cohesion forces</a:t>
            </a:r>
            <a:r>
              <a:rPr lang="en-US" altLang="en-US" sz="2000" dirty="0">
                <a:solidFill>
                  <a:schemeClr val="tx1"/>
                </a:solidFill>
                <a:cs typeface="Arial" panose="020B0604020202020204" pitchFamily="34" charset="0"/>
              </a:rPr>
              <a:t> </a:t>
            </a:r>
            <a:r>
              <a:rPr lang="en-US" altLang="en-US" sz="2000" dirty="0">
                <a:solidFill>
                  <a:srgbClr val="0000CC"/>
                </a:solidFill>
                <a:cs typeface="Arial" panose="020B0604020202020204" pitchFamily="34" charset="0"/>
              </a:rPr>
              <a:t>of water molecules (polarity of water causes H bonds to form)which ‘stick together’ and form a continuous column.</a:t>
            </a:r>
          </a:p>
          <a:p>
            <a:pPr marL="39688" indent="0" eaLnBrk="1" hangingPunct="1">
              <a:spcBef>
                <a:spcPts val="875"/>
              </a:spcBef>
              <a:buClr>
                <a:srgbClr val="000000"/>
              </a:buClr>
              <a:buSzPct val="100000"/>
            </a:pPr>
            <a:r>
              <a:rPr lang="en-US" altLang="en-US" sz="2000" dirty="0">
                <a:solidFill>
                  <a:srgbClr val="0000CC"/>
                </a:solidFill>
                <a:cs typeface="Arial" panose="020B0604020202020204" pitchFamily="34" charset="0"/>
              </a:rPr>
              <a:t>Additionally, </a:t>
            </a:r>
            <a:r>
              <a:rPr lang="en-US" altLang="en-US" sz="2000" u="sng" dirty="0">
                <a:solidFill>
                  <a:srgbClr val="FF2712"/>
                </a:solidFill>
                <a:latin typeface="Arial Bold" panose="020B0704020202020204" pitchFamily="34" charset="0"/>
                <a:cs typeface="Arial Bold" panose="020B0704020202020204" pitchFamily="34" charset="0"/>
                <a:sym typeface="Arial Bold" panose="020B0704020202020204" pitchFamily="34" charset="0"/>
              </a:rPr>
              <a:t>adhesion forces </a:t>
            </a:r>
            <a:r>
              <a:rPr lang="en-US" altLang="en-US" sz="2000" dirty="0">
                <a:solidFill>
                  <a:srgbClr val="0000CC"/>
                </a:solidFill>
                <a:cs typeface="Arial" panose="020B0604020202020204" pitchFamily="34" charset="0"/>
              </a:rPr>
              <a:t>will help the movement of water up the xylem.</a:t>
            </a:r>
          </a:p>
        </p:txBody>
      </p:sp>
      <p:sp>
        <p:nvSpPr>
          <p:cNvPr id="48136" name="Rectangle 7"/>
          <p:cNvSpPr>
            <a:spLocks/>
          </p:cNvSpPr>
          <p:nvPr/>
        </p:nvSpPr>
        <p:spPr bwMode="auto">
          <a:xfrm>
            <a:off x="179512" y="203200"/>
            <a:ext cx="45718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400" dirty="0">
                <a:solidFill>
                  <a:srgbClr val="0000CC"/>
                </a:solidFill>
                <a:latin typeface="Arial Bold" panose="020B0704020202020204" pitchFamily="34" charset="0"/>
                <a:cs typeface="Arial Bold" panose="020B0704020202020204" pitchFamily="34" charset="0"/>
                <a:sym typeface="Arial Bold" panose="020B0704020202020204" pitchFamily="34" charset="0"/>
              </a:rPr>
              <a:t>Cohesion and Tension Theory</a:t>
            </a:r>
            <a:endParaRPr lang="en-US" altLang="en-US" sz="2400" u="sng" dirty="0">
              <a:solidFill>
                <a:schemeClr val="tx1"/>
              </a:solidFill>
              <a:latin typeface="Arial Bold" panose="020B0704020202020204" pitchFamily="34" charset="0"/>
              <a:cs typeface="Arial Bold" panose="020B0704020202020204" pitchFamily="34" charset="0"/>
              <a:sym typeface="Arial Bold" panose="020B0704020202020204" pitchFamily="34" charset="0"/>
            </a:endParaRPr>
          </a:p>
        </p:txBody>
      </p:sp>
      <p:sp>
        <p:nvSpPr>
          <p:cNvPr id="48137" name="Rectangle 8"/>
          <p:cNvSpPr>
            <a:spLocks/>
          </p:cNvSpPr>
          <p:nvPr/>
        </p:nvSpPr>
        <p:spPr bwMode="auto">
          <a:xfrm>
            <a:off x="4279900" y="3251200"/>
            <a:ext cx="4714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dirty="0">
                <a:solidFill>
                  <a:schemeClr val="tx1"/>
                </a:solidFill>
                <a:cs typeface="Arial" panose="020B0604020202020204" pitchFamily="34" charset="0"/>
              </a:rPr>
              <a:t>Text</a:t>
            </a:r>
          </a:p>
        </p:txBody>
      </p:sp>
      <p:pic>
        <p:nvPicPr>
          <p:cNvPr id="48138" name="Picture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00" y="8724900"/>
            <a:ext cx="514350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 name="Rectangle 10">
            <a:extLst>
              <a:ext uri="{FF2B5EF4-FFF2-40B4-BE49-F238E27FC236}">
                <a16:creationId xmlns:a16="http://schemas.microsoft.com/office/drawing/2014/main" id="{DCE63ACF-C5F5-CC32-350F-F7B1EBC6DFFD}"/>
              </a:ext>
            </a:extLst>
          </p:cNvPr>
          <p:cNvSpPr>
            <a:spLocks/>
          </p:cNvSpPr>
          <p:nvPr/>
        </p:nvSpPr>
        <p:spPr bwMode="auto">
          <a:xfrm>
            <a:off x="611560" y="5630457"/>
            <a:ext cx="30393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b="1" dirty="0">
                <a:solidFill>
                  <a:srgbClr val="FF2712"/>
                </a:solidFill>
                <a:cs typeface="Arial" panose="020B0604020202020204" pitchFamily="34" charset="0"/>
              </a:rPr>
              <a:t>Work out the order of statements in your booklets</a:t>
            </a:r>
          </a:p>
        </p:txBody>
      </p:sp>
      <p:sp>
        <p:nvSpPr>
          <p:cNvPr id="3" name="Rectangle 10">
            <a:extLst>
              <a:ext uri="{FF2B5EF4-FFF2-40B4-BE49-F238E27FC236}">
                <a16:creationId xmlns:a16="http://schemas.microsoft.com/office/drawing/2014/main" id="{5265E876-CF38-699A-3CED-1BB494D48F88}"/>
              </a:ext>
            </a:extLst>
          </p:cNvPr>
          <p:cNvSpPr>
            <a:spLocks/>
          </p:cNvSpPr>
          <p:nvPr/>
        </p:nvSpPr>
        <p:spPr bwMode="auto">
          <a:xfrm>
            <a:off x="3732490" y="5626600"/>
            <a:ext cx="30393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b="1" dirty="0">
                <a:solidFill>
                  <a:srgbClr val="FF2712"/>
                </a:solidFill>
                <a:cs typeface="Arial" panose="020B0604020202020204" pitchFamily="34" charset="0"/>
              </a:rPr>
              <a:t>Answers:</a:t>
            </a:r>
          </a:p>
          <a:p>
            <a:pPr eaLnBrk="1" hangingPunct="1"/>
            <a:r>
              <a:rPr lang="en-US" altLang="en-US" sz="1800" b="1" dirty="0">
                <a:solidFill>
                  <a:srgbClr val="FF2712"/>
                </a:solidFill>
                <a:cs typeface="Arial" panose="020B0604020202020204" pitchFamily="34" charset="0"/>
              </a:rPr>
              <a:t>F, B, E, G, C, A, D</a:t>
            </a:r>
          </a:p>
        </p:txBody>
      </p:sp>
    </p:spTree>
    <p:extLst>
      <p:ext uri="{BB962C8B-B14F-4D97-AF65-F5344CB8AC3E}">
        <p14:creationId xmlns:p14="http://schemas.microsoft.com/office/powerpoint/2010/main" val="21237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p:txBody>
          <a:bodyPr lIns="25400" tIns="25400" rIns="5078" bIns="25400"/>
          <a:lstStyle/>
          <a:p>
            <a:pPr marL="39688" eaLnBrk="1" hangingPunct="1"/>
            <a:r>
              <a:rPr lang="en-US" altLang="en-US" sz="3200" dirty="0">
                <a:latin typeface="Arial Bold" panose="020B0704020202020204" pitchFamily="34" charset="0"/>
                <a:cs typeface="Arial Bold" panose="020B0704020202020204" pitchFamily="34" charset="0"/>
                <a:sym typeface="Arial Bold" panose="020B0704020202020204" pitchFamily="34" charset="0"/>
              </a:rPr>
              <a:t>Evidence for Cohesion –Tension theory</a:t>
            </a:r>
            <a:endParaRPr lang="en-US" altLang="en-US" sz="3200" dirty="0">
              <a:latin typeface="Arial Bold" panose="020B0704020202020204" pitchFamily="34" charset="0"/>
              <a:ea typeface="ヒラギノ角ゴ ProN W6" charset="0"/>
              <a:cs typeface="ヒラギノ角ゴ ProN W6" charset="0"/>
              <a:sym typeface="Arial Bold" panose="020B0704020202020204" pitchFamily="34" charset="0"/>
            </a:endParaRPr>
          </a:p>
        </p:txBody>
      </p:sp>
      <p:sp>
        <p:nvSpPr>
          <p:cNvPr id="50179" name="Rectangle 2"/>
          <p:cNvSpPr>
            <a:spLocks noGrp="1" noChangeArrowheads="1"/>
          </p:cNvSpPr>
          <p:nvPr>
            <p:ph type="body" idx="1"/>
          </p:nvPr>
        </p:nvSpPr>
        <p:spPr/>
        <p:txBody>
          <a:bodyPr lIns="25400" tIns="25400" rIns="5078" bIns="25400"/>
          <a:lstStyle/>
          <a:p>
            <a:pPr marL="649288" indent="-609600" eaLnBrk="1" hangingPunct="1">
              <a:buSzPct val="99000"/>
              <a:buFont typeface="Arial" panose="020B0604020202020204" pitchFamily="34" charset="0"/>
              <a:buAutoNum type="arabicPeriod"/>
            </a:pPr>
            <a:r>
              <a:rPr lang="en-US" altLang="en-US" sz="2000" dirty="0">
                <a:latin typeface="Arial" panose="020B0604020202020204" pitchFamily="34" charset="0"/>
                <a:cs typeface="Arial" panose="020B0604020202020204" pitchFamily="34" charset="0"/>
                <a:sym typeface="Arial" panose="020B0604020202020204" pitchFamily="34" charset="0"/>
              </a:rPr>
              <a:t>Diameter of tree trunks varies depending on transpiration rate. </a:t>
            </a:r>
            <a:endParaRPr lang="en-US" altLang="en-US" sz="2000" dirty="0">
              <a:latin typeface="Arial" panose="020B0604020202020204" pitchFamily="34" charset="0"/>
              <a:sym typeface="Arial" panose="020B0604020202020204" pitchFamily="34" charset="0"/>
            </a:endParaRPr>
          </a:p>
          <a:p>
            <a:pPr marL="1411288" lvl="2" indent="-457200" eaLnBrk="1" hangingPunct="1">
              <a:buFont typeface="Arial" panose="020B0604020202020204" pitchFamily="34" charset="0"/>
              <a:buNone/>
            </a:pPr>
            <a:r>
              <a:rPr lang="en-US" altLang="en-US" sz="1600" dirty="0">
                <a:latin typeface="Arial" panose="020B0604020202020204" pitchFamily="34" charset="0"/>
                <a:cs typeface="Arial" panose="020B0604020202020204" pitchFamily="34" charset="0"/>
                <a:sym typeface="Arial" panose="020B0604020202020204" pitchFamily="34" charset="0"/>
              </a:rPr>
              <a:t>Greater levels of transpiration during daylight – narrower diameter</a:t>
            </a:r>
            <a:endParaRPr lang="en-US" altLang="en-US" sz="1600" dirty="0">
              <a:latin typeface="Arial" panose="020B0604020202020204" pitchFamily="34" charset="0"/>
              <a:sym typeface="Arial" panose="020B0604020202020204" pitchFamily="34" charset="0"/>
            </a:endParaRPr>
          </a:p>
          <a:p>
            <a:pPr marL="1411288" lvl="2" indent="-457200" eaLnBrk="1" hangingPunct="1">
              <a:buFont typeface="Arial" panose="020B0604020202020204" pitchFamily="34" charset="0"/>
              <a:buNone/>
            </a:pPr>
            <a:r>
              <a:rPr lang="en-US" altLang="en-US" sz="1600" dirty="0">
                <a:latin typeface="Arial" panose="020B0604020202020204" pitchFamily="34" charset="0"/>
                <a:cs typeface="Arial" panose="020B0604020202020204" pitchFamily="34" charset="0"/>
                <a:sym typeface="Arial" panose="020B0604020202020204" pitchFamily="34" charset="0"/>
              </a:rPr>
              <a:t>Reduced transpiration rate at night – wider diameter</a:t>
            </a:r>
            <a:endParaRPr lang="en-US" altLang="en-US" sz="1600" dirty="0">
              <a:latin typeface="Arial" panose="020B0604020202020204" pitchFamily="34" charset="0"/>
              <a:sym typeface="Arial" panose="020B0604020202020204" pitchFamily="34" charset="0"/>
            </a:endParaRPr>
          </a:p>
          <a:p>
            <a:pPr marL="649288" indent="-609600" eaLnBrk="1" hangingPunct="1">
              <a:buSzPct val="99000"/>
              <a:buFont typeface="Arial" panose="020B0604020202020204" pitchFamily="34" charset="0"/>
              <a:buAutoNum type="arabicPeriod"/>
            </a:pPr>
            <a:endParaRPr lang="en-US" altLang="en-US" sz="2000" dirty="0">
              <a:latin typeface="Arial" panose="020B0604020202020204" pitchFamily="34" charset="0"/>
              <a:sym typeface="Arial" panose="020B0604020202020204" pitchFamily="34" charset="0"/>
            </a:endParaRPr>
          </a:p>
          <a:p>
            <a:pPr marL="649288" indent="-609600" eaLnBrk="1" hangingPunct="1">
              <a:buSzPct val="99000"/>
              <a:buFont typeface="Arial" panose="020B0604020202020204" pitchFamily="34" charset="0"/>
              <a:buAutoNum type="arabicPeriod" startAt="2"/>
            </a:pPr>
            <a:r>
              <a:rPr lang="en-US" altLang="en-US" sz="2000" dirty="0">
                <a:latin typeface="Arial" panose="020B0604020202020204" pitchFamily="34" charset="0"/>
                <a:cs typeface="Arial" panose="020B0604020202020204" pitchFamily="34" charset="0"/>
                <a:sym typeface="Arial" panose="020B0604020202020204" pitchFamily="34" charset="0"/>
              </a:rPr>
              <a:t>Broken xylem vessels cause tree to have difficulty drawing up water. Water column is broken so water molecules are not stuck together at this point.</a:t>
            </a:r>
            <a:endParaRPr lang="en-US" altLang="en-US" sz="2000" dirty="0">
              <a:latin typeface="Arial" panose="020B0604020202020204" pitchFamily="34" charset="0"/>
              <a:sym typeface="Arial" panose="020B0604020202020204" pitchFamily="34" charset="0"/>
            </a:endParaRPr>
          </a:p>
          <a:p>
            <a:pPr marL="649288" indent="-609600" eaLnBrk="1" hangingPunct="1">
              <a:buFont typeface="Arial" panose="020B0604020202020204" pitchFamily="34" charset="0"/>
              <a:buNone/>
            </a:pPr>
            <a:endParaRPr lang="en-US" altLang="en-US" sz="2000" dirty="0">
              <a:latin typeface="Arial" panose="020B0604020202020204" pitchFamily="34" charset="0"/>
              <a:sym typeface="Arial" panose="020B0604020202020204" pitchFamily="34" charset="0"/>
            </a:endParaRPr>
          </a:p>
          <a:p>
            <a:pPr marL="649288" indent="-609600" eaLnBrk="1" hangingPunct="1">
              <a:buFont typeface="Arial" panose="020B0604020202020204" pitchFamily="34" charset="0"/>
              <a:buNone/>
            </a:pPr>
            <a:r>
              <a:rPr lang="en-US" altLang="en-US" sz="2000" dirty="0">
                <a:latin typeface="Arial" panose="020B0604020202020204" pitchFamily="34" charset="0"/>
                <a:cs typeface="Arial" panose="020B0604020202020204" pitchFamily="34" charset="0"/>
                <a:sym typeface="Arial" panose="020B0604020202020204" pitchFamily="34" charset="0"/>
              </a:rPr>
              <a:t>3.</a:t>
            </a:r>
            <a:r>
              <a:rPr lang="en-US" altLang="en-US" sz="2000" dirty="0">
                <a:latin typeface="ヒラギノ角ゴ ProN W3" charset="0"/>
                <a:sym typeface="ヒラギノ角ゴ ProN W3" charset="0"/>
              </a:rPr>
              <a:t>	</a:t>
            </a:r>
            <a:r>
              <a:rPr lang="en-US" altLang="en-US" sz="2000" dirty="0">
                <a:latin typeface="Arial" panose="020B0604020202020204" pitchFamily="34" charset="0"/>
                <a:cs typeface="Arial" panose="020B0604020202020204" pitchFamily="34" charset="0"/>
                <a:sym typeface="Arial" panose="020B0604020202020204" pitchFamily="34" charset="0"/>
              </a:rPr>
              <a:t>Broken Xylem vessels do not leak water ( as would be expected if there was a positive pressure) but instead air is drawn in (as would be the case with a negative pressure (tension)</a:t>
            </a:r>
            <a:endParaRPr lang="en-US" altLang="en-US" sz="2000" dirty="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8328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Specification 3.3.4.2  </a:t>
            </a:r>
            <a:br>
              <a:rPr lang="en-US" dirty="0"/>
            </a:br>
            <a:r>
              <a:rPr lang="en-US" dirty="0"/>
              <a:t>Mass Transport in Plants</a:t>
            </a:r>
            <a:endParaRPr lang="en-MY" dirty="0"/>
          </a:p>
        </p:txBody>
      </p:sp>
      <p:sp>
        <p:nvSpPr>
          <p:cNvPr id="3" name="Content Placeholder 2"/>
          <p:cNvSpPr>
            <a:spLocks noGrp="1"/>
          </p:cNvSpPr>
          <p:nvPr>
            <p:ph idx="1"/>
          </p:nvPr>
        </p:nvSpPr>
        <p:spPr>
          <a:ln>
            <a:solidFill>
              <a:schemeClr val="accent1"/>
            </a:solidFill>
          </a:ln>
        </p:spPr>
        <p:txBody>
          <a:bodyPr>
            <a:normAutofit/>
          </a:bodyPr>
          <a:lstStyle/>
          <a:p>
            <a:pPr marL="0" indent="0">
              <a:buNone/>
            </a:pPr>
            <a:r>
              <a:rPr lang="en-MY" sz="2000" dirty="0"/>
              <a:t>Xylem as the tissue that transports water in the stem and leaves of plants. The cohesion-tension theory of water transport in the xylem. </a:t>
            </a:r>
          </a:p>
          <a:p>
            <a:pPr marL="0" indent="0">
              <a:buNone/>
            </a:pPr>
            <a:endParaRPr lang="en-MY" sz="2000" dirty="0"/>
          </a:p>
          <a:p>
            <a:pPr marL="0" indent="0">
              <a:buNone/>
            </a:pPr>
            <a:r>
              <a:rPr lang="en-MY" sz="2000" dirty="0"/>
              <a:t>Phloem as the tissue that transports organic substances in plants. The mass flow hypothesis for the mechanism of translocation in plants. The use of tracers and ringing experiments to investigate transport in plants. </a:t>
            </a:r>
          </a:p>
          <a:p>
            <a:pPr marL="0" indent="0">
              <a:buNone/>
            </a:pPr>
            <a:endParaRPr lang="en-MY" sz="2000" dirty="0"/>
          </a:p>
          <a:p>
            <a:pPr marL="0" indent="0">
              <a:buNone/>
            </a:pPr>
            <a:r>
              <a:rPr lang="en-MY" sz="2000" dirty="0"/>
              <a:t>Students should be able to: </a:t>
            </a:r>
          </a:p>
          <a:p>
            <a:pPr marL="0" indent="0">
              <a:buNone/>
            </a:pPr>
            <a:endParaRPr lang="en-MY" sz="2000" dirty="0"/>
          </a:p>
          <a:p>
            <a:r>
              <a:rPr lang="en-MY" sz="2000" dirty="0"/>
              <a:t>recognise correlations and causal relationships </a:t>
            </a:r>
          </a:p>
          <a:p>
            <a:r>
              <a:rPr lang="en-MY" sz="2000" dirty="0"/>
              <a:t>interpret evidence from tracer and ringing experiments and to evaluate the evidence for and against the mass flow hypothesis.</a:t>
            </a:r>
          </a:p>
          <a:p>
            <a:pPr marL="0" indent="0">
              <a:buNone/>
            </a:pPr>
            <a:endParaRPr lang="en-MY" sz="2000" dirty="0"/>
          </a:p>
        </p:txBody>
      </p:sp>
    </p:spTree>
    <p:extLst>
      <p:ext uri="{BB962C8B-B14F-4D97-AF65-F5344CB8AC3E}">
        <p14:creationId xmlns:p14="http://schemas.microsoft.com/office/powerpoint/2010/main" val="3453873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p:txBody>
          <a:bodyPr lIns="25400" tIns="25400" rIns="5078" bIns="25400"/>
          <a:lstStyle/>
          <a:p>
            <a:pPr marL="39688" eaLnBrk="1" hangingPunct="1"/>
            <a:r>
              <a:rPr lang="en-US" altLang="en-US" sz="3200" dirty="0">
                <a:latin typeface="Arial" panose="020B0604020202020204" pitchFamily="34" charset="0"/>
                <a:cs typeface="Arial" panose="020B0604020202020204" pitchFamily="34" charset="0"/>
                <a:sym typeface="Arial" panose="020B0604020202020204" pitchFamily="34" charset="0"/>
              </a:rPr>
              <a:t>Summary of the movement of water up a stem</a:t>
            </a:r>
            <a:endParaRPr lang="en-US" altLang="en-US" sz="3200" dirty="0">
              <a:latin typeface="Arial" panose="020B0604020202020204" pitchFamily="34" charset="0"/>
              <a:sym typeface="Arial" panose="020B0604020202020204" pitchFamily="34" charset="0"/>
            </a:endParaRPr>
          </a:p>
        </p:txBody>
      </p:sp>
      <p:sp>
        <p:nvSpPr>
          <p:cNvPr id="51203" name="Rectangle 2"/>
          <p:cNvSpPr>
            <a:spLocks noGrp="1" noChangeArrowheads="1"/>
          </p:cNvSpPr>
          <p:nvPr>
            <p:ph type="body" idx="1"/>
          </p:nvPr>
        </p:nvSpPr>
        <p:spPr>
          <a:xfrm>
            <a:off x="-2273300" y="8064500"/>
            <a:ext cx="8229600" cy="5257800"/>
          </a:xfrm>
        </p:spPr>
        <p:txBody>
          <a:bodyPr lIns="25400" tIns="25400" rIns="5078" bIns="25400"/>
          <a:lstStyle/>
          <a:p>
            <a:pPr eaLnBrk="1" hangingPunct="1">
              <a:buFont typeface="Arial" panose="020B0604020202020204" pitchFamily="34" charset="0"/>
              <a:buNone/>
            </a:pPr>
            <a:endParaRPr lang="en-US" altLang="en-US" dirty="0"/>
          </a:p>
          <a:p>
            <a:pPr eaLnBrk="1" hangingPunct="1">
              <a:buClr>
                <a:srgbClr val="FF0000"/>
              </a:buClr>
            </a:pPr>
            <a:r>
              <a:rPr lang="en-US" altLang="en-US" sz="2400" dirty="0">
                <a:solidFill>
                  <a:srgbClr val="FF0000"/>
                </a:solidFill>
                <a:latin typeface="Arial" panose="020B0604020202020204" pitchFamily="34" charset="0"/>
                <a:cs typeface="Arial" panose="020B0604020202020204" pitchFamily="34" charset="0"/>
                <a:sym typeface="Arial" panose="020B0604020202020204" pitchFamily="34" charset="0"/>
              </a:rPr>
              <a:t>What do you think are the benefits of transpiration?</a:t>
            </a:r>
            <a:endParaRPr lang="en-US" altLang="en-US" sz="2400" dirty="0">
              <a:solidFill>
                <a:srgbClr val="FF0000"/>
              </a:solidFill>
              <a:latin typeface="Arial" panose="020B0604020202020204" pitchFamily="34" charset="0"/>
              <a:sym typeface="Arial" panose="020B0604020202020204" pitchFamily="34" charset="0"/>
            </a:endParaRPr>
          </a:p>
        </p:txBody>
      </p:sp>
      <p:grpSp>
        <p:nvGrpSpPr>
          <p:cNvPr id="51204" name="Group 5"/>
          <p:cNvGrpSpPr>
            <a:grpSpLocks/>
          </p:cNvGrpSpPr>
          <p:nvPr/>
        </p:nvGrpSpPr>
        <p:grpSpPr bwMode="auto">
          <a:xfrm>
            <a:off x="1835695" y="1390650"/>
            <a:ext cx="5757317" cy="4126582"/>
            <a:chOff x="0" y="0"/>
            <a:chExt cx="4089" cy="3208"/>
          </a:xfrm>
        </p:grpSpPr>
        <p:sp>
          <p:nvSpPr>
            <p:cNvPr id="51205" name="Rectangle 3"/>
            <p:cNvSpPr>
              <a:spLocks/>
            </p:cNvSpPr>
            <p:nvPr/>
          </p:nvSpPr>
          <p:spPr bwMode="auto">
            <a:xfrm>
              <a:off x="0" y="0"/>
              <a:ext cx="4089" cy="320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endParaRPr lang="en-GB" altLang="en-US" dirty="0"/>
            </a:p>
          </p:txBody>
        </p:sp>
        <p:pic>
          <p:nvPicPr>
            <p:cNvPr id="5120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89" cy="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TextBox 2">
            <a:extLst>
              <a:ext uri="{FF2B5EF4-FFF2-40B4-BE49-F238E27FC236}">
                <a16:creationId xmlns:a16="http://schemas.microsoft.com/office/drawing/2014/main" id="{AF358058-F2FA-2555-EA24-947AE35D1D6D}"/>
              </a:ext>
            </a:extLst>
          </p:cNvPr>
          <p:cNvSpPr txBox="1"/>
          <p:nvPr/>
        </p:nvSpPr>
        <p:spPr>
          <a:xfrm>
            <a:off x="467692" y="5733256"/>
            <a:ext cx="8496796" cy="923330"/>
          </a:xfrm>
          <a:prstGeom prst="rect">
            <a:avLst/>
          </a:prstGeom>
          <a:noFill/>
        </p:spPr>
        <p:txBody>
          <a:bodyPr wrap="square">
            <a:spAutoFit/>
          </a:bodyPr>
          <a:lstStyle/>
          <a:p>
            <a:r>
              <a:rPr lang="en-US" dirty="0">
                <a:hlinkClick r:id="rId4"/>
              </a:rPr>
              <a:t>Excellent animation of movement of water and sugars Saps:</a:t>
            </a:r>
          </a:p>
          <a:p>
            <a:r>
              <a:rPr lang="en-US" dirty="0">
                <a:hlinkClick r:id="rId4"/>
              </a:rPr>
              <a:t>Transport of water and sugar in plants - Animation - Science &amp; Plants for Schools (saps.org.uk)</a:t>
            </a:r>
            <a:endParaRPr lang="en-GB" dirty="0"/>
          </a:p>
        </p:txBody>
      </p:sp>
    </p:spTree>
    <p:extLst>
      <p:ext uri="{BB962C8B-B14F-4D97-AF65-F5344CB8AC3E}">
        <p14:creationId xmlns:p14="http://schemas.microsoft.com/office/powerpoint/2010/main" val="4183213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342900" y="116632"/>
            <a:ext cx="8229600" cy="1140668"/>
          </a:xfrm>
        </p:spPr>
        <p:txBody>
          <a:bodyPr lIns="25400" tIns="25400" rIns="5078" bIns="25400"/>
          <a:lstStyle/>
          <a:p>
            <a:pPr marL="39688" eaLnBrk="1" hangingPunct="1"/>
            <a:r>
              <a:rPr lang="en-US" altLang="en-US" sz="3600" dirty="0">
                <a:latin typeface="Arial" panose="020B0604020202020204" pitchFamily="34" charset="0"/>
                <a:sym typeface="Arial" panose="020B0604020202020204" pitchFamily="34" charset="0"/>
              </a:rPr>
              <a:t>Movement of water into roots</a:t>
            </a:r>
          </a:p>
        </p:txBody>
      </p:sp>
      <p:sp>
        <p:nvSpPr>
          <p:cNvPr id="17411" name="Rectangle 2"/>
          <p:cNvSpPr>
            <a:spLocks noGrp="1" noChangeArrowheads="1"/>
          </p:cNvSpPr>
          <p:nvPr>
            <p:ph type="body" idx="1"/>
          </p:nvPr>
        </p:nvSpPr>
        <p:spPr>
          <a:xfrm>
            <a:off x="342900" y="1104900"/>
            <a:ext cx="8229600" cy="5257800"/>
          </a:xfrm>
        </p:spPr>
        <p:txBody>
          <a:bodyPr lIns="25400" tIns="25400" rIns="5078" bIns="25400">
            <a:normAutofit/>
          </a:bodyPr>
          <a:lstStyle/>
          <a:p>
            <a:pPr eaLnBrk="1" hangingPunct="1"/>
            <a:r>
              <a:rPr lang="en-US" altLang="en-US" sz="2000" dirty="0">
                <a:sym typeface="Arial" panose="020B0604020202020204" pitchFamily="34" charset="0"/>
              </a:rPr>
              <a:t>Plants must absorb enough water to replace </a:t>
            </a:r>
            <a:r>
              <a:rPr lang="en-US" altLang="en-US" sz="2000" dirty="0">
                <a:solidFill>
                  <a:srgbClr val="FF0000"/>
                </a:solidFill>
                <a:latin typeface="Arial Bold" panose="020B0704020202020204" pitchFamily="34" charset="0"/>
                <a:cs typeface="Arial Bold" panose="020B0704020202020204" pitchFamily="34" charset="0"/>
                <a:sym typeface="Arial Bold" panose="020B0704020202020204" pitchFamily="34" charset="0"/>
              </a:rPr>
              <a:t>transpiration</a:t>
            </a:r>
            <a:r>
              <a:rPr lang="en-US" altLang="en-US" sz="2000" dirty="0">
                <a:sym typeface="Arial" panose="020B0604020202020204" pitchFamily="34" charset="0"/>
              </a:rPr>
              <a:t> losses.</a:t>
            </a:r>
          </a:p>
          <a:p>
            <a:pPr eaLnBrk="1" hangingPunct="1"/>
            <a:r>
              <a:rPr lang="en-US" altLang="en-US" sz="2000" dirty="0">
                <a:sym typeface="Arial" panose="020B0604020202020204" pitchFamily="34" charset="0"/>
              </a:rPr>
              <a:t>Root systems have evolved to maximise the ability to absorb water from the soil water.</a:t>
            </a:r>
          </a:p>
          <a:p>
            <a:pPr eaLnBrk="1" hangingPunct="1"/>
            <a:r>
              <a:rPr lang="en-US" altLang="en-US" sz="2000" dirty="0">
                <a:sym typeface="Arial" panose="020B0604020202020204" pitchFamily="34" charset="0"/>
              </a:rPr>
              <a:t>Water absorption occurs mainly by </a:t>
            </a:r>
            <a:r>
              <a:rPr lang="en-US" altLang="en-US" sz="2000" dirty="0">
                <a:solidFill>
                  <a:srgbClr val="FF0000"/>
                </a:solidFill>
                <a:latin typeface="Arial Bold" panose="020B0704020202020204" pitchFamily="34" charset="0"/>
                <a:cs typeface="Arial Bold" panose="020B0704020202020204" pitchFamily="34" charset="0"/>
                <a:sym typeface="Arial Bold" panose="020B0704020202020204" pitchFamily="34" charset="0"/>
              </a:rPr>
              <a:t>root hairs</a:t>
            </a:r>
          </a:p>
          <a:p>
            <a:pPr eaLnBrk="1" hangingPunct="1"/>
            <a:endParaRPr lang="en-US" altLang="en-US" sz="2000" dirty="0">
              <a:solidFill>
                <a:srgbClr val="0E002D"/>
              </a:solidFill>
              <a:sym typeface="Arial" panose="020B0604020202020204" pitchFamily="34" charset="0"/>
            </a:endParaRPr>
          </a:p>
        </p:txBody>
      </p:sp>
      <p:pic>
        <p:nvPicPr>
          <p:cNvPr id="17412"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150" y="10185400"/>
            <a:ext cx="442595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7413"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3004344"/>
            <a:ext cx="4351337"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7414"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6463" y="8275638"/>
            <a:ext cx="4572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7415"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313" y="8369300"/>
            <a:ext cx="3530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7416"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1413" y="3004344"/>
            <a:ext cx="36830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128076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CA6D-FCAC-AF43-3400-5DBA0663B699}"/>
              </a:ext>
            </a:extLst>
          </p:cNvPr>
          <p:cNvSpPr>
            <a:spLocks noGrp="1"/>
          </p:cNvSpPr>
          <p:nvPr>
            <p:ph type="title"/>
          </p:nvPr>
        </p:nvSpPr>
        <p:spPr/>
        <p:txBody>
          <a:bodyPr>
            <a:normAutofit fontScale="90000"/>
          </a:bodyPr>
          <a:lstStyle/>
          <a:p>
            <a:r>
              <a:rPr lang="en-GB" dirty="0"/>
              <a:t>Movement of water and salts into root hair cells</a:t>
            </a:r>
          </a:p>
        </p:txBody>
      </p:sp>
      <p:sp>
        <p:nvSpPr>
          <p:cNvPr id="3" name="Content Placeholder 2">
            <a:extLst>
              <a:ext uri="{FF2B5EF4-FFF2-40B4-BE49-F238E27FC236}">
                <a16:creationId xmlns:a16="http://schemas.microsoft.com/office/drawing/2014/main" id="{D2AE08D8-206B-E911-CC61-7F660B29F979}"/>
              </a:ext>
            </a:extLst>
          </p:cNvPr>
          <p:cNvSpPr>
            <a:spLocks noGrp="1"/>
          </p:cNvSpPr>
          <p:nvPr>
            <p:ph idx="1"/>
          </p:nvPr>
        </p:nvSpPr>
        <p:spPr/>
        <p:txBody>
          <a:bodyPr>
            <a:normAutofit/>
          </a:bodyPr>
          <a:lstStyle/>
          <a:p>
            <a:r>
              <a:rPr lang="en-US" dirty="0"/>
              <a:t>How does water move into root hair cells?</a:t>
            </a:r>
          </a:p>
          <a:p>
            <a:r>
              <a:rPr lang="en-US" dirty="0"/>
              <a:t>How do mineral salts enter root hair cells?</a:t>
            </a:r>
          </a:p>
          <a:p>
            <a:r>
              <a:rPr lang="en-US" dirty="0"/>
              <a:t>What is the advantage to the plant of mineral salts entering the root hair cells?</a:t>
            </a:r>
          </a:p>
          <a:p>
            <a:endParaRPr lang="en-GB" dirty="0"/>
          </a:p>
        </p:txBody>
      </p:sp>
    </p:spTree>
    <p:extLst>
      <p:ext uri="{BB962C8B-B14F-4D97-AF65-F5344CB8AC3E}">
        <p14:creationId xmlns:p14="http://schemas.microsoft.com/office/powerpoint/2010/main" val="1139400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513" y="432928"/>
            <a:ext cx="8714278" cy="707886"/>
          </a:xfrm>
          <a:prstGeom prst="rect">
            <a:avLst/>
          </a:prstGeom>
          <a:noFill/>
        </p:spPr>
        <p:txBody>
          <a:bodyPr wrap="square" rtlCol="0">
            <a:spAutoFit/>
          </a:bodyPr>
          <a:lstStyle/>
          <a:p>
            <a:pPr algn="ctr"/>
            <a:r>
              <a:rPr lang="en-GB" sz="4000" b="1" dirty="0">
                <a:solidFill>
                  <a:srgbClr val="0000CC"/>
                </a:solidFill>
                <a:latin typeface="Arial" panose="020B0604020202020204" pitchFamily="34" charset="0"/>
                <a:cs typeface="Arial" panose="020B0604020202020204" pitchFamily="34" charset="0"/>
              </a:rPr>
              <a:t>Investigating transpiration</a:t>
            </a:r>
          </a:p>
        </p:txBody>
      </p:sp>
      <p:sp>
        <p:nvSpPr>
          <p:cNvPr id="6" name="TextBox 5"/>
          <p:cNvSpPr txBox="1"/>
          <p:nvPr/>
        </p:nvSpPr>
        <p:spPr>
          <a:xfrm>
            <a:off x="6766551" y="66363"/>
            <a:ext cx="2160240" cy="369332"/>
          </a:xfrm>
          <a:prstGeom prst="rect">
            <a:avLst/>
          </a:prstGeom>
          <a:noFill/>
        </p:spPr>
        <p:txBody>
          <a:bodyPr wrap="square" rtlCol="0">
            <a:spAutoFit/>
          </a:bodyPr>
          <a:lstStyle/>
          <a:p>
            <a:pPr algn="r"/>
            <a:r>
              <a:rPr lang="en-GB" b="1" dirty="0">
                <a:solidFill>
                  <a:srgbClr val="0000CC"/>
                </a:solidFill>
                <a:latin typeface="Arial" panose="020B0604020202020204" pitchFamily="34" charset="0"/>
                <a:cs typeface="Arial" panose="020B0604020202020204" pitchFamily="34" charset="0"/>
              </a:rPr>
              <a:t>07 February 2016</a:t>
            </a:r>
          </a:p>
        </p:txBody>
      </p:sp>
      <p:sp>
        <p:nvSpPr>
          <p:cNvPr id="9" name="Rectangle 8"/>
          <p:cNvSpPr/>
          <p:nvPr/>
        </p:nvSpPr>
        <p:spPr>
          <a:xfrm>
            <a:off x="320924" y="1756367"/>
            <a:ext cx="8571556" cy="3046988"/>
          </a:xfrm>
          <a:prstGeom prst="rect">
            <a:avLst/>
          </a:prstGeom>
        </p:spPr>
        <p:txBody>
          <a:bodyPr wrap="square">
            <a:spAutoFit/>
          </a:bodyPr>
          <a:lstStyle/>
          <a:p>
            <a:r>
              <a:rPr lang="en-GB" sz="2400" b="1" dirty="0">
                <a:solidFill>
                  <a:srgbClr val="FF0000"/>
                </a:solidFill>
                <a:latin typeface="Arial" panose="020B0604020202020204" pitchFamily="34" charset="0"/>
                <a:cs typeface="Arial" panose="020B0604020202020204" pitchFamily="34" charset="0"/>
              </a:rPr>
              <a:t>Objectives:</a:t>
            </a:r>
          </a:p>
          <a:p>
            <a:r>
              <a:rPr lang="en-GB" sz="2400" b="1" dirty="0">
                <a:solidFill>
                  <a:srgbClr val="FF0000"/>
                </a:solidFill>
                <a:latin typeface="Arial" panose="020B0604020202020204" pitchFamily="34" charset="0"/>
                <a:cs typeface="Arial" panose="020B0604020202020204" pitchFamily="34" charset="0"/>
              </a:rPr>
              <a:t> </a:t>
            </a:r>
            <a:endParaRPr lang="en-GB" sz="2400" dirty="0">
              <a:solidFill>
                <a:srgbClr val="0000CC"/>
              </a:solidFill>
              <a:latin typeface="Arial" panose="020B0604020202020204" pitchFamily="34" charset="0"/>
              <a:cs typeface="Arial" panose="020B0604020202020204" pitchFamily="34" charset="0"/>
            </a:endParaRPr>
          </a:p>
          <a:p>
            <a:r>
              <a:rPr lang="en-GB" sz="2400" b="1" dirty="0">
                <a:solidFill>
                  <a:srgbClr val="00B050"/>
                </a:solidFill>
                <a:latin typeface="Arial" panose="020B0604020202020204" pitchFamily="34" charset="0"/>
                <a:cs typeface="Arial" panose="020B0604020202020204" pitchFamily="34" charset="0"/>
              </a:rPr>
              <a:t>To set up a potometer in order to measure the rate of transpiration.</a:t>
            </a:r>
          </a:p>
          <a:p>
            <a:endParaRPr lang="en-GB" sz="2400" dirty="0">
              <a:solidFill>
                <a:srgbClr val="0000CC"/>
              </a:solidFill>
              <a:latin typeface="Arial" panose="020B0604020202020204" pitchFamily="34" charset="0"/>
              <a:cs typeface="Arial" panose="020B0604020202020204" pitchFamily="34" charset="0"/>
            </a:endParaRPr>
          </a:p>
          <a:p>
            <a:r>
              <a:rPr lang="en-GB" sz="2400" b="1" dirty="0">
                <a:solidFill>
                  <a:srgbClr val="0000CC"/>
                </a:solidFill>
                <a:latin typeface="Arial" panose="020B0604020202020204" pitchFamily="34" charset="0"/>
                <a:cs typeface="Arial" panose="020B0604020202020204" pitchFamily="34" charset="0"/>
              </a:rPr>
              <a:t>To analyse the rate of transpiration of a plant in different environmental conditions and to calculate the volume of water taken up by the plants.</a:t>
            </a:r>
            <a:endParaRPr lang="en-GB" sz="24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775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a:xfrm>
            <a:off x="457200" y="274638"/>
            <a:ext cx="8229600" cy="706090"/>
          </a:xfrm>
        </p:spPr>
        <p:txBody>
          <a:bodyPr lIns="25400" tIns="25400" rIns="5078" bIns="25400">
            <a:normAutofit fontScale="90000"/>
          </a:bodyPr>
          <a:lstStyle/>
          <a:p>
            <a:pPr marL="39688" eaLnBrk="1" hangingPunct="1"/>
            <a:r>
              <a:rPr lang="en-US" altLang="en-US" dirty="0">
                <a:latin typeface="Arial Bold" panose="020B0704020202020204" pitchFamily="34" charset="0"/>
                <a:cs typeface="Arial Bold" panose="020B0704020202020204" pitchFamily="34" charset="0"/>
                <a:sym typeface="Arial Bold" panose="020B0704020202020204" pitchFamily="34" charset="0"/>
              </a:rPr>
              <a:t>Potometer</a:t>
            </a:r>
            <a:endParaRPr lang="en-US" altLang="en-US" dirty="0">
              <a:latin typeface="Arial Bold" panose="020B0704020202020204" pitchFamily="34" charset="0"/>
              <a:ea typeface="ヒラギノ角ゴ ProN W6" charset="0"/>
              <a:cs typeface="ヒラギノ角ゴ ProN W6" charset="0"/>
              <a:sym typeface="Arial Bold" panose="020B0704020202020204" pitchFamily="34" charset="0"/>
            </a:endParaRPr>
          </a:p>
        </p:txBody>
      </p:sp>
      <p:sp>
        <p:nvSpPr>
          <p:cNvPr id="51202" name="Rectangle 2"/>
          <p:cNvSpPr>
            <a:spLocks noGrp="1" noChangeArrowheads="1"/>
          </p:cNvSpPr>
          <p:nvPr>
            <p:ph/>
          </p:nvPr>
        </p:nvSpPr>
        <p:spPr>
          <a:xfrm>
            <a:off x="457200" y="1600200"/>
            <a:ext cx="8229600" cy="4525963"/>
          </a:xfrm>
          <a:extLst>
            <a:ext uri="{91240B29-F687-4F45-9708-019B960494DF}">
              <a14:hiddenLine xmlns:a14="http://schemas.microsoft.com/office/drawing/2010/main" w="9525">
                <a:solidFill>
                  <a:srgbClr val="000000"/>
                </a:solidFill>
                <a:miter lim="800000"/>
                <a:headEnd/>
                <a:tailEnd/>
              </a14:hiddenLine>
            </a:ext>
          </a:extLst>
        </p:spPr>
        <p:txBody>
          <a:bodyPr lIns="91440" tIns="45720" bIns="45720" anchor="t"/>
          <a:lstStyle/>
          <a:p>
            <a:pPr eaLnBrk="1" hangingPunct="1">
              <a:defRPr/>
            </a:pPr>
            <a:endParaRPr lang="en-GB" dirty="0"/>
          </a:p>
        </p:txBody>
      </p:sp>
      <p:grpSp>
        <p:nvGrpSpPr>
          <p:cNvPr id="52228" name="Group 5"/>
          <p:cNvGrpSpPr>
            <a:grpSpLocks/>
          </p:cNvGrpSpPr>
          <p:nvPr/>
        </p:nvGrpSpPr>
        <p:grpSpPr bwMode="auto">
          <a:xfrm>
            <a:off x="1691345" y="1633959"/>
            <a:ext cx="5761310" cy="3590081"/>
            <a:chOff x="0" y="0"/>
            <a:chExt cx="4491" cy="2964"/>
          </a:xfrm>
        </p:grpSpPr>
        <p:pic>
          <p:nvPicPr>
            <p:cNvPr id="52232"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1" cy="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33" name="Oval 4"/>
            <p:cNvSpPr>
              <a:spLocks/>
            </p:cNvSpPr>
            <p:nvPr/>
          </p:nvSpPr>
          <p:spPr bwMode="auto">
            <a:xfrm>
              <a:off x="3265" y="2132"/>
              <a:ext cx="45" cy="4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endParaRPr lang="en-GB" altLang="en-US" dirty="0"/>
            </a:p>
          </p:txBody>
        </p:sp>
      </p:grpSp>
      <p:sp>
        <p:nvSpPr>
          <p:cNvPr id="52229" name="Rectangle 6"/>
          <p:cNvSpPr>
            <a:spLocks/>
          </p:cNvSpPr>
          <p:nvPr/>
        </p:nvSpPr>
        <p:spPr bwMode="auto">
          <a:xfrm>
            <a:off x="457200" y="1077975"/>
            <a:ext cx="4305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spcBef>
                <a:spcPts val="1400"/>
              </a:spcBef>
            </a:pPr>
            <a:r>
              <a:rPr lang="en-US" altLang="en-US" sz="2400" dirty="0">
                <a:solidFill>
                  <a:srgbClr val="0000CC"/>
                </a:solidFill>
                <a:cs typeface="Arial" panose="020B0604020202020204" pitchFamily="34" charset="0"/>
              </a:rPr>
              <a:t>Measures rate of transpiration</a:t>
            </a:r>
          </a:p>
        </p:txBody>
      </p:sp>
      <p:sp>
        <p:nvSpPr>
          <p:cNvPr id="2" name="Rectangle 7">
            <a:extLst>
              <a:ext uri="{FF2B5EF4-FFF2-40B4-BE49-F238E27FC236}">
                <a16:creationId xmlns:a16="http://schemas.microsoft.com/office/drawing/2014/main" id="{5B38A857-DC6E-6BA0-FE92-5D49E185F840}"/>
              </a:ext>
            </a:extLst>
          </p:cNvPr>
          <p:cNvSpPr>
            <a:spLocks/>
          </p:cNvSpPr>
          <p:nvPr/>
        </p:nvSpPr>
        <p:spPr bwMode="auto">
          <a:xfrm>
            <a:off x="406016" y="5716936"/>
            <a:ext cx="871296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900" u="sng" dirty="0">
                <a:solidFill>
                  <a:schemeClr val="tx1"/>
                </a:solidFill>
                <a:cs typeface="Arial" panose="020B0604020202020204" pitchFamily="34" charset="0"/>
                <a:hlinkClick r:id="rId3"/>
              </a:rPr>
              <a:t>http://www.bing.com/videos/search?q=setting+up+potometers+a+level&amp;&amp;view=detail&amp;mid=05D299CA07C0F2A3048E05D299CA07C0F2A3048E&amp;rvsmid=89D3EEA278B072D7092A89D3EEA278B072D7092A&amp;FORM=VDFSRV&amp;fsscr=0</a:t>
            </a:r>
            <a:endParaRPr lang="en-US" altLang="en-US" sz="900" u="sng" dirty="0">
              <a:solidFill>
                <a:schemeClr val="tx1"/>
              </a:solidFill>
              <a:cs typeface="Arial" panose="020B0604020202020204" pitchFamily="34" charset="0"/>
            </a:endParaRPr>
          </a:p>
          <a:p>
            <a:pPr eaLnBrk="1" hangingPunct="1"/>
            <a:endParaRPr lang="en-US" altLang="en-US" sz="900" u="sng" dirty="0">
              <a:solidFill>
                <a:schemeClr val="tx1"/>
              </a:solidFill>
              <a:cs typeface="Arial" panose="020B0604020202020204" pitchFamily="34" charset="0"/>
            </a:endParaRPr>
          </a:p>
          <a:p>
            <a:pPr eaLnBrk="1" hangingPunct="1"/>
            <a:r>
              <a:rPr lang="en-US" altLang="en-US" sz="900" u="sng" dirty="0">
                <a:solidFill>
                  <a:schemeClr val="tx1"/>
                </a:solidFill>
                <a:cs typeface="Arial" panose="020B0604020202020204" pitchFamily="34" charset="0"/>
                <a:hlinkClick r:id="rId4"/>
              </a:rPr>
              <a:t>http://science.cleapss.org.uk/Resource-Info/Setting-up-a-Potometer.aspx</a:t>
            </a:r>
            <a:endParaRPr lang="en-US" altLang="en-US" sz="900" u="sng" dirty="0">
              <a:solidFill>
                <a:schemeClr val="tx1"/>
              </a:solidFill>
              <a:cs typeface="Arial" panose="020B0604020202020204" pitchFamily="34" charset="0"/>
            </a:endParaRPr>
          </a:p>
          <a:p>
            <a:pPr eaLnBrk="1" hangingPunct="1"/>
            <a:endParaRPr lang="en-US" altLang="en-US" sz="900" u="sng" dirty="0">
              <a:solidFill>
                <a:schemeClr val="tx1"/>
              </a:solidFill>
              <a:cs typeface="Arial" panose="020B0604020202020204" pitchFamily="34" charset="0"/>
            </a:endParaRPr>
          </a:p>
          <a:p>
            <a:pPr eaLnBrk="1" hangingPunct="1"/>
            <a:endParaRPr lang="en-US" altLang="en-US" u="sng" dirty="0">
              <a:solidFill>
                <a:schemeClr val="tx1"/>
              </a:solidFill>
              <a:cs typeface="Arial" panose="020B0604020202020204" pitchFamily="34" charset="0"/>
            </a:endParaRPr>
          </a:p>
        </p:txBody>
      </p:sp>
    </p:spTree>
    <p:extLst>
      <p:ext uri="{BB962C8B-B14F-4D97-AF65-F5344CB8AC3E}">
        <p14:creationId xmlns:p14="http://schemas.microsoft.com/office/powerpoint/2010/main" val="908993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Grp="1" noChangeArrowheads="1"/>
          </p:cNvSpPr>
          <p:nvPr>
            <p:ph type="title"/>
          </p:nvPr>
        </p:nvSpPr>
        <p:spPr>
          <a:xfrm>
            <a:off x="457200" y="274639"/>
            <a:ext cx="8229600" cy="706090"/>
          </a:xfrm>
        </p:spPr>
        <p:txBody>
          <a:bodyPr lIns="25400" tIns="25400" rIns="5078" bIns="25400">
            <a:normAutofit/>
          </a:bodyPr>
          <a:lstStyle/>
          <a:p>
            <a:pPr marL="39688" eaLnBrk="1" hangingPunct="1"/>
            <a:r>
              <a:rPr lang="en-US" altLang="en-US" sz="3600" dirty="0">
                <a:latin typeface="Arial Bold" panose="020B0704020202020204" pitchFamily="34" charset="0"/>
                <a:cs typeface="Arial Bold" panose="020B0704020202020204" pitchFamily="34" charset="0"/>
                <a:sym typeface="Arial Bold" panose="020B0704020202020204" pitchFamily="34" charset="0"/>
              </a:rPr>
              <a:t>Set up of Potometer </a:t>
            </a:r>
            <a:endParaRPr lang="en-US" altLang="en-US" sz="3600" dirty="0">
              <a:latin typeface="Arial Bold" panose="020B0704020202020204" pitchFamily="34" charset="0"/>
              <a:ea typeface="ヒラギノ角ゴ ProN W6" charset="0"/>
              <a:cs typeface="ヒラギノ角ゴ ProN W6" charset="0"/>
              <a:sym typeface="Arial Bold" panose="020B0704020202020204" pitchFamily="34" charset="0"/>
            </a:endParaRPr>
          </a:p>
        </p:txBody>
      </p:sp>
      <p:sp>
        <p:nvSpPr>
          <p:cNvPr id="3" name="Content Placeholder 2">
            <a:extLst>
              <a:ext uri="{FF2B5EF4-FFF2-40B4-BE49-F238E27FC236}">
                <a16:creationId xmlns:a16="http://schemas.microsoft.com/office/drawing/2014/main" id="{55788A93-C882-DFC9-1E6B-E36C68828B38}"/>
              </a:ext>
            </a:extLst>
          </p:cNvPr>
          <p:cNvSpPr>
            <a:spLocks noGrp="1"/>
          </p:cNvSpPr>
          <p:nvPr>
            <p:ph idx="1"/>
          </p:nvPr>
        </p:nvSpPr>
        <p:spPr>
          <a:xfrm>
            <a:off x="107504" y="1241450"/>
            <a:ext cx="4320480" cy="5283894"/>
          </a:xfrm>
        </p:spPr>
        <p:txBody>
          <a:bodyPr>
            <a:normAutofit/>
          </a:bodyPr>
          <a:lstStyle/>
          <a:p>
            <a:pPr marL="0" indent="0">
              <a:buNone/>
            </a:pPr>
            <a:r>
              <a:rPr lang="en-GB" sz="2200" b="1" dirty="0"/>
              <a:t>Method</a:t>
            </a:r>
          </a:p>
          <a:p>
            <a:pPr marL="180975" indent="-180975"/>
            <a:r>
              <a:rPr lang="en-US" sz="2000" dirty="0"/>
              <a:t>Cut a shoot underwater (to prevent air from entering the xylem</a:t>
            </a:r>
          </a:p>
          <a:p>
            <a:pPr marL="180975" indent="-180975"/>
            <a:r>
              <a:rPr lang="en-US" sz="2000" dirty="0"/>
              <a:t>Set up the apparatus as shown in the diagram</a:t>
            </a:r>
          </a:p>
          <a:p>
            <a:pPr marL="180975" indent="-180975"/>
            <a:r>
              <a:rPr lang="en-US" sz="2000" dirty="0"/>
              <a:t>Make sure it is airtight, using </a:t>
            </a:r>
            <a:r>
              <a:rPr lang="en-US" sz="2000" dirty="0" err="1"/>
              <a:t>vaseline</a:t>
            </a:r>
            <a:r>
              <a:rPr lang="en-US" sz="2000" dirty="0"/>
              <a:t> to seal any gaps</a:t>
            </a:r>
          </a:p>
          <a:p>
            <a:pPr marL="180975" indent="-180975"/>
            <a:r>
              <a:rPr lang="en-US" sz="2000" dirty="0"/>
              <a:t>Remove the capillary tube from the beaker of water to allow a single air bubble to form and place the tube back into the water</a:t>
            </a:r>
          </a:p>
          <a:p>
            <a:pPr marL="180975" indent="-180975"/>
            <a:r>
              <a:rPr lang="en-US" sz="2000" dirty="0"/>
              <a:t>Set up the environmental factor you are investigating</a:t>
            </a:r>
          </a:p>
          <a:p>
            <a:pPr marL="180975" indent="-180975"/>
            <a:r>
              <a:rPr lang="en-US" sz="2000" dirty="0"/>
              <a:t>Allow the plant to adapt to the new environment for 5 minutes</a:t>
            </a:r>
          </a:p>
        </p:txBody>
      </p:sp>
      <p:sp>
        <p:nvSpPr>
          <p:cNvPr id="10" name="TextBox 9"/>
          <p:cNvSpPr txBox="1"/>
          <p:nvPr/>
        </p:nvSpPr>
        <p:spPr>
          <a:xfrm>
            <a:off x="323528" y="880687"/>
            <a:ext cx="8554440" cy="307777"/>
          </a:xfrm>
          <a:prstGeom prst="rect">
            <a:avLst/>
          </a:prstGeom>
          <a:noFill/>
        </p:spPr>
        <p:txBody>
          <a:bodyPr wrap="square" rtlCol="0">
            <a:spAutoFit/>
          </a:bodyPr>
          <a:lstStyle/>
          <a:p>
            <a:r>
              <a:rPr lang="en-US" sz="1400" dirty="0">
                <a:solidFill>
                  <a:srgbClr val="0000CC"/>
                </a:solidFill>
                <a:latin typeface="Arial" panose="020B0604020202020204" pitchFamily="34" charset="0"/>
                <a:cs typeface="Arial" panose="020B0604020202020204" pitchFamily="34" charset="0"/>
                <a:hlinkClick r:id="rId3"/>
              </a:rPr>
              <a:t>Stem potometer set up</a:t>
            </a:r>
            <a:r>
              <a:rPr lang="en-US" sz="1400" dirty="0">
                <a:solidFill>
                  <a:srgbClr val="0000CC"/>
                </a:solidFill>
                <a:latin typeface="Arial" panose="020B0604020202020204" pitchFamily="34" charset="0"/>
                <a:cs typeface="Arial" panose="020B0604020202020204" pitchFamily="34" charset="0"/>
              </a:rPr>
              <a:t>  </a:t>
            </a:r>
            <a:r>
              <a:rPr lang="en-US" sz="1050" dirty="0">
                <a:solidFill>
                  <a:srgbClr val="0000CC"/>
                </a:solidFill>
                <a:latin typeface="Arial" panose="020B0604020202020204" pitchFamily="34" charset="0"/>
                <a:cs typeface="Arial" panose="020B0604020202020204" pitchFamily="34" charset="0"/>
              </a:rPr>
              <a:t>Video of setting up potometer.  Beginning – </a:t>
            </a:r>
            <a:r>
              <a:rPr lang="en-MY" sz="1050" dirty="0" err="1">
                <a:solidFill>
                  <a:srgbClr val="0000CC"/>
                </a:solidFill>
                <a:latin typeface="Arial" panose="020B0604020202020204" pitchFamily="34" charset="0"/>
                <a:cs typeface="Arial" panose="020B0604020202020204" pitchFamily="34" charset="0"/>
              </a:rPr>
              <a:t>Ganong's</a:t>
            </a:r>
            <a:r>
              <a:rPr lang="en-MY" sz="1050" dirty="0">
                <a:solidFill>
                  <a:srgbClr val="0000CC"/>
                </a:solidFill>
                <a:latin typeface="Arial" panose="020B0604020202020204" pitchFamily="34" charset="0"/>
                <a:cs typeface="Arial" panose="020B0604020202020204" pitchFamily="34" charset="0"/>
              </a:rPr>
              <a:t> potometer set up, </a:t>
            </a:r>
            <a:r>
              <a:rPr lang="en-US" sz="1050" dirty="0">
                <a:solidFill>
                  <a:srgbClr val="0000CC"/>
                </a:solidFill>
                <a:latin typeface="Arial" panose="020B0604020202020204" pitchFamily="34" charset="0"/>
                <a:cs typeface="Arial" panose="020B0604020202020204" pitchFamily="34" charset="0"/>
              </a:rPr>
              <a:t>10.40 – students potometer  set up</a:t>
            </a:r>
            <a:endParaRPr lang="en-MY" sz="1200" dirty="0">
              <a:solidFill>
                <a:srgbClr val="0000CC"/>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1271229-B7B4-7F80-61B9-1E86D5D7F4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9747"/>
          <a:stretch/>
        </p:blipFill>
        <p:spPr bwMode="auto">
          <a:xfrm>
            <a:off x="4283968" y="1566561"/>
            <a:ext cx="4594000" cy="2891435"/>
          </a:xfrm>
          <a:prstGeom prst="rect">
            <a:avLst/>
          </a:prstGeom>
          <a:solidFill>
            <a:schemeClr val="bg1"/>
          </a:solidFill>
        </p:spPr>
      </p:pic>
      <p:sp>
        <p:nvSpPr>
          <p:cNvPr id="4" name="Rectangle 3">
            <a:extLst>
              <a:ext uri="{FF2B5EF4-FFF2-40B4-BE49-F238E27FC236}">
                <a16:creationId xmlns:a16="http://schemas.microsoft.com/office/drawing/2014/main" id="{77CC9A42-BADB-AE6A-A4EE-21816C3A55DB}"/>
              </a:ext>
            </a:extLst>
          </p:cNvPr>
          <p:cNvSpPr/>
          <p:nvPr/>
        </p:nvSpPr>
        <p:spPr>
          <a:xfrm>
            <a:off x="7020272" y="2060848"/>
            <a:ext cx="180020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2731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Grp="1" noChangeArrowheads="1"/>
          </p:cNvSpPr>
          <p:nvPr>
            <p:ph type="title"/>
          </p:nvPr>
        </p:nvSpPr>
        <p:spPr>
          <a:xfrm>
            <a:off x="457200" y="274639"/>
            <a:ext cx="8229600" cy="706090"/>
          </a:xfrm>
        </p:spPr>
        <p:txBody>
          <a:bodyPr lIns="25400" tIns="25400" rIns="5078" bIns="25400">
            <a:normAutofit/>
          </a:bodyPr>
          <a:lstStyle/>
          <a:p>
            <a:pPr marL="39688" eaLnBrk="1" hangingPunct="1"/>
            <a:r>
              <a:rPr lang="en-US" altLang="en-US" sz="3600" dirty="0">
                <a:latin typeface="Arial Bold" panose="020B0704020202020204" pitchFamily="34" charset="0"/>
                <a:cs typeface="Arial Bold" panose="020B0704020202020204" pitchFamily="34" charset="0"/>
                <a:sym typeface="Arial Bold" panose="020B0704020202020204" pitchFamily="34" charset="0"/>
              </a:rPr>
              <a:t>Set up of Potometer </a:t>
            </a:r>
            <a:endParaRPr lang="en-US" altLang="en-US" sz="3600" dirty="0">
              <a:latin typeface="Arial Bold" panose="020B0704020202020204" pitchFamily="34" charset="0"/>
              <a:ea typeface="ヒラギノ角ゴ ProN W6" charset="0"/>
              <a:cs typeface="ヒラギノ角ゴ ProN W6" charset="0"/>
              <a:sym typeface="Arial Bold" panose="020B0704020202020204" pitchFamily="34" charset="0"/>
            </a:endParaRPr>
          </a:p>
        </p:txBody>
      </p:sp>
      <p:sp>
        <p:nvSpPr>
          <p:cNvPr id="3" name="Content Placeholder 2">
            <a:extLst>
              <a:ext uri="{FF2B5EF4-FFF2-40B4-BE49-F238E27FC236}">
                <a16:creationId xmlns:a16="http://schemas.microsoft.com/office/drawing/2014/main" id="{55788A93-C882-DFC9-1E6B-E36C68828B38}"/>
              </a:ext>
            </a:extLst>
          </p:cNvPr>
          <p:cNvSpPr>
            <a:spLocks noGrp="1"/>
          </p:cNvSpPr>
          <p:nvPr>
            <p:ph idx="1"/>
          </p:nvPr>
        </p:nvSpPr>
        <p:spPr>
          <a:xfrm>
            <a:off x="107504" y="958170"/>
            <a:ext cx="4320480" cy="3216546"/>
          </a:xfrm>
        </p:spPr>
        <p:txBody>
          <a:bodyPr>
            <a:normAutofit/>
          </a:bodyPr>
          <a:lstStyle/>
          <a:p>
            <a:pPr marL="0" indent="0">
              <a:buNone/>
            </a:pPr>
            <a:r>
              <a:rPr lang="en-GB" sz="2200" b="1" dirty="0"/>
              <a:t>Method</a:t>
            </a:r>
          </a:p>
          <a:p>
            <a:pPr marL="180975" indent="-180975"/>
            <a:r>
              <a:rPr lang="en-US" sz="2000" dirty="0"/>
              <a:t>Record the starting location of the air bubble</a:t>
            </a:r>
          </a:p>
          <a:p>
            <a:pPr marL="180975" indent="-180975"/>
            <a:r>
              <a:rPr lang="en-US" sz="2000" dirty="0"/>
              <a:t>Leave for a set period of time</a:t>
            </a:r>
          </a:p>
          <a:p>
            <a:pPr marL="180975" indent="-180975"/>
            <a:r>
              <a:rPr lang="en-US" sz="2000" dirty="0"/>
              <a:t>Record the end location of the air bubble</a:t>
            </a:r>
          </a:p>
          <a:p>
            <a:pPr marL="180975" indent="-180975"/>
            <a:r>
              <a:rPr lang="en-US" sz="2000" dirty="0"/>
              <a:t>Reset the bubble by opening the tap below the reservoir</a:t>
            </a:r>
          </a:p>
          <a:p>
            <a:pPr marL="180975" indent="-180975"/>
            <a:r>
              <a:rPr lang="en-US" sz="2000" dirty="0"/>
              <a:t>Repeat the experiment</a:t>
            </a:r>
          </a:p>
        </p:txBody>
      </p:sp>
      <p:pic>
        <p:nvPicPr>
          <p:cNvPr id="2" name="Picture 1">
            <a:extLst>
              <a:ext uri="{FF2B5EF4-FFF2-40B4-BE49-F238E27FC236}">
                <a16:creationId xmlns:a16="http://schemas.microsoft.com/office/drawing/2014/main" id="{E1271229-B7B4-7F80-61B9-1E86D5D7F4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747"/>
          <a:stretch/>
        </p:blipFill>
        <p:spPr bwMode="auto">
          <a:xfrm>
            <a:off x="4271802" y="1018879"/>
            <a:ext cx="4594000" cy="2891435"/>
          </a:xfrm>
          <a:prstGeom prst="rect">
            <a:avLst/>
          </a:prstGeom>
          <a:solidFill>
            <a:schemeClr val="bg1"/>
          </a:solidFill>
        </p:spPr>
      </p:pic>
      <p:sp>
        <p:nvSpPr>
          <p:cNvPr id="4" name="Rectangle 3">
            <a:extLst>
              <a:ext uri="{FF2B5EF4-FFF2-40B4-BE49-F238E27FC236}">
                <a16:creationId xmlns:a16="http://schemas.microsoft.com/office/drawing/2014/main" id="{77CC9A42-BADB-AE6A-A4EE-21816C3A55DB}"/>
              </a:ext>
            </a:extLst>
          </p:cNvPr>
          <p:cNvSpPr/>
          <p:nvPr/>
        </p:nvSpPr>
        <p:spPr>
          <a:xfrm>
            <a:off x="7020272" y="2060848"/>
            <a:ext cx="180020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76C758EF-4055-1536-A6CD-7CD91A08CA93}"/>
              </a:ext>
            </a:extLst>
          </p:cNvPr>
          <p:cNvSpPr txBox="1">
            <a:spLocks/>
          </p:cNvSpPr>
          <p:nvPr/>
        </p:nvSpPr>
        <p:spPr>
          <a:xfrm>
            <a:off x="239713" y="4365104"/>
            <a:ext cx="8568952" cy="2347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200" b="1" dirty="0"/>
              <a:t>How would you find the volume of water that is transpired through the plant in a given time?</a:t>
            </a:r>
          </a:p>
          <a:p>
            <a:pPr marL="0" indent="0">
              <a:buFont typeface="Arial" pitchFamily="34" charset="0"/>
              <a:buNone/>
            </a:pPr>
            <a:r>
              <a:rPr lang="en-GB" sz="2200" dirty="0"/>
              <a:t>Measure distance the bubble moves.  Then measure the diameter of the capillary tube and calculate the volume with the equation:</a:t>
            </a:r>
          </a:p>
          <a:p>
            <a:pPr marL="0" indent="0">
              <a:buFont typeface="Arial" pitchFamily="34" charset="0"/>
              <a:buNone/>
            </a:pPr>
            <a:r>
              <a:rPr lang="en-GB" sz="2200" dirty="0"/>
              <a:t>Volume = distance x cross-sectional area (   r</a:t>
            </a:r>
            <a:r>
              <a:rPr lang="en-GB" sz="2200" baseline="30000" dirty="0"/>
              <a:t>2</a:t>
            </a:r>
            <a:r>
              <a:rPr lang="en-GB" sz="2200" dirty="0"/>
              <a:t>)</a:t>
            </a:r>
            <a:endParaRPr lang="en-GB" sz="2200" baseline="30000" dirty="0"/>
          </a:p>
          <a:p>
            <a:pPr marL="0" indent="0">
              <a:buFont typeface="Arial" pitchFamily="34" charset="0"/>
              <a:buNone/>
            </a:pPr>
            <a:endParaRPr lang="en-US" sz="2000" dirty="0"/>
          </a:p>
        </p:txBody>
      </p:sp>
      <p:pic>
        <p:nvPicPr>
          <p:cNvPr id="6" name="Picture 5">
            <a:extLst>
              <a:ext uri="{FF2B5EF4-FFF2-40B4-BE49-F238E27FC236}">
                <a16:creationId xmlns:a16="http://schemas.microsoft.com/office/drawing/2014/main" id="{1E944B70-16E7-C545-3532-D32864FA49E8}"/>
              </a:ext>
            </a:extLst>
          </p:cNvPr>
          <p:cNvPicPr>
            <a:picLocks noChangeAspect="1"/>
          </p:cNvPicPr>
          <p:nvPr/>
        </p:nvPicPr>
        <p:blipFill rotWithShape="1">
          <a:blip r:embed="rId4"/>
          <a:srcRect l="53203" t="17601" r="6755" b="20301"/>
          <a:stretch/>
        </p:blipFill>
        <p:spPr>
          <a:xfrm>
            <a:off x="5580112" y="5949280"/>
            <a:ext cx="234808" cy="216024"/>
          </a:xfrm>
          <a:prstGeom prst="rect">
            <a:avLst/>
          </a:prstGeom>
        </p:spPr>
      </p:pic>
    </p:spTree>
    <p:extLst>
      <p:ext uri="{BB962C8B-B14F-4D97-AF65-F5344CB8AC3E}">
        <p14:creationId xmlns:p14="http://schemas.microsoft.com/office/powerpoint/2010/main" val="2735866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0" y="-3857625"/>
            <a:ext cx="8229600" cy="1508125"/>
          </a:xfrm>
        </p:spPr>
        <p:txBody>
          <a:bodyPr lIns="25400" tIns="25400" rIns="5078" bIns="25400"/>
          <a:lstStyle/>
          <a:p>
            <a:pPr marL="39688" eaLnBrk="1" hangingPunct="1"/>
            <a:r>
              <a:rPr lang="en-US" altLang="en-US" sz="3600" dirty="0">
                <a:latin typeface="Arial" panose="020B0604020202020204" pitchFamily="34" charset="0"/>
                <a:cs typeface="Arial" panose="020B0604020202020204" pitchFamily="34" charset="0"/>
                <a:sym typeface="Arial" panose="020B0604020202020204" pitchFamily="34" charset="0"/>
              </a:rPr>
              <a:t>What factors affect transpiration?</a:t>
            </a:r>
            <a:endParaRPr lang="en-US" altLang="en-US" sz="3600" dirty="0">
              <a:latin typeface="Arial" panose="020B0604020202020204" pitchFamily="34" charset="0"/>
              <a:sym typeface="Arial" panose="020B0604020202020204" pitchFamily="34" charset="0"/>
            </a:endParaRPr>
          </a:p>
        </p:txBody>
      </p:sp>
      <p:sp>
        <p:nvSpPr>
          <p:cNvPr id="54276" name="Rectangle 3"/>
          <p:cNvSpPr>
            <a:spLocks noGrp="1" noChangeArrowheads="1"/>
          </p:cNvSpPr>
          <p:nvPr>
            <p:ph type="body" idx="1"/>
          </p:nvPr>
        </p:nvSpPr>
        <p:spPr>
          <a:xfrm>
            <a:off x="-11341100" y="10629900"/>
            <a:ext cx="8229600" cy="5257800"/>
          </a:xfrm>
        </p:spPr>
        <p:txBody>
          <a:bodyPr lIns="25400" tIns="25400" rIns="5078" bIns="25400"/>
          <a:lstStyle/>
          <a:p>
            <a:pPr eaLnBrk="1" hangingPunct="1"/>
            <a:endParaRPr lang="en-US" altLang="en-US" sz="2800" dirty="0"/>
          </a:p>
        </p:txBody>
      </p:sp>
      <p:pic>
        <p:nvPicPr>
          <p:cNvPr id="54277"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88640"/>
            <a:ext cx="4400128" cy="601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54278" name="Rectangle 5"/>
          <p:cNvSpPr>
            <a:spLocks/>
          </p:cNvSpPr>
          <p:nvPr/>
        </p:nvSpPr>
        <p:spPr bwMode="auto">
          <a:xfrm>
            <a:off x="5004047" y="332656"/>
            <a:ext cx="3888433"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400" dirty="0">
                <a:solidFill>
                  <a:srgbClr val="0000CC"/>
                </a:solidFill>
                <a:latin typeface="Arial Bold" panose="020B0704020202020204" pitchFamily="34" charset="0"/>
                <a:cs typeface="Arial Bold" panose="020B0704020202020204" pitchFamily="34" charset="0"/>
                <a:sym typeface="Arial Bold" panose="020B0704020202020204" pitchFamily="34" charset="0"/>
              </a:rPr>
              <a:t>What affects the rate of transpiration?</a:t>
            </a:r>
          </a:p>
          <a:p>
            <a:pPr eaLnBrk="1" hangingPunct="1"/>
            <a:endParaRPr lang="en-US" altLang="en-US" sz="2400" dirty="0">
              <a:solidFill>
                <a:srgbClr val="0000CC"/>
              </a:solidFill>
              <a:latin typeface="Arial Bold" panose="020B0704020202020204" pitchFamily="34" charset="0"/>
              <a:cs typeface="Arial Bold" panose="020B0704020202020204" pitchFamily="34" charset="0"/>
              <a:sym typeface="Arial Bold" panose="020B0704020202020204" pitchFamily="34" charset="0"/>
            </a:endParaRPr>
          </a:p>
          <a:p>
            <a:pPr eaLnBrk="1" hangingPunct="1"/>
            <a:r>
              <a:rPr lang="en-US" altLang="en-US" sz="2400" dirty="0">
                <a:solidFill>
                  <a:srgbClr val="0000CC"/>
                </a:solidFill>
                <a:latin typeface="Arial Bold" panose="020B0704020202020204" pitchFamily="34" charset="0"/>
                <a:cs typeface="Arial Bold" panose="020B0704020202020204" pitchFamily="34" charset="0"/>
                <a:sym typeface="Arial Bold" panose="020B0704020202020204" pitchFamily="34" charset="0"/>
              </a:rPr>
              <a:t>Light intensity</a:t>
            </a:r>
          </a:p>
          <a:p>
            <a:pPr eaLnBrk="1" hangingPunct="1"/>
            <a:r>
              <a:rPr lang="en-US" altLang="en-US" sz="2400" dirty="0">
                <a:solidFill>
                  <a:srgbClr val="0000CC"/>
                </a:solidFill>
                <a:latin typeface="Arial Bold" panose="020B0704020202020204" pitchFamily="34" charset="0"/>
                <a:cs typeface="Arial Bold" panose="020B0704020202020204" pitchFamily="34" charset="0"/>
                <a:sym typeface="Arial Bold" panose="020B0704020202020204" pitchFamily="34" charset="0"/>
              </a:rPr>
              <a:t>Wind speed</a:t>
            </a:r>
          </a:p>
          <a:p>
            <a:pPr eaLnBrk="1" hangingPunct="1"/>
            <a:r>
              <a:rPr lang="en-US" altLang="en-US" sz="2400" dirty="0">
                <a:solidFill>
                  <a:srgbClr val="0000CC"/>
                </a:solidFill>
                <a:latin typeface="Arial Bold" panose="020B0704020202020204" pitchFamily="34" charset="0"/>
                <a:cs typeface="Arial Bold" panose="020B0704020202020204" pitchFamily="34" charset="0"/>
                <a:sym typeface="Arial Bold" panose="020B0704020202020204" pitchFamily="34" charset="0"/>
              </a:rPr>
              <a:t>Humidity</a:t>
            </a:r>
          </a:p>
          <a:p>
            <a:pPr eaLnBrk="1" hangingPunct="1"/>
            <a:r>
              <a:rPr lang="en-US" altLang="en-US" sz="2400" dirty="0">
                <a:solidFill>
                  <a:srgbClr val="0000CC"/>
                </a:solidFill>
                <a:latin typeface="Arial Bold" panose="020B0704020202020204" pitchFamily="34" charset="0"/>
                <a:cs typeface="Arial Bold" panose="020B0704020202020204" pitchFamily="34" charset="0"/>
                <a:sym typeface="Arial Bold" panose="020B0704020202020204" pitchFamily="34" charset="0"/>
              </a:rPr>
              <a:t>Temperature</a:t>
            </a:r>
          </a:p>
          <a:p>
            <a:pPr eaLnBrk="1" hangingPunct="1"/>
            <a:r>
              <a:rPr lang="en-US" altLang="en-US" sz="2400" dirty="0">
                <a:solidFill>
                  <a:srgbClr val="0000CC"/>
                </a:solidFill>
                <a:latin typeface="Arial Bold" panose="020B0704020202020204" pitchFamily="34" charset="0"/>
                <a:cs typeface="Arial Bold" panose="020B0704020202020204" pitchFamily="34" charset="0"/>
                <a:sym typeface="Arial Bold" panose="020B0704020202020204" pitchFamily="34" charset="0"/>
              </a:rPr>
              <a:t>Soil moisture</a:t>
            </a:r>
            <a:endParaRPr lang="en-US" altLang="en-US" sz="2000" dirty="0">
              <a:solidFill>
                <a:srgbClr val="0000CC"/>
              </a:solidFill>
              <a:latin typeface="Arial Bold" panose="020B0704020202020204" pitchFamily="34" charset="0"/>
              <a:cs typeface="Arial Bold" panose="020B0704020202020204" pitchFamily="34" charset="0"/>
              <a:sym typeface="Arial Bold" panose="020B0704020202020204" pitchFamily="34" charset="0"/>
            </a:endParaRPr>
          </a:p>
        </p:txBody>
      </p:sp>
    </p:spTree>
    <p:extLst>
      <p:ext uri="{BB962C8B-B14F-4D97-AF65-F5344CB8AC3E}">
        <p14:creationId xmlns:p14="http://schemas.microsoft.com/office/powerpoint/2010/main" val="910537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513" y="432928"/>
            <a:ext cx="8714278" cy="1323439"/>
          </a:xfrm>
          <a:prstGeom prst="rect">
            <a:avLst/>
          </a:prstGeom>
          <a:noFill/>
        </p:spPr>
        <p:txBody>
          <a:bodyPr wrap="square" rtlCol="0">
            <a:spAutoFit/>
          </a:bodyPr>
          <a:lstStyle/>
          <a:p>
            <a:pPr algn="ctr"/>
            <a:r>
              <a:rPr lang="en-GB" sz="4000" b="1" dirty="0">
                <a:solidFill>
                  <a:srgbClr val="0000CC"/>
                </a:solidFill>
                <a:latin typeface="Arial" panose="020B0604020202020204" pitchFamily="34" charset="0"/>
                <a:cs typeface="Arial" panose="020B0604020202020204" pitchFamily="34" charset="0"/>
              </a:rPr>
              <a:t>Transport of organic substances in the phloem.</a:t>
            </a:r>
          </a:p>
        </p:txBody>
      </p:sp>
      <p:sp>
        <p:nvSpPr>
          <p:cNvPr id="6" name="TextBox 5"/>
          <p:cNvSpPr txBox="1"/>
          <p:nvPr/>
        </p:nvSpPr>
        <p:spPr>
          <a:xfrm>
            <a:off x="6766551" y="66363"/>
            <a:ext cx="2160240" cy="369332"/>
          </a:xfrm>
          <a:prstGeom prst="rect">
            <a:avLst/>
          </a:prstGeom>
          <a:noFill/>
        </p:spPr>
        <p:txBody>
          <a:bodyPr wrap="square" rtlCol="0">
            <a:spAutoFit/>
          </a:bodyPr>
          <a:lstStyle/>
          <a:p>
            <a:pPr algn="r"/>
            <a:r>
              <a:rPr lang="en-GB" b="1" dirty="0">
                <a:solidFill>
                  <a:srgbClr val="0000CC"/>
                </a:solidFill>
                <a:latin typeface="Arial" panose="020B0604020202020204" pitchFamily="34" charset="0"/>
                <a:cs typeface="Arial" panose="020B0604020202020204" pitchFamily="34" charset="0"/>
              </a:rPr>
              <a:t>07 February 2016</a:t>
            </a:r>
          </a:p>
        </p:txBody>
      </p:sp>
      <p:sp>
        <p:nvSpPr>
          <p:cNvPr id="9" name="Rectangle 8"/>
          <p:cNvSpPr/>
          <p:nvPr/>
        </p:nvSpPr>
        <p:spPr>
          <a:xfrm>
            <a:off x="320924" y="1756367"/>
            <a:ext cx="8571556" cy="3785652"/>
          </a:xfrm>
          <a:prstGeom prst="rect">
            <a:avLst/>
          </a:prstGeom>
        </p:spPr>
        <p:txBody>
          <a:bodyPr wrap="square">
            <a:spAutoFit/>
          </a:bodyPr>
          <a:lstStyle/>
          <a:p>
            <a:r>
              <a:rPr lang="en-GB" sz="2400" b="1" dirty="0">
                <a:solidFill>
                  <a:srgbClr val="FF0000"/>
                </a:solidFill>
                <a:latin typeface="Arial" panose="020B0604020202020204" pitchFamily="34" charset="0"/>
                <a:cs typeface="Arial" panose="020B0604020202020204" pitchFamily="34" charset="0"/>
              </a:rPr>
              <a:t>Objectives:</a:t>
            </a:r>
          </a:p>
          <a:p>
            <a:r>
              <a:rPr lang="en-GB" sz="2400" b="1" dirty="0">
                <a:solidFill>
                  <a:srgbClr val="FF0000"/>
                </a:solidFill>
                <a:latin typeface="Arial" panose="020B0604020202020204" pitchFamily="34" charset="0"/>
                <a:cs typeface="Arial" panose="020B0604020202020204" pitchFamily="34" charset="0"/>
              </a:rPr>
              <a:t> </a:t>
            </a:r>
          </a:p>
          <a:p>
            <a:r>
              <a:rPr lang="en-GB" sz="2400" b="1" dirty="0">
                <a:solidFill>
                  <a:srgbClr val="FF0000"/>
                </a:solidFill>
                <a:latin typeface="Arial" panose="020B0604020202020204" pitchFamily="34" charset="0"/>
                <a:cs typeface="Arial" panose="020B0604020202020204" pitchFamily="34" charset="0"/>
              </a:rPr>
              <a:t>To describe the mass flow mechanism for the transport of organic substances in the phloem.</a:t>
            </a:r>
          </a:p>
          <a:p>
            <a:endParaRPr lang="en-GB" sz="2400" dirty="0">
              <a:solidFill>
                <a:srgbClr val="0000CC"/>
              </a:solidFill>
              <a:latin typeface="Arial" panose="020B0604020202020204" pitchFamily="34" charset="0"/>
              <a:cs typeface="Arial" panose="020B0604020202020204" pitchFamily="34" charset="0"/>
            </a:endParaRPr>
          </a:p>
          <a:p>
            <a:r>
              <a:rPr lang="en-GB" sz="2400" b="1" dirty="0">
                <a:solidFill>
                  <a:srgbClr val="00B050"/>
                </a:solidFill>
                <a:latin typeface="Arial" panose="020B0604020202020204" pitchFamily="34" charset="0"/>
                <a:cs typeface="Arial" panose="020B0604020202020204" pitchFamily="34" charset="0"/>
              </a:rPr>
              <a:t>To describe the use of ringing and tracer experiments to investigate transport in plants</a:t>
            </a:r>
            <a:endParaRPr lang="en-GB" sz="2400" dirty="0">
              <a:solidFill>
                <a:srgbClr val="00B050"/>
              </a:solidFill>
              <a:latin typeface="Arial" panose="020B0604020202020204" pitchFamily="34" charset="0"/>
              <a:cs typeface="Arial" panose="020B0604020202020204" pitchFamily="34" charset="0"/>
            </a:endParaRPr>
          </a:p>
          <a:p>
            <a:endParaRPr lang="en-GB" sz="2400" dirty="0">
              <a:solidFill>
                <a:srgbClr val="0000CC"/>
              </a:solidFill>
              <a:latin typeface="Arial" panose="020B0604020202020204" pitchFamily="34" charset="0"/>
              <a:cs typeface="Arial" panose="020B0604020202020204" pitchFamily="34" charset="0"/>
            </a:endParaRPr>
          </a:p>
          <a:p>
            <a:r>
              <a:rPr lang="en-GB" sz="2400" b="1" dirty="0">
                <a:solidFill>
                  <a:srgbClr val="0000CC"/>
                </a:solidFill>
                <a:latin typeface="Arial" panose="020B0604020202020204" pitchFamily="34" charset="0"/>
                <a:cs typeface="Arial" panose="020B0604020202020204" pitchFamily="34" charset="0"/>
              </a:rPr>
              <a:t>To explain the evidence that translocation or organic molecules occurs in the phloem.</a:t>
            </a:r>
            <a:endParaRPr lang="en-GB" sz="24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601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F9BC57C2-D95A-4D95-A0A1-390169B036A8}" type="slidenum">
              <a:rPr lang="en-US" altLang="en-US">
                <a:solidFill>
                  <a:srgbClr val="898989"/>
                </a:solidFill>
                <a:latin typeface="Lucida Grande" charset="0"/>
                <a:ea typeface="Lucida Grande" charset="0"/>
                <a:cs typeface="Lucida Grande" charset="0"/>
                <a:sym typeface="Lucida Grande" charset="0"/>
              </a:rPr>
              <a:pPr eaLnBrk="1" hangingPunct="1"/>
              <a:t>29</a:t>
            </a:fld>
            <a:endParaRPr lang="en-US" altLang="en-US" dirty="0">
              <a:solidFill>
                <a:srgbClr val="898989"/>
              </a:solidFill>
              <a:latin typeface="Lucida Grande" charset="0"/>
              <a:ea typeface="Lucida Grande" charset="0"/>
              <a:cs typeface="Lucida Grande" charset="0"/>
              <a:sym typeface="Lucida Grande" charset="0"/>
            </a:endParaRPr>
          </a:p>
        </p:txBody>
      </p:sp>
      <p:sp>
        <p:nvSpPr>
          <p:cNvPr id="66563" name="Rectangle 1"/>
          <p:cNvSpPr>
            <a:spLocks noGrp="1" noChangeArrowheads="1"/>
          </p:cNvSpPr>
          <p:nvPr>
            <p:ph type="title"/>
          </p:nvPr>
        </p:nvSpPr>
        <p:spPr/>
        <p:txBody>
          <a:bodyPr rIns="132080">
            <a:normAutofit fontScale="90000"/>
          </a:bodyPr>
          <a:lstStyle/>
          <a:p>
            <a:pPr marL="39688" indent="-39688" eaLnBrk="1" hangingPunct="1"/>
            <a:r>
              <a:rPr lang="en-US" altLang="en-US" dirty="0">
                <a:latin typeface="Arial" panose="020B0604020202020204" pitchFamily="34" charset="0"/>
                <a:cs typeface="Arial" panose="020B0604020202020204" pitchFamily="34" charset="0"/>
                <a:sym typeface="Arial" panose="020B0604020202020204" pitchFamily="34" charset="0"/>
              </a:rPr>
              <a:t>Transport of organic substances in plants</a:t>
            </a:r>
            <a:endParaRPr lang="en-US" altLang="en-US" dirty="0">
              <a:latin typeface="Arial" panose="020B0604020202020204" pitchFamily="34" charset="0"/>
              <a:sym typeface="Arial" panose="020B0604020202020204" pitchFamily="34" charset="0"/>
            </a:endParaRPr>
          </a:p>
        </p:txBody>
      </p:sp>
      <p:sp>
        <p:nvSpPr>
          <p:cNvPr id="66564" name="Rectangle 2"/>
          <p:cNvSpPr>
            <a:spLocks noGrp="1" noChangeArrowheads="1"/>
          </p:cNvSpPr>
          <p:nvPr>
            <p:ph type="body" idx="1"/>
          </p:nvPr>
        </p:nvSpPr>
        <p:spPr/>
        <p:txBody>
          <a:bodyPr rIns="132080">
            <a:normAutofit fontScale="92500" lnSpcReduction="20000"/>
          </a:bodyPr>
          <a:lstStyle/>
          <a:p>
            <a:r>
              <a:rPr lang="en-US" altLang="en-US" dirty="0">
                <a:latin typeface="Arial" panose="020B0604020202020204" pitchFamily="34" charset="0"/>
                <a:cs typeface="Arial" panose="020B0604020202020204" pitchFamily="34" charset="0"/>
                <a:sym typeface="Arial" panose="020B0604020202020204" pitchFamily="34" charset="0"/>
              </a:rPr>
              <a:t>Organic molecules (sucrose, other sugars and amino acids) and some mineral ions (K, P, Cl and Mg) transported around the plant = </a:t>
            </a:r>
            <a:r>
              <a:rPr lang="en-US" altLang="en-US" b="1" dirty="0">
                <a:solidFill>
                  <a:srgbClr val="C00000"/>
                </a:solidFill>
                <a:latin typeface="Arial" panose="020B0604020202020204" pitchFamily="34" charset="0"/>
                <a:cs typeface="Arial" panose="020B0604020202020204" pitchFamily="34" charset="0"/>
                <a:sym typeface="Arial" panose="020B0604020202020204" pitchFamily="34" charset="0"/>
              </a:rPr>
              <a:t>translocation</a:t>
            </a:r>
            <a:r>
              <a:rPr lang="en-US" altLang="en-US" dirty="0">
                <a:solidFill>
                  <a:srgbClr val="C00000"/>
                </a:solidFill>
                <a:latin typeface="Arial" panose="020B0604020202020204" pitchFamily="34" charset="0"/>
                <a:cs typeface="Arial" panose="020B0604020202020204" pitchFamily="34" charset="0"/>
                <a:sym typeface="Arial" panose="020B0604020202020204" pitchFamily="34" charset="0"/>
              </a:rPr>
              <a:t> </a:t>
            </a:r>
            <a:r>
              <a:rPr lang="en-US" altLang="en-US" dirty="0">
                <a:latin typeface="Arial" panose="020B0604020202020204" pitchFamily="34" charset="0"/>
                <a:cs typeface="Arial" panose="020B0604020202020204" pitchFamily="34" charset="0"/>
                <a:sym typeface="Arial" panose="020B0604020202020204" pitchFamily="34" charset="0"/>
              </a:rPr>
              <a:t>(</a:t>
            </a:r>
            <a:r>
              <a:rPr lang="en-US" altLang="en-US" dirty="0">
                <a:sym typeface="Arial" panose="020B0604020202020204" pitchFamily="34" charset="0"/>
              </a:rPr>
              <a:t>by </a:t>
            </a:r>
            <a:r>
              <a:rPr lang="en-US" altLang="en-US" b="1" dirty="0">
                <a:solidFill>
                  <a:srgbClr val="C00000"/>
                </a:solidFill>
                <a:sym typeface="Arial" panose="020B0604020202020204" pitchFamily="34" charset="0"/>
              </a:rPr>
              <a:t>mass flow</a:t>
            </a:r>
            <a:r>
              <a:rPr lang="en-US" altLang="en-US" dirty="0">
                <a:sym typeface="Arial" panose="020B0604020202020204" pitchFamily="34" charset="0"/>
              </a:rPr>
              <a:t>)</a:t>
            </a:r>
          </a:p>
          <a:p>
            <a:pPr marL="0" indent="0">
              <a:buNone/>
            </a:pPr>
            <a:endParaRPr lang="en-US" altLang="en-US" dirty="0">
              <a:solidFill>
                <a:srgbClr val="C00000"/>
              </a:solidFill>
              <a:latin typeface="Arial" panose="020B0604020202020204" pitchFamily="34" charset="0"/>
              <a:cs typeface="Arial" panose="020B0604020202020204" pitchFamily="34" charset="0"/>
              <a:sym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sym typeface="Arial" panose="020B0604020202020204" pitchFamily="34" charset="0"/>
              </a:rPr>
              <a:t>Transport tissue = </a:t>
            </a:r>
            <a:r>
              <a:rPr lang="en-US" altLang="en-US" b="1" dirty="0">
                <a:solidFill>
                  <a:srgbClr val="C00000"/>
                </a:solidFill>
                <a:latin typeface="Arial" panose="020B0604020202020204" pitchFamily="34" charset="0"/>
                <a:sym typeface="Arial" panose="020B0604020202020204" pitchFamily="34" charset="0"/>
              </a:rPr>
              <a:t>Phloem</a:t>
            </a:r>
          </a:p>
          <a:p>
            <a:pPr marL="0" indent="0" eaLnBrk="1" hangingPunct="1">
              <a:buNone/>
            </a:pPr>
            <a:endParaRPr lang="en-US" altLang="en-US" b="1" dirty="0">
              <a:solidFill>
                <a:srgbClr val="C00000"/>
              </a:solidFill>
              <a:latin typeface="Arial" panose="020B0604020202020204" pitchFamily="34" charset="0"/>
              <a:sym typeface="Arial" panose="020B0604020202020204" pitchFamily="34" charset="0"/>
            </a:endParaRPr>
          </a:p>
          <a:p>
            <a:pPr eaLnBrk="1" hangingPunct="1"/>
            <a:r>
              <a:rPr lang="en-US" altLang="en-US" dirty="0">
                <a:sym typeface="Arial" panose="020B0604020202020204" pitchFamily="34" charset="0"/>
              </a:rPr>
              <a:t>Sugars made in photosynthesis are transported from the sites they are made in (</a:t>
            </a:r>
            <a:r>
              <a:rPr lang="en-US" altLang="en-US" b="1" dirty="0">
                <a:solidFill>
                  <a:srgbClr val="C00000"/>
                </a:solidFill>
                <a:sym typeface="Arial" panose="020B0604020202020204" pitchFamily="34" charset="0"/>
              </a:rPr>
              <a:t>sources</a:t>
            </a:r>
            <a:r>
              <a:rPr lang="en-US" altLang="en-US" dirty="0">
                <a:sym typeface="Arial" panose="020B0604020202020204" pitchFamily="34" charset="0"/>
              </a:rPr>
              <a:t>) to places where they are used and stored (</a:t>
            </a:r>
            <a:r>
              <a:rPr lang="en-US" altLang="en-US" b="1" dirty="0">
                <a:solidFill>
                  <a:srgbClr val="C00000"/>
                </a:solidFill>
                <a:sym typeface="Arial" panose="020B0604020202020204" pitchFamily="34" charset="0"/>
              </a:rPr>
              <a:t>sinks</a:t>
            </a:r>
            <a:r>
              <a:rPr lang="en-US" altLang="en-US" dirty="0">
                <a:sym typeface="Arial" panose="020B0604020202020204" pitchFamily="34" charset="0"/>
              </a:rPr>
              <a:t>).</a:t>
            </a:r>
          </a:p>
          <a:p>
            <a:pPr marL="0" indent="0" eaLnBrk="1" hangingPunct="1">
              <a:buNone/>
            </a:pPr>
            <a:endParaRPr lang="en-US" altLang="en-US" dirty="0">
              <a:sym typeface="Arial" panose="020B0604020202020204" pitchFamily="34" charset="0"/>
            </a:endParaRPr>
          </a:p>
        </p:txBody>
      </p:sp>
      <p:sp>
        <p:nvSpPr>
          <p:cNvPr id="66565" name="Text Box 3"/>
          <p:cNvSpPr txBox="1">
            <a:spLocks noChangeArrowheads="1"/>
          </p:cNvSpPr>
          <p:nvPr/>
        </p:nvSpPr>
        <p:spPr bwMode="auto">
          <a:xfrm>
            <a:off x="7462838" y="6392863"/>
            <a:ext cx="3079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fld id="{C883D190-F1FE-4325-98DB-55B119FDA3B2}" type="slidenum">
              <a:rPr lang="en-US" altLang="en-US">
                <a:solidFill>
                  <a:srgbClr val="898989"/>
                </a:solidFill>
                <a:latin typeface="Lucida Grande" charset="0"/>
                <a:ea typeface="Lucida Grande" charset="0"/>
                <a:cs typeface="Lucida Grande" charset="0"/>
                <a:sym typeface="Lucida Grande" charset="0"/>
              </a:rPr>
              <a:pPr algn="ctr" eaLnBrk="1" hangingPunct="1"/>
              <a:t>29</a:t>
            </a:fld>
            <a:endParaRPr lang="en-US" altLang="en-US" dirty="0">
              <a:solidFill>
                <a:srgbClr val="898989"/>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30899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513" y="432928"/>
            <a:ext cx="8714278" cy="707886"/>
          </a:xfrm>
          <a:prstGeom prst="rect">
            <a:avLst/>
          </a:prstGeom>
          <a:noFill/>
        </p:spPr>
        <p:txBody>
          <a:bodyPr wrap="square" rtlCol="0">
            <a:spAutoFit/>
          </a:bodyPr>
          <a:lstStyle/>
          <a:p>
            <a:pPr algn="ctr"/>
            <a:r>
              <a:rPr lang="en-GB" sz="4000" b="1" dirty="0">
                <a:solidFill>
                  <a:srgbClr val="0000CC"/>
                </a:solidFill>
                <a:latin typeface="Arial" panose="020B0604020202020204" pitchFamily="34" charset="0"/>
                <a:cs typeface="Arial" panose="020B0604020202020204" pitchFamily="34" charset="0"/>
              </a:rPr>
              <a:t>Transport of water in plants</a:t>
            </a:r>
          </a:p>
        </p:txBody>
      </p:sp>
      <p:sp>
        <p:nvSpPr>
          <p:cNvPr id="6" name="TextBox 5"/>
          <p:cNvSpPr txBox="1"/>
          <p:nvPr/>
        </p:nvSpPr>
        <p:spPr>
          <a:xfrm>
            <a:off x="6766551" y="66363"/>
            <a:ext cx="2160240" cy="369332"/>
          </a:xfrm>
          <a:prstGeom prst="rect">
            <a:avLst/>
          </a:prstGeom>
          <a:noFill/>
        </p:spPr>
        <p:txBody>
          <a:bodyPr wrap="square" rtlCol="0">
            <a:spAutoFit/>
          </a:bodyPr>
          <a:lstStyle/>
          <a:p>
            <a:pPr algn="r"/>
            <a:r>
              <a:rPr lang="en-GB" b="1" dirty="0">
                <a:solidFill>
                  <a:srgbClr val="0000CC"/>
                </a:solidFill>
                <a:latin typeface="Arial" panose="020B0604020202020204" pitchFamily="34" charset="0"/>
                <a:cs typeface="Arial" panose="020B0604020202020204" pitchFamily="34" charset="0"/>
              </a:rPr>
              <a:t>07 February 2016</a:t>
            </a:r>
          </a:p>
        </p:txBody>
      </p:sp>
      <p:sp>
        <p:nvSpPr>
          <p:cNvPr id="9" name="Rectangle 8"/>
          <p:cNvSpPr/>
          <p:nvPr/>
        </p:nvSpPr>
        <p:spPr>
          <a:xfrm>
            <a:off x="320924" y="1756367"/>
            <a:ext cx="8571556" cy="3785652"/>
          </a:xfrm>
          <a:prstGeom prst="rect">
            <a:avLst/>
          </a:prstGeom>
        </p:spPr>
        <p:txBody>
          <a:bodyPr wrap="square">
            <a:spAutoFit/>
          </a:bodyPr>
          <a:lstStyle/>
          <a:p>
            <a:r>
              <a:rPr lang="en-GB" sz="2400" b="1" dirty="0">
                <a:solidFill>
                  <a:srgbClr val="FF0000"/>
                </a:solidFill>
                <a:latin typeface="Arial" panose="020B0604020202020204" pitchFamily="34" charset="0"/>
                <a:cs typeface="Arial" panose="020B0604020202020204" pitchFamily="34" charset="0"/>
              </a:rPr>
              <a:t>Objectives:</a:t>
            </a:r>
          </a:p>
          <a:p>
            <a:r>
              <a:rPr lang="en-GB" sz="2400" b="1" dirty="0">
                <a:solidFill>
                  <a:srgbClr val="FF0000"/>
                </a:solidFill>
                <a:latin typeface="Arial" panose="020B0604020202020204" pitchFamily="34" charset="0"/>
                <a:cs typeface="Arial" panose="020B0604020202020204" pitchFamily="34" charset="0"/>
              </a:rPr>
              <a:t> </a:t>
            </a:r>
          </a:p>
          <a:p>
            <a:r>
              <a:rPr lang="en-GB" sz="2400" b="1" dirty="0">
                <a:solidFill>
                  <a:srgbClr val="FF0000"/>
                </a:solidFill>
                <a:latin typeface="Arial" panose="020B0604020202020204" pitchFamily="34" charset="0"/>
                <a:cs typeface="Arial" panose="020B0604020202020204" pitchFamily="34" charset="0"/>
              </a:rPr>
              <a:t>To know the structure of a xylem vessel and how this enables transport of water in a plant.</a:t>
            </a:r>
          </a:p>
          <a:p>
            <a:endParaRPr lang="en-GB" sz="2400" dirty="0">
              <a:solidFill>
                <a:srgbClr val="0000CC"/>
              </a:solidFill>
              <a:latin typeface="Arial" panose="020B0604020202020204" pitchFamily="34" charset="0"/>
              <a:cs typeface="Arial" panose="020B0604020202020204" pitchFamily="34" charset="0"/>
            </a:endParaRPr>
          </a:p>
          <a:p>
            <a:r>
              <a:rPr lang="en-GB" sz="2400" b="1" dirty="0">
                <a:solidFill>
                  <a:srgbClr val="00B050"/>
                </a:solidFill>
                <a:latin typeface="Arial" panose="020B0604020202020204" pitchFamily="34" charset="0"/>
                <a:cs typeface="Arial" panose="020B0604020202020204" pitchFamily="34" charset="0"/>
              </a:rPr>
              <a:t>To explain in terms of water potential and osmosis how water moves through the leaf.</a:t>
            </a:r>
            <a:endParaRPr lang="en-GB" sz="2400" dirty="0">
              <a:solidFill>
                <a:srgbClr val="00B050"/>
              </a:solidFill>
              <a:latin typeface="Arial" panose="020B0604020202020204" pitchFamily="34" charset="0"/>
              <a:cs typeface="Arial" panose="020B0604020202020204" pitchFamily="34" charset="0"/>
            </a:endParaRPr>
          </a:p>
          <a:p>
            <a:endParaRPr lang="en-GB" sz="2400" dirty="0">
              <a:solidFill>
                <a:srgbClr val="0000CC"/>
              </a:solidFill>
              <a:latin typeface="Arial" panose="020B0604020202020204" pitchFamily="34" charset="0"/>
              <a:cs typeface="Arial" panose="020B0604020202020204" pitchFamily="34" charset="0"/>
            </a:endParaRPr>
          </a:p>
          <a:p>
            <a:r>
              <a:rPr lang="en-GB" sz="2400" b="1" dirty="0">
                <a:solidFill>
                  <a:srgbClr val="0000CC"/>
                </a:solidFill>
                <a:latin typeface="Arial" panose="020B0604020202020204" pitchFamily="34" charset="0"/>
                <a:cs typeface="Arial" panose="020B0604020202020204" pitchFamily="34" charset="0"/>
              </a:rPr>
              <a:t>To explain in terms of the properties of water, how water moves up the xylem (cohesion-tension theory).</a:t>
            </a:r>
            <a:endParaRPr lang="en-GB" sz="24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33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A789AD76-3059-4703-B3A0-B7A085D0C6BC}" type="slidenum">
              <a:rPr lang="en-US" altLang="en-US">
                <a:solidFill>
                  <a:srgbClr val="898989"/>
                </a:solidFill>
                <a:latin typeface="Lucida Grande" charset="0"/>
                <a:ea typeface="Lucida Grande" charset="0"/>
                <a:cs typeface="Lucida Grande" charset="0"/>
                <a:sym typeface="Lucida Grande" charset="0"/>
              </a:rPr>
              <a:pPr eaLnBrk="1" hangingPunct="1"/>
              <a:t>30</a:t>
            </a:fld>
            <a:endParaRPr lang="en-US" altLang="en-US" dirty="0">
              <a:solidFill>
                <a:srgbClr val="898989"/>
              </a:solidFill>
              <a:latin typeface="Lucida Grande" charset="0"/>
              <a:ea typeface="Lucida Grande" charset="0"/>
              <a:cs typeface="Lucida Grande" charset="0"/>
              <a:sym typeface="Lucida Grande" charset="0"/>
            </a:endParaRPr>
          </a:p>
        </p:txBody>
      </p:sp>
      <p:sp>
        <p:nvSpPr>
          <p:cNvPr id="67587" name="Rectangle 1"/>
          <p:cNvSpPr>
            <a:spLocks noGrp="1" noChangeArrowheads="1"/>
          </p:cNvSpPr>
          <p:nvPr>
            <p:ph type="title"/>
          </p:nvPr>
        </p:nvSpPr>
        <p:spPr/>
        <p:txBody>
          <a:bodyPr rIns="132080"/>
          <a:lstStyle/>
          <a:p>
            <a:pPr marL="39688" indent="-39688" eaLnBrk="1" hangingPunct="1"/>
            <a:r>
              <a:rPr lang="en-US" altLang="en-US" dirty="0"/>
              <a:t>Structure of Phloem</a:t>
            </a:r>
          </a:p>
        </p:txBody>
      </p:sp>
      <p:sp>
        <p:nvSpPr>
          <p:cNvPr id="67588" name="Rectangle 2"/>
          <p:cNvSpPr>
            <a:spLocks noGrp="1" noChangeArrowheads="1"/>
          </p:cNvSpPr>
          <p:nvPr>
            <p:ph type="body" idx="1"/>
          </p:nvPr>
        </p:nvSpPr>
        <p:spPr>
          <a:xfrm>
            <a:off x="342900" y="9423400"/>
            <a:ext cx="8229600" cy="5257800"/>
          </a:xfrm>
        </p:spPr>
        <p:txBody>
          <a:bodyPr rIns="132080"/>
          <a:lstStyle/>
          <a:p>
            <a:pPr eaLnBrk="1" hangingPunct="1"/>
            <a:endParaRPr lang="en-US" altLang="en-US" dirty="0"/>
          </a:p>
        </p:txBody>
      </p:sp>
      <p:pic>
        <p:nvPicPr>
          <p:cNvPr id="6758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1522413"/>
            <a:ext cx="5414962"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67590" name="Rectangle 4"/>
          <p:cNvSpPr>
            <a:spLocks/>
          </p:cNvSpPr>
          <p:nvPr/>
        </p:nvSpPr>
        <p:spPr bwMode="auto">
          <a:xfrm>
            <a:off x="6228184" y="1917700"/>
            <a:ext cx="2560216"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endParaRPr lang="en-US" altLang="en-US" dirty="0">
              <a:solidFill>
                <a:schemeClr val="tx1"/>
              </a:solidFill>
              <a:ea typeface="Lucida Grande" charset="0"/>
              <a:cs typeface="Lucida Grande" charset="0"/>
            </a:endParaRPr>
          </a:p>
          <a:p>
            <a:pPr eaLnBrk="1" hangingPunct="1"/>
            <a:r>
              <a:rPr lang="en-US" altLang="en-US" sz="2400" dirty="0">
                <a:solidFill>
                  <a:srgbClr val="0000CC"/>
                </a:solidFill>
                <a:cs typeface="Arial" panose="020B0604020202020204" pitchFamily="34" charset="0"/>
              </a:rPr>
              <a:t>Four tissue types:</a:t>
            </a:r>
          </a:p>
          <a:p>
            <a:pPr eaLnBrk="1" hangingPunct="1"/>
            <a:endParaRPr lang="en-US" altLang="en-US" sz="2400" dirty="0">
              <a:solidFill>
                <a:srgbClr val="0000CC"/>
              </a:solidFill>
              <a:cs typeface="Arial" panose="020B0604020202020204" pitchFamily="34" charset="0"/>
            </a:endParaRPr>
          </a:p>
          <a:p>
            <a:pPr eaLnBrk="1" hangingPunct="1"/>
            <a:r>
              <a:rPr lang="en-US" altLang="en-US" sz="1800" dirty="0">
                <a:solidFill>
                  <a:srgbClr val="0000CC"/>
                </a:solidFill>
                <a:cs typeface="Arial" panose="020B0604020202020204" pitchFamily="34" charset="0"/>
              </a:rPr>
              <a:t>Blue = sieve tube cell</a:t>
            </a:r>
          </a:p>
          <a:p>
            <a:pPr eaLnBrk="1" hangingPunct="1"/>
            <a:endParaRPr lang="en-US" altLang="en-US" sz="1800" dirty="0">
              <a:solidFill>
                <a:srgbClr val="0000CC"/>
              </a:solidFill>
              <a:cs typeface="Arial" panose="020B0604020202020204" pitchFamily="34" charset="0"/>
            </a:endParaRPr>
          </a:p>
          <a:p>
            <a:pPr eaLnBrk="1" hangingPunct="1"/>
            <a:r>
              <a:rPr lang="en-US" altLang="en-US" sz="1800" dirty="0">
                <a:solidFill>
                  <a:srgbClr val="0000CC"/>
                </a:solidFill>
                <a:cs typeface="Arial" panose="020B0604020202020204" pitchFamily="34" charset="0"/>
              </a:rPr>
              <a:t>yellow = companion cell</a:t>
            </a:r>
          </a:p>
          <a:p>
            <a:pPr eaLnBrk="1" hangingPunct="1"/>
            <a:endParaRPr lang="en-US" altLang="en-US" sz="1800" dirty="0">
              <a:solidFill>
                <a:srgbClr val="0000CC"/>
              </a:solidFill>
              <a:cs typeface="Arial" panose="020B0604020202020204" pitchFamily="34" charset="0"/>
            </a:endParaRPr>
          </a:p>
          <a:p>
            <a:pPr eaLnBrk="1" hangingPunct="1"/>
            <a:r>
              <a:rPr lang="en-US" altLang="en-US" sz="1800" dirty="0">
                <a:solidFill>
                  <a:srgbClr val="0000CC"/>
                </a:solidFill>
                <a:cs typeface="Arial" panose="020B0604020202020204" pitchFamily="34" charset="0"/>
              </a:rPr>
              <a:t>red = fibres</a:t>
            </a:r>
          </a:p>
          <a:p>
            <a:pPr eaLnBrk="1" hangingPunct="1"/>
            <a:endParaRPr lang="en-US" altLang="en-US" sz="1800" dirty="0">
              <a:solidFill>
                <a:srgbClr val="0000CC"/>
              </a:solidFill>
              <a:cs typeface="Arial" panose="020B0604020202020204" pitchFamily="34" charset="0"/>
            </a:endParaRPr>
          </a:p>
          <a:p>
            <a:pPr eaLnBrk="1" hangingPunct="1"/>
            <a:r>
              <a:rPr lang="en-US" altLang="en-US" sz="1800" dirty="0">
                <a:solidFill>
                  <a:srgbClr val="0000CC"/>
                </a:solidFill>
                <a:cs typeface="Arial" panose="020B0604020202020204" pitchFamily="34" charset="0"/>
              </a:rPr>
              <a:t>green = parenchyma</a:t>
            </a:r>
          </a:p>
          <a:p>
            <a:pPr eaLnBrk="1" hangingPunct="1"/>
            <a:endParaRPr lang="en-US" altLang="en-US" sz="1800" dirty="0">
              <a:solidFill>
                <a:srgbClr val="0000CC"/>
              </a:solidFill>
              <a:cs typeface="Arial" panose="020B0604020202020204" pitchFamily="34" charset="0"/>
            </a:endParaRPr>
          </a:p>
          <a:p>
            <a:pPr eaLnBrk="1" hangingPunct="1"/>
            <a:endParaRPr lang="en-US" altLang="en-US" sz="1800" dirty="0">
              <a:solidFill>
                <a:srgbClr val="0000CC"/>
              </a:solidFill>
              <a:cs typeface="Arial" panose="020B0604020202020204" pitchFamily="34" charset="0"/>
            </a:endParaRPr>
          </a:p>
        </p:txBody>
      </p:sp>
    </p:spTree>
    <p:extLst>
      <p:ext uri="{BB962C8B-B14F-4D97-AF65-F5344CB8AC3E}">
        <p14:creationId xmlns:p14="http://schemas.microsoft.com/office/powerpoint/2010/main" val="1814131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8D975FEE-C5E6-4D01-B0C9-A80D7BE27148}" type="slidenum">
              <a:rPr lang="en-US" altLang="en-US">
                <a:solidFill>
                  <a:srgbClr val="898989"/>
                </a:solidFill>
                <a:latin typeface="Lucida Grande" charset="0"/>
                <a:ea typeface="Lucida Grande" charset="0"/>
                <a:cs typeface="Lucida Grande" charset="0"/>
                <a:sym typeface="Lucida Grande" charset="0"/>
              </a:rPr>
              <a:pPr eaLnBrk="1" hangingPunct="1"/>
              <a:t>31</a:t>
            </a:fld>
            <a:endParaRPr lang="en-US" altLang="en-US" dirty="0">
              <a:solidFill>
                <a:srgbClr val="898989"/>
              </a:solidFill>
              <a:latin typeface="Lucida Grande" charset="0"/>
              <a:ea typeface="Lucida Grande" charset="0"/>
              <a:cs typeface="Lucida Grande" charset="0"/>
              <a:sym typeface="Lucida Grande" charset="0"/>
            </a:endParaRPr>
          </a:p>
        </p:txBody>
      </p:sp>
      <p:sp>
        <p:nvSpPr>
          <p:cNvPr id="68611" name="Rectangle 1"/>
          <p:cNvSpPr>
            <a:spLocks noGrp="1" noChangeArrowheads="1"/>
          </p:cNvSpPr>
          <p:nvPr>
            <p:ph type="title"/>
          </p:nvPr>
        </p:nvSpPr>
        <p:spPr>
          <a:xfrm>
            <a:off x="0" y="8078788"/>
            <a:ext cx="8229600" cy="1509712"/>
          </a:xfrm>
        </p:spPr>
        <p:txBody>
          <a:bodyPr rIns="132080"/>
          <a:lstStyle/>
          <a:p>
            <a:pPr marL="39688" indent="-39688" eaLnBrk="1" hangingPunct="1"/>
            <a:endParaRPr lang="en-US" altLang="en-US" dirty="0"/>
          </a:p>
        </p:txBody>
      </p:sp>
      <p:sp>
        <p:nvSpPr>
          <p:cNvPr id="68612" name="Rectangle 2"/>
          <p:cNvSpPr>
            <a:spLocks noGrp="1" noChangeArrowheads="1"/>
          </p:cNvSpPr>
          <p:nvPr>
            <p:ph type="body" idx="1"/>
          </p:nvPr>
        </p:nvSpPr>
        <p:spPr>
          <a:xfrm>
            <a:off x="787400" y="9194800"/>
            <a:ext cx="8229600" cy="5257800"/>
          </a:xfrm>
        </p:spPr>
        <p:txBody>
          <a:bodyPr rIns="132080"/>
          <a:lstStyle/>
          <a:p>
            <a:pPr eaLnBrk="1" hangingPunct="1"/>
            <a:endParaRPr lang="en-US" altLang="en-US" dirty="0"/>
          </a:p>
        </p:txBody>
      </p:sp>
      <p:pic>
        <p:nvPicPr>
          <p:cNvPr id="686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13" y="354013"/>
            <a:ext cx="4967287"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68614" name="Rectangle 4"/>
          <p:cNvSpPr>
            <a:spLocks/>
          </p:cNvSpPr>
          <p:nvPr/>
        </p:nvSpPr>
        <p:spPr bwMode="auto">
          <a:xfrm>
            <a:off x="5702300" y="419100"/>
            <a:ext cx="3118172"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b="1" dirty="0">
                <a:solidFill>
                  <a:srgbClr val="0000CC"/>
                </a:solidFill>
                <a:cs typeface="Arial" panose="020B0604020202020204" pitchFamily="34" charset="0"/>
              </a:rPr>
              <a:t>Phloem</a:t>
            </a:r>
            <a:r>
              <a:rPr lang="en-US" altLang="en-US" sz="1800" dirty="0">
                <a:solidFill>
                  <a:srgbClr val="0000CC"/>
                </a:solidFill>
                <a:cs typeface="Arial" panose="020B0604020202020204" pitchFamily="34" charset="0"/>
              </a:rPr>
              <a:t> is a tissue made up of various cell types </a:t>
            </a:r>
          </a:p>
          <a:p>
            <a:pPr eaLnBrk="1" hangingPunct="1"/>
            <a:endParaRPr lang="en-US" altLang="en-US" sz="1800" dirty="0">
              <a:solidFill>
                <a:srgbClr val="0000CC"/>
              </a:solidFill>
              <a:latin typeface="Arial Bold" panose="020B0704020202020204" pitchFamily="34" charset="0"/>
              <a:cs typeface="Arial Bold" panose="020B0704020202020204" pitchFamily="34" charset="0"/>
              <a:sym typeface="Arial Bold" panose="020B0704020202020204" pitchFamily="34" charset="0"/>
            </a:endParaRPr>
          </a:p>
          <a:p>
            <a:pPr eaLnBrk="1" hangingPunct="1"/>
            <a:r>
              <a:rPr lang="en-US" altLang="en-US" sz="1800" dirty="0">
                <a:solidFill>
                  <a:srgbClr val="0000CC"/>
                </a:solidFill>
                <a:latin typeface="Arial Bold" panose="020B0704020202020204" pitchFamily="34" charset="0"/>
                <a:cs typeface="Arial Bold" panose="020B0704020202020204" pitchFamily="34" charset="0"/>
                <a:sym typeface="Arial Bold" panose="020B0704020202020204" pitchFamily="34" charset="0"/>
              </a:rPr>
              <a:t>Sieve tube elements </a:t>
            </a:r>
            <a:r>
              <a:rPr lang="en-US" altLang="en-US" sz="1800" dirty="0">
                <a:solidFill>
                  <a:srgbClr val="0000CC"/>
                </a:solidFill>
                <a:cs typeface="Arial" panose="020B0604020202020204" pitchFamily="34" charset="0"/>
              </a:rPr>
              <a:t>with </a:t>
            </a:r>
            <a:r>
              <a:rPr lang="en-US" altLang="en-US" sz="1800" dirty="0">
                <a:solidFill>
                  <a:srgbClr val="0000CC"/>
                </a:solidFill>
                <a:latin typeface="Arial Bold" panose="020B0704020202020204" pitchFamily="34" charset="0"/>
                <a:cs typeface="Arial Bold" panose="020B0704020202020204" pitchFamily="34" charset="0"/>
                <a:sym typeface="Arial Bold" panose="020B0704020202020204" pitchFamily="34" charset="0"/>
              </a:rPr>
              <a:t>sieve plates </a:t>
            </a:r>
            <a:r>
              <a:rPr lang="en-US" altLang="en-US" sz="1800" dirty="0">
                <a:solidFill>
                  <a:srgbClr val="0000CC"/>
                </a:solidFill>
                <a:cs typeface="Arial" panose="020B0604020202020204" pitchFamily="34" charset="0"/>
              </a:rPr>
              <a:t>will mature losing several of the usual plant organelles including the </a:t>
            </a:r>
            <a:r>
              <a:rPr lang="en-US" altLang="en-US" sz="1800" dirty="0" err="1">
                <a:solidFill>
                  <a:srgbClr val="0000CC"/>
                </a:solidFill>
                <a:cs typeface="Arial" panose="020B0604020202020204" pitchFamily="34" charset="0"/>
              </a:rPr>
              <a:t>golgi</a:t>
            </a:r>
            <a:r>
              <a:rPr lang="en-US" altLang="en-US" sz="1800" dirty="0">
                <a:solidFill>
                  <a:srgbClr val="0000CC"/>
                </a:solidFill>
                <a:cs typeface="Arial" panose="020B0604020202020204" pitchFamily="34" charset="0"/>
              </a:rPr>
              <a:t> body, the nucleus and the ribosomes.  This allows easier mass flow of dissolved solutes.</a:t>
            </a:r>
          </a:p>
          <a:p>
            <a:pPr eaLnBrk="1" hangingPunct="1"/>
            <a:endParaRPr lang="en-US" altLang="en-US" sz="1800" dirty="0">
              <a:solidFill>
                <a:srgbClr val="0000CC"/>
              </a:solidFill>
              <a:latin typeface="Arial Bold" panose="020B0704020202020204" pitchFamily="34" charset="0"/>
              <a:cs typeface="Arial" panose="020B0604020202020204" pitchFamily="34" charset="0"/>
              <a:sym typeface="Arial Bold" panose="020B0704020202020204" pitchFamily="34" charset="0"/>
            </a:endParaRPr>
          </a:p>
          <a:p>
            <a:pPr eaLnBrk="1" hangingPunct="1"/>
            <a:r>
              <a:rPr lang="en-US" altLang="en-US" sz="1800" dirty="0">
                <a:solidFill>
                  <a:srgbClr val="0000CC"/>
                </a:solidFill>
                <a:latin typeface="Arial Bold" panose="020B0704020202020204" pitchFamily="34" charset="0"/>
                <a:cs typeface="Arial Bold" panose="020B0704020202020204" pitchFamily="34" charset="0"/>
                <a:sym typeface="Arial Bold" panose="020B0704020202020204" pitchFamily="34" charset="0"/>
              </a:rPr>
              <a:t>Companion cells </a:t>
            </a:r>
            <a:r>
              <a:rPr lang="en-US" altLang="en-US" sz="1800" dirty="0">
                <a:solidFill>
                  <a:srgbClr val="0000CC"/>
                </a:solidFill>
                <a:cs typeface="Arial" panose="020B0604020202020204" pitchFamily="34" charset="0"/>
              </a:rPr>
              <a:t>have all the usual organelles plus many mitochondria &amp; ribosomes reflecting the high metabolic activity.</a:t>
            </a:r>
            <a:endParaRPr lang="en-US" altLang="en-US" sz="2000" dirty="0">
              <a:solidFill>
                <a:srgbClr val="0000CC"/>
              </a:solidFill>
              <a:latin typeface="Arial Bold" panose="020B0704020202020204" pitchFamily="34" charset="0"/>
              <a:cs typeface="Arial Bold" panose="020B0704020202020204" pitchFamily="34" charset="0"/>
              <a:sym typeface="Arial Bold" panose="020B0704020202020204" pitchFamily="34" charset="0"/>
            </a:endParaRPr>
          </a:p>
          <a:p>
            <a:pPr eaLnBrk="1" hangingPunct="1"/>
            <a:endParaRPr lang="en-US" altLang="en-US" sz="1800" u="sng" dirty="0">
              <a:solidFill>
                <a:srgbClr val="0000CC"/>
              </a:solidFill>
              <a:latin typeface="Arial Bold" panose="020B0704020202020204" pitchFamily="34" charset="0"/>
              <a:ea typeface="Lucida Grande" charset="0"/>
              <a:cs typeface="Lucida Grande" charset="0"/>
              <a:sym typeface="Arial Bold" panose="020B0704020202020204" pitchFamily="34" charset="0"/>
            </a:endParaRPr>
          </a:p>
          <a:p>
            <a:pPr eaLnBrk="1" hangingPunct="1"/>
            <a:r>
              <a:rPr lang="en-US" altLang="en-US" sz="1800" b="1" dirty="0">
                <a:solidFill>
                  <a:srgbClr val="0000CC"/>
                </a:solidFill>
                <a:cs typeface="Arial" panose="020B0604020202020204" pitchFamily="34" charset="0"/>
              </a:rPr>
              <a:t>Plasmodesmata </a:t>
            </a:r>
            <a:r>
              <a:rPr lang="en-US" altLang="en-US" sz="1800" dirty="0">
                <a:solidFill>
                  <a:srgbClr val="0000CC"/>
                </a:solidFill>
                <a:cs typeface="Arial" panose="020B0604020202020204" pitchFamily="34" charset="0"/>
              </a:rPr>
              <a:t>(cytoplasmic bridges) connect companion cells with sieve tube elements.</a:t>
            </a:r>
            <a:endParaRPr lang="en-US" altLang="en-US" sz="1800" b="1" dirty="0">
              <a:solidFill>
                <a:srgbClr val="0000CC"/>
              </a:solidFill>
              <a:cs typeface="Arial" panose="020B0604020202020204" pitchFamily="34" charset="0"/>
            </a:endParaRPr>
          </a:p>
        </p:txBody>
      </p:sp>
    </p:spTree>
    <p:extLst>
      <p:ext uri="{BB962C8B-B14F-4D97-AF65-F5344CB8AC3E}">
        <p14:creationId xmlns:p14="http://schemas.microsoft.com/office/powerpoint/2010/main" val="682338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D591C182-AE76-4546-898F-B786533371D3}" type="slidenum">
              <a:rPr lang="en-US" altLang="en-US">
                <a:solidFill>
                  <a:srgbClr val="898989"/>
                </a:solidFill>
                <a:latin typeface="Lucida Grande" charset="0"/>
                <a:ea typeface="Lucida Grande" charset="0"/>
                <a:cs typeface="Lucida Grande" charset="0"/>
                <a:sym typeface="Lucida Grande" charset="0"/>
              </a:rPr>
              <a:pPr eaLnBrk="1" hangingPunct="1"/>
              <a:t>32</a:t>
            </a:fld>
            <a:endParaRPr lang="en-US" altLang="en-US" dirty="0">
              <a:solidFill>
                <a:srgbClr val="898989"/>
              </a:solidFill>
              <a:latin typeface="Lucida Grande" charset="0"/>
              <a:ea typeface="Lucida Grande" charset="0"/>
              <a:cs typeface="Lucida Grande" charset="0"/>
              <a:sym typeface="Lucida Grande" charset="0"/>
            </a:endParaRPr>
          </a:p>
        </p:txBody>
      </p:sp>
      <p:sp>
        <p:nvSpPr>
          <p:cNvPr id="69635" name="Rectangle 1"/>
          <p:cNvSpPr>
            <a:spLocks noGrp="1" noChangeArrowheads="1"/>
          </p:cNvSpPr>
          <p:nvPr>
            <p:ph type="title"/>
          </p:nvPr>
        </p:nvSpPr>
        <p:spPr>
          <a:xfrm>
            <a:off x="1054100" y="9399588"/>
            <a:ext cx="8229600" cy="1509712"/>
          </a:xfrm>
        </p:spPr>
        <p:txBody>
          <a:bodyPr rIns="132080"/>
          <a:lstStyle/>
          <a:p>
            <a:pPr marL="39688" indent="-39688" eaLnBrk="1" hangingPunct="1"/>
            <a:r>
              <a:rPr lang="en-US" altLang="en-US" dirty="0"/>
              <a:t>Phloem and s</a:t>
            </a:r>
          </a:p>
        </p:txBody>
      </p:sp>
      <p:sp>
        <p:nvSpPr>
          <p:cNvPr id="69636" name="Rectangle 2"/>
          <p:cNvSpPr>
            <a:spLocks noGrp="1" noChangeArrowheads="1"/>
          </p:cNvSpPr>
          <p:nvPr>
            <p:ph type="body" idx="1"/>
          </p:nvPr>
        </p:nvSpPr>
        <p:spPr>
          <a:xfrm>
            <a:off x="1054100" y="9194800"/>
            <a:ext cx="8229600" cy="5257800"/>
          </a:xfrm>
        </p:spPr>
        <p:txBody>
          <a:bodyPr rIns="132080"/>
          <a:lstStyle/>
          <a:p>
            <a:pPr eaLnBrk="1" hangingPunct="1"/>
            <a:endParaRPr lang="en-US" altLang="en-US" dirty="0"/>
          </a:p>
        </p:txBody>
      </p:sp>
      <p:pic>
        <p:nvPicPr>
          <p:cNvPr id="6963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 y="4699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620832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A8733DEF-48F5-47C0-9147-02A0514C4D71}" type="slidenum">
              <a:rPr lang="en-US" altLang="en-US">
                <a:solidFill>
                  <a:srgbClr val="898989"/>
                </a:solidFill>
                <a:latin typeface="Lucida Grande" charset="0"/>
                <a:ea typeface="Lucida Grande" charset="0"/>
                <a:cs typeface="Lucida Grande" charset="0"/>
                <a:sym typeface="Lucida Grande" charset="0"/>
              </a:rPr>
              <a:pPr eaLnBrk="1" hangingPunct="1"/>
              <a:t>33</a:t>
            </a:fld>
            <a:endParaRPr lang="en-US" altLang="en-US" dirty="0">
              <a:solidFill>
                <a:srgbClr val="898989"/>
              </a:solidFill>
              <a:latin typeface="Lucida Grande" charset="0"/>
              <a:ea typeface="Lucida Grande" charset="0"/>
              <a:cs typeface="Lucida Grande" charset="0"/>
              <a:sym typeface="Lucida Grande" charset="0"/>
            </a:endParaRPr>
          </a:p>
        </p:txBody>
      </p:sp>
      <p:sp>
        <p:nvSpPr>
          <p:cNvPr id="70659" name="Rectangle 1"/>
          <p:cNvSpPr>
            <a:spLocks noGrp="1" noChangeArrowheads="1"/>
          </p:cNvSpPr>
          <p:nvPr>
            <p:ph type="title"/>
          </p:nvPr>
        </p:nvSpPr>
        <p:spPr>
          <a:xfrm>
            <a:off x="457200" y="-112713"/>
            <a:ext cx="8229600" cy="1509713"/>
          </a:xfrm>
        </p:spPr>
        <p:txBody>
          <a:bodyPr rIns="132080"/>
          <a:lstStyle/>
          <a:p>
            <a:pPr marL="39688" indent="-39688" eaLnBrk="1" hangingPunct="1"/>
            <a:r>
              <a:rPr lang="en-US" altLang="en-US" dirty="0"/>
              <a:t>Transport in the phloem</a:t>
            </a:r>
          </a:p>
        </p:txBody>
      </p:sp>
      <p:sp>
        <p:nvSpPr>
          <p:cNvPr id="70660" name="Rectangle 2"/>
          <p:cNvSpPr>
            <a:spLocks noGrp="1" noChangeArrowheads="1"/>
          </p:cNvSpPr>
          <p:nvPr>
            <p:ph type="body" idx="1"/>
          </p:nvPr>
        </p:nvSpPr>
        <p:spPr>
          <a:xfrm>
            <a:off x="457200" y="1384300"/>
            <a:ext cx="8229600" cy="5257800"/>
          </a:xfrm>
        </p:spPr>
        <p:txBody>
          <a:bodyPr rIns="132080"/>
          <a:lstStyle/>
          <a:p>
            <a:pPr eaLnBrk="1" hangingPunct="1"/>
            <a:r>
              <a:rPr lang="en-US" altLang="en-US" sz="2800" dirty="0">
                <a:latin typeface="Arial" panose="020B0604020202020204" pitchFamily="34" charset="0"/>
                <a:cs typeface="Arial" panose="020B0604020202020204" pitchFamily="34" charset="0"/>
                <a:sym typeface="Arial" panose="020B0604020202020204" pitchFamily="34" charset="0"/>
              </a:rPr>
              <a:t>The sugar/amino acid solution is transported along the sieve tubes at speeds that cannot be accounted for by diffusion alone</a:t>
            </a:r>
            <a:endParaRPr lang="en-US" altLang="en-US" sz="2800" dirty="0">
              <a:latin typeface="Arial" panose="020B0604020202020204" pitchFamily="34" charset="0"/>
              <a:sym typeface="Arial" panose="020B0604020202020204" pitchFamily="34" charset="0"/>
            </a:endParaRPr>
          </a:p>
          <a:p>
            <a:pPr eaLnBrk="1" hangingPunct="1"/>
            <a:r>
              <a:rPr lang="en-US" altLang="en-US" sz="2800" dirty="0">
                <a:latin typeface="Arial" panose="020B0604020202020204" pitchFamily="34" charset="0"/>
                <a:cs typeface="Arial" panose="020B0604020202020204" pitchFamily="34" charset="0"/>
                <a:sym typeface="Arial" panose="020B0604020202020204" pitchFamily="34" charset="0"/>
              </a:rPr>
              <a:t>It is an </a:t>
            </a:r>
            <a:r>
              <a:rPr lang="en-US" altLang="en-US" sz="2800" dirty="0">
                <a:solidFill>
                  <a:srgbClr val="C00000"/>
                </a:solidFill>
                <a:latin typeface="Arial Bold" panose="020B0704020202020204" pitchFamily="34" charset="0"/>
                <a:cs typeface="Arial Bold" panose="020B0704020202020204" pitchFamily="34" charset="0"/>
                <a:sym typeface="Arial Bold" panose="020B0704020202020204" pitchFamily="34" charset="0"/>
              </a:rPr>
              <a:t>active process</a:t>
            </a:r>
            <a:endParaRPr lang="en-US" altLang="en-US" sz="2800" dirty="0">
              <a:solidFill>
                <a:srgbClr val="C00000"/>
              </a:solidFill>
              <a:sym typeface="Arial" panose="020B0604020202020204" pitchFamily="34" charset="0"/>
            </a:endParaRPr>
          </a:p>
          <a:p>
            <a:pPr eaLnBrk="1" hangingPunct="1"/>
            <a:r>
              <a:rPr lang="en-US" altLang="en-US" sz="2800" dirty="0">
                <a:latin typeface="Arial" panose="020B0604020202020204" pitchFamily="34" charset="0"/>
                <a:cs typeface="Arial" panose="020B0604020202020204" pitchFamily="34" charset="0"/>
                <a:sym typeface="Arial" panose="020B0604020202020204" pitchFamily="34" charset="0"/>
              </a:rPr>
              <a:t>Unlike the movement of water in the xylem which was a</a:t>
            </a:r>
            <a:r>
              <a:rPr lang="en-US" altLang="en-US" sz="2800" dirty="0">
                <a:solidFill>
                  <a:srgbClr val="0E002D"/>
                </a:solidFill>
                <a:latin typeface="Arial" panose="020B0604020202020204" pitchFamily="34" charset="0"/>
                <a:cs typeface="Arial" panose="020B0604020202020204" pitchFamily="34" charset="0"/>
                <a:sym typeface="Arial" panose="020B0604020202020204" pitchFamily="34" charset="0"/>
              </a:rPr>
              <a:t> </a:t>
            </a:r>
            <a:r>
              <a:rPr lang="en-US" altLang="en-US" sz="2800" dirty="0">
                <a:solidFill>
                  <a:srgbClr val="C00000"/>
                </a:solidFill>
                <a:latin typeface="Arial Bold" panose="020B0704020202020204" pitchFamily="34" charset="0"/>
                <a:cs typeface="Arial Bold" panose="020B0704020202020204" pitchFamily="34" charset="0"/>
                <a:sym typeface="Arial Bold" panose="020B0704020202020204" pitchFamily="34" charset="0"/>
              </a:rPr>
              <a:t>passive process</a:t>
            </a:r>
            <a:r>
              <a:rPr lang="en-US" altLang="en-US" sz="2800" dirty="0">
                <a:solidFill>
                  <a:srgbClr val="C00000"/>
                </a:solidFill>
                <a:latin typeface="Arial" panose="020B0604020202020204" pitchFamily="34" charset="0"/>
                <a:cs typeface="Arial" panose="020B0604020202020204" pitchFamily="34" charset="0"/>
                <a:sym typeface="Arial" panose="020B0604020202020204" pitchFamily="34" charset="0"/>
              </a:rPr>
              <a:t> </a:t>
            </a:r>
            <a:r>
              <a:rPr lang="en-US" altLang="en-US" sz="2800" dirty="0">
                <a:latin typeface="Arial" panose="020B0604020202020204" pitchFamily="34" charset="0"/>
                <a:sym typeface="Arial" panose="020B0604020202020204" pitchFamily="34" charset="0"/>
              </a:rPr>
              <a:t>(due to water potential gradients)</a:t>
            </a:r>
          </a:p>
          <a:p>
            <a:pPr eaLnBrk="1" hangingPunct="1"/>
            <a:r>
              <a:rPr lang="en-US" altLang="en-US" sz="2800" dirty="0">
                <a:latin typeface="Arial" panose="020B0604020202020204" pitchFamily="34" charset="0"/>
                <a:cs typeface="Arial" panose="020B0604020202020204" pitchFamily="34" charset="0"/>
                <a:sym typeface="Arial" panose="020B0604020202020204" pitchFamily="34" charset="0"/>
              </a:rPr>
              <a:t>The contents of the phloem can </a:t>
            </a:r>
            <a:r>
              <a:rPr lang="en-US" altLang="en-US" sz="2800" dirty="0">
                <a:solidFill>
                  <a:srgbClr val="C00000"/>
                </a:solidFill>
                <a:latin typeface="Arial Bold" panose="020B0704020202020204" pitchFamily="34" charset="0"/>
                <a:cs typeface="Arial Bold" panose="020B0704020202020204" pitchFamily="34" charset="0"/>
                <a:sym typeface="Arial Bold" panose="020B0704020202020204" pitchFamily="34" charset="0"/>
              </a:rPr>
              <a:t>move up or down </a:t>
            </a:r>
            <a:r>
              <a:rPr lang="en-US" altLang="en-US" sz="2800" dirty="0">
                <a:latin typeface="Arial" panose="020B0604020202020204" pitchFamily="34" charset="0"/>
                <a:cs typeface="Arial" panose="020B0604020202020204" pitchFamily="34" charset="0"/>
                <a:sym typeface="Arial" panose="020B0604020202020204" pitchFamily="34" charset="0"/>
              </a:rPr>
              <a:t>a plant stem, often simultaneously, </a:t>
            </a:r>
            <a:r>
              <a:rPr lang="en-US" altLang="en-US" sz="2800" dirty="0">
                <a:latin typeface="Arial Bold" panose="020B0704020202020204" pitchFamily="34" charset="0"/>
                <a:cs typeface="Arial Bold" panose="020B0704020202020204" pitchFamily="34" charset="0"/>
                <a:sym typeface="Arial Bold" panose="020B0704020202020204" pitchFamily="34" charset="0"/>
              </a:rPr>
              <a:t>but not in the same sieve tube</a:t>
            </a:r>
            <a:r>
              <a:rPr lang="en-US" altLang="en-US" sz="2800" dirty="0">
                <a:latin typeface="Arial" panose="020B0604020202020204" pitchFamily="34" charset="0"/>
                <a:cs typeface="Arial" panose="020B0604020202020204" pitchFamily="34" charset="0"/>
                <a:sym typeface="Arial" panose="020B0604020202020204" pitchFamily="34" charset="0"/>
              </a:rPr>
              <a:t> </a:t>
            </a:r>
            <a:endParaRPr lang="en-US" altLang="en-US" sz="2800" dirty="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421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6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
          <p:cNvSpPr>
            <a:spLocks noGrp="1" noChangeArrowheads="1"/>
          </p:cNvSpPr>
          <p:nvPr>
            <p:ph type="title"/>
          </p:nvPr>
        </p:nvSpPr>
        <p:spPr/>
        <p:txBody>
          <a:bodyPr rIns="132080"/>
          <a:lstStyle/>
          <a:p>
            <a:pPr marL="39688" indent="-39688" eaLnBrk="1" hangingPunct="1"/>
            <a:r>
              <a:rPr lang="en-US" altLang="en-US" dirty="0"/>
              <a:t>Mass Flow Theory</a:t>
            </a:r>
          </a:p>
        </p:txBody>
      </p:sp>
      <p:sp>
        <p:nvSpPr>
          <p:cNvPr id="2" name="Content Placeholder 1"/>
          <p:cNvSpPr>
            <a:spLocks noGrp="1"/>
          </p:cNvSpPr>
          <p:nvPr>
            <p:ph idx="1"/>
          </p:nvPr>
        </p:nvSpPr>
        <p:spPr>
          <a:xfrm>
            <a:off x="457200" y="1600201"/>
            <a:ext cx="8229600" cy="3701008"/>
          </a:xfrm>
        </p:spPr>
        <p:txBody>
          <a:bodyPr>
            <a:normAutofit fontScale="92500" lnSpcReduction="10000"/>
          </a:bodyPr>
          <a:lstStyle/>
          <a:p>
            <a:r>
              <a:rPr lang="en-GB" sz="2800" dirty="0"/>
              <a:t>The rate of movement in the phloem is too fast to be explained by diffusion.  Therefore there must be another mechanism to explain this.</a:t>
            </a:r>
          </a:p>
          <a:p>
            <a:r>
              <a:rPr lang="en-GB" sz="2800" dirty="0"/>
              <a:t>Currently </a:t>
            </a:r>
            <a:r>
              <a:rPr lang="en-GB" sz="2800" b="1" dirty="0">
                <a:solidFill>
                  <a:srgbClr val="C00000"/>
                </a:solidFill>
              </a:rPr>
              <a:t>mass flow theory </a:t>
            </a:r>
            <a:r>
              <a:rPr lang="en-GB" sz="2800" dirty="0"/>
              <a:t>is the favoured theory to explain this.  It has 3 stages:</a:t>
            </a:r>
          </a:p>
          <a:p>
            <a:pPr marL="971550" lvl="1" indent="-514350">
              <a:buFont typeface="+mj-lt"/>
              <a:buAutoNum type="arabicPeriod"/>
            </a:pPr>
            <a:r>
              <a:rPr lang="en-GB" sz="2400" dirty="0"/>
              <a:t>Transfer of sucrose into sieve elements from photosynthesising tissues</a:t>
            </a:r>
          </a:p>
          <a:p>
            <a:pPr marL="971550" lvl="1" indent="-514350">
              <a:buFont typeface="+mj-lt"/>
              <a:buAutoNum type="arabicPeriod"/>
            </a:pPr>
            <a:r>
              <a:rPr lang="en-GB" sz="2400" dirty="0"/>
              <a:t>Mass flow of sucrose through sieve tube elements</a:t>
            </a:r>
          </a:p>
          <a:p>
            <a:pPr marL="971550" lvl="1" indent="-514350">
              <a:buFont typeface="+mj-lt"/>
              <a:buAutoNum type="arabicPeriod"/>
            </a:pPr>
            <a:r>
              <a:rPr lang="en-GB" sz="2400" dirty="0"/>
              <a:t>Transfer of sucrose from the sieve tube elements into storage of other sink cells</a:t>
            </a:r>
          </a:p>
        </p:txBody>
      </p:sp>
      <p:sp>
        <p:nvSpPr>
          <p:cNvPr id="11" name="Slide Number Placeholder 3"/>
          <p:cNvSpPr>
            <a:spLocks noGrp="1"/>
          </p:cNvSpPr>
          <p:nvPr>
            <p:ph type="sldNum" sz="quarter" idx="12"/>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2F71B17C-5A93-44A7-8ACE-5E3003790BA6}" type="slidenum">
              <a:rPr lang="en-US" altLang="en-US">
                <a:solidFill>
                  <a:srgbClr val="898989"/>
                </a:solidFill>
                <a:latin typeface="Lucida Grande" charset="0"/>
                <a:ea typeface="Lucida Grande" charset="0"/>
                <a:cs typeface="Lucida Grande" charset="0"/>
                <a:sym typeface="Lucida Grande" charset="0"/>
              </a:rPr>
              <a:pPr eaLnBrk="1" hangingPunct="1"/>
              <a:t>34</a:t>
            </a:fld>
            <a:endParaRPr lang="en-US" altLang="en-US" dirty="0">
              <a:solidFill>
                <a:srgbClr val="898989"/>
              </a:solidFill>
              <a:latin typeface="Lucida Grande" charset="0"/>
              <a:ea typeface="Lucida Grande" charset="0"/>
              <a:cs typeface="Lucida Grande" charset="0"/>
              <a:sym typeface="Lucida Grande" charset="0"/>
            </a:endParaRPr>
          </a:p>
        </p:txBody>
      </p:sp>
      <p:sp>
        <p:nvSpPr>
          <p:cNvPr id="71691" name="Rectangle 9"/>
          <p:cNvSpPr>
            <a:spLocks/>
          </p:cNvSpPr>
          <p:nvPr/>
        </p:nvSpPr>
        <p:spPr bwMode="auto">
          <a:xfrm flipH="1">
            <a:off x="1204913" y="7531100"/>
            <a:ext cx="10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400" dirty="0">
                <a:solidFill>
                  <a:srgbClr val="0044FE"/>
                </a:solidFill>
                <a:latin typeface="Arial Bold" panose="020B0704020202020204" pitchFamily="34" charset="0"/>
                <a:cs typeface="Arial Bold" panose="020B0704020202020204" pitchFamily="34" charset="0"/>
                <a:sym typeface="Arial Bold" panose="020B0704020202020204" pitchFamily="34" charset="0"/>
              </a:rPr>
              <a:t>2</a:t>
            </a:r>
          </a:p>
        </p:txBody>
      </p:sp>
    </p:spTree>
    <p:extLst>
      <p:ext uri="{BB962C8B-B14F-4D97-AF65-F5344CB8AC3E}">
        <p14:creationId xmlns:p14="http://schemas.microsoft.com/office/powerpoint/2010/main" val="406447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274638"/>
            <a:ext cx="3275856" cy="2722314"/>
          </a:xfrm>
        </p:spPr>
        <p:txBody>
          <a:bodyPr>
            <a:normAutofit fontScale="90000"/>
          </a:bodyPr>
          <a:lstStyle/>
          <a:p>
            <a:r>
              <a:rPr lang="en-GB" sz="3200" dirty="0"/>
              <a:t>Transfer of sucrose into sieve elements from photosynthesising tissue</a:t>
            </a:r>
          </a:p>
        </p:txBody>
      </p:sp>
      <p:sp>
        <p:nvSpPr>
          <p:cNvPr id="3" name="Content Placeholder 2">
            <a:extLst>
              <a:ext uri="{FF2B5EF4-FFF2-40B4-BE49-F238E27FC236}">
                <a16:creationId xmlns:a16="http://schemas.microsoft.com/office/drawing/2014/main" id="{42407EBB-204F-3C2C-0D07-063AA99619FC}"/>
              </a:ext>
            </a:extLst>
          </p:cNvPr>
          <p:cNvSpPr>
            <a:spLocks noGrp="1"/>
          </p:cNvSpPr>
          <p:nvPr>
            <p:ph idx="1"/>
          </p:nvPr>
        </p:nvSpPr>
        <p:spPr>
          <a:xfrm>
            <a:off x="457200" y="3587006"/>
            <a:ext cx="8229600" cy="3082354"/>
          </a:xfrm>
        </p:spPr>
        <p:txBody>
          <a:bodyPr>
            <a:normAutofit fontScale="77500" lnSpcReduction="20000"/>
          </a:bodyPr>
          <a:lstStyle/>
          <a:p>
            <a:r>
              <a:rPr lang="en-GB" sz="2600" dirty="0"/>
              <a:t>Sucrose is made from the products of photosynthesis in cells with chloroplasts.</a:t>
            </a:r>
          </a:p>
          <a:p>
            <a:r>
              <a:rPr lang="en-GB" sz="2600" dirty="0"/>
              <a:t>Sucrose diffuses down its concentration gradient by facilitated diffusion from the photosynthesising cells into the companion cell</a:t>
            </a:r>
          </a:p>
          <a:p>
            <a:r>
              <a:rPr lang="en-GB" sz="2600" dirty="0"/>
              <a:t>H+ ions are actively transported from the companion cells into the spaces within cell walls using ATP.</a:t>
            </a:r>
          </a:p>
          <a:p>
            <a:r>
              <a:rPr lang="en-GB" sz="2600" dirty="0"/>
              <a:t>These H+ ions then diffuse down the concentration gradient through carrier proteins into the sieve tube elements.</a:t>
            </a:r>
          </a:p>
          <a:p>
            <a:r>
              <a:rPr lang="en-GB" sz="2600" dirty="0"/>
              <a:t>Sucrose molecules are transported along with the H+ ions by co-transport through co-transporter proteins.</a:t>
            </a:r>
          </a:p>
          <a:p>
            <a:endParaRPr lang="en-GB" dirty="0"/>
          </a:p>
        </p:txBody>
      </p:sp>
      <p:pic>
        <p:nvPicPr>
          <p:cNvPr id="2" name="Picture 2" descr="image">
            <a:extLst>
              <a:ext uri="{FF2B5EF4-FFF2-40B4-BE49-F238E27FC236}">
                <a16:creationId xmlns:a16="http://schemas.microsoft.com/office/drawing/2014/main" id="{1C4D3303-BFC4-0C81-9C60-840CBA6EE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16632"/>
            <a:ext cx="5888654"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808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D0377-A4A8-BA6E-B6C2-60C71DEC8466}"/>
              </a:ext>
            </a:extLst>
          </p:cNvPr>
          <p:cNvSpPr>
            <a:spLocks noGrp="1"/>
          </p:cNvSpPr>
          <p:nvPr>
            <p:ph type="title"/>
          </p:nvPr>
        </p:nvSpPr>
        <p:spPr/>
        <p:txBody>
          <a:bodyPr/>
          <a:lstStyle/>
          <a:p>
            <a:r>
              <a:rPr lang="en-GB" dirty="0"/>
              <a:t>Source and Sink Cells</a:t>
            </a:r>
          </a:p>
        </p:txBody>
      </p:sp>
      <p:sp>
        <p:nvSpPr>
          <p:cNvPr id="3" name="Content Placeholder 2">
            <a:extLst>
              <a:ext uri="{FF2B5EF4-FFF2-40B4-BE49-F238E27FC236}">
                <a16:creationId xmlns:a16="http://schemas.microsoft.com/office/drawing/2014/main" id="{063D7EA3-A44D-73FF-D1A6-AE5226384344}"/>
              </a:ext>
            </a:extLst>
          </p:cNvPr>
          <p:cNvSpPr>
            <a:spLocks noGrp="1"/>
          </p:cNvSpPr>
          <p:nvPr>
            <p:ph idx="1"/>
          </p:nvPr>
        </p:nvSpPr>
        <p:spPr/>
        <p:txBody>
          <a:bodyPr>
            <a:normAutofit fontScale="55000" lnSpcReduction="20000"/>
          </a:bodyPr>
          <a:lstStyle/>
          <a:p>
            <a:pPr marL="0" indent="0">
              <a:buNone/>
            </a:pPr>
            <a:r>
              <a:rPr lang="en-US" dirty="0"/>
              <a:t>This phloem sap consists not only sucrose but also of water and other dissolved substances such as amino acids, hormones and minerals.</a:t>
            </a:r>
          </a:p>
          <a:p>
            <a:pPr marL="0" indent="0">
              <a:buNone/>
            </a:pPr>
            <a:endParaRPr lang="en-US" dirty="0"/>
          </a:p>
          <a:p>
            <a:pPr marL="0" indent="0">
              <a:buNone/>
            </a:pPr>
            <a:r>
              <a:rPr lang="en-US" b="1" dirty="0">
                <a:solidFill>
                  <a:srgbClr val="C00000"/>
                </a:solidFill>
              </a:rPr>
              <a:t>Source</a:t>
            </a:r>
            <a:r>
              <a:rPr lang="en-US" dirty="0"/>
              <a:t> cells could be:</a:t>
            </a:r>
          </a:p>
          <a:p>
            <a:r>
              <a:rPr lang="en-US" dirty="0"/>
              <a:t>Green leaves and green stem (photosynthesis produces glucose which is transported as sucrose, as sucrose has less of an osmotic effect than glucose)</a:t>
            </a:r>
          </a:p>
          <a:p>
            <a:r>
              <a:rPr lang="en-US" dirty="0"/>
              <a:t>Storage organs </a:t>
            </a:r>
            <a:r>
              <a:rPr lang="en-US" dirty="0" err="1"/>
              <a:t>eg.</a:t>
            </a:r>
            <a:r>
              <a:rPr lang="en-US" dirty="0"/>
              <a:t> tubers and tap roots (unloading their stored substances at the beginning of a growth period)</a:t>
            </a:r>
          </a:p>
          <a:p>
            <a:r>
              <a:rPr lang="en-US" dirty="0"/>
              <a:t>Food stores in seeds (which are germinating)</a:t>
            </a:r>
          </a:p>
          <a:p>
            <a:endParaRPr lang="en-US" dirty="0"/>
          </a:p>
          <a:p>
            <a:pPr marL="0" indent="0">
              <a:buNone/>
            </a:pPr>
            <a:r>
              <a:rPr lang="en-US" b="1" dirty="0">
                <a:solidFill>
                  <a:srgbClr val="C00000"/>
                </a:solidFill>
              </a:rPr>
              <a:t>Sink</a:t>
            </a:r>
            <a:r>
              <a:rPr lang="en-US" dirty="0"/>
              <a:t> cells will be </a:t>
            </a:r>
            <a:r>
              <a:rPr lang="en-US" b="1" dirty="0">
                <a:solidFill>
                  <a:srgbClr val="C00000"/>
                </a:solidFill>
              </a:rPr>
              <a:t>respiring </a:t>
            </a:r>
            <a:r>
              <a:rPr lang="en-US" dirty="0"/>
              <a:t>cells that could be:</a:t>
            </a:r>
          </a:p>
          <a:p>
            <a:r>
              <a:rPr lang="en-US" dirty="0"/>
              <a:t>Meristems (apical or lateral) that are actively dividing</a:t>
            </a:r>
          </a:p>
          <a:p>
            <a:r>
              <a:rPr lang="en-US" dirty="0"/>
              <a:t>Roots that are growing and / or actively absorbing mineral ions</a:t>
            </a:r>
          </a:p>
          <a:p>
            <a:r>
              <a:rPr lang="en-US" dirty="0"/>
              <a:t>Any part of the plant where the dissolved substances are being stored (</a:t>
            </a:r>
            <a:r>
              <a:rPr lang="en-US" dirty="0" err="1"/>
              <a:t>eg.</a:t>
            </a:r>
            <a:r>
              <a:rPr lang="en-US" dirty="0"/>
              <a:t> developing seeds, fruits or storage organs)</a:t>
            </a:r>
            <a:endParaRPr lang="en-GB" dirty="0"/>
          </a:p>
        </p:txBody>
      </p:sp>
    </p:spTree>
    <p:extLst>
      <p:ext uri="{BB962C8B-B14F-4D97-AF65-F5344CB8AC3E}">
        <p14:creationId xmlns:p14="http://schemas.microsoft.com/office/powerpoint/2010/main" val="232184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581F59EB-1F8A-4A1B-8F9F-0D1D60C55EB7}" type="slidenum">
              <a:rPr lang="en-US" altLang="en-US">
                <a:solidFill>
                  <a:srgbClr val="898989"/>
                </a:solidFill>
                <a:latin typeface="Lucida Grande" charset="0"/>
                <a:ea typeface="Lucida Grande" charset="0"/>
                <a:cs typeface="Lucida Grande" charset="0"/>
                <a:sym typeface="Lucida Grande" charset="0"/>
              </a:rPr>
              <a:pPr eaLnBrk="1" hangingPunct="1"/>
              <a:t>37</a:t>
            </a:fld>
            <a:endParaRPr lang="en-US" altLang="en-US" dirty="0">
              <a:solidFill>
                <a:srgbClr val="898989"/>
              </a:solidFill>
              <a:latin typeface="Lucida Grande" charset="0"/>
              <a:ea typeface="Lucida Grande" charset="0"/>
              <a:cs typeface="Lucida Grande" charset="0"/>
              <a:sym typeface="Lucida Grande" charset="0"/>
            </a:endParaRPr>
          </a:p>
        </p:txBody>
      </p:sp>
      <p:sp>
        <p:nvSpPr>
          <p:cNvPr id="72707" name="Rectangle 1"/>
          <p:cNvSpPr>
            <a:spLocks noGrp="1" noChangeArrowheads="1"/>
          </p:cNvSpPr>
          <p:nvPr>
            <p:ph type="title"/>
          </p:nvPr>
        </p:nvSpPr>
        <p:spPr>
          <a:xfrm>
            <a:off x="13512800" y="1589088"/>
            <a:ext cx="8229600" cy="1509712"/>
          </a:xfrm>
        </p:spPr>
        <p:txBody>
          <a:bodyPr rIns="132080"/>
          <a:lstStyle/>
          <a:p>
            <a:pPr marL="39688" indent="-39688" eaLnBrk="1" hangingPunct="1"/>
            <a:r>
              <a:rPr lang="en-US" altLang="en-US" sz="3800" dirty="0"/>
              <a:t>Companion Cells Important</a:t>
            </a:r>
          </a:p>
        </p:txBody>
      </p:sp>
      <p:sp>
        <p:nvSpPr>
          <p:cNvPr id="72708" name="Rectangle 2"/>
          <p:cNvSpPr>
            <a:spLocks noGrp="1" noChangeArrowheads="1"/>
          </p:cNvSpPr>
          <p:nvPr>
            <p:ph type="body" idx="1"/>
          </p:nvPr>
        </p:nvSpPr>
        <p:spPr>
          <a:xfrm>
            <a:off x="6273800" y="9639300"/>
            <a:ext cx="8229600" cy="5257800"/>
          </a:xfrm>
        </p:spPr>
        <p:txBody>
          <a:bodyPr rIns="132080"/>
          <a:lstStyle/>
          <a:p>
            <a:pPr eaLnBrk="1" hangingPunct="1"/>
            <a:endParaRPr lang="en-US" altLang="en-US" dirty="0"/>
          </a:p>
        </p:txBody>
      </p:sp>
      <p:pic>
        <p:nvPicPr>
          <p:cNvPr id="7270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149" r="20713"/>
          <a:stretch/>
        </p:blipFill>
        <p:spPr bwMode="auto">
          <a:xfrm>
            <a:off x="451554" y="347794"/>
            <a:ext cx="4835963" cy="613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 name="TextBox 1"/>
          <p:cNvSpPr txBox="1"/>
          <p:nvPr/>
        </p:nvSpPr>
        <p:spPr>
          <a:xfrm>
            <a:off x="5508104" y="692696"/>
            <a:ext cx="3384376" cy="4093428"/>
          </a:xfrm>
          <a:prstGeom prst="rect">
            <a:avLst/>
          </a:prstGeom>
          <a:noFill/>
        </p:spPr>
        <p:txBody>
          <a:bodyPr wrap="square" rtlCol="0">
            <a:spAutoFit/>
          </a:bodyPr>
          <a:lstStyle/>
          <a:p>
            <a:r>
              <a:rPr lang="en-US" sz="2000" dirty="0">
                <a:solidFill>
                  <a:srgbClr val="0000CC"/>
                </a:solidFill>
                <a:latin typeface="Arial" panose="020B0604020202020204" pitchFamily="34" charset="0"/>
                <a:cs typeface="Arial" panose="020B0604020202020204" pitchFamily="34" charset="0"/>
              </a:rPr>
              <a:t>Can you work out how sucrose moves?</a:t>
            </a:r>
          </a:p>
          <a:p>
            <a:endParaRPr lang="en-US" sz="2000" dirty="0">
              <a:solidFill>
                <a:srgbClr val="0000CC"/>
              </a:solidFill>
              <a:latin typeface="Arial" panose="020B0604020202020204" pitchFamily="34" charset="0"/>
              <a:cs typeface="Arial" panose="020B0604020202020204" pitchFamily="34" charset="0"/>
            </a:endParaRPr>
          </a:p>
          <a:p>
            <a:r>
              <a:rPr lang="en-US" sz="2000" dirty="0">
                <a:solidFill>
                  <a:srgbClr val="0000CC"/>
                </a:solidFill>
                <a:latin typeface="Arial" panose="020B0604020202020204" pitchFamily="34" charset="0"/>
                <a:cs typeface="Arial" panose="020B0604020202020204" pitchFamily="34" charset="0"/>
              </a:rPr>
              <a:t>MWB</a:t>
            </a:r>
          </a:p>
          <a:p>
            <a:r>
              <a:rPr lang="en-US" sz="2000" dirty="0">
                <a:solidFill>
                  <a:srgbClr val="0000CC"/>
                </a:solidFill>
                <a:latin typeface="Arial" panose="020B0604020202020204" pitchFamily="34" charset="0"/>
                <a:cs typeface="Arial" panose="020B0604020202020204" pitchFamily="34" charset="0"/>
              </a:rPr>
              <a:t>Write a list of ways the sucrose moves in this diagram.</a:t>
            </a:r>
          </a:p>
          <a:p>
            <a:endParaRPr lang="en-US" sz="2000" dirty="0">
              <a:solidFill>
                <a:srgbClr val="0000CC"/>
              </a:solidFill>
              <a:latin typeface="Arial" panose="020B0604020202020204" pitchFamily="34" charset="0"/>
              <a:cs typeface="Arial" panose="020B0604020202020204" pitchFamily="34" charset="0"/>
            </a:endParaRPr>
          </a:p>
          <a:p>
            <a:r>
              <a:rPr lang="en-US" sz="2000" dirty="0">
                <a:solidFill>
                  <a:srgbClr val="0000CC"/>
                </a:solidFill>
                <a:latin typeface="Arial" panose="020B0604020202020204" pitchFamily="34" charset="0"/>
                <a:cs typeface="Arial" panose="020B0604020202020204" pitchFamily="34" charset="0"/>
              </a:rPr>
              <a:t>Think about:</a:t>
            </a:r>
          </a:p>
          <a:p>
            <a:r>
              <a:rPr lang="en-US" sz="2000" dirty="0">
                <a:solidFill>
                  <a:srgbClr val="0000CC"/>
                </a:solidFill>
                <a:latin typeface="Arial" panose="020B0604020202020204" pitchFamily="34" charset="0"/>
                <a:cs typeface="Arial" panose="020B0604020202020204" pitchFamily="34" charset="0"/>
              </a:rPr>
              <a:t>Water potential differences</a:t>
            </a:r>
          </a:p>
          <a:p>
            <a:r>
              <a:rPr lang="en-US" sz="2000" dirty="0">
                <a:solidFill>
                  <a:srgbClr val="0000CC"/>
                </a:solidFill>
                <a:latin typeface="Arial" panose="020B0604020202020204" pitchFamily="34" charset="0"/>
                <a:cs typeface="Arial" panose="020B0604020202020204" pitchFamily="34" charset="0"/>
              </a:rPr>
              <a:t>Hydrostatic pressure</a:t>
            </a:r>
          </a:p>
          <a:p>
            <a:r>
              <a:rPr lang="en-US" sz="2000" dirty="0">
                <a:solidFill>
                  <a:srgbClr val="0000CC"/>
                </a:solidFill>
                <a:latin typeface="Arial" panose="020B0604020202020204" pitchFamily="34" charset="0"/>
                <a:cs typeface="Arial" panose="020B0604020202020204" pitchFamily="34" charset="0"/>
              </a:rPr>
              <a:t>Movement across membranes</a:t>
            </a:r>
            <a:endParaRPr lang="en-MY" sz="20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2339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7F135B68-79A2-483B-9A22-621AD7263138}" type="slidenum">
              <a:rPr lang="en-US" altLang="en-US">
                <a:solidFill>
                  <a:srgbClr val="898989"/>
                </a:solidFill>
                <a:latin typeface="Lucida Grande" charset="0"/>
                <a:ea typeface="Lucida Grande" charset="0"/>
                <a:cs typeface="Lucida Grande" charset="0"/>
                <a:sym typeface="Lucida Grande" charset="0"/>
              </a:rPr>
              <a:pPr eaLnBrk="1" hangingPunct="1"/>
              <a:t>38</a:t>
            </a:fld>
            <a:endParaRPr lang="en-US" altLang="en-US" dirty="0">
              <a:solidFill>
                <a:srgbClr val="898989"/>
              </a:solidFill>
              <a:latin typeface="Lucida Grande" charset="0"/>
              <a:ea typeface="Lucida Grande" charset="0"/>
              <a:cs typeface="Lucida Grande" charset="0"/>
              <a:sym typeface="Lucida Grande" charset="0"/>
            </a:endParaRPr>
          </a:p>
        </p:txBody>
      </p:sp>
      <p:sp>
        <p:nvSpPr>
          <p:cNvPr id="73731" name="Rectangle 1"/>
          <p:cNvSpPr>
            <a:spLocks noGrp="1" noChangeArrowheads="1"/>
          </p:cNvSpPr>
          <p:nvPr>
            <p:ph type="title"/>
          </p:nvPr>
        </p:nvSpPr>
        <p:spPr>
          <a:xfrm>
            <a:off x="457200" y="1588"/>
            <a:ext cx="8229600" cy="1509712"/>
          </a:xfrm>
        </p:spPr>
        <p:txBody>
          <a:bodyPr rIns="132080"/>
          <a:lstStyle/>
          <a:p>
            <a:pPr marL="39688" indent="-39688" eaLnBrk="1" hangingPunct="1"/>
            <a:r>
              <a:rPr lang="en-US" altLang="en-US" sz="3600" dirty="0"/>
              <a:t>Major steps in Mass Flow Theory</a:t>
            </a:r>
          </a:p>
        </p:txBody>
      </p:sp>
      <p:sp>
        <p:nvSpPr>
          <p:cNvPr id="73732" name="Rectangle 2"/>
          <p:cNvSpPr>
            <a:spLocks noGrp="1" noChangeArrowheads="1"/>
          </p:cNvSpPr>
          <p:nvPr>
            <p:ph type="body" idx="1"/>
          </p:nvPr>
        </p:nvSpPr>
        <p:spPr>
          <a:xfrm>
            <a:off x="2743200" y="10325100"/>
            <a:ext cx="8229600" cy="5257800"/>
          </a:xfrm>
        </p:spPr>
        <p:txBody>
          <a:bodyPr/>
          <a:lstStyle/>
          <a:p>
            <a:pPr marL="0" indent="0" eaLnBrk="1" hangingPunct="1">
              <a:buFont typeface="Arial" panose="020B0604020202020204" pitchFamily="34" charset="0"/>
              <a:buNone/>
              <a:tabLst>
                <a:tab pos="139700" algn="l"/>
                <a:tab pos="457200" algn="l"/>
              </a:tabLst>
            </a:pPr>
            <a:r>
              <a:rPr lang="en-US" altLang="en-US" sz="1600" dirty="0">
                <a:latin typeface="Arial" panose="020B0604020202020204" pitchFamily="34" charset="0"/>
                <a:cs typeface="Arial" panose="020B0604020202020204" pitchFamily="34" charset="0"/>
                <a:sym typeface="Arial" panose="020B0604020202020204" pitchFamily="34" charset="0"/>
              </a:rPr>
              <a:t>1.Active transport/active movement of sugar (sucrose) at the source into phloem cells</a:t>
            </a:r>
            <a:endParaRPr lang="en-US" altLang="en-US" sz="1600" dirty="0">
              <a:latin typeface="Arial" panose="020B0604020202020204" pitchFamily="34" charset="0"/>
              <a:sym typeface="Arial" panose="020B0604020202020204" pitchFamily="34" charset="0"/>
            </a:endParaRPr>
          </a:p>
          <a:p>
            <a:pPr marL="0" indent="0" eaLnBrk="1" hangingPunct="1">
              <a:buClrTx/>
              <a:tabLst>
                <a:tab pos="139700" algn="l"/>
                <a:tab pos="457200" algn="l"/>
              </a:tabLst>
            </a:pPr>
            <a:r>
              <a:rPr lang="en-US" altLang="en-US" sz="1600" dirty="0">
                <a:latin typeface="Arial" panose="020B0604020202020204" pitchFamily="34" charset="0"/>
                <a:cs typeface="Arial" panose="020B0604020202020204" pitchFamily="34" charset="0"/>
                <a:sym typeface="Arial" panose="020B0604020202020204" pitchFamily="34" charset="0"/>
              </a:rPr>
              <a:t>2.causes the water potential of phloem contents to become more negative. </a:t>
            </a:r>
            <a:endParaRPr lang="en-US" altLang="en-US" sz="1600" dirty="0">
              <a:latin typeface="Arial" panose="020B0604020202020204" pitchFamily="34" charset="0"/>
              <a:sym typeface="Arial" panose="020B0604020202020204" pitchFamily="34" charset="0"/>
            </a:endParaRPr>
          </a:p>
          <a:p>
            <a:pPr marL="0" indent="0" eaLnBrk="1" hangingPunct="1">
              <a:buClrTx/>
              <a:tabLst>
                <a:tab pos="139700" algn="l"/>
                <a:tab pos="457200" algn="l"/>
              </a:tabLst>
            </a:pPr>
            <a:r>
              <a:rPr lang="en-US" altLang="en-US" sz="1600" dirty="0">
                <a:latin typeface="Arial" panose="020B0604020202020204" pitchFamily="34" charset="0"/>
                <a:cs typeface="Arial" panose="020B0604020202020204" pitchFamily="34" charset="0"/>
                <a:sym typeface="Arial" panose="020B0604020202020204" pitchFamily="34" charset="0"/>
              </a:rPr>
              <a:t>3.Therefore water follows by osmosis from adjacent cells.</a:t>
            </a:r>
            <a:endParaRPr lang="en-US" altLang="en-US" sz="1600" dirty="0">
              <a:latin typeface="Arial" panose="020B0604020202020204" pitchFamily="34" charset="0"/>
              <a:sym typeface="Arial" panose="020B0604020202020204" pitchFamily="34" charset="0"/>
            </a:endParaRPr>
          </a:p>
          <a:p>
            <a:pPr marL="0" indent="0" eaLnBrk="1" hangingPunct="1">
              <a:buClrTx/>
              <a:tabLst>
                <a:tab pos="139700" algn="l"/>
                <a:tab pos="457200" algn="l"/>
              </a:tabLst>
            </a:pPr>
            <a:r>
              <a:rPr lang="en-US" altLang="en-US" sz="1600" dirty="0">
                <a:latin typeface="Arial" panose="020B0604020202020204" pitchFamily="34" charset="0"/>
                <a:cs typeface="Arial" panose="020B0604020202020204" pitchFamily="34" charset="0"/>
                <a:sym typeface="Arial" panose="020B0604020202020204" pitchFamily="34" charset="0"/>
              </a:rPr>
              <a:t>4.This means the hydrostatic pressure in phloem increases</a:t>
            </a:r>
            <a:endParaRPr lang="en-US" altLang="en-US" sz="1600" dirty="0">
              <a:latin typeface="Arial" panose="020B0604020202020204" pitchFamily="34" charset="0"/>
              <a:sym typeface="Arial" panose="020B0604020202020204" pitchFamily="34" charset="0"/>
            </a:endParaRPr>
          </a:p>
          <a:p>
            <a:pPr marL="0" indent="0" eaLnBrk="1" hangingPunct="1">
              <a:buClrTx/>
              <a:tabLst>
                <a:tab pos="139700" algn="l"/>
                <a:tab pos="457200" algn="l"/>
              </a:tabLst>
            </a:pPr>
            <a:r>
              <a:rPr lang="en-US" altLang="en-US" sz="1600" dirty="0">
                <a:latin typeface="Arial" panose="020B0604020202020204" pitchFamily="34" charset="0"/>
                <a:cs typeface="Arial" panose="020B0604020202020204" pitchFamily="34" charset="0"/>
                <a:sym typeface="Arial" panose="020B0604020202020204" pitchFamily="34" charset="0"/>
              </a:rPr>
              <a:t>5.which causes mass flow. </a:t>
            </a:r>
            <a:endParaRPr lang="en-US" altLang="en-US" sz="1600" dirty="0">
              <a:latin typeface="Arial" panose="020B0604020202020204" pitchFamily="34" charset="0"/>
              <a:sym typeface="Arial" panose="020B0604020202020204" pitchFamily="34" charset="0"/>
            </a:endParaRPr>
          </a:p>
          <a:p>
            <a:pPr marL="0" indent="0" eaLnBrk="1" hangingPunct="1">
              <a:buClrTx/>
              <a:tabLst>
                <a:tab pos="139700" algn="l"/>
                <a:tab pos="457200" algn="l"/>
              </a:tabLst>
            </a:pPr>
            <a:r>
              <a:rPr lang="en-US" altLang="en-US" sz="1600" dirty="0">
                <a:latin typeface="Arial" panose="020B0604020202020204" pitchFamily="34" charset="0"/>
                <a:cs typeface="Arial" panose="020B0604020202020204" pitchFamily="34" charset="0"/>
                <a:sym typeface="Arial" panose="020B0604020202020204" pitchFamily="34" charset="0"/>
              </a:rPr>
              <a:t>6.At another part of the plant (a sink e.g. the roots) the sugars are removed from the phloem by active transport so the gradients are maintained </a:t>
            </a:r>
            <a:endParaRPr lang="en-US" altLang="en-US" sz="1600" dirty="0">
              <a:latin typeface="Arial" panose="020B0604020202020204" pitchFamily="34" charset="0"/>
              <a:sym typeface="Arial" panose="020B0604020202020204" pitchFamily="34" charset="0"/>
            </a:endParaRPr>
          </a:p>
          <a:p>
            <a:pPr marL="0" indent="0" eaLnBrk="1" hangingPunct="1">
              <a:tabLst>
                <a:tab pos="139700" algn="l"/>
                <a:tab pos="457200" algn="l"/>
              </a:tabLst>
            </a:pPr>
            <a:endParaRPr lang="en-US" altLang="en-US" dirty="0"/>
          </a:p>
        </p:txBody>
      </p:sp>
      <p:sp>
        <p:nvSpPr>
          <p:cNvPr id="73733" name="Rectangle 3"/>
          <p:cNvSpPr>
            <a:spLocks/>
          </p:cNvSpPr>
          <p:nvPr/>
        </p:nvSpPr>
        <p:spPr bwMode="auto">
          <a:xfrm>
            <a:off x="179512" y="1124744"/>
            <a:ext cx="5184576" cy="514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marL="457200" indent="-317500" eaLnBrk="0" hangingPunct="0">
              <a:tabLst>
                <a:tab pos="139700" algn="l"/>
                <a:tab pos="457200" algn="l"/>
              </a:tabLs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tabLst>
                <a:tab pos="139700" algn="l"/>
                <a:tab pos="457200" algn="l"/>
              </a:tabLs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tabLst>
                <a:tab pos="139700" algn="l"/>
                <a:tab pos="457200" algn="l"/>
              </a:tabLs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tabLst>
                <a:tab pos="139700" algn="l"/>
                <a:tab pos="457200" algn="l"/>
              </a:tabLs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tabLst>
                <a:tab pos="139700" algn="l"/>
                <a:tab pos="457200" algn="l"/>
              </a:tabLs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tabLst>
                <a:tab pos="139700" algn="l"/>
                <a:tab pos="457200" algn="l"/>
              </a:tabLs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tabLst>
                <a:tab pos="139700" algn="l"/>
                <a:tab pos="457200" algn="l"/>
              </a:tabLs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tabLst>
                <a:tab pos="139700" algn="l"/>
                <a:tab pos="457200" algn="l"/>
              </a:tabLs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tabLst>
                <a:tab pos="139700" algn="l"/>
                <a:tab pos="457200" algn="l"/>
              </a:tabLs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596900" indent="-457200" eaLnBrk="1" hangingPunct="1">
              <a:spcAft>
                <a:spcPts val="1200"/>
              </a:spcAft>
              <a:buSzPct val="100000"/>
              <a:buFont typeface="+mj-lt"/>
              <a:buAutoNum type="arabicPeriod"/>
            </a:pPr>
            <a:r>
              <a:rPr lang="en-US" altLang="en-US" sz="2000" dirty="0">
                <a:solidFill>
                  <a:srgbClr val="0000CC"/>
                </a:solidFill>
                <a:cs typeface="Arial" panose="020B0604020202020204" pitchFamily="34" charset="0"/>
              </a:rPr>
              <a:t>Active transport of sugar (sucrose) at the source into sieve tubes (as previous slide)</a:t>
            </a:r>
          </a:p>
          <a:p>
            <a:pPr marL="596900" indent="-457200" eaLnBrk="1" hangingPunct="1">
              <a:spcAft>
                <a:spcPts val="1200"/>
              </a:spcAft>
              <a:buSzPct val="100000"/>
              <a:buFont typeface="+mj-lt"/>
              <a:buAutoNum type="arabicPeriod"/>
            </a:pPr>
            <a:r>
              <a:rPr lang="en-US" altLang="en-US" sz="2000" dirty="0">
                <a:solidFill>
                  <a:srgbClr val="0000CC"/>
                </a:solidFill>
                <a:cs typeface="Arial" panose="020B0604020202020204" pitchFamily="34" charset="0"/>
              </a:rPr>
              <a:t>Causes the water potential of sieve tube to become more negative (lower). </a:t>
            </a:r>
          </a:p>
          <a:p>
            <a:pPr marL="596900" indent="-457200" eaLnBrk="1" hangingPunct="1">
              <a:spcAft>
                <a:spcPts val="1200"/>
              </a:spcAft>
              <a:buSzPct val="100000"/>
              <a:buFont typeface="+mj-lt"/>
              <a:buAutoNum type="arabicPeriod"/>
            </a:pPr>
            <a:r>
              <a:rPr lang="en-US" altLang="en-US" sz="2000" dirty="0">
                <a:solidFill>
                  <a:srgbClr val="0000CC"/>
                </a:solidFill>
                <a:cs typeface="Arial" panose="020B0604020202020204" pitchFamily="34" charset="0"/>
              </a:rPr>
              <a:t>Xylem has much higher water potential so water follows by osmosis creating a high hydrostatic pressure</a:t>
            </a:r>
          </a:p>
          <a:p>
            <a:pPr marL="596900" indent="-457200" eaLnBrk="1" hangingPunct="1">
              <a:spcAft>
                <a:spcPts val="1200"/>
              </a:spcAft>
              <a:buSzPct val="100000"/>
              <a:buFont typeface="+mj-lt"/>
              <a:buAutoNum type="arabicPeriod"/>
            </a:pPr>
            <a:r>
              <a:rPr lang="en-US" altLang="en-US" sz="2000" dirty="0">
                <a:solidFill>
                  <a:srgbClr val="0000CC"/>
                </a:solidFill>
                <a:cs typeface="Arial" panose="020B0604020202020204" pitchFamily="34" charset="0"/>
              </a:rPr>
              <a:t>At sink cells, sucrose is either used (respiration) or converted to starch</a:t>
            </a:r>
          </a:p>
          <a:p>
            <a:pPr marL="596900" indent="-457200" eaLnBrk="1" hangingPunct="1">
              <a:spcAft>
                <a:spcPts val="1200"/>
              </a:spcAft>
              <a:buSzPct val="100000"/>
              <a:buFont typeface="+mj-lt"/>
              <a:buAutoNum type="arabicPeriod"/>
            </a:pPr>
            <a:r>
              <a:rPr lang="en-US" altLang="en-US" sz="2000" dirty="0">
                <a:solidFill>
                  <a:srgbClr val="0000CC"/>
                </a:solidFill>
                <a:cs typeface="Arial" panose="020B0604020202020204" pitchFamily="34" charset="0"/>
              </a:rPr>
              <a:t>These cells have low sucrose content so sucrose is actively transported into them from sieve tubes lowering the water potential</a:t>
            </a:r>
            <a:r>
              <a:rPr lang="en-US" altLang="en-US" sz="2200" dirty="0">
                <a:solidFill>
                  <a:srgbClr val="0000CC"/>
                </a:solidFill>
                <a:cs typeface="Arial" panose="020B0604020202020204" pitchFamily="34" charset="0"/>
              </a:rPr>
              <a:t>.</a:t>
            </a:r>
          </a:p>
        </p:txBody>
      </p:sp>
      <p:sp>
        <p:nvSpPr>
          <p:cNvPr id="73734" name="Rectangle 4"/>
          <p:cNvSpPr>
            <a:spLocks/>
          </p:cNvSpPr>
          <p:nvPr/>
        </p:nvSpPr>
        <p:spPr bwMode="auto">
          <a:xfrm>
            <a:off x="5448497" y="6282544"/>
            <a:ext cx="345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u="sng" dirty="0">
                <a:solidFill>
                  <a:schemeClr val="tx1"/>
                </a:solidFill>
                <a:cs typeface="Arial" panose="020B0604020202020204" pitchFamily="34" charset="0"/>
                <a:hlinkClick r:id="rId2"/>
              </a:rPr>
              <a:t>http://www.youtube.com/watch?v=-b6dvKgWBVY&amp;feature=related</a:t>
            </a:r>
            <a:endParaRPr lang="en-US" altLang="en-US" u="sng" dirty="0">
              <a:solidFill>
                <a:schemeClr val="tx1"/>
              </a:solidFill>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124744"/>
            <a:ext cx="342983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78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7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25839" y="332656"/>
            <a:ext cx="342983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half" idx="2"/>
          </p:nvPr>
        </p:nvSpPr>
        <p:spPr>
          <a:xfrm>
            <a:off x="4067944" y="404665"/>
            <a:ext cx="4686672" cy="4464496"/>
          </a:xfrm>
        </p:spPr>
        <p:txBody>
          <a:bodyPr>
            <a:normAutofit fontScale="55000" lnSpcReduction="20000"/>
          </a:bodyPr>
          <a:lstStyle/>
          <a:p>
            <a:pPr marL="514350" indent="-514350">
              <a:spcAft>
                <a:spcPts val="1200"/>
              </a:spcAft>
              <a:buFont typeface="+mj-lt"/>
              <a:buAutoNum type="arabicPeriod" startAt="6"/>
            </a:pPr>
            <a:r>
              <a:rPr lang="en-US" altLang="en-US" sz="3600" dirty="0"/>
              <a:t>Due to low water potential, water moves into these sink cells and back into the xylem by osmosis</a:t>
            </a:r>
          </a:p>
          <a:p>
            <a:pPr marL="514350" indent="-514350">
              <a:spcAft>
                <a:spcPts val="1200"/>
              </a:spcAft>
              <a:buFont typeface="+mj-lt"/>
              <a:buAutoNum type="arabicPeriod" startAt="6"/>
            </a:pPr>
            <a:r>
              <a:rPr lang="en-US" altLang="en-US" sz="3600" dirty="0"/>
              <a:t>Hydrostatic pressure in this part of sieve tubes is lowered</a:t>
            </a:r>
          </a:p>
          <a:p>
            <a:pPr marL="514350" indent="-514350">
              <a:spcAft>
                <a:spcPts val="1200"/>
              </a:spcAft>
              <a:buFont typeface="+mj-lt"/>
              <a:buAutoNum type="arabicPeriod" startAt="6"/>
            </a:pPr>
            <a:r>
              <a:rPr lang="en-US" altLang="en-US" sz="3600" dirty="0"/>
              <a:t>This leaves high hydrostatic pressure in source area of phloem and low at sink area</a:t>
            </a:r>
          </a:p>
          <a:p>
            <a:pPr marL="514350" indent="-514350">
              <a:spcAft>
                <a:spcPts val="1200"/>
              </a:spcAft>
              <a:buFont typeface="+mj-lt"/>
              <a:buAutoNum type="arabicPeriod" startAt="6"/>
            </a:pPr>
            <a:r>
              <a:rPr lang="en-US" altLang="en-US" sz="3600" dirty="0"/>
              <a:t>There is a mass flow of sucrose down the hydrostatic gradient in the sieve tubes (phloem)</a:t>
            </a:r>
            <a:endParaRPr lang="en-GB" sz="3600" dirty="0"/>
          </a:p>
          <a:p>
            <a:pPr marL="0" indent="0">
              <a:buNone/>
            </a:pPr>
            <a:br>
              <a:rPr lang="en-US" altLang="en-US" dirty="0"/>
            </a:br>
            <a:br>
              <a:rPr lang="en-US" altLang="en-US" dirty="0"/>
            </a:br>
            <a:endParaRPr lang="en-GB" dirty="0"/>
          </a:p>
        </p:txBody>
      </p:sp>
      <p:sp>
        <p:nvSpPr>
          <p:cNvPr id="9" name="Title 1"/>
          <p:cNvSpPr>
            <a:spLocks noGrp="1"/>
          </p:cNvSpPr>
          <p:nvPr>
            <p:ph type="title"/>
          </p:nvPr>
        </p:nvSpPr>
        <p:spPr>
          <a:xfrm>
            <a:off x="395536" y="5085184"/>
            <a:ext cx="8229600" cy="648072"/>
          </a:xfrm>
        </p:spPr>
        <p:txBody>
          <a:bodyPr>
            <a:normAutofit fontScale="90000"/>
          </a:bodyPr>
          <a:lstStyle/>
          <a:p>
            <a:r>
              <a:rPr lang="en-GB" sz="3200" dirty="0"/>
              <a:t>Transfer of sucrose into sieve elements into storage or other sink cells</a:t>
            </a:r>
          </a:p>
        </p:txBody>
      </p:sp>
      <p:sp>
        <p:nvSpPr>
          <p:cNvPr id="10" name="Content Placeholder 2"/>
          <p:cNvSpPr txBox="1">
            <a:spLocks/>
          </p:cNvSpPr>
          <p:nvPr/>
        </p:nvSpPr>
        <p:spPr>
          <a:xfrm>
            <a:off x="457200" y="5877272"/>
            <a:ext cx="8229600" cy="7486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000" dirty="0"/>
              <a:t>Sucrose is actively transported by companion cells, out of sieve tubes and into the sink cells</a:t>
            </a:r>
          </a:p>
        </p:txBody>
      </p:sp>
    </p:spTree>
    <p:extLst>
      <p:ext uri="{BB962C8B-B14F-4D97-AF65-F5344CB8AC3E}">
        <p14:creationId xmlns:p14="http://schemas.microsoft.com/office/powerpoint/2010/main" val="35713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p:cNvSpPr>
          <p:nvPr/>
        </p:nvSpPr>
        <p:spPr bwMode="auto">
          <a:xfrm>
            <a:off x="7497763" y="6392863"/>
            <a:ext cx="2508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3</a:t>
            </a:r>
          </a:p>
        </p:txBody>
      </p:sp>
      <p:pic>
        <p:nvPicPr>
          <p:cNvPr id="10243"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38" y="304800"/>
            <a:ext cx="4157662"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4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0" y="5207000"/>
            <a:ext cx="1905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0245" name="Rectangle 4"/>
          <p:cNvSpPr>
            <a:spLocks noGrp="1" noChangeArrowheads="1"/>
          </p:cNvSpPr>
          <p:nvPr>
            <p:ph type="title"/>
          </p:nvPr>
        </p:nvSpPr>
        <p:spPr>
          <a:xfrm>
            <a:off x="8623300" y="7775575"/>
            <a:ext cx="8229600" cy="1508125"/>
          </a:xfrm>
        </p:spPr>
        <p:txBody>
          <a:bodyPr lIns="25400" tIns="25400" rIns="5078" bIns="25400"/>
          <a:lstStyle/>
          <a:p>
            <a:pPr marL="39688" eaLnBrk="1" hangingPunct="1"/>
            <a:endParaRPr lang="en-US" altLang="en-US" dirty="0"/>
          </a:p>
        </p:txBody>
      </p:sp>
      <p:sp>
        <p:nvSpPr>
          <p:cNvPr id="10246" name="Rectangle 5"/>
          <p:cNvSpPr>
            <a:spLocks noGrp="1" noChangeArrowheads="1"/>
          </p:cNvSpPr>
          <p:nvPr>
            <p:ph type="body" idx="1"/>
          </p:nvPr>
        </p:nvSpPr>
        <p:spPr>
          <a:xfrm>
            <a:off x="2286000" y="7988300"/>
            <a:ext cx="8229600" cy="5257800"/>
          </a:xfrm>
        </p:spPr>
        <p:txBody>
          <a:bodyPr lIns="25400" tIns="25400" rIns="5078" bIns="25400"/>
          <a:lstStyle/>
          <a:p>
            <a:pPr eaLnBrk="1" hangingPunct="1"/>
            <a:endParaRPr lang="en-US" altLang="en-US" dirty="0"/>
          </a:p>
        </p:txBody>
      </p:sp>
      <p:sp>
        <p:nvSpPr>
          <p:cNvPr id="10247" name="Rectangle 6"/>
          <p:cNvSpPr>
            <a:spLocks/>
          </p:cNvSpPr>
          <p:nvPr/>
        </p:nvSpPr>
        <p:spPr bwMode="auto">
          <a:xfrm>
            <a:off x="5308600" y="292100"/>
            <a:ext cx="34544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000" dirty="0">
                <a:solidFill>
                  <a:srgbClr val="0000CC"/>
                </a:solidFill>
                <a:cs typeface="Arial" panose="020B0604020202020204" pitchFamily="34" charset="0"/>
              </a:rPr>
              <a:t>North American redwood trees can grow up to a height of 60 metres</a:t>
            </a:r>
          </a:p>
          <a:p>
            <a:pPr eaLnBrk="1" hangingPunct="1"/>
            <a:endParaRPr lang="en-US" altLang="en-US" sz="2000" dirty="0">
              <a:solidFill>
                <a:srgbClr val="0000CC"/>
              </a:solidFill>
              <a:cs typeface="Arial" panose="020B0604020202020204" pitchFamily="34" charset="0"/>
            </a:endParaRPr>
          </a:p>
          <a:p>
            <a:pPr eaLnBrk="1" hangingPunct="1"/>
            <a:r>
              <a:rPr lang="en-US" altLang="en-US" sz="2000" dirty="0">
                <a:solidFill>
                  <a:srgbClr val="0000CC"/>
                </a:solidFill>
                <a:cs typeface="Arial" panose="020B0604020202020204" pitchFamily="34" charset="0"/>
              </a:rPr>
              <a:t>How does the water get up to the top of the tree from the roots?</a:t>
            </a:r>
          </a:p>
          <a:p>
            <a:pPr eaLnBrk="1" hangingPunct="1"/>
            <a:endParaRPr lang="en-US" altLang="en-US" sz="2000" dirty="0">
              <a:solidFill>
                <a:srgbClr val="0000CC"/>
              </a:solidFill>
              <a:cs typeface="Arial" panose="020B0604020202020204" pitchFamily="34" charset="0"/>
            </a:endParaRPr>
          </a:p>
          <a:p>
            <a:pPr eaLnBrk="1" hangingPunct="1"/>
            <a:r>
              <a:rPr lang="en-US" altLang="en-US" sz="2000" dirty="0">
                <a:solidFill>
                  <a:srgbClr val="0000CC"/>
                </a:solidFill>
                <a:cs typeface="Arial" panose="020B0604020202020204" pitchFamily="34" charset="0"/>
              </a:rPr>
              <a:t>How are the products of photosynthesis transported away from the leaves?</a:t>
            </a:r>
          </a:p>
          <a:p>
            <a:pPr eaLnBrk="1" hangingPunct="1"/>
            <a:endParaRPr lang="en-US" altLang="en-US" sz="2000" dirty="0">
              <a:solidFill>
                <a:srgbClr val="0000CC"/>
              </a:solidFill>
              <a:cs typeface="Arial" panose="020B0604020202020204" pitchFamily="34" charset="0"/>
            </a:endParaRPr>
          </a:p>
          <a:p>
            <a:pPr eaLnBrk="1" hangingPunct="1"/>
            <a:r>
              <a:rPr lang="en-US" altLang="en-US" sz="2000" dirty="0">
                <a:solidFill>
                  <a:srgbClr val="0000CC"/>
                </a:solidFill>
                <a:cs typeface="Arial" panose="020B0604020202020204" pitchFamily="34" charset="0"/>
              </a:rPr>
              <a:t>Is this a problem for simple photosynthesising organisms such as algae?</a:t>
            </a:r>
          </a:p>
        </p:txBody>
      </p:sp>
    </p:spTree>
    <p:extLst>
      <p:ext uri="{BB962C8B-B14F-4D97-AF65-F5344CB8AC3E}">
        <p14:creationId xmlns:p14="http://schemas.microsoft.com/office/powerpoint/2010/main" val="1912876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849C5583-D028-4670-80CC-0F76A8B72C41}" type="slidenum">
              <a:rPr lang="en-US" altLang="en-US">
                <a:solidFill>
                  <a:srgbClr val="898989"/>
                </a:solidFill>
                <a:latin typeface="Lucida Grande" charset="0"/>
                <a:ea typeface="Lucida Grande" charset="0"/>
                <a:cs typeface="Lucida Grande" charset="0"/>
                <a:sym typeface="Lucida Grande" charset="0"/>
              </a:rPr>
              <a:pPr eaLnBrk="1" hangingPunct="1"/>
              <a:t>40</a:t>
            </a:fld>
            <a:endParaRPr lang="en-US" altLang="en-US" dirty="0">
              <a:solidFill>
                <a:srgbClr val="898989"/>
              </a:solidFill>
              <a:latin typeface="Lucida Grande" charset="0"/>
              <a:ea typeface="Lucida Grande" charset="0"/>
              <a:cs typeface="Lucida Grande" charset="0"/>
              <a:sym typeface="Lucida Grande" charset="0"/>
            </a:endParaRPr>
          </a:p>
        </p:txBody>
      </p:sp>
      <p:sp>
        <p:nvSpPr>
          <p:cNvPr id="74755" name="Rectangle 1"/>
          <p:cNvSpPr>
            <a:spLocks noGrp="1" noChangeArrowheads="1"/>
          </p:cNvSpPr>
          <p:nvPr>
            <p:ph type="title"/>
          </p:nvPr>
        </p:nvSpPr>
        <p:spPr>
          <a:xfrm>
            <a:off x="622300" y="280988"/>
            <a:ext cx="8229600" cy="771748"/>
          </a:xfrm>
        </p:spPr>
        <p:txBody>
          <a:bodyPr rIns="132080"/>
          <a:lstStyle/>
          <a:p>
            <a:pPr marL="39688" indent="-39688" eaLnBrk="1" hangingPunct="1"/>
            <a:r>
              <a:rPr lang="en-US" altLang="en-US" sz="3600" dirty="0"/>
              <a:t>Evidence - Ringing Experiments</a:t>
            </a:r>
          </a:p>
        </p:txBody>
      </p:sp>
      <p:sp>
        <p:nvSpPr>
          <p:cNvPr id="74756" name="Rectangle 2"/>
          <p:cNvSpPr>
            <a:spLocks noGrp="1" noChangeArrowheads="1"/>
          </p:cNvSpPr>
          <p:nvPr>
            <p:ph type="body" idx="1"/>
          </p:nvPr>
        </p:nvSpPr>
        <p:spPr>
          <a:xfrm>
            <a:off x="5473700" y="11010900"/>
            <a:ext cx="8229600" cy="5257800"/>
          </a:xfrm>
        </p:spPr>
        <p:txBody>
          <a:bodyPr rIns="132080"/>
          <a:lstStyle/>
          <a:p>
            <a:pPr eaLnBrk="1" hangingPunct="1"/>
            <a:endParaRPr lang="en-US" altLang="en-US" dirty="0"/>
          </a:p>
        </p:txBody>
      </p:sp>
      <p:sp>
        <p:nvSpPr>
          <p:cNvPr id="74758" name="Rectangle 4"/>
          <p:cNvSpPr>
            <a:spLocks/>
          </p:cNvSpPr>
          <p:nvPr/>
        </p:nvSpPr>
        <p:spPr bwMode="auto">
          <a:xfrm>
            <a:off x="3995936" y="1117088"/>
            <a:ext cx="4392488" cy="187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000" b="1" dirty="0">
                <a:solidFill>
                  <a:srgbClr val="0000CC"/>
                </a:solidFill>
                <a:cs typeface="Arial" panose="020B0604020202020204" pitchFamily="34" charset="0"/>
              </a:rPr>
              <a:t>Method</a:t>
            </a:r>
          </a:p>
          <a:p>
            <a:pPr eaLnBrk="1" hangingPunct="1"/>
            <a:endParaRPr lang="en-US" altLang="en-US" sz="2000" dirty="0">
              <a:solidFill>
                <a:srgbClr val="0000CC"/>
              </a:solidFill>
              <a:cs typeface="Arial" panose="020B0604020202020204" pitchFamily="34" charset="0"/>
            </a:endParaRPr>
          </a:p>
          <a:p>
            <a:pPr eaLnBrk="1" hangingPunct="1"/>
            <a:r>
              <a:rPr lang="en-US" altLang="en-US" sz="2000" dirty="0">
                <a:solidFill>
                  <a:srgbClr val="0000CC"/>
                </a:solidFill>
                <a:cs typeface="Arial" panose="020B0604020202020204" pitchFamily="34" charset="0"/>
              </a:rPr>
              <a:t>Cutting a ring just inside the stem so that the phloem tubes are removed and the xylem tubes are left in tact.</a:t>
            </a:r>
          </a:p>
          <a:p>
            <a:pPr eaLnBrk="1" hangingPunct="1"/>
            <a:endParaRPr lang="en-US" altLang="en-US" sz="2000" dirty="0">
              <a:solidFill>
                <a:srgbClr val="0000CC"/>
              </a:solidFill>
              <a:cs typeface="Arial" panose="020B0604020202020204" pitchFamily="34" charset="0"/>
            </a:endParaRPr>
          </a:p>
        </p:txBody>
      </p:sp>
      <p:sp>
        <p:nvSpPr>
          <p:cNvPr id="7" name="Rectangle 4"/>
          <p:cNvSpPr>
            <a:spLocks/>
          </p:cNvSpPr>
          <p:nvPr/>
        </p:nvSpPr>
        <p:spPr bwMode="auto">
          <a:xfrm>
            <a:off x="251520" y="3501008"/>
            <a:ext cx="3240360"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000" b="1" dirty="0">
                <a:solidFill>
                  <a:srgbClr val="0000CC"/>
                </a:solidFill>
                <a:cs typeface="Arial" panose="020B0604020202020204" pitchFamily="34" charset="0"/>
              </a:rPr>
              <a:t>Results </a:t>
            </a:r>
          </a:p>
          <a:p>
            <a:pPr eaLnBrk="1" hangingPunct="1"/>
            <a:r>
              <a:rPr lang="en-US" altLang="en-US" sz="2000" dirty="0">
                <a:solidFill>
                  <a:srgbClr val="0000CC"/>
                </a:solidFill>
                <a:cs typeface="Arial" panose="020B0604020202020204" pitchFamily="34" charset="0"/>
              </a:rPr>
              <a:t>Stem above the ring swells.  Samples of the liquid are rich in sugars and dissolved organic substances. </a:t>
            </a:r>
          </a:p>
          <a:p>
            <a:pPr eaLnBrk="1" hangingPunct="1"/>
            <a:endParaRPr lang="en-US" altLang="en-US" sz="2000" dirty="0">
              <a:solidFill>
                <a:srgbClr val="0000CC"/>
              </a:solidFill>
              <a:cs typeface="Arial" panose="020B0604020202020204" pitchFamily="34" charset="0"/>
            </a:endParaRPr>
          </a:p>
          <a:p>
            <a:pPr eaLnBrk="1" hangingPunct="1"/>
            <a:r>
              <a:rPr lang="en-US" altLang="en-US" sz="2000" dirty="0">
                <a:solidFill>
                  <a:srgbClr val="0000CC"/>
                </a:solidFill>
                <a:cs typeface="Arial" panose="020B0604020202020204" pitchFamily="34" charset="0"/>
              </a:rPr>
              <a:t>Some non-photosynthetic tissues below ring are found to wither and die</a:t>
            </a:r>
          </a:p>
          <a:p>
            <a:pPr eaLnBrk="1" hangingPunct="1"/>
            <a:endParaRPr lang="en-US" altLang="en-US" sz="2000" dirty="0">
              <a:solidFill>
                <a:srgbClr val="0000CC"/>
              </a:solidFill>
              <a:cs typeface="Arial" panose="020B0604020202020204" pitchFamily="34" charset="0"/>
            </a:endParaRPr>
          </a:p>
        </p:txBody>
      </p:sp>
      <p:pic>
        <p:nvPicPr>
          <p:cNvPr id="2050" name="Picture 2" descr="http://tse1.mm.bing.net/th?&amp;id=OIP.M27c73f8f9216b28a6e049f8d3f8243d7o0&amp;w=269&amp;h=176&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74" y="1112397"/>
            <a:ext cx="3393106" cy="22200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p:cNvSpPr>
          <p:nvPr/>
        </p:nvSpPr>
        <p:spPr bwMode="auto">
          <a:xfrm>
            <a:off x="3995936" y="3501008"/>
            <a:ext cx="5112568" cy="265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000" b="1" dirty="0">
                <a:solidFill>
                  <a:srgbClr val="0000CC"/>
                </a:solidFill>
                <a:cs typeface="Arial" panose="020B0604020202020204" pitchFamily="34" charset="0"/>
              </a:rPr>
              <a:t>Conclusions</a:t>
            </a:r>
          </a:p>
          <a:p>
            <a:pPr eaLnBrk="1" hangingPunct="1"/>
            <a:endParaRPr lang="en-US" altLang="en-US" sz="2000" dirty="0">
              <a:solidFill>
                <a:srgbClr val="0000CC"/>
              </a:solidFill>
              <a:cs typeface="Arial" panose="020B0604020202020204" pitchFamily="34" charset="0"/>
            </a:endParaRPr>
          </a:p>
          <a:p>
            <a:pPr eaLnBrk="1" hangingPunct="1"/>
            <a:r>
              <a:rPr lang="en-US" altLang="en-US" sz="2000" dirty="0">
                <a:solidFill>
                  <a:srgbClr val="0000CC"/>
                </a:solidFill>
                <a:cs typeface="Arial" panose="020B0604020202020204" pitchFamily="34" charset="0"/>
              </a:rPr>
              <a:t>Sugars in the phloem are accumulating above the ring (swelling).</a:t>
            </a:r>
          </a:p>
          <a:p>
            <a:pPr eaLnBrk="1" hangingPunct="1"/>
            <a:r>
              <a:rPr lang="en-US" altLang="en-US" sz="2000" dirty="0">
                <a:solidFill>
                  <a:srgbClr val="0000CC"/>
                </a:solidFill>
                <a:cs typeface="Arial" panose="020B0604020202020204" pitchFamily="34" charset="0"/>
              </a:rPr>
              <a:t>The interruption of sugars to region below the ring is leading to tissues dying</a:t>
            </a:r>
          </a:p>
          <a:p>
            <a:pPr eaLnBrk="1" hangingPunct="1"/>
            <a:endParaRPr lang="en-US" altLang="en-US" sz="2000" dirty="0">
              <a:solidFill>
                <a:srgbClr val="0000CC"/>
              </a:solidFill>
              <a:cs typeface="Arial" panose="020B0604020202020204" pitchFamily="34" charset="0"/>
            </a:endParaRPr>
          </a:p>
          <a:p>
            <a:pPr eaLnBrk="1" hangingPunct="1"/>
            <a:r>
              <a:rPr lang="en-US" altLang="en-US" sz="2000" dirty="0">
                <a:solidFill>
                  <a:srgbClr val="0000CC"/>
                </a:solidFill>
                <a:cs typeface="Arial" panose="020B0604020202020204" pitchFamily="34" charset="0"/>
              </a:rPr>
              <a:t>Therefor it is the phloem and not the xylem that is responsible for translocation</a:t>
            </a:r>
          </a:p>
          <a:p>
            <a:pPr eaLnBrk="1" hangingPunct="1"/>
            <a:endParaRPr lang="en-US" altLang="en-US" sz="2000" dirty="0">
              <a:solidFill>
                <a:srgbClr val="0000CC"/>
              </a:solidFill>
              <a:cs typeface="Arial" panose="020B0604020202020204" pitchFamily="34" charset="0"/>
            </a:endParaRPr>
          </a:p>
        </p:txBody>
      </p:sp>
    </p:spTree>
    <p:extLst>
      <p:ext uri="{BB962C8B-B14F-4D97-AF65-F5344CB8AC3E}">
        <p14:creationId xmlns:p14="http://schemas.microsoft.com/office/powerpoint/2010/main" val="242470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p:bldP spid="7"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45E82B9B-57B7-4980-BB4D-319EA420E49C}" type="slidenum">
              <a:rPr lang="en-US" altLang="en-US">
                <a:solidFill>
                  <a:srgbClr val="898989"/>
                </a:solidFill>
                <a:latin typeface="Lucida Grande" charset="0"/>
                <a:ea typeface="Lucida Grande" charset="0"/>
                <a:cs typeface="Lucida Grande" charset="0"/>
                <a:sym typeface="Lucida Grande" charset="0"/>
              </a:rPr>
              <a:pPr eaLnBrk="1" hangingPunct="1"/>
              <a:t>41</a:t>
            </a:fld>
            <a:endParaRPr lang="en-US" altLang="en-US" dirty="0">
              <a:solidFill>
                <a:srgbClr val="898989"/>
              </a:solidFill>
              <a:latin typeface="Lucida Grande" charset="0"/>
              <a:ea typeface="Lucida Grande" charset="0"/>
              <a:cs typeface="Lucida Grande" charset="0"/>
              <a:sym typeface="Lucida Grande" charset="0"/>
            </a:endParaRPr>
          </a:p>
        </p:txBody>
      </p:sp>
      <p:sp>
        <p:nvSpPr>
          <p:cNvPr id="77827" name="Rectangle 1"/>
          <p:cNvSpPr>
            <a:spLocks noGrp="1" noChangeArrowheads="1"/>
          </p:cNvSpPr>
          <p:nvPr>
            <p:ph type="title"/>
          </p:nvPr>
        </p:nvSpPr>
        <p:spPr>
          <a:xfrm>
            <a:off x="547342" y="17929"/>
            <a:ext cx="8229600" cy="1143000"/>
          </a:xfrm>
        </p:spPr>
        <p:txBody>
          <a:bodyPr rIns="132080"/>
          <a:lstStyle/>
          <a:p>
            <a:pPr marL="39688" indent="-39688" eaLnBrk="1" hangingPunct="1"/>
            <a:r>
              <a:rPr lang="en-US" altLang="en-US" sz="3600" dirty="0"/>
              <a:t>Radioactive Tracer Experiments</a:t>
            </a:r>
          </a:p>
        </p:txBody>
      </p:sp>
      <p:sp>
        <p:nvSpPr>
          <p:cNvPr id="77828" name="Rectangle 2"/>
          <p:cNvSpPr>
            <a:spLocks noGrp="1" noChangeArrowheads="1"/>
          </p:cNvSpPr>
          <p:nvPr>
            <p:ph type="body" idx="1"/>
          </p:nvPr>
        </p:nvSpPr>
        <p:spPr>
          <a:xfrm>
            <a:off x="11023600" y="8458200"/>
            <a:ext cx="8229600" cy="5257800"/>
          </a:xfrm>
        </p:spPr>
        <p:txBody>
          <a:bodyPr rIns="132080"/>
          <a:lstStyle/>
          <a:p>
            <a:pPr eaLnBrk="1" hangingPunct="1"/>
            <a:endParaRPr lang="en-US" altLang="en-US" dirty="0"/>
          </a:p>
        </p:txBody>
      </p:sp>
      <p:pic>
        <p:nvPicPr>
          <p:cNvPr id="7782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97" y="1877664"/>
            <a:ext cx="8931276"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77830" name="Rectangle 4"/>
          <p:cNvSpPr>
            <a:spLocks/>
          </p:cNvSpPr>
          <p:nvPr/>
        </p:nvSpPr>
        <p:spPr bwMode="auto">
          <a:xfrm>
            <a:off x="196504" y="980728"/>
            <a:ext cx="8479952"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000" dirty="0">
                <a:solidFill>
                  <a:srgbClr val="0000CC"/>
                </a:solidFill>
                <a:cs typeface="Arial" panose="020B0604020202020204" pitchFamily="34" charset="0"/>
              </a:rPr>
              <a:t>If radioactive </a:t>
            </a:r>
            <a:r>
              <a:rPr lang="en-US" altLang="en-US" sz="2000" baseline="30000" dirty="0">
                <a:solidFill>
                  <a:srgbClr val="0000CC"/>
                </a:solidFill>
                <a:cs typeface="Arial" panose="020B0604020202020204" pitchFamily="34" charset="0"/>
              </a:rPr>
              <a:t>14</a:t>
            </a:r>
            <a:r>
              <a:rPr lang="en-US" altLang="en-US" sz="2000" dirty="0">
                <a:solidFill>
                  <a:srgbClr val="0000CC"/>
                </a:solidFill>
                <a:cs typeface="Arial" panose="020B0604020202020204" pitchFamily="34" charset="0"/>
              </a:rPr>
              <a:t>C is used by the plant in photosynthesis the 14C will be incorporated into sugars made and can be traced.</a:t>
            </a:r>
          </a:p>
        </p:txBody>
      </p:sp>
      <p:sp>
        <p:nvSpPr>
          <p:cNvPr id="7" name="Rectangle 4"/>
          <p:cNvSpPr>
            <a:spLocks/>
          </p:cNvSpPr>
          <p:nvPr/>
        </p:nvSpPr>
        <p:spPr bwMode="auto">
          <a:xfrm>
            <a:off x="196504" y="4653136"/>
            <a:ext cx="387144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000" dirty="0">
                <a:solidFill>
                  <a:srgbClr val="0000CC"/>
                </a:solidFill>
                <a:cs typeface="Arial" panose="020B0604020202020204" pitchFamily="34" charset="0"/>
              </a:rPr>
              <a:t>The above experiment was set up and cross sections of the stem were placed on x-ray film.  Blackened film is where </a:t>
            </a:r>
            <a:r>
              <a:rPr lang="en-US" altLang="en-US" sz="2000" baseline="30000" dirty="0">
                <a:solidFill>
                  <a:srgbClr val="0000CC"/>
                </a:solidFill>
                <a:cs typeface="Arial" panose="020B0604020202020204" pitchFamily="34" charset="0"/>
              </a:rPr>
              <a:t>14</a:t>
            </a:r>
            <a:r>
              <a:rPr lang="en-US" altLang="en-US" sz="2000" dirty="0">
                <a:solidFill>
                  <a:srgbClr val="0000CC"/>
                </a:solidFill>
                <a:cs typeface="Arial" panose="020B0604020202020204" pitchFamily="34" charset="0"/>
              </a:rPr>
              <a:t>C sugars are found.</a:t>
            </a:r>
          </a:p>
        </p:txBody>
      </p:sp>
      <p:sp>
        <p:nvSpPr>
          <p:cNvPr id="8" name="Rectangle 4"/>
          <p:cNvSpPr>
            <a:spLocks/>
          </p:cNvSpPr>
          <p:nvPr/>
        </p:nvSpPr>
        <p:spPr bwMode="auto">
          <a:xfrm>
            <a:off x="4436480" y="4653136"/>
            <a:ext cx="438399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000" dirty="0">
                <a:solidFill>
                  <a:srgbClr val="0000CC"/>
                </a:solidFill>
                <a:cs typeface="Arial" panose="020B0604020202020204" pitchFamily="34" charset="0"/>
              </a:rPr>
              <a:t>The blackened regions are found to correspond to where phloem tissue is in the stem.  As other tissues do not blacken it means they do not carry sugars and that phloem is responsible for translocation</a:t>
            </a:r>
          </a:p>
        </p:txBody>
      </p:sp>
    </p:spTree>
    <p:extLst>
      <p:ext uri="{BB962C8B-B14F-4D97-AF65-F5344CB8AC3E}">
        <p14:creationId xmlns:p14="http://schemas.microsoft.com/office/powerpoint/2010/main" val="76212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619492E3-779B-4F2C-82BA-E009C33495F5}" type="slidenum">
              <a:rPr lang="en-US" altLang="en-US">
                <a:solidFill>
                  <a:srgbClr val="898989"/>
                </a:solidFill>
                <a:latin typeface="Lucida Grande" charset="0"/>
                <a:ea typeface="Lucida Grande" charset="0"/>
                <a:cs typeface="Lucida Grande" charset="0"/>
                <a:sym typeface="Lucida Grande" charset="0"/>
              </a:rPr>
              <a:pPr eaLnBrk="1" hangingPunct="1"/>
              <a:t>42</a:t>
            </a:fld>
            <a:endParaRPr lang="en-US" altLang="en-US" dirty="0">
              <a:solidFill>
                <a:srgbClr val="898989"/>
              </a:solidFill>
              <a:latin typeface="Lucida Grande" charset="0"/>
              <a:ea typeface="Lucida Grande" charset="0"/>
              <a:cs typeface="Lucida Grande" charset="0"/>
              <a:sym typeface="Lucida Grande" charset="0"/>
            </a:endParaRPr>
          </a:p>
        </p:txBody>
      </p:sp>
      <p:sp>
        <p:nvSpPr>
          <p:cNvPr id="78851" name="Rectangle 1"/>
          <p:cNvSpPr>
            <a:spLocks noGrp="1" noChangeArrowheads="1"/>
          </p:cNvSpPr>
          <p:nvPr>
            <p:ph type="title"/>
          </p:nvPr>
        </p:nvSpPr>
        <p:spPr/>
        <p:txBody>
          <a:bodyPr rIns="132080"/>
          <a:lstStyle/>
          <a:p>
            <a:pPr marL="39688" indent="-39688" eaLnBrk="1" hangingPunct="1"/>
            <a:r>
              <a:rPr lang="en-US" altLang="en-US" dirty="0">
                <a:latin typeface="Arial" panose="020B0604020202020204" pitchFamily="34" charset="0"/>
                <a:cs typeface="Arial" panose="020B0604020202020204" pitchFamily="34" charset="0"/>
                <a:sym typeface="Arial" panose="020B0604020202020204" pitchFamily="34" charset="0"/>
              </a:rPr>
              <a:t>Additional Evidence</a:t>
            </a:r>
            <a:endParaRPr lang="en-US" altLang="en-US" dirty="0">
              <a:latin typeface="Arial" panose="020B0604020202020204" pitchFamily="34" charset="0"/>
              <a:sym typeface="Arial" panose="020B0604020202020204" pitchFamily="34" charset="0"/>
            </a:endParaRPr>
          </a:p>
        </p:txBody>
      </p:sp>
      <p:sp>
        <p:nvSpPr>
          <p:cNvPr id="78852" name="Rectangle 2"/>
          <p:cNvSpPr>
            <a:spLocks noGrp="1" noChangeArrowheads="1"/>
          </p:cNvSpPr>
          <p:nvPr>
            <p:ph type="body" idx="1"/>
          </p:nvPr>
        </p:nvSpPr>
        <p:spPr>
          <a:xfrm>
            <a:off x="457200" y="1600200"/>
            <a:ext cx="5915000" cy="4525963"/>
          </a:xfrm>
        </p:spPr>
        <p:txBody>
          <a:bodyPr rIns="132080">
            <a:normAutofit/>
          </a:bodyPr>
          <a:lstStyle/>
          <a:p>
            <a:pPr eaLnBrk="1" hangingPunct="1"/>
            <a:r>
              <a:rPr lang="en-US" altLang="en-US" sz="2000" dirty="0">
                <a:latin typeface="Arial" panose="020B0604020202020204" pitchFamily="34" charset="0"/>
                <a:sym typeface="Arial" panose="020B0604020202020204" pitchFamily="34" charset="0"/>
              </a:rPr>
              <a:t>When phloem is cut, a solution of organic molecules flows out.</a:t>
            </a:r>
          </a:p>
          <a:p>
            <a:pPr marL="0" indent="0" eaLnBrk="1" hangingPunct="1">
              <a:buNone/>
            </a:pPr>
            <a:endParaRPr lang="en-US" altLang="en-US" sz="2000" dirty="0">
              <a:latin typeface="Arial" panose="020B0604020202020204" pitchFamily="34" charset="0"/>
              <a:sym typeface="Arial" panose="020B0604020202020204" pitchFamily="34" charset="0"/>
            </a:endParaRPr>
          </a:p>
          <a:p>
            <a:pPr eaLnBrk="1" hangingPunct="1"/>
            <a:r>
              <a:rPr lang="en-US" altLang="en-US" sz="2000" dirty="0">
                <a:latin typeface="Arial" panose="020B0604020202020204" pitchFamily="34" charset="0"/>
                <a:sym typeface="Arial" panose="020B0604020202020204" pitchFamily="34" charset="0"/>
              </a:rPr>
              <a:t>Aphids have needle like mouthparts which penetrate the phloem.  They can extract contents of sieve tubes.  These contents show daily variations in the sucrose content of leaves that are mirrored a little later by identical changes in the sucrose content of the phloem.</a:t>
            </a:r>
          </a:p>
        </p:txBody>
      </p:sp>
      <p:sp>
        <p:nvSpPr>
          <p:cNvPr id="78853" name="Text Box 3"/>
          <p:cNvSpPr txBox="1">
            <a:spLocks noChangeArrowheads="1"/>
          </p:cNvSpPr>
          <p:nvPr/>
        </p:nvSpPr>
        <p:spPr bwMode="auto">
          <a:xfrm>
            <a:off x="7462838" y="6392863"/>
            <a:ext cx="3079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fld id="{27DEC11A-A48D-4BFF-823F-2898514048B2}" type="slidenum">
              <a:rPr lang="en-US" altLang="en-US">
                <a:solidFill>
                  <a:srgbClr val="898989"/>
                </a:solidFill>
                <a:latin typeface="Lucida Grande" charset="0"/>
                <a:ea typeface="Lucida Grande" charset="0"/>
                <a:cs typeface="Lucida Grande" charset="0"/>
                <a:sym typeface="Lucida Grande" charset="0"/>
              </a:rPr>
              <a:pPr algn="ctr" eaLnBrk="1" hangingPunct="1"/>
              <a:t>42</a:t>
            </a:fld>
            <a:endParaRPr lang="en-US" altLang="en-US" dirty="0">
              <a:solidFill>
                <a:srgbClr val="898989"/>
              </a:solidFill>
              <a:latin typeface="Lucida Grande" charset="0"/>
              <a:ea typeface="Lucida Grande" charset="0"/>
              <a:cs typeface="Lucida Grande" charset="0"/>
              <a:sym typeface="Lucida Grande"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4040" y="1844824"/>
            <a:ext cx="2199517"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780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fontScale="90000"/>
          </a:bodyPr>
          <a:lstStyle/>
          <a:p>
            <a:r>
              <a:rPr lang="en-GB" dirty="0"/>
              <a:t>Evidence for and against the mass flow theory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35759502"/>
              </p:ext>
            </p:extLst>
          </p:nvPr>
        </p:nvGraphicFramePr>
        <p:xfrm>
          <a:off x="72008" y="1196752"/>
          <a:ext cx="9036496" cy="5323840"/>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20000"/>
                    </a:ext>
                  </a:extLst>
                </a:gridCol>
                <a:gridCol w="4716016">
                  <a:extLst>
                    <a:ext uri="{9D8B030D-6E8A-4147-A177-3AD203B41FA5}">
                      <a16:colId xmlns:a16="http://schemas.microsoft.com/office/drawing/2014/main" val="20001"/>
                    </a:ext>
                  </a:extLst>
                </a:gridCol>
              </a:tblGrid>
              <a:tr h="370840">
                <a:tc>
                  <a:txBody>
                    <a:bodyPr/>
                    <a:lstStyle/>
                    <a:p>
                      <a:r>
                        <a:rPr lang="en-GB" sz="1700" dirty="0"/>
                        <a:t>Evidence supporting mass flow theory</a:t>
                      </a:r>
                    </a:p>
                  </a:txBody>
                  <a:tcPr/>
                </a:tc>
                <a:tc>
                  <a:txBody>
                    <a:bodyPr/>
                    <a:lstStyle/>
                    <a:p>
                      <a:r>
                        <a:rPr lang="en-GB" sz="1700" dirty="0"/>
                        <a:t>Evidence questioning mass flow theory</a:t>
                      </a:r>
                    </a:p>
                  </a:txBody>
                  <a:tcPr/>
                </a:tc>
                <a:extLst>
                  <a:ext uri="{0D108BD9-81ED-4DB2-BD59-A6C34878D82A}">
                    <a16:rowId xmlns:a16="http://schemas.microsoft.com/office/drawing/2014/main" val="10000"/>
                  </a:ext>
                </a:extLst>
              </a:tr>
              <a:tr h="370840">
                <a:tc>
                  <a:txBody>
                    <a:bodyPr/>
                    <a:lstStyle/>
                    <a:p>
                      <a:r>
                        <a:rPr lang="en-GB" sz="1700" dirty="0"/>
                        <a:t>There is pressure within sieve tubes, as</a:t>
                      </a:r>
                      <a:r>
                        <a:rPr lang="en-GB" sz="1700" baseline="0" dirty="0"/>
                        <a:t> shown by say being released when they are cut</a:t>
                      </a:r>
                      <a:endParaRPr lang="en-GB" sz="1700" dirty="0"/>
                    </a:p>
                  </a:txBody>
                  <a:tcPr/>
                </a:tc>
                <a:tc>
                  <a:txBody>
                    <a:bodyPr/>
                    <a:lstStyle/>
                    <a:p>
                      <a:r>
                        <a:rPr lang="en-GB" sz="1700" dirty="0"/>
                        <a:t>The function of sieve plates in unclear, as they would seem to</a:t>
                      </a:r>
                      <a:r>
                        <a:rPr lang="en-GB" sz="1700" baseline="0" dirty="0"/>
                        <a:t> hinder mass flow( suggestions are they may have a structural function helping to prevent bursting)</a:t>
                      </a:r>
                      <a:endParaRPr lang="en-GB" sz="1700" dirty="0"/>
                    </a:p>
                  </a:txBody>
                  <a:tcPr/>
                </a:tc>
                <a:extLst>
                  <a:ext uri="{0D108BD9-81ED-4DB2-BD59-A6C34878D82A}">
                    <a16:rowId xmlns:a16="http://schemas.microsoft.com/office/drawing/2014/main" val="10001"/>
                  </a:ext>
                </a:extLst>
              </a:tr>
              <a:tr h="370840">
                <a:tc>
                  <a:txBody>
                    <a:bodyPr/>
                    <a:lstStyle/>
                    <a:p>
                      <a:r>
                        <a:rPr lang="en-GB" sz="1700" dirty="0"/>
                        <a:t>The concentration of sucrose is higher in leaves (source)</a:t>
                      </a:r>
                    </a:p>
                  </a:txBody>
                  <a:tcPr/>
                </a:tc>
                <a:tc>
                  <a:txBody>
                    <a:bodyPr/>
                    <a:lstStyle/>
                    <a:p>
                      <a:r>
                        <a:rPr lang="en-GB" sz="1700" dirty="0"/>
                        <a:t>Not all solute move at the same speed – they should do so if movement is by mass flow</a:t>
                      </a:r>
                    </a:p>
                  </a:txBody>
                  <a:tcPr/>
                </a:tc>
                <a:extLst>
                  <a:ext uri="{0D108BD9-81ED-4DB2-BD59-A6C34878D82A}">
                    <a16:rowId xmlns:a16="http://schemas.microsoft.com/office/drawing/2014/main" val="10002"/>
                  </a:ext>
                </a:extLst>
              </a:tr>
              <a:tr h="370840">
                <a:tc>
                  <a:txBody>
                    <a:bodyPr/>
                    <a:lstStyle/>
                    <a:p>
                      <a:r>
                        <a:rPr lang="en-GB" sz="1700" dirty="0"/>
                        <a:t>Downward</a:t>
                      </a:r>
                      <a:r>
                        <a:rPr lang="en-GB" sz="1700" baseline="0" dirty="0"/>
                        <a:t> flow in the phloem occurs in daylight, but ceases when leaves are shaded, or at night</a:t>
                      </a:r>
                      <a:endParaRPr lang="en-GB" sz="1700" dirty="0"/>
                    </a:p>
                  </a:txBody>
                  <a:tcPr/>
                </a:tc>
                <a:tc>
                  <a:txBody>
                    <a:bodyPr/>
                    <a:lstStyle/>
                    <a:p>
                      <a:r>
                        <a:rPr lang="en-GB" sz="1700" dirty="0"/>
                        <a:t>Sucrose is delivered at more of less the same rate to all regions, rather than going more quickly to the ones with the lowest sucrose concentration, which the mass flow</a:t>
                      </a:r>
                      <a:r>
                        <a:rPr lang="en-GB" sz="1700" baseline="0" dirty="0"/>
                        <a:t> theory suggests</a:t>
                      </a:r>
                      <a:endParaRPr lang="en-GB" sz="1700" dirty="0"/>
                    </a:p>
                  </a:txBody>
                  <a:tcPr/>
                </a:tc>
                <a:extLst>
                  <a:ext uri="{0D108BD9-81ED-4DB2-BD59-A6C34878D82A}">
                    <a16:rowId xmlns:a16="http://schemas.microsoft.com/office/drawing/2014/main" val="10003"/>
                  </a:ext>
                </a:extLst>
              </a:tr>
              <a:tr h="370840">
                <a:tc>
                  <a:txBody>
                    <a:bodyPr/>
                    <a:lstStyle/>
                    <a:p>
                      <a:r>
                        <a:rPr lang="en-GB" sz="1700" dirty="0"/>
                        <a:t>Increases in sucrose levels in the leaf are followed by similar increases in</a:t>
                      </a:r>
                      <a:r>
                        <a:rPr lang="en-GB" sz="1700" baseline="0" dirty="0"/>
                        <a:t> sucrose levels in the phloem a little later</a:t>
                      </a:r>
                      <a:endParaRPr lang="en-GB" sz="1700" dirty="0"/>
                    </a:p>
                  </a:txBody>
                  <a:tcPr/>
                </a:tc>
                <a:tc>
                  <a:txBody>
                    <a:bodyPr/>
                    <a:lstStyle/>
                    <a:p>
                      <a:endParaRPr lang="en-GB" sz="1700" dirty="0"/>
                    </a:p>
                  </a:txBody>
                  <a:tcPr/>
                </a:tc>
                <a:extLst>
                  <a:ext uri="{0D108BD9-81ED-4DB2-BD59-A6C34878D82A}">
                    <a16:rowId xmlns:a16="http://schemas.microsoft.com/office/drawing/2014/main" val="10004"/>
                  </a:ext>
                </a:extLst>
              </a:tr>
              <a:tr h="370840">
                <a:tc>
                  <a:txBody>
                    <a:bodyPr/>
                    <a:lstStyle/>
                    <a:p>
                      <a:r>
                        <a:rPr lang="en-GB" sz="1700" dirty="0"/>
                        <a:t>Metabolic</a:t>
                      </a:r>
                      <a:r>
                        <a:rPr lang="en-GB" sz="1700" baseline="0" dirty="0"/>
                        <a:t> poisons are/or lack of oxygen inhibit translocation of sucrose in the phloem</a:t>
                      </a:r>
                      <a:endParaRPr lang="en-GB" sz="1700" dirty="0"/>
                    </a:p>
                  </a:txBody>
                  <a:tcPr/>
                </a:tc>
                <a:tc>
                  <a:txBody>
                    <a:bodyPr/>
                    <a:lstStyle/>
                    <a:p>
                      <a:endParaRPr lang="en-GB" sz="1700" dirty="0"/>
                    </a:p>
                  </a:txBody>
                  <a:tcPr/>
                </a:tc>
                <a:extLst>
                  <a:ext uri="{0D108BD9-81ED-4DB2-BD59-A6C34878D82A}">
                    <a16:rowId xmlns:a16="http://schemas.microsoft.com/office/drawing/2014/main" val="10005"/>
                  </a:ext>
                </a:extLst>
              </a:tr>
              <a:tr h="370840">
                <a:tc>
                  <a:txBody>
                    <a:bodyPr/>
                    <a:lstStyle/>
                    <a:p>
                      <a:r>
                        <a:rPr lang="en-GB" sz="1700" dirty="0"/>
                        <a:t>Companion cells possess</a:t>
                      </a:r>
                      <a:r>
                        <a:rPr lang="en-GB" sz="1700" baseline="0" dirty="0"/>
                        <a:t> many mitochondria and readily produce ATP</a:t>
                      </a:r>
                      <a:endParaRPr lang="en-GB" sz="1700" dirty="0"/>
                    </a:p>
                  </a:txBody>
                  <a:tcPr/>
                </a:tc>
                <a:tc>
                  <a:txBody>
                    <a:bodyPr/>
                    <a:lstStyle/>
                    <a:p>
                      <a:endParaRPr lang="en-GB" sz="17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45988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p:cNvSpPr>
          <p:nvPr/>
        </p:nvSpPr>
        <p:spPr bwMode="auto">
          <a:xfrm>
            <a:off x="7497763" y="6392863"/>
            <a:ext cx="2508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4</a:t>
            </a:r>
          </a:p>
        </p:txBody>
      </p:sp>
      <p:pic>
        <p:nvPicPr>
          <p:cNvPr id="11267"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838" y="1338263"/>
            <a:ext cx="47117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1268" name="Rectangle 3"/>
          <p:cNvSpPr>
            <a:spLocks noGrp="1" noChangeArrowheads="1"/>
          </p:cNvSpPr>
          <p:nvPr>
            <p:ph type="title"/>
          </p:nvPr>
        </p:nvSpPr>
        <p:spPr>
          <a:xfrm>
            <a:off x="457200" y="0"/>
            <a:ext cx="8229600" cy="1690688"/>
          </a:xfrm>
        </p:spPr>
        <p:txBody>
          <a:bodyPr lIns="25400" tIns="25400" rIns="5078" bIns="25400"/>
          <a:lstStyle/>
          <a:p>
            <a:pPr marL="39688" eaLnBrk="1" hangingPunct="1"/>
            <a:r>
              <a:rPr lang="en-US" altLang="en-US" sz="3000" dirty="0">
                <a:latin typeface="Arial" panose="020B0604020202020204" pitchFamily="34" charset="0"/>
                <a:cs typeface="Arial" panose="020B0604020202020204" pitchFamily="34" charset="0"/>
                <a:sym typeface="Arial" panose="020B0604020202020204" pitchFamily="34" charset="0"/>
              </a:rPr>
              <a:t>Complex multicellular plants require a mass flow system</a:t>
            </a:r>
            <a:endParaRPr lang="en-US" altLang="en-US" sz="3000" dirty="0">
              <a:latin typeface="Arial" panose="020B0604020202020204" pitchFamily="34" charset="0"/>
              <a:sym typeface="Arial" panose="020B0604020202020204" pitchFamily="34" charset="0"/>
            </a:endParaRPr>
          </a:p>
        </p:txBody>
      </p:sp>
      <p:sp>
        <p:nvSpPr>
          <p:cNvPr id="11271" name="Rectangle 6"/>
          <p:cNvSpPr>
            <a:spLocks/>
          </p:cNvSpPr>
          <p:nvPr/>
        </p:nvSpPr>
        <p:spPr bwMode="auto">
          <a:xfrm>
            <a:off x="10134600" y="5257800"/>
            <a:ext cx="4714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dirty="0">
                <a:solidFill>
                  <a:schemeClr val="tx1"/>
                </a:solidFill>
                <a:cs typeface="Arial" panose="020B0604020202020204" pitchFamily="34" charset="0"/>
              </a:rPr>
              <a:t>Text</a:t>
            </a:r>
          </a:p>
        </p:txBody>
      </p:sp>
      <p:sp>
        <p:nvSpPr>
          <p:cNvPr id="11272" name="Rectangle 7"/>
          <p:cNvSpPr>
            <a:spLocks/>
          </p:cNvSpPr>
          <p:nvPr/>
        </p:nvSpPr>
        <p:spPr bwMode="auto">
          <a:xfrm>
            <a:off x="419100" y="3860800"/>
            <a:ext cx="254845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400" dirty="0">
                <a:solidFill>
                  <a:srgbClr val="0000CC"/>
                </a:solidFill>
                <a:cs typeface="Arial" panose="020B0604020202020204" pitchFamily="34" charset="0"/>
              </a:rPr>
              <a:t>but unlike animals</a:t>
            </a:r>
          </a:p>
          <a:p>
            <a:pPr eaLnBrk="1" hangingPunct="1"/>
            <a:r>
              <a:rPr lang="en-US" altLang="en-US" sz="2400" dirty="0">
                <a:solidFill>
                  <a:srgbClr val="0000CC"/>
                </a:solidFill>
                <a:cs typeface="Arial" panose="020B0604020202020204" pitchFamily="34" charset="0"/>
              </a:rPr>
              <a:t>there is </a:t>
            </a:r>
            <a:r>
              <a:rPr lang="en-US" altLang="en-US" sz="2400" dirty="0">
                <a:solidFill>
                  <a:srgbClr val="FF2712"/>
                </a:solidFill>
                <a:cs typeface="Arial" panose="020B0604020202020204" pitchFamily="34" charset="0"/>
              </a:rPr>
              <a:t>no pump</a:t>
            </a:r>
          </a:p>
        </p:txBody>
      </p:sp>
    </p:spTree>
    <p:extLst>
      <p:ext uri="{BB962C8B-B14F-4D97-AF65-F5344CB8AC3E}">
        <p14:creationId xmlns:p14="http://schemas.microsoft.com/office/powerpoint/2010/main" val="3758512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p:cNvSpPr>
          <p:nvPr/>
        </p:nvSpPr>
        <p:spPr bwMode="auto">
          <a:xfrm>
            <a:off x="7497763" y="6392863"/>
            <a:ext cx="2508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5</a:t>
            </a:r>
          </a:p>
        </p:txBody>
      </p:sp>
      <p:sp>
        <p:nvSpPr>
          <p:cNvPr id="12291" name="Rectangle 2"/>
          <p:cNvSpPr>
            <a:spLocks noGrp="1" noChangeArrowheads="1"/>
          </p:cNvSpPr>
          <p:nvPr>
            <p:ph type="title"/>
          </p:nvPr>
        </p:nvSpPr>
        <p:spPr>
          <a:xfrm>
            <a:off x="457200" y="0"/>
            <a:ext cx="8229600" cy="1690688"/>
          </a:xfrm>
        </p:spPr>
        <p:txBody>
          <a:bodyPr lIns="25400" tIns="25400" rIns="5078" bIns="25400"/>
          <a:lstStyle/>
          <a:p>
            <a:pPr marL="39688" eaLnBrk="1" hangingPunct="1"/>
            <a:r>
              <a:rPr lang="en-US" altLang="en-US" sz="3600" dirty="0">
                <a:latin typeface="Arial" panose="020B0604020202020204" pitchFamily="34" charset="0"/>
                <a:cs typeface="Arial" panose="020B0604020202020204" pitchFamily="34" charset="0"/>
                <a:sym typeface="Arial" panose="020B0604020202020204" pitchFamily="34" charset="0"/>
              </a:rPr>
              <a:t>Two Systems of tubes for transport</a:t>
            </a:r>
            <a:endParaRPr lang="en-US" altLang="en-US" sz="3600" dirty="0">
              <a:latin typeface="Arial" panose="020B0604020202020204" pitchFamily="34" charset="0"/>
              <a:sym typeface="Arial" panose="020B0604020202020204" pitchFamily="34" charset="0"/>
            </a:endParaRPr>
          </a:p>
        </p:txBody>
      </p:sp>
      <p:sp>
        <p:nvSpPr>
          <p:cNvPr id="12292" name="Rectangle 3"/>
          <p:cNvSpPr>
            <a:spLocks noGrp="1" noChangeArrowheads="1"/>
          </p:cNvSpPr>
          <p:nvPr>
            <p:ph type="body" idx="1"/>
          </p:nvPr>
        </p:nvSpPr>
        <p:spPr>
          <a:xfrm>
            <a:off x="4076700" y="8115300"/>
            <a:ext cx="8229600" cy="5257800"/>
          </a:xfrm>
        </p:spPr>
        <p:txBody>
          <a:bodyPr lIns="25400" tIns="25400" rIns="5078" bIns="25400"/>
          <a:lstStyle/>
          <a:p>
            <a:pPr eaLnBrk="1" hangingPunct="1"/>
            <a:endParaRPr lang="en-US" altLang="en-US" dirty="0"/>
          </a:p>
        </p:txBody>
      </p:sp>
      <p:pic>
        <p:nvPicPr>
          <p:cNvPr id="12293"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313" y="1409700"/>
            <a:ext cx="58642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2294" name="Rectangle 5"/>
          <p:cNvSpPr>
            <a:spLocks/>
          </p:cNvSpPr>
          <p:nvPr/>
        </p:nvSpPr>
        <p:spPr bwMode="auto">
          <a:xfrm>
            <a:off x="1854200" y="5511800"/>
            <a:ext cx="30950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dirty="0">
                <a:solidFill>
                  <a:srgbClr val="FF2712"/>
                </a:solidFill>
                <a:latin typeface="Arial Bold" panose="020B0704020202020204" pitchFamily="34" charset="0"/>
                <a:cs typeface="Arial Bold" panose="020B0704020202020204" pitchFamily="34" charset="0"/>
                <a:sym typeface="Arial Bold" panose="020B0704020202020204" pitchFamily="34" charset="0"/>
              </a:rPr>
              <a:t>Xylem</a:t>
            </a:r>
            <a:r>
              <a:rPr lang="en-US" altLang="en-US" sz="1800" dirty="0">
                <a:solidFill>
                  <a:schemeClr val="tx1"/>
                </a:solidFill>
                <a:cs typeface="Arial" panose="020B0604020202020204" pitchFamily="34" charset="0"/>
              </a:rPr>
              <a:t> </a:t>
            </a:r>
            <a:r>
              <a:rPr lang="en-US" altLang="en-US" sz="1800" dirty="0">
                <a:solidFill>
                  <a:srgbClr val="0000CC"/>
                </a:solidFill>
                <a:cs typeface="Arial" panose="020B0604020202020204" pitchFamily="34" charset="0"/>
              </a:rPr>
              <a:t>to transport water</a:t>
            </a:r>
          </a:p>
          <a:p>
            <a:pPr eaLnBrk="1" hangingPunct="1"/>
            <a:r>
              <a:rPr lang="en-US" altLang="en-US" sz="1800" dirty="0">
                <a:solidFill>
                  <a:srgbClr val="0000CC"/>
                </a:solidFill>
                <a:cs typeface="Arial" panose="020B0604020202020204" pitchFamily="34" charset="0"/>
              </a:rPr>
              <a:t>and mineral salts up the stem</a:t>
            </a:r>
          </a:p>
          <a:p>
            <a:pPr eaLnBrk="1" hangingPunct="1"/>
            <a:r>
              <a:rPr lang="en-US" altLang="en-US" sz="1800" dirty="0">
                <a:solidFill>
                  <a:srgbClr val="0000CC"/>
                </a:solidFill>
                <a:cs typeface="Arial" panose="020B0604020202020204" pitchFamily="34" charset="0"/>
              </a:rPr>
              <a:t>from the roots to the leaves</a:t>
            </a:r>
          </a:p>
        </p:txBody>
      </p:sp>
      <p:sp>
        <p:nvSpPr>
          <p:cNvPr id="12295" name="Rectangle 6"/>
          <p:cNvSpPr>
            <a:spLocks/>
          </p:cNvSpPr>
          <p:nvPr/>
        </p:nvSpPr>
        <p:spPr bwMode="auto">
          <a:xfrm>
            <a:off x="5168900" y="5511800"/>
            <a:ext cx="4038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dirty="0">
                <a:solidFill>
                  <a:srgbClr val="FF2712"/>
                </a:solidFill>
                <a:latin typeface="Arial Bold" panose="020B0704020202020204" pitchFamily="34" charset="0"/>
                <a:cs typeface="Arial Bold" panose="020B0704020202020204" pitchFamily="34" charset="0"/>
                <a:sym typeface="Arial Bold" panose="020B0704020202020204" pitchFamily="34" charset="0"/>
              </a:rPr>
              <a:t>Phloem</a:t>
            </a:r>
            <a:r>
              <a:rPr lang="en-US" altLang="en-US" sz="1800" dirty="0">
                <a:solidFill>
                  <a:schemeClr val="tx1"/>
                </a:solidFill>
                <a:cs typeface="Arial" panose="020B0604020202020204" pitchFamily="34" charset="0"/>
              </a:rPr>
              <a:t> </a:t>
            </a:r>
            <a:r>
              <a:rPr lang="en-US" altLang="en-US" sz="1800" dirty="0">
                <a:solidFill>
                  <a:srgbClr val="0000CC"/>
                </a:solidFill>
                <a:cs typeface="Arial" panose="020B0604020202020204" pitchFamily="34" charset="0"/>
              </a:rPr>
              <a:t>to transport sugars</a:t>
            </a:r>
          </a:p>
          <a:p>
            <a:pPr eaLnBrk="1" hangingPunct="1"/>
            <a:r>
              <a:rPr lang="en-US" altLang="en-US" sz="1800" dirty="0">
                <a:solidFill>
                  <a:srgbClr val="0000CC"/>
                </a:solidFill>
                <a:cs typeface="Arial" panose="020B0604020202020204" pitchFamily="34" charset="0"/>
              </a:rPr>
              <a:t>and amino acids to all other</a:t>
            </a:r>
          </a:p>
          <a:p>
            <a:pPr eaLnBrk="1" hangingPunct="1"/>
            <a:r>
              <a:rPr lang="en-US" altLang="en-US" sz="1800" dirty="0">
                <a:solidFill>
                  <a:srgbClr val="0000CC"/>
                </a:solidFill>
                <a:cs typeface="Arial" panose="020B0604020202020204" pitchFamily="34" charset="0"/>
              </a:rPr>
              <a:t>parts of the plant</a:t>
            </a:r>
          </a:p>
        </p:txBody>
      </p:sp>
      <p:sp>
        <p:nvSpPr>
          <p:cNvPr id="12296" name="Rectangle 7"/>
          <p:cNvSpPr>
            <a:spLocks/>
          </p:cNvSpPr>
          <p:nvPr/>
        </p:nvSpPr>
        <p:spPr bwMode="auto">
          <a:xfrm>
            <a:off x="114300" y="2527300"/>
            <a:ext cx="188961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dirty="0">
                <a:solidFill>
                  <a:srgbClr val="0000CC"/>
                </a:solidFill>
                <a:cs typeface="Arial" panose="020B0604020202020204" pitchFamily="34" charset="0"/>
              </a:rPr>
              <a:t>The tubes are</a:t>
            </a:r>
          </a:p>
          <a:p>
            <a:pPr eaLnBrk="1" hangingPunct="1"/>
            <a:r>
              <a:rPr lang="en-US" altLang="en-US" sz="1800" dirty="0">
                <a:solidFill>
                  <a:srgbClr val="0000CC"/>
                </a:solidFill>
                <a:cs typeface="Arial" panose="020B0604020202020204" pitchFamily="34" charset="0"/>
              </a:rPr>
              <a:t>made by columns</a:t>
            </a:r>
          </a:p>
          <a:p>
            <a:pPr eaLnBrk="1" hangingPunct="1"/>
            <a:r>
              <a:rPr lang="en-US" altLang="en-US" sz="1800" dirty="0">
                <a:solidFill>
                  <a:srgbClr val="0000CC"/>
                </a:solidFill>
                <a:cs typeface="Arial" panose="020B0604020202020204" pitchFamily="34" charset="0"/>
              </a:rPr>
              <a:t>of cells losing</a:t>
            </a:r>
          </a:p>
          <a:p>
            <a:pPr eaLnBrk="1" hangingPunct="1"/>
            <a:r>
              <a:rPr lang="en-US" altLang="en-US" sz="1800" dirty="0">
                <a:solidFill>
                  <a:srgbClr val="0000CC"/>
                </a:solidFill>
                <a:cs typeface="Arial" panose="020B0604020202020204" pitchFamily="34" charset="0"/>
              </a:rPr>
              <a:t>their end walls</a:t>
            </a:r>
          </a:p>
        </p:txBody>
      </p:sp>
    </p:spTree>
    <p:extLst>
      <p:ext uri="{BB962C8B-B14F-4D97-AF65-F5344CB8AC3E}">
        <p14:creationId xmlns:p14="http://schemas.microsoft.com/office/powerpoint/2010/main" val="2128086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p:cNvSpPr>
          <p:nvPr/>
        </p:nvSpPr>
        <p:spPr bwMode="auto">
          <a:xfrm>
            <a:off x="7448550" y="6392863"/>
            <a:ext cx="349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25</a:t>
            </a:r>
          </a:p>
        </p:txBody>
      </p:sp>
      <p:sp>
        <p:nvSpPr>
          <p:cNvPr id="35843" name="Rectangle 2"/>
          <p:cNvSpPr>
            <a:spLocks noGrp="1" noChangeArrowheads="1"/>
          </p:cNvSpPr>
          <p:nvPr>
            <p:ph type="title"/>
          </p:nvPr>
        </p:nvSpPr>
        <p:spPr>
          <a:xfrm>
            <a:off x="457200" y="0"/>
            <a:ext cx="8229600" cy="1512888"/>
          </a:xfrm>
        </p:spPr>
        <p:txBody>
          <a:bodyPr lIns="25400" tIns="25400" rIns="5078" bIns="25400"/>
          <a:lstStyle/>
          <a:p>
            <a:pPr marL="39688" eaLnBrk="1" hangingPunct="1"/>
            <a:r>
              <a:rPr lang="en-US" altLang="en-US" sz="2800" dirty="0">
                <a:latin typeface="Arial" panose="020B0604020202020204" pitchFamily="34" charset="0"/>
                <a:cs typeface="Arial" panose="020B0604020202020204" pitchFamily="34" charset="0"/>
                <a:sym typeface="Arial" panose="020B0604020202020204" pitchFamily="34" charset="0"/>
              </a:rPr>
              <a:t>Xylem and Phloem tubes are found in vascular Bundles</a:t>
            </a:r>
            <a:endParaRPr lang="en-US" altLang="en-US" sz="2800" dirty="0">
              <a:latin typeface="Arial" panose="020B0604020202020204" pitchFamily="34" charset="0"/>
              <a:sym typeface="Arial" panose="020B0604020202020204" pitchFamily="34" charset="0"/>
            </a:endParaRPr>
          </a:p>
        </p:txBody>
      </p:sp>
      <p:sp>
        <p:nvSpPr>
          <p:cNvPr id="35844" name="Rectangle 3"/>
          <p:cNvSpPr>
            <a:spLocks noGrp="1" noChangeArrowheads="1"/>
          </p:cNvSpPr>
          <p:nvPr>
            <p:ph type="body" idx="1"/>
          </p:nvPr>
        </p:nvSpPr>
        <p:spPr>
          <a:xfrm>
            <a:off x="1134677" y="6005586"/>
            <a:ext cx="7208291" cy="436216"/>
          </a:xfrm>
          <a:solidFill>
            <a:schemeClr val="bg1"/>
          </a:solidFill>
        </p:spPr>
        <p:txBody>
          <a:bodyPr lIns="25400" tIns="25400" rIns="5078" bIns="25400">
            <a:normAutofit/>
          </a:bodyPr>
          <a:lstStyle/>
          <a:p>
            <a:pPr marL="39688" indent="0" eaLnBrk="1" hangingPunct="1">
              <a:buFont typeface="Arial" panose="020B0604020202020204" pitchFamily="34" charset="0"/>
              <a:buNone/>
            </a:pPr>
            <a:r>
              <a:rPr lang="en-US" altLang="en-US" sz="1600" u="sng" dirty="0">
                <a:solidFill>
                  <a:srgbClr val="009999"/>
                </a:solidFill>
                <a:hlinkClick r:id="rId2"/>
              </a:rPr>
              <a:t>http://www.youtube.com/watch?v=lVt_ACnSgOE&amp;feature=player_embedded</a:t>
            </a:r>
            <a:endParaRPr lang="en-US" altLang="en-US" sz="1600" u="sng" dirty="0">
              <a:solidFill>
                <a:srgbClr val="009999"/>
              </a:solidFill>
            </a:endParaRPr>
          </a:p>
        </p:txBody>
      </p:sp>
      <p:sp>
        <p:nvSpPr>
          <p:cNvPr id="35845" name="Rectangle 4"/>
          <p:cNvSpPr>
            <a:spLocks/>
          </p:cNvSpPr>
          <p:nvPr/>
        </p:nvSpPr>
        <p:spPr bwMode="auto">
          <a:xfrm>
            <a:off x="7513638" y="6443663"/>
            <a:ext cx="2444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25</a:t>
            </a:r>
          </a:p>
        </p:txBody>
      </p:sp>
      <p:pic>
        <p:nvPicPr>
          <p:cNvPr id="3584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3584" y="1184756"/>
            <a:ext cx="4813300" cy="273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35848" name="Rectangle 7"/>
          <p:cNvSpPr>
            <a:spLocks/>
          </p:cNvSpPr>
          <p:nvPr/>
        </p:nvSpPr>
        <p:spPr bwMode="auto">
          <a:xfrm>
            <a:off x="323528" y="1667419"/>
            <a:ext cx="367240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dirty="0">
                <a:solidFill>
                  <a:srgbClr val="0000CC"/>
                </a:solidFill>
                <a:cs typeface="Arial" panose="020B0604020202020204" pitchFamily="34" charset="0"/>
              </a:rPr>
              <a:t>A TS section of a dicot stem reveals a ring of vascular bundles</a:t>
            </a:r>
          </a:p>
        </p:txBody>
      </p:sp>
      <p:sp>
        <p:nvSpPr>
          <p:cNvPr id="35849" name="Line 8"/>
          <p:cNvSpPr>
            <a:spLocks noChangeShapeType="1"/>
          </p:cNvSpPr>
          <p:nvPr/>
        </p:nvSpPr>
        <p:spPr bwMode="auto">
          <a:xfrm rot="10800000">
            <a:off x="4572000" y="1406074"/>
            <a:ext cx="864096" cy="726782"/>
          </a:xfrm>
          <a:prstGeom prst="line">
            <a:avLst/>
          </a:prstGeom>
          <a:noFill/>
          <a:ln w="9525">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GB" dirty="0"/>
          </a:p>
        </p:txBody>
      </p:sp>
      <p:sp>
        <p:nvSpPr>
          <p:cNvPr id="35850" name="Rectangle 9"/>
          <p:cNvSpPr>
            <a:spLocks/>
          </p:cNvSpPr>
          <p:nvPr/>
        </p:nvSpPr>
        <p:spPr bwMode="auto">
          <a:xfrm>
            <a:off x="1689125" y="1182489"/>
            <a:ext cx="291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dirty="0">
                <a:solidFill>
                  <a:schemeClr val="tx1"/>
                </a:solidFill>
                <a:cs typeface="Arial" panose="020B0604020202020204" pitchFamily="34" charset="0"/>
              </a:rPr>
              <a:t>Parenchyma (packing cells)</a:t>
            </a:r>
          </a:p>
        </p:txBody>
      </p:sp>
      <p:pic>
        <p:nvPicPr>
          <p:cNvPr id="2" name="Picture 1">
            <a:extLst>
              <a:ext uri="{FF2B5EF4-FFF2-40B4-BE49-F238E27FC236}">
                <a16:creationId xmlns:a16="http://schemas.microsoft.com/office/drawing/2014/main" id="{643846D4-AA08-B2B9-F613-E8931F4E62FA}"/>
              </a:ext>
            </a:extLst>
          </p:cNvPr>
          <p:cNvPicPr>
            <a:picLocks noChangeAspect="1"/>
          </p:cNvPicPr>
          <p:nvPr/>
        </p:nvPicPr>
        <p:blipFill rotWithShape="1">
          <a:blip r:embed="rId4"/>
          <a:srcRect l="1614" t="13098" r="32306" b="5928"/>
          <a:stretch/>
        </p:blipFill>
        <p:spPr>
          <a:xfrm>
            <a:off x="312514" y="3306829"/>
            <a:ext cx="4259485" cy="2120758"/>
          </a:xfrm>
          <a:prstGeom prst="rect">
            <a:avLst/>
          </a:prstGeom>
        </p:spPr>
      </p:pic>
    </p:spTree>
    <p:extLst>
      <p:ext uri="{BB962C8B-B14F-4D97-AF65-F5344CB8AC3E}">
        <p14:creationId xmlns:p14="http://schemas.microsoft.com/office/powerpoint/2010/main" val="1004754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p:cNvSpPr>
          <p:nvPr/>
        </p:nvSpPr>
        <p:spPr bwMode="auto">
          <a:xfrm>
            <a:off x="7448550" y="6392863"/>
            <a:ext cx="349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27</a:t>
            </a:r>
          </a:p>
        </p:txBody>
      </p:sp>
      <p:pic>
        <p:nvPicPr>
          <p:cNvPr id="37891"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8613"/>
            <a:ext cx="4229100"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37892"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200" y="566738"/>
            <a:ext cx="45466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37893"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0225" y="3683000"/>
            <a:ext cx="400367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37894" name="Rectangle 5"/>
          <p:cNvSpPr>
            <a:spLocks noGrp="1" noChangeArrowheads="1"/>
          </p:cNvSpPr>
          <p:nvPr>
            <p:ph type="title"/>
          </p:nvPr>
        </p:nvSpPr>
        <p:spPr>
          <a:xfrm>
            <a:off x="9220200" y="7546975"/>
            <a:ext cx="8229600" cy="1508125"/>
          </a:xfrm>
        </p:spPr>
        <p:txBody>
          <a:bodyPr lIns="25400" tIns="25400" rIns="5078" bIns="25400"/>
          <a:lstStyle/>
          <a:p>
            <a:pPr marL="39688" eaLnBrk="1" hangingPunct="1"/>
            <a:endParaRPr lang="en-US" altLang="en-US" dirty="0"/>
          </a:p>
        </p:txBody>
      </p:sp>
      <p:sp>
        <p:nvSpPr>
          <p:cNvPr id="37895" name="Rectangle 6"/>
          <p:cNvSpPr>
            <a:spLocks noGrp="1" noChangeArrowheads="1"/>
          </p:cNvSpPr>
          <p:nvPr>
            <p:ph type="body" idx="1"/>
          </p:nvPr>
        </p:nvSpPr>
        <p:spPr>
          <a:xfrm>
            <a:off x="11226800" y="6946900"/>
            <a:ext cx="8229600" cy="5257800"/>
          </a:xfrm>
        </p:spPr>
        <p:txBody>
          <a:bodyPr lIns="25400" tIns="25400" rIns="5078" bIns="25400"/>
          <a:lstStyle/>
          <a:p>
            <a:pPr eaLnBrk="1" hangingPunct="1"/>
            <a:endParaRPr lang="en-US" altLang="en-US" dirty="0"/>
          </a:p>
        </p:txBody>
      </p:sp>
      <p:sp>
        <p:nvSpPr>
          <p:cNvPr id="37896" name="Rectangle 7"/>
          <p:cNvSpPr>
            <a:spLocks/>
          </p:cNvSpPr>
          <p:nvPr/>
        </p:nvSpPr>
        <p:spPr bwMode="auto">
          <a:xfrm>
            <a:off x="266701" y="3924300"/>
            <a:ext cx="38732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000" dirty="0">
                <a:solidFill>
                  <a:srgbClr val="0000CC"/>
                </a:solidFill>
                <a:latin typeface="Arial Bold" panose="020B0704020202020204" pitchFamily="34" charset="0"/>
                <a:cs typeface="Arial Bold" panose="020B0704020202020204" pitchFamily="34" charset="0"/>
                <a:sym typeface="Arial Bold" panose="020B0704020202020204" pitchFamily="34" charset="0"/>
              </a:rPr>
              <a:t>Monocot stems</a:t>
            </a:r>
            <a:r>
              <a:rPr lang="en-US" altLang="en-US" sz="2000" dirty="0">
                <a:solidFill>
                  <a:srgbClr val="0000CC"/>
                </a:solidFill>
                <a:cs typeface="Arial" panose="020B0604020202020204" pitchFamily="34" charset="0"/>
              </a:rPr>
              <a:t> have </a:t>
            </a:r>
            <a:r>
              <a:rPr lang="en-US" altLang="en-US" sz="2000" dirty="0">
                <a:solidFill>
                  <a:srgbClr val="FF2712"/>
                </a:solidFill>
                <a:cs typeface="Arial" panose="020B0604020202020204" pitchFamily="34" charset="0"/>
              </a:rPr>
              <a:t>scattered</a:t>
            </a:r>
          </a:p>
          <a:p>
            <a:pPr eaLnBrk="1" hangingPunct="1"/>
            <a:r>
              <a:rPr lang="en-US" altLang="en-US" sz="2000" dirty="0">
                <a:solidFill>
                  <a:srgbClr val="0000CC"/>
                </a:solidFill>
                <a:cs typeface="Arial" panose="020B0604020202020204" pitchFamily="34" charset="0"/>
              </a:rPr>
              <a:t>vascular bundles composed of </a:t>
            </a:r>
          </a:p>
          <a:p>
            <a:pPr eaLnBrk="1" hangingPunct="1"/>
            <a:r>
              <a:rPr lang="en-US" altLang="en-US" sz="2000" dirty="0">
                <a:solidFill>
                  <a:srgbClr val="0000CC"/>
                </a:solidFill>
                <a:cs typeface="Arial" panose="020B0604020202020204" pitchFamily="34" charset="0"/>
              </a:rPr>
              <a:t>xylem and phloem tissue</a:t>
            </a:r>
          </a:p>
        </p:txBody>
      </p:sp>
    </p:spTree>
    <p:extLst>
      <p:ext uri="{BB962C8B-B14F-4D97-AF65-F5344CB8AC3E}">
        <p14:creationId xmlns:p14="http://schemas.microsoft.com/office/powerpoint/2010/main" val="2498851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p:cNvSpPr>
          <p:nvPr/>
        </p:nvSpPr>
        <p:spPr bwMode="auto">
          <a:xfrm>
            <a:off x="7497763" y="6392863"/>
            <a:ext cx="2508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6</a:t>
            </a:r>
          </a:p>
        </p:txBody>
      </p:sp>
      <p:sp>
        <p:nvSpPr>
          <p:cNvPr id="13315" name="Rectangle 2"/>
          <p:cNvSpPr>
            <a:spLocks noGrp="1" noChangeArrowheads="1"/>
          </p:cNvSpPr>
          <p:nvPr>
            <p:ph type="title"/>
          </p:nvPr>
        </p:nvSpPr>
        <p:spPr>
          <a:xfrm>
            <a:off x="457200" y="0"/>
            <a:ext cx="8229600" cy="1690688"/>
          </a:xfrm>
        </p:spPr>
        <p:txBody>
          <a:bodyPr lIns="25400" tIns="25400" rIns="5078" bIns="25400"/>
          <a:lstStyle/>
          <a:p>
            <a:pPr marL="39688" eaLnBrk="1" hangingPunct="1"/>
            <a:r>
              <a:rPr lang="en-US" altLang="en-US" sz="3200" dirty="0">
                <a:latin typeface="Arial" panose="020B0604020202020204" pitchFamily="34" charset="0"/>
                <a:cs typeface="Arial" panose="020B0604020202020204" pitchFamily="34" charset="0"/>
                <a:sym typeface="Arial" panose="020B0604020202020204" pitchFamily="34" charset="0"/>
              </a:rPr>
              <a:t>The pathway of water through a plant</a:t>
            </a:r>
            <a:endParaRPr lang="en-US" altLang="en-US" sz="3200" dirty="0">
              <a:latin typeface="Arial" panose="020B0604020202020204" pitchFamily="34" charset="0"/>
              <a:sym typeface="Arial" panose="020B0604020202020204" pitchFamily="34" charset="0"/>
            </a:endParaRPr>
          </a:p>
        </p:txBody>
      </p:sp>
      <p:sp>
        <p:nvSpPr>
          <p:cNvPr id="13316" name="Rectangle 3"/>
          <p:cNvSpPr>
            <a:spLocks noGrp="1" noChangeArrowheads="1"/>
          </p:cNvSpPr>
          <p:nvPr>
            <p:ph type="body" idx="1"/>
          </p:nvPr>
        </p:nvSpPr>
        <p:spPr>
          <a:xfrm>
            <a:off x="1689100" y="9690100"/>
            <a:ext cx="8229600" cy="5257800"/>
          </a:xfrm>
        </p:spPr>
        <p:txBody>
          <a:bodyPr lIns="25400" tIns="25400" rIns="5078" bIns="25400"/>
          <a:lstStyle/>
          <a:p>
            <a:pPr eaLnBrk="1" hangingPunct="1"/>
            <a:endParaRPr lang="en-US" altLang="en-US" dirty="0"/>
          </a:p>
        </p:txBody>
      </p:sp>
      <p:pic>
        <p:nvPicPr>
          <p:cNvPr id="13317"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1892300"/>
            <a:ext cx="6591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4288979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E7AF3EF6F8D94FAAF6745212BA088B" ma:contentTypeVersion="14" ma:contentTypeDescription="Create a new document." ma:contentTypeScope="" ma:versionID="07497ee5f6913b042c7bee1b4a942ec6">
  <xsd:schema xmlns:xsd="http://www.w3.org/2001/XMLSchema" xmlns:xs="http://www.w3.org/2001/XMLSchema" xmlns:p="http://schemas.microsoft.com/office/2006/metadata/properties" xmlns:ns3="20eb508b-84ce-43fc-b842-cdd6d1d0f552" xmlns:ns4="043d8930-37e3-4d62-86f8-bb6decb1e6f2" targetNamespace="http://schemas.microsoft.com/office/2006/metadata/properties" ma:root="true" ma:fieldsID="a8ed64fbf8e330b51682d8ec74defcb6" ns3:_="" ns4:_="">
    <xsd:import namespace="20eb508b-84ce-43fc-b842-cdd6d1d0f552"/>
    <xsd:import namespace="043d8930-37e3-4d62-86f8-bb6decb1e6f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eb508b-84ce-43fc-b842-cdd6d1d0f5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3d8930-37e3-4d62-86f8-bb6decb1e6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0eb508b-84ce-43fc-b842-cdd6d1d0f552" xsi:nil="true"/>
  </documentManagement>
</p:properties>
</file>

<file path=customXml/itemProps1.xml><?xml version="1.0" encoding="utf-8"?>
<ds:datastoreItem xmlns:ds="http://schemas.openxmlformats.org/officeDocument/2006/customXml" ds:itemID="{88256A69-5407-4EF0-8026-AF23C54B2E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eb508b-84ce-43fc-b842-cdd6d1d0f552"/>
    <ds:schemaRef ds:uri="043d8930-37e3-4d62-86f8-bb6decb1e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6AE75B-804F-4F03-B4AB-C1119DBBB907}">
  <ds:schemaRefs>
    <ds:schemaRef ds:uri="http://schemas.microsoft.com/sharepoint/v3/contenttype/forms"/>
  </ds:schemaRefs>
</ds:datastoreItem>
</file>

<file path=customXml/itemProps3.xml><?xml version="1.0" encoding="utf-8"?>
<ds:datastoreItem xmlns:ds="http://schemas.openxmlformats.org/officeDocument/2006/customXml" ds:itemID="{9B6858A0-5918-43C4-8DC9-9A31AB1C5005}">
  <ds:schemaRefs>
    <ds:schemaRef ds:uri="http://schemas.microsoft.com/office/infopath/2007/PartnerControls"/>
    <ds:schemaRef ds:uri="http://purl.org/dc/elements/1.1/"/>
    <ds:schemaRef ds:uri="043d8930-37e3-4d62-86f8-bb6decb1e6f2"/>
    <ds:schemaRef ds:uri="http://schemas.microsoft.com/office/2006/documentManagement/types"/>
    <ds:schemaRef ds:uri="http://www.w3.org/XML/1998/namespace"/>
    <ds:schemaRef ds:uri="http://purl.org/dc/terms/"/>
    <ds:schemaRef ds:uri="http://schemas.openxmlformats.org/package/2006/metadata/core-properties"/>
    <ds:schemaRef ds:uri="20eb508b-84ce-43fc-b842-cdd6d1d0f552"/>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5373</TotalTime>
  <Words>3113</Words>
  <Application>Microsoft Office PowerPoint</Application>
  <PresentationFormat>On-screen Show (4:3)</PresentationFormat>
  <Paragraphs>334</Paragraphs>
  <Slides>43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Arial Bold</vt:lpstr>
      <vt:lpstr>Calibri</vt:lpstr>
      <vt:lpstr>Lucida Grande</vt:lpstr>
      <vt:lpstr>ヒラギノ角ゴ ProN W3</vt:lpstr>
      <vt:lpstr>Office Theme</vt:lpstr>
      <vt:lpstr>Mass Transport</vt:lpstr>
      <vt:lpstr>Specification 3.3.4.2   Mass Transport in Plants</vt:lpstr>
      <vt:lpstr>PowerPoint Presentation</vt:lpstr>
      <vt:lpstr>PowerPoint Presentation</vt:lpstr>
      <vt:lpstr>Complex multicellular plants require a mass flow system</vt:lpstr>
      <vt:lpstr>Two Systems of tubes for transport</vt:lpstr>
      <vt:lpstr>Xylem and Phloem tubes are found in vascular Bundles</vt:lpstr>
      <vt:lpstr>PowerPoint Presentation</vt:lpstr>
      <vt:lpstr>The pathway of water through a plant</vt:lpstr>
      <vt:lpstr>Movement of water</vt:lpstr>
      <vt:lpstr>Movement of water out through the stomata in the leaves</vt:lpstr>
      <vt:lpstr>Movement of water across the cells of a leaf </vt:lpstr>
      <vt:lpstr>Water movement pathways </vt:lpstr>
      <vt:lpstr>Movement of water up the stem in the xylem</vt:lpstr>
      <vt:lpstr>Structure of Xylem Tissue</vt:lpstr>
      <vt:lpstr>Spirals (helices) or rings of lignin in tracheids and vessels give a characteristic appearance</vt:lpstr>
      <vt:lpstr>Distribution of Xylem</vt:lpstr>
      <vt:lpstr>PowerPoint Presentation</vt:lpstr>
      <vt:lpstr>Evidence for Cohesion –Tension theory</vt:lpstr>
      <vt:lpstr>Summary of the movement of water up a stem</vt:lpstr>
      <vt:lpstr>Movement of water into roots</vt:lpstr>
      <vt:lpstr>Movement of water and salts into root hair cells</vt:lpstr>
      <vt:lpstr>PowerPoint Presentation</vt:lpstr>
      <vt:lpstr>Potometer</vt:lpstr>
      <vt:lpstr>Set up of Potometer </vt:lpstr>
      <vt:lpstr>Set up of Potometer </vt:lpstr>
      <vt:lpstr>What factors affect transpiration?</vt:lpstr>
      <vt:lpstr>PowerPoint Presentation</vt:lpstr>
      <vt:lpstr>Transport of organic substances in plants</vt:lpstr>
      <vt:lpstr>Structure of Phloem</vt:lpstr>
      <vt:lpstr>PowerPoint Presentation</vt:lpstr>
      <vt:lpstr>Phloem and s</vt:lpstr>
      <vt:lpstr>Transport in the phloem</vt:lpstr>
      <vt:lpstr>Mass Flow Theory</vt:lpstr>
      <vt:lpstr>Transfer of sucrose into sieve elements from photosynthesising tissue</vt:lpstr>
      <vt:lpstr>Source and Sink Cells</vt:lpstr>
      <vt:lpstr>Companion Cells Important</vt:lpstr>
      <vt:lpstr>Major steps in Mass Flow Theory</vt:lpstr>
      <vt:lpstr>Transfer of sucrose into sieve elements into storage or other sink cells</vt:lpstr>
      <vt:lpstr>Evidence - Ringing Experiments</vt:lpstr>
      <vt:lpstr>Radioactive Tracer Experiments</vt:lpstr>
      <vt:lpstr>Additional Evidence</vt:lpstr>
      <vt:lpstr>Evidence for and against the mass flow theory</vt:lpstr>
    </vt:vector>
  </TitlesOfParts>
  <Company>BSF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Lorna Stevenson</dc:creator>
  <cp:lastModifiedBy>Justine Chatwin</cp:lastModifiedBy>
  <cp:revision>105</cp:revision>
  <dcterms:created xsi:type="dcterms:W3CDTF">2013-01-29T17:09:44Z</dcterms:created>
  <dcterms:modified xsi:type="dcterms:W3CDTF">2023-05-24T14:03:59Z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0x01010046E7AF3EF6F8D94FAAF6745212BA088B</vt:lpwstr>
  </property>
</Properties>
</file>