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313" r:id="rId4"/>
    <p:sldId id="314" r:id="rId5"/>
    <p:sldId id="315" r:id="rId6"/>
    <p:sldId id="316" r:id="rId7"/>
    <p:sldId id="317" r:id="rId8"/>
    <p:sldId id="318" r:id="rId9"/>
    <p:sldId id="319" r:id="rId10"/>
    <p:sldId id="320" r:id="rId11"/>
    <p:sldId id="321" r:id="rId12"/>
    <p:sldId id="322" r:id="rId13"/>
    <p:sldId id="323" r:id="rId14"/>
    <p:sldId id="325" r:id="rId15"/>
    <p:sldId id="324" r:id="rId16"/>
    <p:sldId id="326" r:id="rId17"/>
    <p:sldId id="327" r:id="rId18"/>
    <p:sldId id="328" r:id="rId19"/>
    <p:sldId id="329" r:id="rId20"/>
    <p:sldId id="330" r:id="rId21"/>
    <p:sldId id="331" r:id="rId22"/>
    <p:sldId id="332" r:id="rId23"/>
    <p:sldId id="333" r:id="rId24"/>
    <p:sldId id="335" r:id="rId25"/>
    <p:sldId id="336" r:id="rId26"/>
    <p:sldId id="337" r:id="rId27"/>
    <p:sldId id="338" r:id="rId28"/>
    <p:sldId id="339" r:id="rId29"/>
    <p:sldId id="340" r:id="rId30"/>
    <p:sldId id="341" r:id="rId31"/>
    <p:sldId id="334" r:id="rId32"/>
    <p:sldId id="342" r:id="rId33"/>
    <p:sldId id="343" r:id="rId34"/>
    <p:sldId id="344" r:id="rId35"/>
    <p:sldId id="345" r:id="rId36"/>
    <p:sldId id="346" r:id="rId37"/>
    <p:sldId id="347" r:id="rId38"/>
    <p:sldId id="348" r:id="rId39"/>
    <p:sldId id="35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8119-35CC-8133-697F-7F1F07572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2D6666-F4F2-15B2-B9A1-B88949A2F9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349BC0-E9DF-4E18-A1D9-918D9C64CB01}"/>
              </a:ext>
            </a:extLst>
          </p:cNvPr>
          <p:cNvSpPr>
            <a:spLocks noGrp="1"/>
          </p:cNvSpPr>
          <p:nvPr>
            <p:ph type="dt" sz="half" idx="10"/>
          </p:nvPr>
        </p:nvSpPr>
        <p:spPr/>
        <p:txBody>
          <a:bodyPr/>
          <a:lstStyle/>
          <a:p>
            <a:fld id="{1B85241C-46E8-4458-B6DE-33B784133B86}" type="datetimeFigureOut">
              <a:rPr lang="en-GB" smtClean="0"/>
              <a:t>29/03/2023</a:t>
            </a:fld>
            <a:endParaRPr lang="en-GB"/>
          </a:p>
        </p:txBody>
      </p:sp>
      <p:sp>
        <p:nvSpPr>
          <p:cNvPr id="5" name="Footer Placeholder 4">
            <a:extLst>
              <a:ext uri="{FF2B5EF4-FFF2-40B4-BE49-F238E27FC236}">
                <a16:creationId xmlns:a16="http://schemas.microsoft.com/office/drawing/2014/main" id="{024175BF-6545-7FC5-82D7-7FA6B515ED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8F63A4-1FC8-C43C-2F5F-1E0D8B3C0F99}"/>
              </a:ext>
            </a:extLst>
          </p:cNvPr>
          <p:cNvSpPr>
            <a:spLocks noGrp="1"/>
          </p:cNvSpPr>
          <p:nvPr>
            <p:ph type="sldNum" sz="quarter" idx="12"/>
          </p:nvPr>
        </p:nvSpPr>
        <p:spPr/>
        <p:txBody>
          <a:bodyPr/>
          <a:lstStyle/>
          <a:p>
            <a:fld id="{A4219AF7-05A3-44C5-BF03-9697C8CB0C81}" type="slidenum">
              <a:rPr lang="en-GB" smtClean="0"/>
              <a:t>‹#›</a:t>
            </a:fld>
            <a:endParaRPr lang="en-GB"/>
          </a:p>
        </p:txBody>
      </p:sp>
    </p:spTree>
    <p:extLst>
      <p:ext uri="{BB962C8B-B14F-4D97-AF65-F5344CB8AC3E}">
        <p14:creationId xmlns:p14="http://schemas.microsoft.com/office/powerpoint/2010/main" val="299468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A0EB-4EB4-42DB-899D-CF1CA12D27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0D9DED-3236-2279-FE62-FD688325C7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07CFF1-1FDB-0928-27DA-21CAC665212A}"/>
              </a:ext>
            </a:extLst>
          </p:cNvPr>
          <p:cNvSpPr>
            <a:spLocks noGrp="1"/>
          </p:cNvSpPr>
          <p:nvPr>
            <p:ph type="dt" sz="half" idx="10"/>
          </p:nvPr>
        </p:nvSpPr>
        <p:spPr/>
        <p:txBody>
          <a:bodyPr/>
          <a:lstStyle/>
          <a:p>
            <a:fld id="{1B85241C-46E8-4458-B6DE-33B784133B86}" type="datetimeFigureOut">
              <a:rPr lang="en-GB" smtClean="0"/>
              <a:t>29/03/2023</a:t>
            </a:fld>
            <a:endParaRPr lang="en-GB"/>
          </a:p>
        </p:txBody>
      </p:sp>
      <p:sp>
        <p:nvSpPr>
          <p:cNvPr id="5" name="Footer Placeholder 4">
            <a:extLst>
              <a:ext uri="{FF2B5EF4-FFF2-40B4-BE49-F238E27FC236}">
                <a16:creationId xmlns:a16="http://schemas.microsoft.com/office/drawing/2014/main" id="{D38B1EFC-E262-C7C4-9BBE-F142561DA9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B3D54-4D8B-5D01-49F5-5818970010ED}"/>
              </a:ext>
            </a:extLst>
          </p:cNvPr>
          <p:cNvSpPr>
            <a:spLocks noGrp="1"/>
          </p:cNvSpPr>
          <p:nvPr>
            <p:ph type="sldNum" sz="quarter" idx="12"/>
          </p:nvPr>
        </p:nvSpPr>
        <p:spPr/>
        <p:txBody>
          <a:bodyPr/>
          <a:lstStyle/>
          <a:p>
            <a:fld id="{A4219AF7-05A3-44C5-BF03-9697C8CB0C81}" type="slidenum">
              <a:rPr lang="en-GB" smtClean="0"/>
              <a:t>‹#›</a:t>
            </a:fld>
            <a:endParaRPr lang="en-GB"/>
          </a:p>
        </p:txBody>
      </p:sp>
    </p:spTree>
    <p:extLst>
      <p:ext uri="{BB962C8B-B14F-4D97-AF65-F5344CB8AC3E}">
        <p14:creationId xmlns:p14="http://schemas.microsoft.com/office/powerpoint/2010/main" val="2548986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94CC67-476B-B00E-3DDE-1E1DF64B29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5A88B1-BA77-7229-5362-B926160DFD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4165E6-BD7D-0E72-69F1-5850C6521410}"/>
              </a:ext>
            </a:extLst>
          </p:cNvPr>
          <p:cNvSpPr>
            <a:spLocks noGrp="1"/>
          </p:cNvSpPr>
          <p:nvPr>
            <p:ph type="dt" sz="half" idx="10"/>
          </p:nvPr>
        </p:nvSpPr>
        <p:spPr/>
        <p:txBody>
          <a:bodyPr/>
          <a:lstStyle/>
          <a:p>
            <a:fld id="{1B85241C-46E8-4458-B6DE-33B784133B86}" type="datetimeFigureOut">
              <a:rPr lang="en-GB" smtClean="0"/>
              <a:t>29/03/2023</a:t>
            </a:fld>
            <a:endParaRPr lang="en-GB"/>
          </a:p>
        </p:txBody>
      </p:sp>
      <p:sp>
        <p:nvSpPr>
          <p:cNvPr id="5" name="Footer Placeholder 4">
            <a:extLst>
              <a:ext uri="{FF2B5EF4-FFF2-40B4-BE49-F238E27FC236}">
                <a16:creationId xmlns:a16="http://schemas.microsoft.com/office/drawing/2014/main" id="{0D7C1AE7-CCC8-DBFE-14A0-AE4C3A7257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5DEC45-2809-A918-E82A-B317FE39B422}"/>
              </a:ext>
            </a:extLst>
          </p:cNvPr>
          <p:cNvSpPr>
            <a:spLocks noGrp="1"/>
          </p:cNvSpPr>
          <p:nvPr>
            <p:ph type="sldNum" sz="quarter" idx="12"/>
          </p:nvPr>
        </p:nvSpPr>
        <p:spPr/>
        <p:txBody>
          <a:bodyPr/>
          <a:lstStyle/>
          <a:p>
            <a:fld id="{A4219AF7-05A3-44C5-BF03-9697C8CB0C81}" type="slidenum">
              <a:rPr lang="en-GB" smtClean="0"/>
              <a:t>‹#›</a:t>
            </a:fld>
            <a:endParaRPr lang="en-GB"/>
          </a:p>
        </p:txBody>
      </p:sp>
    </p:spTree>
    <p:extLst>
      <p:ext uri="{BB962C8B-B14F-4D97-AF65-F5344CB8AC3E}">
        <p14:creationId xmlns:p14="http://schemas.microsoft.com/office/powerpoint/2010/main" val="188762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F5D7-4E2B-1E4E-32FD-60CBD7D0E7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823BE2-7EE1-1BE1-F5F7-2399E101C4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928DD5-63BD-E905-D8D5-7F6EC44A7D28}"/>
              </a:ext>
            </a:extLst>
          </p:cNvPr>
          <p:cNvSpPr>
            <a:spLocks noGrp="1"/>
          </p:cNvSpPr>
          <p:nvPr>
            <p:ph type="dt" sz="half" idx="10"/>
          </p:nvPr>
        </p:nvSpPr>
        <p:spPr/>
        <p:txBody>
          <a:bodyPr/>
          <a:lstStyle/>
          <a:p>
            <a:fld id="{1B85241C-46E8-4458-B6DE-33B784133B86}" type="datetimeFigureOut">
              <a:rPr lang="en-GB" smtClean="0"/>
              <a:t>29/03/2023</a:t>
            </a:fld>
            <a:endParaRPr lang="en-GB"/>
          </a:p>
        </p:txBody>
      </p:sp>
      <p:sp>
        <p:nvSpPr>
          <p:cNvPr id="5" name="Footer Placeholder 4">
            <a:extLst>
              <a:ext uri="{FF2B5EF4-FFF2-40B4-BE49-F238E27FC236}">
                <a16:creationId xmlns:a16="http://schemas.microsoft.com/office/drawing/2014/main" id="{9E476DFB-73E4-EBCF-955A-2D9CC4490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2C684-9AD0-C491-A373-A602ACF96774}"/>
              </a:ext>
            </a:extLst>
          </p:cNvPr>
          <p:cNvSpPr>
            <a:spLocks noGrp="1"/>
          </p:cNvSpPr>
          <p:nvPr>
            <p:ph type="sldNum" sz="quarter" idx="12"/>
          </p:nvPr>
        </p:nvSpPr>
        <p:spPr/>
        <p:txBody>
          <a:bodyPr/>
          <a:lstStyle/>
          <a:p>
            <a:fld id="{A4219AF7-05A3-44C5-BF03-9697C8CB0C81}" type="slidenum">
              <a:rPr lang="en-GB" smtClean="0"/>
              <a:t>‹#›</a:t>
            </a:fld>
            <a:endParaRPr lang="en-GB"/>
          </a:p>
        </p:txBody>
      </p:sp>
    </p:spTree>
    <p:extLst>
      <p:ext uri="{BB962C8B-B14F-4D97-AF65-F5344CB8AC3E}">
        <p14:creationId xmlns:p14="http://schemas.microsoft.com/office/powerpoint/2010/main" val="64809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AD76-AE7A-74DB-ECE5-80F5DCA6CD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113543-D11C-F7BB-446D-E872EDE81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438866-1083-2BB2-A019-4D8EE128749A}"/>
              </a:ext>
            </a:extLst>
          </p:cNvPr>
          <p:cNvSpPr>
            <a:spLocks noGrp="1"/>
          </p:cNvSpPr>
          <p:nvPr>
            <p:ph type="dt" sz="half" idx="10"/>
          </p:nvPr>
        </p:nvSpPr>
        <p:spPr/>
        <p:txBody>
          <a:bodyPr/>
          <a:lstStyle/>
          <a:p>
            <a:fld id="{1B85241C-46E8-4458-B6DE-33B784133B86}" type="datetimeFigureOut">
              <a:rPr lang="en-GB" smtClean="0"/>
              <a:t>29/03/2023</a:t>
            </a:fld>
            <a:endParaRPr lang="en-GB"/>
          </a:p>
        </p:txBody>
      </p:sp>
      <p:sp>
        <p:nvSpPr>
          <p:cNvPr id="5" name="Footer Placeholder 4">
            <a:extLst>
              <a:ext uri="{FF2B5EF4-FFF2-40B4-BE49-F238E27FC236}">
                <a16:creationId xmlns:a16="http://schemas.microsoft.com/office/drawing/2014/main" id="{4E7D7AF2-4059-EE74-C655-DCDAFD98EC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5A6A1-F131-0499-FD4E-0768B2C4C328}"/>
              </a:ext>
            </a:extLst>
          </p:cNvPr>
          <p:cNvSpPr>
            <a:spLocks noGrp="1"/>
          </p:cNvSpPr>
          <p:nvPr>
            <p:ph type="sldNum" sz="quarter" idx="12"/>
          </p:nvPr>
        </p:nvSpPr>
        <p:spPr/>
        <p:txBody>
          <a:bodyPr/>
          <a:lstStyle/>
          <a:p>
            <a:fld id="{A4219AF7-05A3-44C5-BF03-9697C8CB0C81}" type="slidenum">
              <a:rPr lang="en-GB" smtClean="0"/>
              <a:t>‹#›</a:t>
            </a:fld>
            <a:endParaRPr lang="en-GB"/>
          </a:p>
        </p:txBody>
      </p:sp>
    </p:spTree>
    <p:extLst>
      <p:ext uri="{BB962C8B-B14F-4D97-AF65-F5344CB8AC3E}">
        <p14:creationId xmlns:p14="http://schemas.microsoft.com/office/powerpoint/2010/main" val="41618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62D1-AB4A-088F-E1DC-5A44FE091D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A0E522-C4A7-BAE6-3502-7AE37D13A1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428B99-3058-B6B4-DA37-81E7521DB5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F59AE3-55C3-42AD-54BC-A7C11CB17F62}"/>
              </a:ext>
            </a:extLst>
          </p:cNvPr>
          <p:cNvSpPr>
            <a:spLocks noGrp="1"/>
          </p:cNvSpPr>
          <p:nvPr>
            <p:ph type="dt" sz="half" idx="10"/>
          </p:nvPr>
        </p:nvSpPr>
        <p:spPr/>
        <p:txBody>
          <a:bodyPr/>
          <a:lstStyle/>
          <a:p>
            <a:fld id="{1B85241C-46E8-4458-B6DE-33B784133B86}" type="datetimeFigureOut">
              <a:rPr lang="en-GB" smtClean="0"/>
              <a:t>29/03/2023</a:t>
            </a:fld>
            <a:endParaRPr lang="en-GB"/>
          </a:p>
        </p:txBody>
      </p:sp>
      <p:sp>
        <p:nvSpPr>
          <p:cNvPr id="6" name="Footer Placeholder 5">
            <a:extLst>
              <a:ext uri="{FF2B5EF4-FFF2-40B4-BE49-F238E27FC236}">
                <a16:creationId xmlns:a16="http://schemas.microsoft.com/office/drawing/2014/main" id="{F5D72D6D-CD49-9AAC-8CAF-4582FD1758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4C055A-EA1F-80F5-F403-042319FC487A}"/>
              </a:ext>
            </a:extLst>
          </p:cNvPr>
          <p:cNvSpPr>
            <a:spLocks noGrp="1"/>
          </p:cNvSpPr>
          <p:nvPr>
            <p:ph type="sldNum" sz="quarter" idx="12"/>
          </p:nvPr>
        </p:nvSpPr>
        <p:spPr/>
        <p:txBody>
          <a:bodyPr/>
          <a:lstStyle/>
          <a:p>
            <a:fld id="{A4219AF7-05A3-44C5-BF03-9697C8CB0C81}" type="slidenum">
              <a:rPr lang="en-GB" smtClean="0"/>
              <a:t>‹#›</a:t>
            </a:fld>
            <a:endParaRPr lang="en-GB"/>
          </a:p>
        </p:txBody>
      </p:sp>
    </p:spTree>
    <p:extLst>
      <p:ext uri="{BB962C8B-B14F-4D97-AF65-F5344CB8AC3E}">
        <p14:creationId xmlns:p14="http://schemas.microsoft.com/office/powerpoint/2010/main" val="79120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4FF4-69F3-96E1-5F91-4C0DF06A19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596D65-6FA4-7F3E-8341-034EE9457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4A9F77-2EB3-7E67-6B11-783D08C4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B682C6-BFF0-0F2C-7098-F7E8B95C1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310514-605A-E391-60C9-9C9826996C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1077CD-05F6-D8F7-1ED4-303AD82A8F60}"/>
              </a:ext>
            </a:extLst>
          </p:cNvPr>
          <p:cNvSpPr>
            <a:spLocks noGrp="1"/>
          </p:cNvSpPr>
          <p:nvPr>
            <p:ph type="dt" sz="half" idx="10"/>
          </p:nvPr>
        </p:nvSpPr>
        <p:spPr/>
        <p:txBody>
          <a:bodyPr/>
          <a:lstStyle/>
          <a:p>
            <a:fld id="{1B85241C-46E8-4458-B6DE-33B784133B86}" type="datetimeFigureOut">
              <a:rPr lang="en-GB" smtClean="0"/>
              <a:t>29/03/2023</a:t>
            </a:fld>
            <a:endParaRPr lang="en-GB"/>
          </a:p>
        </p:txBody>
      </p:sp>
      <p:sp>
        <p:nvSpPr>
          <p:cNvPr id="8" name="Footer Placeholder 7">
            <a:extLst>
              <a:ext uri="{FF2B5EF4-FFF2-40B4-BE49-F238E27FC236}">
                <a16:creationId xmlns:a16="http://schemas.microsoft.com/office/drawing/2014/main" id="{90B7D7DB-C76E-797A-64E9-9B45F05A14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489223-814A-7634-CA65-E208CC462BAF}"/>
              </a:ext>
            </a:extLst>
          </p:cNvPr>
          <p:cNvSpPr>
            <a:spLocks noGrp="1"/>
          </p:cNvSpPr>
          <p:nvPr>
            <p:ph type="sldNum" sz="quarter" idx="12"/>
          </p:nvPr>
        </p:nvSpPr>
        <p:spPr/>
        <p:txBody>
          <a:bodyPr/>
          <a:lstStyle/>
          <a:p>
            <a:fld id="{A4219AF7-05A3-44C5-BF03-9697C8CB0C81}" type="slidenum">
              <a:rPr lang="en-GB" smtClean="0"/>
              <a:t>‹#›</a:t>
            </a:fld>
            <a:endParaRPr lang="en-GB"/>
          </a:p>
        </p:txBody>
      </p:sp>
    </p:spTree>
    <p:extLst>
      <p:ext uri="{BB962C8B-B14F-4D97-AF65-F5344CB8AC3E}">
        <p14:creationId xmlns:p14="http://schemas.microsoft.com/office/powerpoint/2010/main" val="10583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8F820-2FB3-54EB-A53E-D84250B3C4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17BDCF-AE8C-0385-B10B-DF0BE9F171E6}"/>
              </a:ext>
            </a:extLst>
          </p:cNvPr>
          <p:cNvSpPr>
            <a:spLocks noGrp="1"/>
          </p:cNvSpPr>
          <p:nvPr>
            <p:ph type="dt" sz="half" idx="10"/>
          </p:nvPr>
        </p:nvSpPr>
        <p:spPr/>
        <p:txBody>
          <a:bodyPr/>
          <a:lstStyle/>
          <a:p>
            <a:fld id="{1B85241C-46E8-4458-B6DE-33B784133B86}" type="datetimeFigureOut">
              <a:rPr lang="en-GB" smtClean="0"/>
              <a:t>29/03/2023</a:t>
            </a:fld>
            <a:endParaRPr lang="en-GB"/>
          </a:p>
        </p:txBody>
      </p:sp>
      <p:sp>
        <p:nvSpPr>
          <p:cNvPr id="4" name="Footer Placeholder 3">
            <a:extLst>
              <a:ext uri="{FF2B5EF4-FFF2-40B4-BE49-F238E27FC236}">
                <a16:creationId xmlns:a16="http://schemas.microsoft.com/office/drawing/2014/main" id="{6EA23136-8DFD-E275-C61F-53763A597C6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CC17AF-68C4-1611-F436-2AA4D66330CE}"/>
              </a:ext>
            </a:extLst>
          </p:cNvPr>
          <p:cNvSpPr>
            <a:spLocks noGrp="1"/>
          </p:cNvSpPr>
          <p:nvPr>
            <p:ph type="sldNum" sz="quarter" idx="12"/>
          </p:nvPr>
        </p:nvSpPr>
        <p:spPr/>
        <p:txBody>
          <a:bodyPr/>
          <a:lstStyle/>
          <a:p>
            <a:fld id="{A4219AF7-05A3-44C5-BF03-9697C8CB0C81}" type="slidenum">
              <a:rPr lang="en-GB" smtClean="0"/>
              <a:t>‹#›</a:t>
            </a:fld>
            <a:endParaRPr lang="en-GB"/>
          </a:p>
        </p:txBody>
      </p:sp>
    </p:spTree>
    <p:extLst>
      <p:ext uri="{BB962C8B-B14F-4D97-AF65-F5344CB8AC3E}">
        <p14:creationId xmlns:p14="http://schemas.microsoft.com/office/powerpoint/2010/main" val="350075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12320C-FD3F-56C4-AA7E-64FD38653AC7}"/>
              </a:ext>
            </a:extLst>
          </p:cNvPr>
          <p:cNvSpPr>
            <a:spLocks noGrp="1"/>
          </p:cNvSpPr>
          <p:nvPr>
            <p:ph type="dt" sz="half" idx="10"/>
          </p:nvPr>
        </p:nvSpPr>
        <p:spPr/>
        <p:txBody>
          <a:bodyPr/>
          <a:lstStyle/>
          <a:p>
            <a:fld id="{1B85241C-46E8-4458-B6DE-33B784133B86}" type="datetimeFigureOut">
              <a:rPr lang="en-GB" smtClean="0"/>
              <a:t>29/03/2023</a:t>
            </a:fld>
            <a:endParaRPr lang="en-GB"/>
          </a:p>
        </p:txBody>
      </p:sp>
      <p:sp>
        <p:nvSpPr>
          <p:cNvPr id="3" name="Footer Placeholder 2">
            <a:extLst>
              <a:ext uri="{FF2B5EF4-FFF2-40B4-BE49-F238E27FC236}">
                <a16:creationId xmlns:a16="http://schemas.microsoft.com/office/drawing/2014/main" id="{D3CD3100-A46F-BE9D-C7E8-5C562D7153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207123-A3B8-6AB5-FBC3-CB119D7CE62B}"/>
              </a:ext>
            </a:extLst>
          </p:cNvPr>
          <p:cNvSpPr>
            <a:spLocks noGrp="1"/>
          </p:cNvSpPr>
          <p:nvPr>
            <p:ph type="sldNum" sz="quarter" idx="12"/>
          </p:nvPr>
        </p:nvSpPr>
        <p:spPr/>
        <p:txBody>
          <a:bodyPr/>
          <a:lstStyle/>
          <a:p>
            <a:fld id="{A4219AF7-05A3-44C5-BF03-9697C8CB0C81}" type="slidenum">
              <a:rPr lang="en-GB" smtClean="0"/>
              <a:t>‹#›</a:t>
            </a:fld>
            <a:endParaRPr lang="en-GB"/>
          </a:p>
        </p:txBody>
      </p:sp>
    </p:spTree>
    <p:extLst>
      <p:ext uri="{BB962C8B-B14F-4D97-AF65-F5344CB8AC3E}">
        <p14:creationId xmlns:p14="http://schemas.microsoft.com/office/powerpoint/2010/main" val="135817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15D2-5061-4CAB-575E-E7D1B5C7AF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AA76C4-3915-58FC-04E9-E3A4828DE9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D8A42B-04EA-F9D0-2212-BBB3250C8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0A943-DA95-1BA0-F45D-66643534ED3E}"/>
              </a:ext>
            </a:extLst>
          </p:cNvPr>
          <p:cNvSpPr>
            <a:spLocks noGrp="1"/>
          </p:cNvSpPr>
          <p:nvPr>
            <p:ph type="dt" sz="half" idx="10"/>
          </p:nvPr>
        </p:nvSpPr>
        <p:spPr/>
        <p:txBody>
          <a:bodyPr/>
          <a:lstStyle/>
          <a:p>
            <a:fld id="{1B85241C-46E8-4458-B6DE-33B784133B86}" type="datetimeFigureOut">
              <a:rPr lang="en-GB" smtClean="0"/>
              <a:t>29/03/2023</a:t>
            </a:fld>
            <a:endParaRPr lang="en-GB"/>
          </a:p>
        </p:txBody>
      </p:sp>
      <p:sp>
        <p:nvSpPr>
          <p:cNvPr id="6" name="Footer Placeholder 5">
            <a:extLst>
              <a:ext uri="{FF2B5EF4-FFF2-40B4-BE49-F238E27FC236}">
                <a16:creationId xmlns:a16="http://schemas.microsoft.com/office/drawing/2014/main" id="{16B86BE2-0399-F1E7-3CE0-47DE6EBFAE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351E8A-8561-79D1-4E6F-234F501761E0}"/>
              </a:ext>
            </a:extLst>
          </p:cNvPr>
          <p:cNvSpPr>
            <a:spLocks noGrp="1"/>
          </p:cNvSpPr>
          <p:nvPr>
            <p:ph type="sldNum" sz="quarter" idx="12"/>
          </p:nvPr>
        </p:nvSpPr>
        <p:spPr/>
        <p:txBody>
          <a:bodyPr/>
          <a:lstStyle/>
          <a:p>
            <a:fld id="{A4219AF7-05A3-44C5-BF03-9697C8CB0C81}" type="slidenum">
              <a:rPr lang="en-GB" smtClean="0"/>
              <a:t>‹#›</a:t>
            </a:fld>
            <a:endParaRPr lang="en-GB"/>
          </a:p>
        </p:txBody>
      </p:sp>
    </p:spTree>
    <p:extLst>
      <p:ext uri="{BB962C8B-B14F-4D97-AF65-F5344CB8AC3E}">
        <p14:creationId xmlns:p14="http://schemas.microsoft.com/office/powerpoint/2010/main" val="406949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658E-5AC2-8798-1099-E477F46311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9D552B-6D57-182E-EBC8-948C4698D4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AB4D37-7F12-0217-E2ED-28D39EA39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3E046-08D3-A48A-9A35-88BD74E9FDB2}"/>
              </a:ext>
            </a:extLst>
          </p:cNvPr>
          <p:cNvSpPr>
            <a:spLocks noGrp="1"/>
          </p:cNvSpPr>
          <p:nvPr>
            <p:ph type="dt" sz="half" idx="10"/>
          </p:nvPr>
        </p:nvSpPr>
        <p:spPr/>
        <p:txBody>
          <a:bodyPr/>
          <a:lstStyle/>
          <a:p>
            <a:fld id="{1B85241C-46E8-4458-B6DE-33B784133B86}" type="datetimeFigureOut">
              <a:rPr lang="en-GB" smtClean="0"/>
              <a:t>29/03/2023</a:t>
            </a:fld>
            <a:endParaRPr lang="en-GB"/>
          </a:p>
        </p:txBody>
      </p:sp>
      <p:sp>
        <p:nvSpPr>
          <p:cNvPr id="6" name="Footer Placeholder 5">
            <a:extLst>
              <a:ext uri="{FF2B5EF4-FFF2-40B4-BE49-F238E27FC236}">
                <a16:creationId xmlns:a16="http://schemas.microsoft.com/office/drawing/2014/main" id="{4EC9D524-0321-0F6B-B1CB-857DD93300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FC484A-E55E-3058-0C40-441D0F0C9184}"/>
              </a:ext>
            </a:extLst>
          </p:cNvPr>
          <p:cNvSpPr>
            <a:spLocks noGrp="1"/>
          </p:cNvSpPr>
          <p:nvPr>
            <p:ph type="sldNum" sz="quarter" idx="12"/>
          </p:nvPr>
        </p:nvSpPr>
        <p:spPr/>
        <p:txBody>
          <a:bodyPr/>
          <a:lstStyle/>
          <a:p>
            <a:fld id="{A4219AF7-05A3-44C5-BF03-9697C8CB0C81}" type="slidenum">
              <a:rPr lang="en-GB" smtClean="0"/>
              <a:t>‹#›</a:t>
            </a:fld>
            <a:endParaRPr lang="en-GB"/>
          </a:p>
        </p:txBody>
      </p:sp>
    </p:spTree>
    <p:extLst>
      <p:ext uri="{BB962C8B-B14F-4D97-AF65-F5344CB8AC3E}">
        <p14:creationId xmlns:p14="http://schemas.microsoft.com/office/powerpoint/2010/main" val="218479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D0A714-EF84-73D7-39B8-45152D070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2C5D83-1B36-316E-C378-73CF5EA060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E93A08-05B4-A986-741F-5854F8496C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5241C-46E8-4458-B6DE-33B784133B86}" type="datetimeFigureOut">
              <a:rPr lang="en-GB" smtClean="0"/>
              <a:t>29/03/2023</a:t>
            </a:fld>
            <a:endParaRPr lang="en-GB"/>
          </a:p>
        </p:txBody>
      </p:sp>
      <p:sp>
        <p:nvSpPr>
          <p:cNvPr id="5" name="Footer Placeholder 4">
            <a:extLst>
              <a:ext uri="{FF2B5EF4-FFF2-40B4-BE49-F238E27FC236}">
                <a16:creationId xmlns:a16="http://schemas.microsoft.com/office/drawing/2014/main" id="{6945EBE2-5F28-391C-5D0C-07A6078414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2E9050-FE6E-F39A-FAD5-D68EA74E48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19AF7-05A3-44C5-BF03-9697C8CB0C81}" type="slidenum">
              <a:rPr lang="en-GB" smtClean="0"/>
              <a:t>‹#›</a:t>
            </a:fld>
            <a:endParaRPr lang="en-GB"/>
          </a:p>
        </p:txBody>
      </p:sp>
    </p:spTree>
    <p:extLst>
      <p:ext uri="{BB962C8B-B14F-4D97-AF65-F5344CB8AC3E}">
        <p14:creationId xmlns:p14="http://schemas.microsoft.com/office/powerpoint/2010/main" val="308869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3.bp.blogspot.com/_cHqGBdoNu1I/R_kpMzlghYI/AAAAAAAAABM/5ZlGEQztYbI/s1600/68-235-gse2.jp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2AD1-1DEE-6412-614D-84E02906B7B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9AE61E2-E4F4-CFCA-BD6B-03E54FBCA4A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6848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Pulmonary Tuberculosis (TB)</a:t>
            </a:r>
          </a:p>
        </p:txBody>
      </p:sp>
      <p:sp>
        <p:nvSpPr>
          <p:cNvPr id="3" name="Content Placeholder 2"/>
          <p:cNvSpPr>
            <a:spLocks noGrp="1"/>
          </p:cNvSpPr>
          <p:nvPr>
            <p:ph idx="1"/>
          </p:nvPr>
        </p:nvSpPr>
        <p:spPr>
          <a:xfrm>
            <a:off x="2567493" y="2323652"/>
            <a:ext cx="6777317" cy="3913660"/>
          </a:xfrm>
        </p:spPr>
        <p:txBody>
          <a:bodyPr>
            <a:normAutofit fontScale="92500" lnSpcReduction="20000"/>
          </a:bodyPr>
          <a:lstStyle/>
          <a:p>
            <a:pPr>
              <a:buNone/>
            </a:pPr>
            <a:r>
              <a:rPr lang="en-GB" b="1" dirty="0"/>
              <a:t>COURSE OF INFECTION (1 of 2 pages)</a:t>
            </a:r>
          </a:p>
          <a:p>
            <a:pPr lvl="0"/>
            <a:r>
              <a:rPr lang="en-US" dirty="0"/>
              <a:t>Bacteria grow and multiply in upper regions of lungs – O2 plentiful</a:t>
            </a:r>
            <a:endParaRPr lang="en-GB" dirty="0"/>
          </a:p>
          <a:p>
            <a:pPr lvl="0"/>
            <a:r>
              <a:rPr lang="en-US" dirty="0"/>
              <a:t>Bacteria produce small lumps like boils, called tubercles.</a:t>
            </a:r>
            <a:endParaRPr lang="en-GB" dirty="0"/>
          </a:p>
          <a:p>
            <a:pPr lvl="0"/>
            <a:r>
              <a:rPr lang="en-US" dirty="0"/>
              <a:t>White blood cells accumulate at site of infection leading to inflammation (primary infection), and most bacteria are killed.</a:t>
            </a:r>
            <a:endParaRPr lang="en-GB" dirty="0"/>
          </a:p>
          <a:p>
            <a:pPr lvl="0"/>
            <a:r>
              <a:rPr lang="en-US" dirty="0"/>
              <a:t>Secondary infection can occur (post-primary tuberculosis) as some bacteria can remain dormant until up to years later.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Pulmonary Tuberculosis (TB)</a:t>
            </a:r>
          </a:p>
        </p:txBody>
      </p:sp>
      <p:sp>
        <p:nvSpPr>
          <p:cNvPr id="3" name="Content Placeholder 2"/>
          <p:cNvSpPr>
            <a:spLocks noGrp="1"/>
          </p:cNvSpPr>
          <p:nvPr>
            <p:ph idx="1"/>
          </p:nvPr>
        </p:nvSpPr>
        <p:spPr>
          <a:xfrm>
            <a:off x="2567493" y="2323652"/>
            <a:ext cx="6777317" cy="3913660"/>
          </a:xfrm>
        </p:spPr>
        <p:txBody>
          <a:bodyPr>
            <a:normAutofit fontScale="92500" lnSpcReduction="20000"/>
          </a:bodyPr>
          <a:lstStyle/>
          <a:p>
            <a:pPr>
              <a:buNone/>
            </a:pPr>
            <a:r>
              <a:rPr lang="en-GB" b="1" dirty="0"/>
              <a:t>COURSE OF INFECTION (2 of 2 pages)</a:t>
            </a:r>
          </a:p>
          <a:p>
            <a:pPr lvl="0"/>
            <a:r>
              <a:rPr lang="en-US" dirty="0"/>
              <a:t>The bacteria grow, multiply and spread through the lungs creating cavities as the lung tissue is damaged, creating scar tissue and more cavities.</a:t>
            </a:r>
            <a:endParaRPr lang="en-GB" dirty="0"/>
          </a:p>
          <a:p>
            <a:pPr lvl="0"/>
            <a:r>
              <a:rPr lang="en-US" dirty="0"/>
              <a:t>Fluid collects in the lungs and breathing becomes difficult.</a:t>
            </a:r>
            <a:endParaRPr lang="en-GB" dirty="0"/>
          </a:p>
          <a:p>
            <a:pPr lvl="0"/>
            <a:r>
              <a:rPr lang="en-US" dirty="0"/>
              <a:t>Common symptoms include coughing up blood, chest pain and fever. </a:t>
            </a:r>
            <a:endParaRPr lang="en-GB" dirty="0"/>
          </a:p>
          <a:p>
            <a:pPr lvl="0"/>
            <a:r>
              <a:rPr lang="en-US" dirty="0"/>
              <a:t>Without treatment the TB spreads to the rest of the body and the person may die.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Pulmonary Tuberculosis (TB)</a:t>
            </a:r>
          </a:p>
        </p:txBody>
      </p:sp>
      <p:sp>
        <p:nvSpPr>
          <p:cNvPr id="3" name="Content Placeholder 2"/>
          <p:cNvSpPr>
            <a:spLocks noGrp="1"/>
          </p:cNvSpPr>
          <p:nvPr>
            <p:ph idx="1"/>
          </p:nvPr>
        </p:nvSpPr>
        <p:spPr>
          <a:xfrm>
            <a:off x="2567493" y="2323652"/>
            <a:ext cx="6777317" cy="3913660"/>
          </a:xfrm>
        </p:spPr>
        <p:txBody>
          <a:bodyPr>
            <a:normAutofit fontScale="70000" lnSpcReduction="20000"/>
          </a:bodyPr>
          <a:lstStyle/>
          <a:p>
            <a:pPr>
              <a:buNone/>
            </a:pPr>
            <a:r>
              <a:rPr lang="en-GB" b="1" dirty="0"/>
              <a:t>TREATMENT</a:t>
            </a:r>
          </a:p>
          <a:p>
            <a:r>
              <a:rPr lang="en-US" dirty="0"/>
              <a:t>Antibiotic drugs are used to treat TB.</a:t>
            </a:r>
            <a:endParaRPr lang="en-GB" dirty="0"/>
          </a:p>
          <a:p>
            <a:r>
              <a:rPr lang="en-US" dirty="0"/>
              <a:t>Vaccination – those not already immune to TB are injected with a weakened (attenuated) strain of </a:t>
            </a:r>
            <a:r>
              <a:rPr lang="en-US" i="1" dirty="0"/>
              <a:t>Mycobacterium </a:t>
            </a:r>
            <a:r>
              <a:rPr lang="en-US" i="1" dirty="0" err="1"/>
              <a:t>bovis</a:t>
            </a:r>
            <a:r>
              <a:rPr lang="en-US" dirty="0"/>
              <a:t>. Due to a vaccination </a:t>
            </a:r>
            <a:r>
              <a:rPr lang="en-US" dirty="0" err="1"/>
              <a:t>programme</a:t>
            </a:r>
            <a:r>
              <a:rPr lang="en-US" dirty="0"/>
              <a:t> in Britain TB is relatively uncommon.</a:t>
            </a:r>
            <a:endParaRPr lang="en-GB" dirty="0"/>
          </a:p>
          <a:p>
            <a:pPr>
              <a:buNone/>
            </a:pPr>
            <a:r>
              <a:rPr lang="en-US" u="sng" dirty="0"/>
              <a:t>Social and economic measures:</a:t>
            </a:r>
            <a:endParaRPr lang="en-GB" u="sng" dirty="0"/>
          </a:p>
          <a:p>
            <a:pPr lvl="0"/>
            <a:r>
              <a:rPr lang="en-US" dirty="0"/>
              <a:t>Education on importance of completing courses of drug treatment for TB</a:t>
            </a:r>
            <a:endParaRPr lang="en-GB" dirty="0"/>
          </a:p>
          <a:p>
            <a:pPr lvl="0"/>
            <a:r>
              <a:rPr lang="en-US" dirty="0"/>
              <a:t>More and better housing</a:t>
            </a:r>
            <a:endParaRPr lang="en-GB" dirty="0"/>
          </a:p>
          <a:p>
            <a:pPr lvl="0"/>
            <a:r>
              <a:rPr lang="en-US" dirty="0"/>
              <a:t>Improved health facilities</a:t>
            </a:r>
            <a:endParaRPr lang="en-GB" dirty="0"/>
          </a:p>
          <a:p>
            <a:r>
              <a:rPr lang="en-US" dirty="0"/>
              <a:t>Better nutrition to ensure that immune systems are not weakened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lide(fromBottom)">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slide(fromBottom)">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slide(fromBottom)">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Pulmonary Tuberculosis (TB)</a:t>
            </a:r>
          </a:p>
        </p:txBody>
      </p:sp>
      <p:sp>
        <p:nvSpPr>
          <p:cNvPr id="3" name="Content Placeholder 2"/>
          <p:cNvSpPr>
            <a:spLocks noGrp="1"/>
          </p:cNvSpPr>
          <p:nvPr>
            <p:ph idx="1"/>
          </p:nvPr>
        </p:nvSpPr>
        <p:spPr>
          <a:xfrm>
            <a:off x="2567493" y="2323652"/>
            <a:ext cx="6777317" cy="3913660"/>
          </a:xfrm>
        </p:spPr>
        <p:txBody>
          <a:bodyPr>
            <a:normAutofit fontScale="85000" lnSpcReduction="20000"/>
          </a:bodyPr>
          <a:lstStyle/>
          <a:p>
            <a:pPr>
              <a:buNone/>
            </a:pPr>
            <a:r>
              <a:rPr lang="en-GB" sz="2600" b="1" dirty="0"/>
              <a:t>PROBLEMS</a:t>
            </a:r>
          </a:p>
          <a:p>
            <a:r>
              <a:rPr lang="en-US" sz="2900" dirty="0"/>
              <a:t>The BCG vaccination has been found to be ineffective (contains a live, </a:t>
            </a:r>
            <a:r>
              <a:rPr lang="en-US" sz="2900" b="1" u="sng" dirty="0">
                <a:solidFill>
                  <a:srgbClr val="92D050"/>
                </a:solidFill>
              </a:rPr>
              <a:t>attenuated</a:t>
            </a:r>
            <a:r>
              <a:rPr lang="en-US" sz="2900" dirty="0"/>
              <a:t> strain of the TB bacterium).</a:t>
            </a:r>
          </a:p>
          <a:p>
            <a:r>
              <a:rPr lang="en-US" sz="2900" dirty="0"/>
              <a:t>It appears that in many people the immune system destroys the bacteria in the vaccine before the immune memory is formed.</a:t>
            </a:r>
          </a:p>
          <a:p>
            <a:r>
              <a:rPr lang="en-US" sz="2900" dirty="0"/>
              <a:t> It has also been discovered that strains of TB are resistant to most of the antibiotic drugs currently used to treat the disease. </a:t>
            </a:r>
          </a:p>
          <a:p>
            <a:r>
              <a:rPr lang="en-US" sz="2900" dirty="0"/>
              <a:t>An increasing number of the population could be at risk of TB infection.</a:t>
            </a:r>
            <a:endParaRPr lang="en-GB"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l="36246" t="20297" r="37189" b="24579"/>
          <a:stretch>
            <a:fillRect/>
          </a:stretch>
        </p:blipFill>
        <p:spPr bwMode="auto">
          <a:xfrm>
            <a:off x="4439816" y="2276872"/>
            <a:ext cx="3456384" cy="4032448"/>
          </a:xfrm>
          <a:prstGeom prst="rect">
            <a:avLst/>
          </a:prstGeom>
          <a:noFill/>
          <a:ln w="9525">
            <a:noFill/>
            <a:miter lim="800000"/>
            <a:headEnd/>
            <a:tailEnd/>
          </a:ln>
        </p:spPr>
      </p:pic>
      <p:sp>
        <p:nvSpPr>
          <p:cNvPr id="5" name="Title 1"/>
          <p:cNvSpPr>
            <a:spLocks noGrp="1"/>
          </p:cNvSpPr>
          <p:nvPr>
            <p:ph type="title"/>
          </p:nvPr>
        </p:nvSpPr>
        <p:spPr>
          <a:xfrm>
            <a:off x="2567490" y="991242"/>
            <a:ext cx="7200918" cy="1141615"/>
          </a:xfrm>
        </p:spPr>
        <p:txBody>
          <a:bodyPr wrap="square">
            <a:noAutofit/>
          </a:bodyPr>
          <a:lstStyle/>
          <a:p>
            <a:r>
              <a:rPr lang="en-GB" dirty="0"/>
              <a:t>Questions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3068960"/>
            <a:ext cx="7024744" cy="1143000"/>
          </a:xfrm>
        </p:spPr>
        <p:txBody>
          <a:bodyPr>
            <a:noAutofit/>
          </a:bodyPr>
          <a:lstStyle/>
          <a:p>
            <a:pPr algn="ctr"/>
            <a:r>
              <a:rPr lang="en-GB" sz="11500" dirty="0"/>
              <a:t>Asthma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a:t>
            </a:r>
          </a:p>
        </p:txBody>
      </p:sp>
      <p:sp>
        <p:nvSpPr>
          <p:cNvPr id="3" name="Content Placeholder 2"/>
          <p:cNvSpPr>
            <a:spLocks noGrp="1"/>
          </p:cNvSpPr>
          <p:nvPr>
            <p:ph idx="1"/>
          </p:nvPr>
        </p:nvSpPr>
        <p:spPr/>
        <p:txBody>
          <a:bodyPr>
            <a:normAutofit/>
          </a:bodyPr>
          <a:lstStyle/>
          <a:p>
            <a:r>
              <a:rPr lang="en-US" dirty="0"/>
              <a:t>Asthma affects approximately 5 million people in the UK. Asthma attacks can be triggered by a variety of </a:t>
            </a:r>
            <a:r>
              <a:rPr lang="en-US" b="1" u="sng" dirty="0">
                <a:solidFill>
                  <a:srgbClr val="92D050"/>
                </a:solidFill>
              </a:rPr>
              <a:t>allergens</a:t>
            </a:r>
            <a:r>
              <a:rPr lang="en-US" dirty="0"/>
              <a:t>.</a:t>
            </a:r>
            <a:endParaRPr lang="en-GB" dirty="0"/>
          </a:p>
          <a:p>
            <a:r>
              <a:rPr lang="en-GB" dirty="0"/>
              <a:t>An allergen is a substance that triggers an allergic reaction</a:t>
            </a:r>
          </a:p>
          <a:p>
            <a:r>
              <a:rPr lang="en-GB" dirty="0"/>
              <a:t>Examples of allergens include fur, feathers, pollen, tobacco smoke, pollutant gasses [SO</a:t>
            </a:r>
            <a:r>
              <a:rPr lang="en-GB" baseline="-25000" dirty="0"/>
              <a:t>2</a:t>
            </a:r>
            <a:r>
              <a:rPr lang="en-GB" dirty="0"/>
              <a:t>, nitrous oxides], cold air, dust mites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Attacks</a:t>
            </a:r>
          </a:p>
        </p:txBody>
      </p:sp>
      <p:sp>
        <p:nvSpPr>
          <p:cNvPr id="3" name="Content Placeholder 2"/>
          <p:cNvSpPr>
            <a:spLocks noGrp="1"/>
          </p:cNvSpPr>
          <p:nvPr>
            <p:ph idx="1"/>
          </p:nvPr>
        </p:nvSpPr>
        <p:spPr>
          <a:xfrm>
            <a:off x="2567493" y="2323652"/>
            <a:ext cx="6777317" cy="4129684"/>
          </a:xfrm>
        </p:spPr>
        <p:txBody>
          <a:bodyPr>
            <a:normAutofit fontScale="77500" lnSpcReduction="20000"/>
          </a:bodyPr>
          <a:lstStyle/>
          <a:p>
            <a:pPr lvl="0"/>
            <a:r>
              <a:rPr lang="en-US" dirty="0"/>
              <a:t>The muscle tissue in the walls of the bronchi and bronchioles </a:t>
            </a:r>
            <a:r>
              <a:rPr lang="en-US" b="1" u="sng" dirty="0">
                <a:solidFill>
                  <a:srgbClr val="92D050"/>
                </a:solidFill>
              </a:rPr>
              <a:t>contracts</a:t>
            </a:r>
            <a:r>
              <a:rPr lang="en-US" dirty="0"/>
              <a:t>. This reduces the </a:t>
            </a:r>
            <a:r>
              <a:rPr lang="en-US" b="1" u="sng" dirty="0">
                <a:solidFill>
                  <a:srgbClr val="92D050"/>
                </a:solidFill>
              </a:rPr>
              <a:t>diameter</a:t>
            </a:r>
            <a:r>
              <a:rPr lang="en-US" dirty="0"/>
              <a:t> of the airway</a:t>
            </a:r>
            <a:endParaRPr lang="en-GB" dirty="0"/>
          </a:p>
          <a:p>
            <a:pPr lvl="0"/>
            <a:r>
              <a:rPr lang="en-US" dirty="0"/>
              <a:t>The epithelial cells lining the walls secrete larger quantities of </a:t>
            </a:r>
            <a:r>
              <a:rPr lang="en-US" b="1" u="sng" dirty="0">
                <a:solidFill>
                  <a:srgbClr val="92D050"/>
                </a:solidFill>
              </a:rPr>
              <a:t>mucus</a:t>
            </a:r>
            <a:r>
              <a:rPr lang="en-US" dirty="0"/>
              <a:t> than normal, this obstructs the thinner tubes.</a:t>
            </a:r>
            <a:endParaRPr lang="en-GB" dirty="0"/>
          </a:p>
          <a:p>
            <a:pPr lvl="0"/>
            <a:r>
              <a:rPr lang="en-US" dirty="0"/>
              <a:t>Mast cells secrete a chemical called </a:t>
            </a:r>
            <a:r>
              <a:rPr lang="en-US" b="1" u="sng" dirty="0">
                <a:solidFill>
                  <a:srgbClr val="92D050"/>
                </a:solidFill>
              </a:rPr>
              <a:t>histamine</a:t>
            </a:r>
            <a:r>
              <a:rPr lang="en-US" b="1" dirty="0">
                <a:solidFill>
                  <a:srgbClr val="92D050"/>
                </a:solidFill>
              </a:rPr>
              <a:t> </a:t>
            </a:r>
            <a:r>
              <a:rPr lang="en-US" dirty="0"/>
              <a:t>which makes the linings inflamed and swollen.</a:t>
            </a:r>
            <a:endParaRPr lang="en-GB" dirty="0"/>
          </a:p>
          <a:p>
            <a:pPr lvl="0"/>
            <a:r>
              <a:rPr lang="en-US" dirty="0"/>
              <a:t>Blood vessels </a:t>
            </a:r>
            <a:r>
              <a:rPr lang="en-US" b="1" u="sng" dirty="0">
                <a:solidFill>
                  <a:srgbClr val="92D050"/>
                </a:solidFill>
              </a:rPr>
              <a:t>dilate</a:t>
            </a:r>
            <a:r>
              <a:rPr lang="en-US" dirty="0"/>
              <a:t> and become more ‘leaky’. Fluid leaves the capillaries and enters the airways. This allows </a:t>
            </a:r>
            <a:r>
              <a:rPr lang="en-US" b="1" u="sng" dirty="0">
                <a:solidFill>
                  <a:srgbClr val="92D050"/>
                </a:solidFill>
              </a:rPr>
              <a:t>white</a:t>
            </a:r>
            <a:r>
              <a:rPr lang="en-US" b="1" dirty="0">
                <a:solidFill>
                  <a:srgbClr val="92D050"/>
                </a:solidFill>
              </a:rPr>
              <a:t> </a:t>
            </a:r>
            <a:r>
              <a:rPr lang="en-US" b="1" u="sng" dirty="0">
                <a:solidFill>
                  <a:srgbClr val="92D050"/>
                </a:solidFill>
              </a:rPr>
              <a:t>blood</a:t>
            </a:r>
            <a:r>
              <a:rPr lang="en-US" b="1" dirty="0">
                <a:solidFill>
                  <a:srgbClr val="92D050"/>
                </a:solidFill>
              </a:rPr>
              <a:t> </a:t>
            </a:r>
            <a:r>
              <a:rPr lang="en-US" b="1" u="sng" dirty="0">
                <a:solidFill>
                  <a:srgbClr val="92D050"/>
                </a:solidFill>
              </a:rPr>
              <a:t>cells</a:t>
            </a:r>
            <a:r>
              <a:rPr lang="en-US" b="1" dirty="0">
                <a:solidFill>
                  <a:srgbClr val="92D050"/>
                </a:solidFill>
              </a:rPr>
              <a:t> </a:t>
            </a:r>
            <a:r>
              <a:rPr lang="en-US" dirty="0"/>
              <a:t>to move to the tissue where they respond to the ‘invaders’.</a:t>
            </a:r>
            <a:endParaRPr lang="en-GB" dirty="0"/>
          </a:p>
          <a:p>
            <a:pPr lvl="0"/>
            <a:r>
              <a:rPr lang="en-US" dirty="0"/>
              <a:t>The muscle surrounding the bronchioles </a:t>
            </a:r>
            <a:r>
              <a:rPr lang="en-US" b="1" u="sng" dirty="0">
                <a:solidFill>
                  <a:srgbClr val="92D050"/>
                </a:solidFill>
              </a:rPr>
              <a:t>contracts</a:t>
            </a:r>
            <a:r>
              <a:rPr lang="en-US" b="1" dirty="0">
                <a:solidFill>
                  <a:srgbClr val="92D050"/>
                </a:solidFill>
              </a:rPr>
              <a:t> </a:t>
            </a:r>
            <a:r>
              <a:rPr lang="en-US" dirty="0"/>
              <a:t>and so constricts the airways.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glorysurgery.com/wp-content/uploads/asthma-lungs.jpg"/>
          <p:cNvPicPr>
            <a:picLocks noChangeAspect="1" noChangeArrowheads="1"/>
          </p:cNvPicPr>
          <p:nvPr/>
        </p:nvPicPr>
        <p:blipFill>
          <a:blip r:embed="rId2" cstate="print"/>
          <a:srcRect/>
          <a:stretch>
            <a:fillRect/>
          </a:stretch>
        </p:blipFill>
        <p:spPr bwMode="auto">
          <a:xfrm>
            <a:off x="2351584" y="908720"/>
            <a:ext cx="7370516" cy="547260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Symptoms</a:t>
            </a:r>
          </a:p>
        </p:txBody>
      </p:sp>
      <p:sp>
        <p:nvSpPr>
          <p:cNvPr id="3" name="Content Placeholder 2"/>
          <p:cNvSpPr>
            <a:spLocks noGrp="1"/>
          </p:cNvSpPr>
          <p:nvPr>
            <p:ph idx="1"/>
          </p:nvPr>
        </p:nvSpPr>
        <p:spPr/>
        <p:txBody>
          <a:bodyPr/>
          <a:lstStyle/>
          <a:p>
            <a:pPr marL="0">
              <a:buNone/>
            </a:pPr>
            <a:r>
              <a:rPr lang="en-US" b="1" dirty="0"/>
              <a:t>DIFFICULTY BREATHING</a:t>
            </a:r>
          </a:p>
          <a:p>
            <a:pPr marL="0">
              <a:buNone/>
            </a:pPr>
            <a:r>
              <a:rPr lang="en-US" dirty="0"/>
              <a:t>Constriction of bronchi and bronchioles, inflammation and additional mucus restrict how much air can enter.</a:t>
            </a:r>
          </a:p>
          <a:p>
            <a:pPr marL="0">
              <a:buNone/>
            </a:pPr>
            <a:endParaRPr lang="en-US" dirty="0"/>
          </a:p>
          <a:p>
            <a:pPr marL="0">
              <a:buNone/>
            </a:pPr>
            <a:r>
              <a:rPr lang="en-US" b="1" dirty="0"/>
              <a:t>WHEEZING</a:t>
            </a:r>
          </a:p>
          <a:p>
            <a:pPr marL="0">
              <a:buNone/>
            </a:pPr>
            <a:r>
              <a:rPr lang="en-US" dirty="0"/>
              <a:t>Sound caused by air passing through narrowed airways.</a:t>
            </a:r>
            <a:endParaRPr lang="en-GB" dirty="0"/>
          </a:p>
          <a:p>
            <a:pPr marL="0">
              <a:buNone/>
            </a:pPr>
            <a:endParaRPr lang="en-GB" dirty="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2564904"/>
            <a:ext cx="7024744" cy="1143000"/>
          </a:xfrm>
        </p:spPr>
        <p:txBody>
          <a:bodyPr>
            <a:noAutofit/>
          </a:bodyPr>
          <a:lstStyle/>
          <a:p>
            <a:pPr algn="ctr"/>
            <a:r>
              <a:rPr lang="en-GB" sz="6600" dirty="0"/>
              <a:t>Lung Diseases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Symptoms</a:t>
            </a:r>
          </a:p>
        </p:txBody>
      </p:sp>
      <p:sp>
        <p:nvSpPr>
          <p:cNvPr id="3" name="Content Placeholder 2"/>
          <p:cNvSpPr>
            <a:spLocks noGrp="1"/>
          </p:cNvSpPr>
          <p:nvPr>
            <p:ph idx="1"/>
          </p:nvPr>
        </p:nvSpPr>
        <p:spPr/>
        <p:txBody>
          <a:bodyPr/>
          <a:lstStyle/>
          <a:p>
            <a:pPr marL="0">
              <a:buNone/>
            </a:pPr>
            <a:r>
              <a:rPr lang="en-US" b="1" dirty="0"/>
              <a:t>TIGHT FEELING IN CHEST</a:t>
            </a:r>
          </a:p>
          <a:p>
            <a:pPr marL="0">
              <a:buNone/>
            </a:pPr>
            <a:r>
              <a:rPr lang="en-US" dirty="0"/>
              <a:t>Pain caused by not being able to ventilate lungs properly – due to restrictions</a:t>
            </a:r>
            <a:endParaRPr lang="en-GB" dirty="0"/>
          </a:p>
          <a:p>
            <a:pPr marL="0">
              <a:buNone/>
            </a:pPr>
            <a:endParaRPr lang="en-US" dirty="0"/>
          </a:p>
          <a:p>
            <a:pPr marL="0">
              <a:buNone/>
            </a:pPr>
            <a:r>
              <a:rPr lang="en-US" b="1" dirty="0"/>
              <a:t>COUGHING</a:t>
            </a:r>
          </a:p>
          <a:p>
            <a:pPr marL="0">
              <a:buNone/>
            </a:pPr>
            <a:r>
              <a:rPr lang="en-US" dirty="0"/>
              <a:t>Reflex response to obstructed bronchi and bronchioles to try and clear them.</a:t>
            </a:r>
            <a:endParaRPr lang="en-GB" dirty="0"/>
          </a:p>
          <a:p>
            <a:pPr marL="0">
              <a:buNone/>
            </a:pPr>
            <a:endParaRPr lang="en-GB" dirty="0"/>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Summary</a:t>
            </a:r>
          </a:p>
        </p:txBody>
      </p:sp>
      <p:sp>
        <p:nvSpPr>
          <p:cNvPr id="3" name="Content Placeholder 2"/>
          <p:cNvSpPr>
            <a:spLocks noGrp="1"/>
          </p:cNvSpPr>
          <p:nvPr>
            <p:ph idx="1"/>
          </p:nvPr>
        </p:nvSpPr>
        <p:spPr>
          <a:xfrm>
            <a:off x="2567493" y="2323652"/>
            <a:ext cx="6777317" cy="4057676"/>
          </a:xfrm>
        </p:spPr>
        <p:txBody>
          <a:bodyPr>
            <a:normAutofit fontScale="92500" lnSpcReduction="10000"/>
          </a:bodyPr>
          <a:lstStyle/>
          <a:p>
            <a:r>
              <a:rPr lang="en-US" dirty="0"/>
              <a:t>There is restricted flow of air in and out of the alveoli making it difficult to </a:t>
            </a:r>
            <a:r>
              <a:rPr lang="en-US" b="1" u="sng" dirty="0">
                <a:solidFill>
                  <a:srgbClr val="92D050"/>
                </a:solidFill>
              </a:rPr>
              <a:t>ventilate</a:t>
            </a:r>
            <a:r>
              <a:rPr lang="en-US" dirty="0"/>
              <a:t> the lungs and maintain a </a:t>
            </a:r>
            <a:r>
              <a:rPr lang="en-US" b="1" u="sng" dirty="0">
                <a:solidFill>
                  <a:srgbClr val="92D050"/>
                </a:solidFill>
              </a:rPr>
              <a:t>diffusion</a:t>
            </a:r>
            <a:r>
              <a:rPr lang="en-US" dirty="0"/>
              <a:t> </a:t>
            </a:r>
            <a:r>
              <a:rPr lang="en-US" b="1" u="sng" dirty="0">
                <a:solidFill>
                  <a:srgbClr val="92D050"/>
                </a:solidFill>
              </a:rPr>
              <a:t>gradient</a:t>
            </a:r>
            <a:r>
              <a:rPr lang="en-US" dirty="0"/>
              <a:t> across the exchange surface. </a:t>
            </a:r>
          </a:p>
          <a:p>
            <a:r>
              <a:rPr lang="en-US" dirty="0"/>
              <a:t>The volume of air reaching the alveoli and therefore the oxygen getting in to the blood is greatly </a:t>
            </a:r>
            <a:r>
              <a:rPr lang="en-US" b="1" u="sng" dirty="0">
                <a:solidFill>
                  <a:srgbClr val="92D050"/>
                </a:solidFill>
              </a:rPr>
              <a:t>reduced</a:t>
            </a:r>
            <a:r>
              <a:rPr lang="en-US" dirty="0"/>
              <a:t>. </a:t>
            </a:r>
          </a:p>
          <a:p>
            <a:r>
              <a:rPr lang="en-US" dirty="0"/>
              <a:t>The person may turn bluish in </a:t>
            </a:r>
            <a:r>
              <a:rPr lang="en-US" dirty="0" err="1"/>
              <a:t>colour</a:t>
            </a:r>
            <a:r>
              <a:rPr lang="en-US" dirty="0"/>
              <a:t> – called </a:t>
            </a:r>
            <a:r>
              <a:rPr lang="en-US" b="1" u="sng" dirty="0">
                <a:solidFill>
                  <a:srgbClr val="92D050"/>
                </a:solidFill>
              </a:rPr>
              <a:t>cyanosis</a:t>
            </a:r>
            <a:r>
              <a:rPr lang="en-US" dirty="0"/>
              <a:t>. </a:t>
            </a:r>
          </a:p>
          <a:p>
            <a:r>
              <a:rPr lang="en-US" dirty="0"/>
              <a:t>Reduced oxygen supply to the brain reduces respiration and is eventually fatal.</a:t>
            </a:r>
            <a:endParaRPr lang="en-GB" dirty="0"/>
          </a:p>
          <a:p>
            <a:pPr marL="0">
              <a:buNone/>
            </a:pPr>
            <a:endParaRPr lang="en-GB" dirty="0"/>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Treatment</a:t>
            </a:r>
          </a:p>
        </p:txBody>
      </p:sp>
      <p:sp>
        <p:nvSpPr>
          <p:cNvPr id="3" name="Content Placeholder 2"/>
          <p:cNvSpPr>
            <a:spLocks noGrp="1"/>
          </p:cNvSpPr>
          <p:nvPr>
            <p:ph idx="1"/>
          </p:nvPr>
        </p:nvSpPr>
        <p:spPr/>
        <p:txBody>
          <a:bodyPr/>
          <a:lstStyle/>
          <a:p>
            <a:r>
              <a:rPr lang="en-US" dirty="0"/>
              <a:t>Asthma sufferers can do two things:</a:t>
            </a:r>
            <a:endParaRPr lang="en-GB" dirty="0"/>
          </a:p>
          <a:p>
            <a:pPr lvl="2"/>
            <a:r>
              <a:rPr lang="en-US" dirty="0"/>
              <a:t>Avoid allergens as much as possible</a:t>
            </a:r>
            <a:endParaRPr lang="en-GB" dirty="0"/>
          </a:p>
          <a:p>
            <a:pPr lvl="2"/>
            <a:r>
              <a:rPr lang="en-US" dirty="0"/>
              <a:t>Use drugs that relax the muscles in the bronchial walls so that the airways open up again – taken using an inhaler. Other drugs can be taken to reduce the inflammation.</a:t>
            </a:r>
            <a:endParaRPr lang="en-GB" dirty="0"/>
          </a:p>
          <a:p>
            <a:endParaRPr lang="en-GB" dirty="0"/>
          </a:p>
        </p:txBody>
      </p:sp>
      <p:pic>
        <p:nvPicPr>
          <p:cNvPr id="88066" name="Picture 2" descr="The image “http://www.ambulancesforasthma.net.au/images/asthmapuffersf.jpg” cannot be displayed, because it contains errors."/>
          <p:cNvPicPr>
            <a:picLocks noChangeAspect="1" noChangeArrowheads="1"/>
          </p:cNvPicPr>
          <p:nvPr/>
        </p:nvPicPr>
        <p:blipFill>
          <a:blip r:embed="rId2" cstate="print"/>
          <a:srcRect/>
          <a:stretch>
            <a:fillRect/>
          </a:stretch>
        </p:blipFill>
        <p:spPr bwMode="auto">
          <a:xfrm>
            <a:off x="7608168" y="4462331"/>
            <a:ext cx="2539876" cy="19897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3284984"/>
            <a:ext cx="7024744" cy="1143000"/>
          </a:xfrm>
        </p:spPr>
        <p:txBody>
          <a:bodyPr>
            <a:noAutofit/>
          </a:bodyPr>
          <a:lstStyle/>
          <a:p>
            <a:pPr algn="ctr"/>
            <a:r>
              <a:rPr lang="en-GB" sz="6600" dirty="0"/>
              <a:t>Pulmonary Fibrosis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Pulmonary Fibrosis</a:t>
            </a:r>
          </a:p>
        </p:txBody>
      </p:sp>
      <p:sp>
        <p:nvSpPr>
          <p:cNvPr id="3" name="Content Placeholder 2"/>
          <p:cNvSpPr>
            <a:spLocks noGrp="1"/>
          </p:cNvSpPr>
          <p:nvPr>
            <p:ph idx="1"/>
          </p:nvPr>
        </p:nvSpPr>
        <p:spPr/>
        <p:txBody>
          <a:bodyPr/>
          <a:lstStyle/>
          <a:p>
            <a:r>
              <a:rPr lang="en-US" dirty="0"/>
              <a:t>Pulmonary fibrosis occurs when scars form on the epithelium of the lungs. </a:t>
            </a:r>
          </a:p>
          <a:p>
            <a:r>
              <a:rPr lang="en-US" dirty="0"/>
              <a:t>The epithelium becomes irreversibly </a:t>
            </a:r>
            <a:r>
              <a:rPr lang="en-US" b="1" u="sng" dirty="0">
                <a:solidFill>
                  <a:srgbClr val="92D050"/>
                </a:solidFill>
              </a:rPr>
              <a:t>thickened</a:t>
            </a:r>
            <a:r>
              <a:rPr lang="en-US" dirty="0"/>
              <a:t>. </a:t>
            </a:r>
          </a:p>
          <a:p>
            <a:r>
              <a:rPr lang="en-US" dirty="0"/>
              <a:t>The fibrosis also reduces the elasticity of the lungs therefore making it more difficult to breathe out and </a:t>
            </a:r>
            <a:r>
              <a:rPr lang="en-US" b="1" u="sng" dirty="0">
                <a:solidFill>
                  <a:srgbClr val="92D050"/>
                </a:solidFill>
              </a:rPr>
              <a:t>ventilate</a:t>
            </a:r>
            <a:r>
              <a:rPr lang="en-US" dirty="0"/>
              <a:t> the lungs.</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Pulmonary Fibrosis</a:t>
            </a:r>
          </a:p>
        </p:txBody>
      </p:sp>
      <p:sp>
        <p:nvSpPr>
          <p:cNvPr id="3" name="Content Placeholder 2"/>
          <p:cNvSpPr>
            <a:spLocks noGrp="1"/>
          </p:cNvSpPr>
          <p:nvPr>
            <p:ph idx="1"/>
          </p:nvPr>
        </p:nvSpPr>
        <p:spPr>
          <a:xfrm>
            <a:off x="2567493" y="2323652"/>
            <a:ext cx="6777317" cy="4129684"/>
          </a:xfrm>
        </p:spPr>
        <p:txBody>
          <a:bodyPr>
            <a:normAutofit fontScale="92500"/>
          </a:bodyPr>
          <a:lstStyle/>
          <a:p>
            <a:r>
              <a:rPr lang="en-US" dirty="0"/>
              <a:t>There are large cells in the alveoli called </a:t>
            </a:r>
            <a:r>
              <a:rPr lang="en-US" b="1" u="sng" dirty="0">
                <a:solidFill>
                  <a:srgbClr val="92D050"/>
                </a:solidFill>
              </a:rPr>
              <a:t>macrophages</a:t>
            </a:r>
            <a:r>
              <a:rPr lang="en-US" dirty="0"/>
              <a:t> that can engulf </a:t>
            </a:r>
            <a:r>
              <a:rPr lang="en-US" b="1" u="sng" dirty="0">
                <a:solidFill>
                  <a:srgbClr val="92D050"/>
                </a:solidFill>
              </a:rPr>
              <a:t>bacteria</a:t>
            </a:r>
            <a:r>
              <a:rPr lang="en-US" u="sng" dirty="0"/>
              <a:t> </a:t>
            </a:r>
            <a:r>
              <a:rPr lang="en-US" dirty="0"/>
              <a:t>and foreign particles such as dust. </a:t>
            </a:r>
          </a:p>
          <a:p>
            <a:r>
              <a:rPr lang="en-US" dirty="0"/>
              <a:t>There are no cilia in this section to sweep out the mucus that normally traps tiny particles. </a:t>
            </a:r>
          </a:p>
          <a:p>
            <a:r>
              <a:rPr lang="en-US" dirty="0"/>
              <a:t>The macrophages move into the connective tissue round the alveoli by squeezing between cells of the alveolar walls. </a:t>
            </a:r>
          </a:p>
          <a:p>
            <a:r>
              <a:rPr lang="en-US" dirty="0"/>
              <a:t>They wrap around particles and remove them from the lungs.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Pulmonary Fibrosis</a:t>
            </a:r>
          </a:p>
        </p:txBody>
      </p:sp>
      <p:sp>
        <p:nvSpPr>
          <p:cNvPr id="3" name="Content Placeholder 2"/>
          <p:cNvSpPr>
            <a:spLocks noGrp="1"/>
          </p:cNvSpPr>
          <p:nvPr>
            <p:ph idx="1"/>
          </p:nvPr>
        </p:nvSpPr>
        <p:spPr>
          <a:xfrm>
            <a:off x="2567493" y="2323652"/>
            <a:ext cx="6777317" cy="4129684"/>
          </a:xfrm>
        </p:spPr>
        <p:txBody>
          <a:bodyPr>
            <a:normAutofit/>
          </a:bodyPr>
          <a:lstStyle/>
          <a:p>
            <a:r>
              <a:rPr lang="en-US" dirty="0"/>
              <a:t>When there are large amounts of dust particles e.g. in occupations such as mining and quarrying, the macrophages can build up in the connective tissue and cause the formation of fibrous tissue that develops into hard lumps, reducing the </a:t>
            </a:r>
            <a:r>
              <a:rPr lang="en-US" b="1" u="sng" dirty="0">
                <a:solidFill>
                  <a:srgbClr val="92D050"/>
                </a:solidFill>
              </a:rPr>
              <a:t>elasticity</a:t>
            </a:r>
            <a:r>
              <a:rPr lang="en-US" dirty="0"/>
              <a:t> of the lungs.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What is the effect on diffusion across the gas exchange surface?</a:t>
            </a:r>
          </a:p>
        </p:txBody>
      </p:sp>
      <p:sp>
        <p:nvSpPr>
          <p:cNvPr id="3" name="Content Placeholder 2"/>
          <p:cNvSpPr>
            <a:spLocks noGrp="1"/>
          </p:cNvSpPr>
          <p:nvPr>
            <p:ph idx="1"/>
          </p:nvPr>
        </p:nvSpPr>
        <p:spPr>
          <a:xfrm>
            <a:off x="2927649" y="2492896"/>
            <a:ext cx="6777317" cy="4129684"/>
          </a:xfrm>
        </p:spPr>
        <p:txBody>
          <a:bodyPr>
            <a:normAutofit/>
          </a:bodyPr>
          <a:lstStyle/>
          <a:p>
            <a:pPr marL="0">
              <a:buNone/>
            </a:pPr>
            <a:r>
              <a:rPr lang="en-US" dirty="0">
                <a:solidFill>
                  <a:srgbClr val="FF0000"/>
                </a:solidFill>
              </a:rPr>
              <a:t>The linings of the alveoli must be thin to allow efficient diffusion of respiratory gases. In patients with fibrosis oxygen diffuses into the blood at a slower rate as the diffusion pathway is increased.</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9090" name="Picture 2" descr=" "/>
          <p:cNvPicPr>
            <a:picLocks noChangeAspect="1" noChangeArrowheads="1"/>
          </p:cNvPicPr>
          <p:nvPr/>
        </p:nvPicPr>
        <p:blipFill>
          <a:blip r:embed="rId2" cstate="print"/>
          <a:srcRect/>
          <a:stretch>
            <a:fillRect/>
          </a:stretch>
        </p:blipFill>
        <p:spPr bwMode="auto">
          <a:xfrm>
            <a:off x="2351584" y="692696"/>
            <a:ext cx="4176464" cy="5711929"/>
          </a:xfrm>
          <a:prstGeom prst="rect">
            <a:avLst/>
          </a:prstGeom>
          <a:noFill/>
          <a:ln w="9525">
            <a:noFill/>
            <a:miter lim="800000"/>
            <a:headEnd/>
            <a:tailEnd/>
          </a:ln>
        </p:spPr>
      </p:pic>
      <p:sp>
        <p:nvSpPr>
          <p:cNvPr id="89092" name="Rectangle 4"/>
          <p:cNvSpPr>
            <a:spLocks noChangeArrowheads="1"/>
          </p:cNvSpPr>
          <p:nvPr/>
        </p:nvSpPr>
        <p:spPr bwMode="auto">
          <a:xfrm>
            <a:off x="6600056" y="1422069"/>
            <a:ext cx="3456384" cy="4524315"/>
          </a:xfrm>
          <a:prstGeom prst="rect">
            <a:avLst/>
          </a:prstGeom>
          <a:noFill/>
          <a:ln w="9525">
            <a:solidFill>
              <a:srgbClr val="92D050"/>
            </a:solid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sz="2400" dirty="0">
                <a:solidFill>
                  <a:srgbClr val="000000"/>
                </a:solidFill>
                <a:latin typeface="Verdana" pitchFamily="34" charset="0"/>
                <a:ea typeface="SimSun" pitchFamily="2" charset="-122"/>
                <a:cs typeface="Arial" pitchFamily="34" charset="0"/>
              </a:rPr>
              <a:t>54-year-old man with severe (long term) pulmonary fibrosis </a:t>
            </a:r>
            <a:endParaRPr lang="en-US" altLang="zh-CN" sz="1400" dirty="0">
              <a:solidFill>
                <a:srgbClr val="000000"/>
              </a:solidFill>
              <a:latin typeface="Arial" pitchFamily="34" charset="0"/>
              <a:ea typeface="SimSun" pitchFamily="2" charset="-122"/>
              <a:cs typeface="Arial" pitchFamily="34" charset="0"/>
            </a:endParaRPr>
          </a:p>
          <a:p>
            <a:pPr eaLnBrk="0" fontAlgn="base" hangingPunct="0">
              <a:spcBef>
                <a:spcPct val="0"/>
              </a:spcBef>
              <a:spcAft>
                <a:spcPct val="0"/>
              </a:spcAft>
            </a:pPr>
            <a:r>
              <a:rPr lang="en-US" altLang="zh-CN" sz="2400" dirty="0">
                <a:solidFill>
                  <a:srgbClr val="000000"/>
                </a:solidFill>
                <a:latin typeface="Verdana" pitchFamily="34" charset="0"/>
                <a:ea typeface="SimSun" pitchFamily="2" charset="-122"/>
                <a:cs typeface="Arial" pitchFamily="34" charset="0"/>
              </a:rPr>
              <a:t>Extremely low-power view of specimen shows extensive honeycomb changes (</a:t>
            </a:r>
            <a:r>
              <a:rPr lang="en-US" altLang="zh-CN" sz="2400" i="1" dirty="0">
                <a:solidFill>
                  <a:srgbClr val="000000"/>
                </a:solidFill>
                <a:latin typeface="Verdana" pitchFamily="34" charset="0"/>
                <a:ea typeface="SimSun" pitchFamily="2" charset="-122"/>
                <a:cs typeface="Arial" pitchFamily="34" charset="0"/>
              </a:rPr>
              <a:t>curved arrows</a:t>
            </a:r>
            <a:r>
              <a:rPr lang="en-US" altLang="zh-CN" sz="2400" dirty="0">
                <a:solidFill>
                  <a:srgbClr val="000000"/>
                </a:solidFill>
                <a:latin typeface="Verdana" pitchFamily="34" charset="0"/>
                <a:ea typeface="SimSun" pitchFamily="2" charset="-122"/>
                <a:cs typeface="Arial" pitchFamily="34" charset="0"/>
              </a:rPr>
              <a:t>) and less severely affected areas (</a:t>
            </a:r>
            <a:r>
              <a:rPr lang="en-US" altLang="zh-CN" sz="2400" i="1" dirty="0">
                <a:solidFill>
                  <a:srgbClr val="000000"/>
                </a:solidFill>
                <a:latin typeface="Verdana" pitchFamily="34" charset="0"/>
                <a:ea typeface="SimSun" pitchFamily="2" charset="-122"/>
                <a:cs typeface="Arial" pitchFamily="34" charset="0"/>
              </a:rPr>
              <a:t>straight arrow</a:t>
            </a:r>
            <a:r>
              <a:rPr lang="en-US" altLang="zh-CN" sz="2400" dirty="0">
                <a:solidFill>
                  <a:srgbClr val="000000"/>
                </a:solidFill>
                <a:latin typeface="Verdana" pitchFamily="34" charset="0"/>
                <a:ea typeface="SimSun" pitchFamily="2" charset="-122"/>
                <a:cs typeface="Arial" pitchFamily="34" charset="0"/>
              </a:rPr>
              <a:t>). </a:t>
            </a:r>
            <a:endParaRPr lang="en-US" altLang="zh-CN" sz="3200"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Pulmonary Fibrosis Symptoms</a:t>
            </a:r>
          </a:p>
        </p:txBody>
      </p:sp>
      <p:sp>
        <p:nvSpPr>
          <p:cNvPr id="3" name="Content Placeholder 2"/>
          <p:cNvSpPr>
            <a:spLocks noGrp="1"/>
          </p:cNvSpPr>
          <p:nvPr>
            <p:ph idx="1"/>
          </p:nvPr>
        </p:nvSpPr>
        <p:spPr/>
        <p:txBody>
          <a:bodyPr/>
          <a:lstStyle/>
          <a:p>
            <a:pPr>
              <a:buNone/>
            </a:pPr>
            <a:r>
              <a:rPr lang="en-US" b="1" dirty="0"/>
              <a:t>SHORTNESS OF BREATH</a:t>
            </a:r>
          </a:p>
          <a:p>
            <a:r>
              <a:rPr lang="en-US" dirty="0"/>
              <a:t>Volume of air space in lungs reduced by fibrous tissue – less oxygen taken in.</a:t>
            </a:r>
            <a:endParaRPr lang="en-GB" dirty="0"/>
          </a:p>
          <a:p>
            <a:r>
              <a:rPr lang="en-US" dirty="0"/>
              <a:t>Thickened epithelium – increased diffusion pathway therefore diffusion of O2 slow.</a:t>
            </a:r>
            <a:endParaRPr lang="en-GB" dirty="0"/>
          </a:p>
          <a:p>
            <a:r>
              <a:rPr lang="en-US" dirty="0"/>
              <a:t>Loss of elasticity – ventilating lungs more difficult, hard to maintain diffusion gradient.</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lstStyle/>
          <a:p>
            <a:pPr lvl="0"/>
            <a:r>
              <a:rPr lang="en-US" dirty="0"/>
              <a:t>Understand the symptoms and effects of tuberculosis and how the disease is transmitted</a:t>
            </a:r>
            <a:endParaRPr lang="en-GB" dirty="0"/>
          </a:p>
          <a:p>
            <a:pPr lvl="0"/>
            <a:r>
              <a:rPr lang="en-US" dirty="0"/>
              <a:t>Understand the effects of asthma, fibrosis and emphysema on the lungs, and be able to explain how these diseases affect gas exchange and respiration.</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Pulmonary Fibrosis Symptoms</a:t>
            </a:r>
          </a:p>
        </p:txBody>
      </p:sp>
      <p:sp>
        <p:nvSpPr>
          <p:cNvPr id="3" name="Content Placeholder 2"/>
          <p:cNvSpPr>
            <a:spLocks noGrp="1"/>
          </p:cNvSpPr>
          <p:nvPr>
            <p:ph idx="1"/>
          </p:nvPr>
        </p:nvSpPr>
        <p:spPr>
          <a:xfrm>
            <a:off x="2567493" y="2323652"/>
            <a:ext cx="6777317" cy="3913660"/>
          </a:xfrm>
        </p:spPr>
        <p:txBody>
          <a:bodyPr>
            <a:normAutofit fontScale="92500" lnSpcReduction="20000"/>
          </a:bodyPr>
          <a:lstStyle/>
          <a:p>
            <a:pPr marL="0">
              <a:buNone/>
            </a:pPr>
            <a:r>
              <a:rPr lang="en-US" b="1" dirty="0"/>
              <a:t>CHRONIC, DRY COUGH</a:t>
            </a:r>
          </a:p>
          <a:p>
            <a:pPr marL="0">
              <a:buNone/>
            </a:pPr>
            <a:r>
              <a:rPr lang="en-US" dirty="0"/>
              <a:t>Fibrous tissue creates an obstruction in airways. Reflex reaction in attempt to remove obstruction</a:t>
            </a:r>
          </a:p>
          <a:p>
            <a:pPr marL="0">
              <a:buNone/>
            </a:pPr>
            <a:r>
              <a:rPr lang="en-US" b="1" dirty="0"/>
              <a:t>PAIN IN CHEST</a:t>
            </a:r>
          </a:p>
          <a:p>
            <a:pPr marL="0">
              <a:buNone/>
            </a:pPr>
            <a:r>
              <a:rPr lang="en-US" dirty="0"/>
              <a:t>Fibrous tissue causes increased pressure and damages the lungs.</a:t>
            </a:r>
          </a:p>
          <a:p>
            <a:pPr marL="0">
              <a:buNone/>
            </a:pPr>
            <a:r>
              <a:rPr lang="en-US" b="1" dirty="0"/>
              <a:t>WEAKNESS AND FATIGUE</a:t>
            </a:r>
          </a:p>
          <a:p>
            <a:pPr marL="0">
              <a:buNone/>
            </a:pPr>
            <a:r>
              <a:rPr lang="en-US" dirty="0"/>
              <a:t>Reduced intake of oxygen into blood. Reduced release of energy by cellular respiration.</a:t>
            </a:r>
            <a:endParaRPr lang="en-GB" dirty="0"/>
          </a:p>
          <a:p>
            <a:pPr marL="0">
              <a:buNone/>
            </a:pPr>
            <a:r>
              <a:rPr lang="en-US" dirty="0"/>
              <a:t> </a:t>
            </a:r>
            <a:endParaRPr lang="en-GB"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lide(fromBottom)">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2852936"/>
            <a:ext cx="7024744" cy="1143000"/>
          </a:xfrm>
        </p:spPr>
        <p:txBody>
          <a:bodyPr>
            <a:noAutofit/>
          </a:bodyPr>
          <a:lstStyle/>
          <a:p>
            <a:pPr algn="ctr"/>
            <a:r>
              <a:rPr lang="en-GB" sz="8800" dirty="0"/>
              <a:t>Emphysema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Emphysema</a:t>
            </a:r>
          </a:p>
        </p:txBody>
      </p:sp>
      <p:sp>
        <p:nvSpPr>
          <p:cNvPr id="3" name="Content Placeholder 2"/>
          <p:cNvSpPr>
            <a:spLocks noGrp="1"/>
          </p:cNvSpPr>
          <p:nvPr>
            <p:ph idx="1"/>
          </p:nvPr>
        </p:nvSpPr>
        <p:spPr>
          <a:xfrm>
            <a:off x="2567493" y="2323652"/>
            <a:ext cx="6777317" cy="4129684"/>
          </a:xfrm>
        </p:spPr>
        <p:txBody>
          <a:bodyPr>
            <a:normAutofit fontScale="85000" lnSpcReduction="10000"/>
          </a:bodyPr>
          <a:lstStyle/>
          <a:p>
            <a:pPr>
              <a:lnSpc>
                <a:spcPct val="120000"/>
              </a:lnSpc>
            </a:pPr>
            <a:r>
              <a:rPr lang="en-US" sz="2600" dirty="0"/>
              <a:t>One in 5 smokers will develop the lung disease called emphysema.</a:t>
            </a:r>
            <a:endParaRPr lang="en-GB" sz="2600" dirty="0"/>
          </a:p>
          <a:p>
            <a:pPr>
              <a:lnSpc>
                <a:spcPct val="120000"/>
              </a:lnSpc>
            </a:pPr>
            <a:r>
              <a:rPr lang="en-US" sz="2600" dirty="0"/>
              <a:t>This disease takes a long period of time to develop – typically 20 years or more. It is not usually diagnosed until the lungs have been irreversibly damaged. </a:t>
            </a:r>
            <a:endParaRPr lang="en-GB" sz="2600" dirty="0"/>
          </a:p>
          <a:p>
            <a:pPr>
              <a:lnSpc>
                <a:spcPct val="120000"/>
              </a:lnSpc>
            </a:pPr>
            <a:r>
              <a:rPr lang="en-US" sz="2600" dirty="0"/>
              <a:t>Healthy lungs contain large quantities of elastic tissue made of the protein </a:t>
            </a:r>
            <a:r>
              <a:rPr lang="en-US" sz="2600" b="1" u="sng" dirty="0" err="1">
                <a:solidFill>
                  <a:srgbClr val="92D050"/>
                </a:solidFill>
              </a:rPr>
              <a:t>elastin</a:t>
            </a:r>
            <a:r>
              <a:rPr lang="en-US" sz="2600" dirty="0"/>
              <a:t>.  One effect of cigarette smoke is to stimulate white blood cells to release protein-digesting enzymes that gradually break down the </a:t>
            </a:r>
            <a:r>
              <a:rPr lang="en-US" sz="2600" b="1" u="sng" dirty="0">
                <a:solidFill>
                  <a:srgbClr val="92D050"/>
                </a:solidFill>
              </a:rPr>
              <a:t>walls</a:t>
            </a:r>
            <a:r>
              <a:rPr lang="en-US" sz="2600" dirty="0"/>
              <a:t> of the </a:t>
            </a:r>
            <a:r>
              <a:rPr lang="en-US" sz="2600" b="1" u="sng" dirty="0">
                <a:solidFill>
                  <a:srgbClr val="92D050"/>
                </a:solidFill>
              </a:rPr>
              <a:t>alveoli</a:t>
            </a:r>
            <a:r>
              <a:rPr lang="en-US" sz="2600" dirty="0"/>
              <a:t> leaving large open spaces.</a:t>
            </a:r>
            <a:endParaRPr lang="en-GB" sz="2600" dirty="0"/>
          </a:p>
          <a:p>
            <a:pPr marL="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Emphysema</a:t>
            </a:r>
          </a:p>
        </p:txBody>
      </p:sp>
      <p:sp>
        <p:nvSpPr>
          <p:cNvPr id="3" name="Content Placeholder 2"/>
          <p:cNvSpPr>
            <a:spLocks noGrp="1"/>
          </p:cNvSpPr>
          <p:nvPr>
            <p:ph idx="1"/>
          </p:nvPr>
        </p:nvSpPr>
        <p:spPr>
          <a:xfrm>
            <a:off x="2567493" y="2323652"/>
            <a:ext cx="6777317" cy="4129684"/>
          </a:xfrm>
        </p:spPr>
        <p:txBody>
          <a:bodyPr>
            <a:normAutofit fontScale="85000" lnSpcReduction="20000"/>
          </a:bodyPr>
          <a:lstStyle/>
          <a:p>
            <a:pPr>
              <a:lnSpc>
                <a:spcPct val="120000"/>
              </a:lnSpc>
            </a:pPr>
            <a:r>
              <a:rPr lang="en-US" sz="2600" dirty="0"/>
              <a:t>One in 5 smokers will develop the lung disease called emphysema.</a:t>
            </a:r>
            <a:endParaRPr lang="en-GB" sz="2600" dirty="0"/>
          </a:p>
          <a:p>
            <a:pPr>
              <a:lnSpc>
                <a:spcPct val="120000"/>
              </a:lnSpc>
            </a:pPr>
            <a:r>
              <a:rPr lang="en-US" sz="2600" dirty="0"/>
              <a:t>This disease takes a long period of time to develop (chronic disease) – typically 20 years or more. It is not usually diagnosed until the lungs have been irreversibly damaged. </a:t>
            </a:r>
            <a:endParaRPr lang="en-GB" sz="2600" dirty="0"/>
          </a:p>
          <a:p>
            <a:pPr>
              <a:lnSpc>
                <a:spcPct val="120000"/>
              </a:lnSpc>
            </a:pPr>
            <a:r>
              <a:rPr lang="en-US" sz="2600" dirty="0"/>
              <a:t>Healthy lungs contain large quantities of elastic tissue made of the protein </a:t>
            </a:r>
            <a:r>
              <a:rPr lang="en-US" sz="2600" b="1" u="sng" dirty="0" err="1">
                <a:solidFill>
                  <a:srgbClr val="92D050"/>
                </a:solidFill>
              </a:rPr>
              <a:t>elastin</a:t>
            </a:r>
            <a:r>
              <a:rPr lang="en-US" sz="2600" dirty="0"/>
              <a:t>.  One effect of cigarette smoke is to stimulate white blood cells to release protein-digesting enzymes that gradually break down the </a:t>
            </a:r>
            <a:r>
              <a:rPr lang="en-US" sz="2600" b="1" u="sng" dirty="0">
                <a:solidFill>
                  <a:srgbClr val="92D050"/>
                </a:solidFill>
              </a:rPr>
              <a:t>walls</a:t>
            </a:r>
            <a:r>
              <a:rPr lang="en-US" sz="2600" dirty="0"/>
              <a:t> of the </a:t>
            </a:r>
            <a:r>
              <a:rPr lang="en-US" sz="2600" b="1" u="sng" dirty="0">
                <a:solidFill>
                  <a:srgbClr val="92D050"/>
                </a:solidFill>
              </a:rPr>
              <a:t>alveoli</a:t>
            </a:r>
            <a:r>
              <a:rPr lang="en-US" sz="2600" dirty="0"/>
              <a:t> leaving large open spaces.</a:t>
            </a:r>
            <a:endParaRPr lang="en-GB" sz="2600" dirty="0"/>
          </a:p>
          <a:p>
            <a:pPr marL="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Emphysema</a:t>
            </a:r>
          </a:p>
        </p:txBody>
      </p:sp>
      <p:sp>
        <p:nvSpPr>
          <p:cNvPr id="3" name="Content Placeholder 2"/>
          <p:cNvSpPr>
            <a:spLocks noGrp="1"/>
          </p:cNvSpPr>
          <p:nvPr>
            <p:ph idx="1"/>
          </p:nvPr>
        </p:nvSpPr>
        <p:spPr>
          <a:xfrm>
            <a:off x="2567493" y="2323652"/>
            <a:ext cx="6777317" cy="4129684"/>
          </a:xfrm>
        </p:spPr>
        <p:txBody>
          <a:bodyPr>
            <a:normAutofit/>
          </a:bodyPr>
          <a:lstStyle/>
          <a:p>
            <a:pPr marL="0">
              <a:buNone/>
            </a:pPr>
            <a:r>
              <a:rPr lang="en-US" dirty="0"/>
              <a:t>One enzyme targets elastic tissue in the lungs. In emphysematous lungs the </a:t>
            </a:r>
            <a:r>
              <a:rPr lang="en-US" dirty="0" err="1"/>
              <a:t>elastin</a:t>
            </a:r>
            <a:r>
              <a:rPr lang="en-US" dirty="0"/>
              <a:t> has become permanently stretched. This loss of elasticity reduces the ability of the lungs to </a:t>
            </a:r>
            <a:r>
              <a:rPr lang="en-US" b="1" u="sng" dirty="0">
                <a:solidFill>
                  <a:srgbClr val="92D050"/>
                </a:solidFill>
              </a:rPr>
              <a:t>recoil</a:t>
            </a:r>
            <a:r>
              <a:rPr lang="en-US" dirty="0"/>
              <a:t> after breathing in and so air cannot be forced out of the alveoli effectively. The </a:t>
            </a:r>
            <a:r>
              <a:rPr lang="en-US" b="1" u="sng" dirty="0">
                <a:solidFill>
                  <a:srgbClr val="92D050"/>
                </a:solidFill>
              </a:rPr>
              <a:t>surface</a:t>
            </a:r>
            <a:r>
              <a:rPr lang="en-US" b="1" dirty="0">
                <a:solidFill>
                  <a:srgbClr val="92D050"/>
                </a:solidFill>
              </a:rPr>
              <a:t> </a:t>
            </a:r>
            <a:r>
              <a:rPr lang="en-US" b="1" u="sng" dirty="0">
                <a:solidFill>
                  <a:srgbClr val="92D050"/>
                </a:solidFill>
              </a:rPr>
              <a:t>area</a:t>
            </a:r>
            <a:r>
              <a:rPr lang="en-US" b="1" dirty="0">
                <a:solidFill>
                  <a:srgbClr val="92D050"/>
                </a:solidFill>
              </a:rPr>
              <a:t> </a:t>
            </a:r>
            <a:r>
              <a:rPr lang="en-US" dirty="0"/>
              <a:t>of the alveoli is reduced and they sometimes burst. Very little gas exchange can take place across the gas exchange surface as a result.</a:t>
            </a:r>
            <a:endParaRPr lang="en-GB" dirty="0"/>
          </a:p>
          <a:p>
            <a:pPr marL="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Emphysema</a:t>
            </a:r>
          </a:p>
        </p:txBody>
      </p:sp>
      <p:sp>
        <p:nvSpPr>
          <p:cNvPr id="4" name="Content Placeholder 3"/>
          <p:cNvSpPr>
            <a:spLocks noGrp="1"/>
          </p:cNvSpPr>
          <p:nvPr>
            <p:ph idx="1"/>
          </p:nvPr>
        </p:nvSpPr>
        <p:spPr>
          <a:xfrm>
            <a:off x="2774225" y="2323653"/>
            <a:ext cx="6777317" cy="3508977"/>
          </a:xfrm>
        </p:spPr>
        <p:txBody>
          <a:bodyPr/>
          <a:lstStyle/>
          <a:p>
            <a:endParaRPr lang="en-GB" dirty="0"/>
          </a:p>
        </p:txBody>
      </p:sp>
      <p:pic>
        <p:nvPicPr>
          <p:cNvPr id="99330" name="Picture 2"/>
          <p:cNvPicPr>
            <a:picLocks noChangeAspect="1" noChangeArrowheads="1"/>
          </p:cNvPicPr>
          <p:nvPr/>
        </p:nvPicPr>
        <p:blipFill>
          <a:blip r:embed="rId2" cstate="print"/>
          <a:srcRect l="37906" t="22266" r="39402" b="24579"/>
          <a:stretch>
            <a:fillRect/>
          </a:stretch>
        </p:blipFill>
        <p:spPr bwMode="auto">
          <a:xfrm>
            <a:off x="2702332" y="2254040"/>
            <a:ext cx="3024336" cy="3983272"/>
          </a:xfrm>
          <a:prstGeom prst="rect">
            <a:avLst/>
          </a:prstGeom>
          <a:noFill/>
          <a:ln w="38100">
            <a:solidFill>
              <a:srgbClr val="92D050"/>
            </a:solidFill>
            <a:miter lim="800000"/>
            <a:headEnd/>
            <a:tailEnd/>
          </a:ln>
        </p:spPr>
      </p:pic>
      <p:pic>
        <p:nvPicPr>
          <p:cNvPr id="99331" name="Picture 3"/>
          <p:cNvPicPr>
            <a:picLocks noChangeAspect="1" noChangeArrowheads="1"/>
          </p:cNvPicPr>
          <p:nvPr/>
        </p:nvPicPr>
        <p:blipFill>
          <a:blip r:embed="rId3" cstate="print"/>
          <a:srcRect l="36743" t="21545" r="39510" b="23422"/>
          <a:stretch>
            <a:fillRect/>
          </a:stretch>
        </p:blipFill>
        <p:spPr bwMode="auto">
          <a:xfrm>
            <a:off x="6446748" y="2276873"/>
            <a:ext cx="3007592" cy="3918835"/>
          </a:xfrm>
          <a:prstGeom prst="rect">
            <a:avLst/>
          </a:prstGeom>
          <a:noFill/>
          <a:ln w="38100">
            <a:solidFill>
              <a:srgbClr val="92D050"/>
            </a:solidFill>
            <a:miter lim="800000"/>
            <a:headEnd/>
            <a:tailEnd/>
          </a:ln>
        </p:spPr>
      </p:pic>
      <p:sp>
        <p:nvSpPr>
          <p:cNvPr id="7" name="TextBox 6"/>
          <p:cNvSpPr txBox="1"/>
          <p:nvPr/>
        </p:nvSpPr>
        <p:spPr>
          <a:xfrm rot="5400000">
            <a:off x="5407278" y="2668269"/>
            <a:ext cx="1152129" cy="369332"/>
          </a:xfrm>
          <a:prstGeom prst="rect">
            <a:avLst/>
          </a:prstGeom>
          <a:noFill/>
          <a:ln w="38100">
            <a:solidFill>
              <a:srgbClr val="92D050"/>
            </a:solidFill>
          </a:ln>
        </p:spPr>
        <p:txBody>
          <a:bodyPr wrap="square" rtlCol="0">
            <a:spAutoFit/>
          </a:bodyPr>
          <a:lstStyle/>
          <a:p>
            <a:r>
              <a:rPr lang="en-GB" dirty="0"/>
              <a:t>Normal</a:t>
            </a:r>
          </a:p>
        </p:txBody>
      </p:sp>
      <p:sp>
        <p:nvSpPr>
          <p:cNvPr id="8" name="TextBox 7"/>
          <p:cNvSpPr txBox="1"/>
          <p:nvPr/>
        </p:nvSpPr>
        <p:spPr>
          <a:xfrm rot="5400000">
            <a:off x="8539625" y="3280339"/>
            <a:ext cx="2376266" cy="369332"/>
          </a:xfrm>
          <a:prstGeom prst="rect">
            <a:avLst/>
          </a:prstGeom>
          <a:noFill/>
          <a:ln w="38100">
            <a:solidFill>
              <a:srgbClr val="92D050"/>
            </a:solidFill>
          </a:ln>
        </p:spPr>
        <p:txBody>
          <a:bodyPr wrap="square" rtlCol="0">
            <a:spAutoFit/>
          </a:bodyPr>
          <a:lstStyle/>
          <a:p>
            <a:r>
              <a:rPr lang="en-GB" dirty="0"/>
              <a:t>Emphysematous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Emphysema Symptoms</a:t>
            </a:r>
          </a:p>
        </p:txBody>
      </p:sp>
      <p:sp>
        <p:nvSpPr>
          <p:cNvPr id="3" name="Content Placeholder 2"/>
          <p:cNvSpPr>
            <a:spLocks noGrp="1"/>
          </p:cNvSpPr>
          <p:nvPr>
            <p:ph idx="1"/>
          </p:nvPr>
        </p:nvSpPr>
        <p:spPr>
          <a:xfrm>
            <a:off x="2567493" y="2323652"/>
            <a:ext cx="6777317" cy="4129684"/>
          </a:xfrm>
        </p:spPr>
        <p:txBody>
          <a:bodyPr>
            <a:normAutofit/>
          </a:bodyPr>
          <a:lstStyle/>
          <a:p>
            <a:pPr marL="0">
              <a:buNone/>
            </a:pPr>
            <a:r>
              <a:rPr lang="en-US" b="1" dirty="0"/>
              <a:t>SHORTNESS OF BREATH</a:t>
            </a:r>
          </a:p>
          <a:p>
            <a:r>
              <a:rPr lang="en-US" dirty="0"/>
              <a:t>Loss of elasticity – ventilating lungs more difficult, more difficult to exhale air, hard to maintain diffusion gradient.</a:t>
            </a:r>
            <a:endParaRPr lang="en-GB" dirty="0"/>
          </a:p>
          <a:p>
            <a:r>
              <a:rPr lang="en-US" dirty="0"/>
              <a:t>Smaller alveolar surface area results in lower levels of oxygen, so patient tries to breathe faster.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Emphysema Symptoms</a:t>
            </a:r>
          </a:p>
        </p:txBody>
      </p:sp>
      <p:sp>
        <p:nvSpPr>
          <p:cNvPr id="3" name="Content Placeholder 2"/>
          <p:cNvSpPr>
            <a:spLocks noGrp="1"/>
          </p:cNvSpPr>
          <p:nvPr>
            <p:ph idx="1"/>
          </p:nvPr>
        </p:nvSpPr>
        <p:spPr>
          <a:xfrm>
            <a:off x="2567492" y="2323652"/>
            <a:ext cx="7416940" cy="4129684"/>
          </a:xfrm>
        </p:spPr>
        <p:txBody>
          <a:bodyPr>
            <a:normAutofit/>
          </a:bodyPr>
          <a:lstStyle/>
          <a:p>
            <a:pPr marL="0">
              <a:buNone/>
            </a:pPr>
            <a:r>
              <a:rPr lang="en-US" b="1" dirty="0"/>
              <a:t>CHRONIC COUGH</a:t>
            </a:r>
          </a:p>
          <a:p>
            <a:pPr marL="0">
              <a:buNone/>
            </a:pPr>
            <a:r>
              <a:rPr lang="en-US" dirty="0"/>
              <a:t>Reflex reaction in attempt to remove damaged tissue and mucus (which cannot be removed due to inactive/destroyed cilia).</a:t>
            </a:r>
          </a:p>
          <a:p>
            <a:pPr marL="0">
              <a:buNone/>
            </a:pPr>
            <a:r>
              <a:rPr lang="en-US" b="1" dirty="0"/>
              <a:t>BLUISH SKIN COLOURATION (cyanosis)</a:t>
            </a:r>
          </a:p>
          <a:p>
            <a:pPr marL="0">
              <a:buNone/>
            </a:pPr>
            <a:r>
              <a:rPr lang="en-US" dirty="0"/>
              <a:t>Reduced intake of oxygen into blood as a result of poor diffusion in the alveoli.</a:t>
            </a:r>
            <a:endParaRPr lang="en-GB" dirty="0"/>
          </a:p>
          <a:p>
            <a:pPr marL="0">
              <a:buNone/>
            </a:pPr>
            <a:endParaRPr lang="en-GB"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TASK</a:t>
            </a:r>
          </a:p>
        </p:txBody>
      </p:sp>
      <p:graphicFrame>
        <p:nvGraphicFramePr>
          <p:cNvPr id="5" name="Content Placeholder 4"/>
          <p:cNvGraphicFramePr>
            <a:graphicFrameLocks noGrp="1"/>
          </p:cNvGraphicFramePr>
          <p:nvPr>
            <p:ph idx="1"/>
          </p:nvPr>
        </p:nvGraphicFramePr>
        <p:xfrm>
          <a:off x="2423592" y="3068961"/>
          <a:ext cx="7488832" cy="3312367"/>
        </p:xfrm>
        <a:graphic>
          <a:graphicData uri="http://schemas.openxmlformats.org/drawingml/2006/table">
            <a:tbl>
              <a:tblPr/>
              <a:tblGrid>
                <a:gridCol w="3744416">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946391">
                <a:tc>
                  <a:txBody>
                    <a:bodyPr/>
                    <a:lstStyle/>
                    <a:p>
                      <a:pPr algn="just">
                        <a:spcAft>
                          <a:spcPts val="0"/>
                        </a:spcAft>
                      </a:pPr>
                      <a:r>
                        <a:rPr lang="en-US" sz="1400" b="1" dirty="0">
                          <a:latin typeface="Verdana"/>
                          <a:ea typeface="SimSun"/>
                        </a:rPr>
                        <a:t>LUNG FUNCTION</a:t>
                      </a:r>
                      <a:endParaRPr lang="en-GB" sz="12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l">
                        <a:spcAft>
                          <a:spcPts val="0"/>
                        </a:spcAft>
                      </a:pPr>
                      <a:r>
                        <a:rPr lang="en-US" sz="1400" b="1" dirty="0">
                          <a:latin typeface="Verdana"/>
                          <a:ea typeface="SimSun"/>
                        </a:rPr>
                        <a:t>DISEASE THAT DISRUPTS FUNCTION</a:t>
                      </a:r>
                      <a:endParaRPr lang="en-GB" sz="12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473195">
                <a:tc>
                  <a:txBody>
                    <a:bodyPr/>
                    <a:lstStyle/>
                    <a:p>
                      <a:pPr algn="l">
                        <a:spcAft>
                          <a:spcPts val="0"/>
                        </a:spcAft>
                      </a:pPr>
                      <a:r>
                        <a:rPr lang="en-US" sz="2000">
                          <a:latin typeface="Verdana"/>
                          <a:ea typeface="SimSun"/>
                        </a:rPr>
                        <a:t>Ventilate by exhalation</a:t>
                      </a:r>
                      <a:endParaRPr lang="en-GB" sz="1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3195">
                <a:tc>
                  <a:txBody>
                    <a:bodyPr/>
                    <a:lstStyle/>
                    <a:p>
                      <a:pPr algn="l">
                        <a:spcAft>
                          <a:spcPts val="0"/>
                        </a:spcAft>
                      </a:pPr>
                      <a:r>
                        <a:rPr lang="en-US" sz="2000" dirty="0">
                          <a:latin typeface="Verdana"/>
                          <a:ea typeface="SimSun"/>
                        </a:rPr>
                        <a:t>Ventilate by inhalation</a:t>
                      </a:r>
                      <a:endParaRPr lang="en-GB" sz="18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3195">
                <a:tc>
                  <a:txBody>
                    <a:bodyPr/>
                    <a:lstStyle/>
                    <a:p>
                      <a:pPr algn="l">
                        <a:spcAft>
                          <a:spcPts val="0"/>
                        </a:spcAft>
                      </a:pPr>
                      <a:r>
                        <a:rPr lang="en-US" sz="2000">
                          <a:latin typeface="Verdana"/>
                          <a:ea typeface="SimSun"/>
                        </a:rPr>
                        <a:t>Provide a large surface area</a:t>
                      </a:r>
                      <a:endParaRPr lang="en-GB" sz="1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46391">
                <a:tc>
                  <a:txBody>
                    <a:bodyPr/>
                    <a:lstStyle/>
                    <a:p>
                      <a:pPr algn="l">
                        <a:spcAft>
                          <a:spcPts val="0"/>
                        </a:spcAft>
                      </a:pPr>
                      <a:r>
                        <a:rPr lang="en-US" sz="2000">
                          <a:latin typeface="Verdana"/>
                          <a:ea typeface="SimSun"/>
                        </a:rPr>
                        <a:t>Provide a short diffusion pathway</a:t>
                      </a:r>
                      <a:endParaRPr lang="en-GB" sz="1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5"/>
          <p:cNvSpPr txBox="1"/>
          <p:nvPr/>
        </p:nvSpPr>
        <p:spPr>
          <a:xfrm>
            <a:off x="2423592" y="2217639"/>
            <a:ext cx="7488832" cy="646331"/>
          </a:xfrm>
          <a:prstGeom prst="rect">
            <a:avLst/>
          </a:prstGeom>
          <a:noFill/>
        </p:spPr>
        <p:txBody>
          <a:bodyPr wrap="square" rtlCol="0">
            <a:spAutoFit/>
          </a:bodyPr>
          <a:lstStyle/>
          <a:p>
            <a:pPr marL="0" lvl="1"/>
            <a:r>
              <a:rPr lang="en-US" dirty="0"/>
              <a:t>Complete the summary table below by matching the disease with the lung function that it disrupts.</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TASK ANSWERS</a:t>
            </a:r>
          </a:p>
        </p:txBody>
      </p:sp>
      <p:graphicFrame>
        <p:nvGraphicFramePr>
          <p:cNvPr id="5" name="Content Placeholder 4"/>
          <p:cNvGraphicFramePr>
            <a:graphicFrameLocks noGrp="1"/>
          </p:cNvGraphicFramePr>
          <p:nvPr>
            <p:ph idx="1"/>
          </p:nvPr>
        </p:nvGraphicFramePr>
        <p:xfrm>
          <a:off x="2423592" y="3068961"/>
          <a:ext cx="7488832" cy="3312367"/>
        </p:xfrm>
        <a:graphic>
          <a:graphicData uri="http://schemas.openxmlformats.org/drawingml/2006/table">
            <a:tbl>
              <a:tblPr/>
              <a:tblGrid>
                <a:gridCol w="3744416">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946391">
                <a:tc>
                  <a:txBody>
                    <a:bodyPr/>
                    <a:lstStyle/>
                    <a:p>
                      <a:pPr algn="just">
                        <a:spcAft>
                          <a:spcPts val="0"/>
                        </a:spcAft>
                      </a:pPr>
                      <a:r>
                        <a:rPr lang="en-US" sz="1400" b="1" dirty="0">
                          <a:latin typeface="Verdana"/>
                          <a:ea typeface="SimSun"/>
                        </a:rPr>
                        <a:t>LUNG FUNCTION</a:t>
                      </a:r>
                      <a:endParaRPr lang="en-GB" sz="12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l">
                        <a:spcAft>
                          <a:spcPts val="0"/>
                        </a:spcAft>
                      </a:pPr>
                      <a:r>
                        <a:rPr lang="en-US" sz="1400" b="1" dirty="0">
                          <a:latin typeface="Verdana"/>
                          <a:ea typeface="SimSun"/>
                        </a:rPr>
                        <a:t>DISEASE THAT DISRUPTS FUNCTION</a:t>
                      </a:r>
                      <a:endParaRPr lang="en-GB" sz="12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473195">
                <a:tc>
                  <a:txBody>
                    <a:bodyPr/>
                    <a:lstStyle/>
                    <a:p>
                      <a:pPr algn="l">
                        <a:spcAft>
                          <a:spcPts val="0"/>
                        </a:spcAft>
                      </a:pPr>
                      <a:r>
                        <a:rPr lang="en-US" sz="2000">
                          <a:latin typeface="Verdana"/>
                          <a:ea typeface="SimSun"/>
                        </a:rPr>
                        <a:t>Ventilate by exhalation</a:t>
                      </a:r>
                      <a:endParaRPr lang="en-GB" sz="1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dirty="0">
                          <a:solidFill>
                            <a:srgbClr val="FF0000"/>
                          </a:solidFill>
                          <a:latin typeface="Verdana"/>
                          <a:ea typeface="SimSun"/>
                        </a:rPr>
                        <a:t>Fibrosis and emphysema</a:t>
                      </a:r>
                      <a:endParaRPr lang="en-GB" sz="1800" b="1" dirty="0">
                        <a:solidFill>
                          <a:srgbClr val="FF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3195">
                <a:tc>
                  <a:txBody>
                    <a:bodyPr/>
                    <a:lstStyle/>
                    <a:p>
                      <a:pPr algn="l">
                        <a:spcAft>
                          <a:spcPts val="0"/>
                        </a:spcAft>
                      </a:pPr>
                      <a:r>
                        <a:rPr lang="en-US" sz="2000" dirty="0">
                          <a:latin typeface="Verdana"/>
                          <a:ea typeface="SimSun"/>
                        </a:rPr>
                        <a:t>Ventilate by inhalation</a:t>
                      </a:r>
                      <a:endParaRPr lang="en-GB" sz="18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a:solidFill>
                            <a:srgbClr val="FF0000"/>
                          </a:solidFill>
                          <a:latin typeface="Verdana"/>
                          <a:ea typeface="SimSun"/>
                        </a:rPr>
                        <a:t>Asthma</a:t>
                      </a:r>
                      <a:endParaRPr lang="en-GB" sz="1800" b="1">
                        <a:solidFill>
                          <a:srgbClr val="FF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3195">
                <a:tc>
                  <a:txBody>
                    <a:bodyPr/>
                    <a:lstStyle/>
                    <a:p>
                      <a:pPr algn="l">
                        <a:spcAft>
                          <a:spcPts val="0"/>
                        </a:spcAft>
                      </a:pPr>
                      <a:r>
                        <a:rPr lang="en-US" sz="2000">
                          <a:latin typeface="Verdana"/>
                          <a:ea typeface="SimSun"/>
                        </a:rPr>
                        <a:t>Provide a large surface area</a:t>
                      </a:r>
                      <a:endParaRPr lang="en-GB" sz="1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a:solidFill>
                            <a:srgbClr val="FF0000"/>
                          </a:solidFill>
                          <a:latin typeface="Verdana"/>
                          <a:ea typeface="SimSun"/>
                        </a:rPr>
                        <a:t>Emphysema</a:t>
                      </a:r>
                      <a:endParaRPr lang="en-GB" sz="1800" b="1">
                        <a:solidFill>
                          <a:srgbClr val="FF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46391">
                <a:tc>
                  <a:txBody>
                    <a:bodyPr/>
                    <a:lstStyle/>
                    <a:p>
                      <a:pPr algn="l">
                        <a:spcAft>
                          <a:spcPts val="0"/>
                        </a:spcAft>
                      </a:pPr>
                      <a:r>
                        <a:rPr lang="en-US" sz="2000">
                          <a:latin typeface="Verdana"/>
                          <a:ea typeface="SimSun"/>
                        </a:rPr>
                        <a:t>Provide a short diffusion pathway</a:t>
                      </a:r>
                      <a:endParaRPr lang="en-GB" sz="1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dirty="0">
                          <a:solidFill>
                            <a:srgbClr val="FF0000"/>
                          </a:solidFill>
                          <a:latin typeface="Verdana"/>
                          <a:ea typeface="SimSun"/>
                        </a:rPr>
                        <a:t>Fibrosis</a:t>
                      </a:r>
                      <a:endParaRPr lang="en-GB" sz="1800" b="1" dirty="0">
                        <a:solidFill>
                          <a:srgbClr val="FF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3284984"/>
            <a:ext cx="7024744" cy="1143000"/>
          </a:xfrm>
        </p:spPr>
        <p:txBody>
          <a:bodyPr>
            <a:noAutofit/>
          </a:bodyPr>
          <a:lstStyle/>
          <a:p>
            <a:pPr algn="ctr"/>
            <a:r>
              <a:rPr lang="en-GB" sz="6600" dirty="0"/>
              <a:t>Pulmonary Tuberculosis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Pulmonary Tuberculosis (TB)</a:t>
            </a:r>
          </a:p>
        </p:txBody>
      </p:sp>
      <p:sp>
        <p:nvSpPr>
          <p:cNvPr id="3" name="Content Placeholder 2"/>
          <p:cNvSpPr>
            <a:spLocks noGrp="1"/>
          </p:cNvSpPr>
          <p:nvPr>
            <p:ph idx="1"/>
          </p:nvPr>
        </p:nvSpPr>
        <p:spPr>
          <a:xfrm>
            <a:off x="2567493" y="2323652"/>
            <a:ext cx="6777317" cy="3913660"/>
          </a:xfrm>
        </p:spPr>
        <p:txBody>
          <a:bodyPr>
            <a:normAutofit/>
          </a:bodyPr>
          <a:lstStyle/>
          <a:p>
            <a:r>
              <a:rPr lang="en-US" dirty="0"/>
              <a:t>Tuberculosis is an </a:t>
            </a:r>
            <a:r>
              <a:rPr lang="en-US" b="1" u="sng" dirty="0">
                <a:solidFill>
                  <a:srgbClr val="92D050"/>
                </a:solidFill>
              </a:rPr>
              <a:t>infectious</a:t>
            </a:r>
            <a:r>
              <a:rPr lang="en-US" dirty="0"/>
              <a:t> disease that can affect any part of the body, although it is usually found in the </a:t>
            </a:r>
            <a:r>
              <a:rPr lang="en-US" b="1" u="sng" dirty="0">
                <a:solidFill>
                  <a:srgbClr val="92D050"/>
                </a:solidFill>
              </a:rPr>
              <a:t>lungs</a:t>
            </a:r>
            <a:r>
              <a:rPr lang="en-US" dirty="0"/>
              <a:t> as these are the first site of infection. </a:t>
            </a:r>
          </a:p>
          <a:p>
            <a:r>
              <a:rPr lang="en-US" dirty="0"/>
              <a:t>It kills approximately 2 million people each year. </a:t>
            </a:r>
          </a:p>
          <a:p>
            <a:r>
              <a:rPr lang="en-US" dirty="0"/>
              <a:t>The illness used to be called ‘consumption’ as the lung tissue and muscle tissue appear to be consumed – eaten away.</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Pulmonary Tuberculosis (TB)</a:t>
            </a:r>
          </a:p>
        </p:txBody>
      </p:sp>
      <p:sp>
        <p:nvSpPr>
          <p:cNvPr id="70658"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70657" name="Picture 1" descr="[68-235-gse2.jpg]"/>
          <p:cNvPicPr>
            <a:picLocks noChangeAspect="1" noChangeArrowheads="1"/>
          </p:cNvPicPr>
          <p:nvPr/>
        </p:nvPicPr>
        <p:blipFill>
          <a:blip r:embed="rId2" r:link="rId3" cstate="print"/>
          <a:srcRect/>
          <a:stretch>
            <a:fillRect/>
          </a:stretch>
        </p:blipFill>
        <p:spPr bwMode="auto">
          <a:xfrm>
            <a:off x="2135561" y="2636912"/>
            <a:ext cx="3341569" cy="2736304"/>
          </a:xfrm>
          <a:prstGeom prst="rect">
            <a:avLst/>
          </a:prstGeom>
          <a:noFill/>
        </p:spPr>
      </p:pic>
      <p:sp>
        <p:nvSpPr>
          <p:cNvPr id="70659" name="Text Box 3"/>
          <p:cNvSpPr txBox="1">
            <a:spLocks noChangeArrowheads="1"/>
          </p:cNvSpPr>
          <p:nvPr/>
        </p:nvSpPr>
        <p:spPr bwMode="auto">
          <a:xfrm>
            <a:off x="5447928" y="2636912"/>
            <a:ext cx="1600200" cy="27363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GB" sz="1600" dirty="0">
                <a:latin typeface="Verdana" pitchFamily="34" charset="0"/>
                <a:cs typeface="Arial" pitchFamily="34" charset="0"/>
              </a:rPr>
              <a:t>X-ray of a lung showing infection by a tuberculosis bacterium.</a:t>
            </a:r>
          </a:p>
          <a:p>
            <a:pPr fontAlgn="base">
              <a:spcBef>
                <a:spcPct val="0"/>
              </a:spcBef>
              <a:spcAft>
                <a:spcPts val="1000"/>
              </a:spcAft>
            </a:pPr>
            <a:endParaRPr lang="en-GB" sz="1600" dirty="0">
              <a:latin typeface="Verdana" pitchFamily="34" charset="0"/>
              <a:cs typeface="Arial" pitchFamily="34" charset="0"/>
            </a:endParaRPr>
          </a:p>
          <a:p>
            <a:pPr fontAlgn="base">
              <a:spcBef>
                <a:spcPct val="0"/>
              </a:spcBef>
              <a:spcAft>
                <a:spcPts val="1000"/>
              </a:spcAft>
            </a:pPr>
            <a:r>
              <a:rPr lang="en-GB" sz="1600" dirty="0">
                <a:latin typeface="Verdana" pitchFamily="34" charset="0"/>
                <a:cs typeface="Arial" pitchFamily="34" charset="0"/>
              </a:rPr>
              <a:t>The lungs have a grainy appearance on the X-ray.</a:t>
            </a:r>
            <a:endParaRPr lang="en-US" sz="2800" dirty="0">
              <a:latin typeface="Arial" pitchFamily="34" charset="0"/>
              <a:cs typeface="Arial" pitchFamily="34" charset="0"/>
            </a:endParaRPr>
          </a:p>
        </p:txBody>
      </p:sp>
      <p:pic>
        <p:nvPicPr>
          <p:cNvPr id="70660" name="Picture 4"/>
          <p:cNvPicPr>
            <a:picLocks noChangeAspect="1" noChangeArrowheads="1"/>
          </p:cNvPicPr>
          <p:nvPr/>
        </p:nvPicPr>
        <p:blipFill>
          <a:blip r:embed="rId4" cstate="print"/>
          <a:srcRect/>
          <a:stretch>
            <a:fillRect/>
          </a:stretch>
        </p:blipFill>
        <p:spPr bwMode="auto">
          <a:xfrm>
            <a:off x="7104112" y="2564904"/>
            <a:ext cx="2822536" cy="3600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Pulmonary Tuberculosis (TB)</a:t>
            </a:r>
          </a:p>
        </p:txBody>
      </p:sp>
      <p:sp>
        <p:nvSpPr>
          <p:cNvPr id="3" name="Content Placeholder 2"/>
          <p:cNvSpPr>
            <a:spLocks noGrp="1"/>
          </p:cNvSpPr>
          <p:nvPr>
            <p:ph idx="1"/>
          </p:nvPr>
        </p:nvSpPr>
        <p:spPr>
          <a:xfrm>
            <a:off x="2567493" y="2323652"/>
            <a:ext cx="6777317" cy="3913660"/>
          </a:xfrm>
        </p:spPr>
        <p:txBody>
          <a:bodyPr>
            <a:normAutofit fontScale="92500" lnSpcReduction="20000"/>
          </a:bodyPr>
          <a:lstStyle/>
          <a:p>
            <a:pPr>
              <a:buNone/>
            </a:pPr>
            <a:r>
              <a:rPr lang="en-GB" b="1" dirty="0"/>
              <a:t>CAUSES</a:t>
            </a:r>
          </a:p>
          <a:p>
            <a:pPr>
              <a:buNone/>
            </a:pPr>
            <a:r>
              <a:rPr lang="en-US" dirty="0"/>
              <a:t>Caused by one of two species of bacterium</a:t>
            </a:r>
          </a:p>
          <a:p>
            <a:pPr lvl="2"/>
            <a:r>
              <a:rPr lang="en-US" i="1" dirty="0"/>
              <a:t>Mycobacterium tuberculosis</a:t>
            </a:r>
          </a:p>
          <a:p>
            <a:pPr lvl="2"/>
            <a:r>
              <a:rPr lang="en-US" i="1" dirty="0"/>
              <a:t>Mycobacterium </a:t>
            </a:r>
            <a:r>
              <a:rPr lang="en-US" i="1" dirty="0" err="1"/>
              <a:t>bovis</a:t>
            </a:r>
            <a:endParaRPr lang="en-US" i="1" dirty="0"/>
          </a:p>
          <a:p>
            <a:pPr>
              <a:buNone/>
            </a:pPr>
            <a:r>
              <a:rPr lang="en-US" b="1" i="1" dirty="0"/>
              <a:t>SYMPTOMS</a:t>
            </a:r>
          </a:p>
          <a:p>
            <a:r>
              <a:rPr lang="en-US" dirty="0"/>
              <a:t>Persistent cough</a:t>
            </a:r>
            <a:endParaRPr lang="en-GB" dirty="0"/>
          </a:p>
          <a:p>
            <a:r>
              <a:rPr lang="en-US" dirty="0"/>
              <a:t>Tiredness</a:t>
            </a:r>
            <a:endParaRPr lang="en-GB" dirty="0"/>
          </a:p>
          <a:p>
            <a:r>
              <a:rPr lang="en-US" dirty="0"/>
              <a:t>Loss of appetite and weight loss</a:t>
            </a:r>
            <a:endParaRPr lang="en-GB" dirty="0"/>
          </a:p>
          <a:p>
            <a:r>
              <a:rPr lang="en-US" dirty="0"/>
              <a:t>Fever</a:t>
            </a:r>
            <a:endParaRPr lang="en-GB" dirty="0"/>
          </a:p>
          <a:p>
            <a:r>
              <a:rPr lang="en-US" dirty="0"/>
              <a:t>Coughing up blood</a:t>
            </a:r>
            <a:endParaRPr lang="en-GB" dirty="0"/>
          </a:p>
          <a:p>
            <a:pPr>
              <a:buNone/>
            </a:pPr>
            <a:endParaRPr lang="en-GB" b="1" dirty="0"/>
          </a:p>
          <a:p>
            <a:pPr>
              <a:buNone/>
            </a:pPr>
            <a:endParaRPr lang="en-GB" b="1" dirty="0"/>
          </a:p>
        </p:txBody>
      </p:sp>
      <p:pic>
        <p:nvPicPr>
          <p:cNvPr id="5122" name="Picture 2"/>
          <p:cNvPicPr>
            <a:picLocks noChangeAspect="1" noChangeArrowheads="1"/>
          </p:cNvPicPr>
          <p:nvPr/>
        </p:nvPicPr>
        <p:blipFill>
          <a:blip r:embed="rId2" cstate="print"/>
          <a:srcRect l="40120" t="19313" r="39403" b="40328"/>
          <a:stretch>
            <a:fillRect/>
          </a:stretch>
        </p:blipFill>
        <p:spPr bwMode="auto">
          <a:xfrm>
            <a:off x="7752185" y="3789040"/>
            <a:ext cx="2404365" cy="26642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slide(fromBottom)">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slide(fromBottom)">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slide(fromBottom)">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slide(fromBottom)">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slide(fromBottom)">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Pulmonary Tuberculosis (TB)</a:t>
            </a:r>
          </a:p>
        </p:txBody>
      </p:sp>
      <p:sp>
        <p:nvSpPr>
          <p:cNvPr id="3" name="Content Placeholder 2"/>
          <p:cNvSpPr>
            <a:spLocks noGrp="1"/>
          </p:cNvSpPr>
          <p:nvPr>
            <p:ph idx="1"/>
          </p:nvPr>
        </p:nvSpPr>
        <p:spPr>
          <a:xfrm>
            <a:off x="2567493" y="2323652"/>
            <a:ext cx="6777317" cy="3913660"/>
          </a:xfrm>
        </p:spPr>
        <p:txBody>
          <a:bodyPr>
            <a:normAutofit fontScale="92500" lnSpcReduction="20000"/>
          </a:bodyPr>
          <a:lstStyle/>
          <a:p>
            <a:pPr>
              <a:buNone/>
            </a:pPr>
            <a:r>
              <a:rPr lang="en-GB" b="1" dirty="0"/>
              <a:t>TRANSMISSION</a:t>
            </a:r>
          </a:p>
          <a:p>
            <a:r>
              <a:rPr lang="en-US" dirty="0"/>
              <a:t>Spread through the air by droplets when infected individuals cough, laugh, sneeze or talk.</a:t>
            </a:r>
            <a:endParaRPr lang="en-GB" dirty="0"/>
          </a:p>
          <a:p>
            <a:r>
              <a:rPr lang="en-US" dirty="0"/>
              <a:t>Normally takes close contact over a period of time to be transmitted.</a:t>
            </a:r>
            <a:endParaRPr lang="en-GB" dirty="0"/>
          </a:p>
          <a:p>
            <a:r>
              <a:rPr lang="en-US" dirty="0"/>
              <a:t>It is usually spread between family members, close friends, work colleagues and in crowded, poorly ventilated conditions.</a:t>
            </a:r>
            <a:endParaRPr lang="en-GB" dirty="0"/>
          </a:p>
          <a:p>
            <a:r>
              <a:rPr lang="en-US" dirty="0"/>
              <a:t>TB can be spread from cows to humans (M. </a:t>
            </a:r>
            <a:r>
              <a:rPr lang="en-US" dirty="0" err="1"/>
              <a:t>bovis</a:t>
            </a:r>
            <a:r>
              <a:rPr lang="en-US" dirty="0"/>
              <a:t> infects cattle) and can be in milk.</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Pulmonary Tuberculosis (TB)</a:t>
            </a:r>
          </a:p>
        </p:txBody>
      </p:sp>
      <p:sp>
        <p:nvSpPr>
          <p:cNvPr id="3" name="Content Placeholder 2"/>
          <p:cNvSpPr>
            <a:spLocks noGrp="1"/>
          </p:cNvSpPr>
          <p:nvPr>
            <p:ph idx="1"/>
          </p:nvPr>
        </p:nvSpPr>
        <p:spPr>
          <a:xfrm>
            <a:off x="2567493" y="2323652"/>
            <a:ext cx="6777317" cy="3913660"/>
          </a:xfrm>
        </p:spPr>
        <p:txBody>
          <a:bodyPr>
            <a:normAutofit fontScale="92500" lnSpcReduction="10000"/>
          </a:bodyPr>
          <a:lstStyle/>
          <a:p>
            <a:pPr>
              <a:buNone/>
            </a:pPr>
            <a:r>
              <a:rPr lang="en-GB" b="1" dirty="0"/>
              <a:t>TRANSMISSION</a:t>
            </a:r>
          </a:p>
          <a:p>
            <a:pPr>
              <a:buNone/>
            </a:pPr>
            <a:r>
              <a:rPr lang="en-US" u="sng" dirty="0"/>
              <a:t>People at most risk:</a:t>
            </a:r>
            <a:endParaRPr lang="en-GB" u="sng" dirty="0"/>
          </a:p>
          <a:p>
            <a:pPr lvl="0"/>
            <a:r>
              <a:rPr lang="en-US" dirty="0"/>
              <a:t>Those in close contact with infected individual over a long period of time</a:t>
            </a:r>
            <a:endParaRPr lang="en-GB" dirty="0"/>
          </a:p>
          <a:p>
            <a:pPr lvl="0"/>
            <a:r>
              <a:rPr lang="en-US" dirty="0"/>
              <a:t>Those in long term care facilities – live close together e.g. care homes, prisons, hospitals.</a:t>
            </a:r>
            <a:endParaRPr lang="en-GB" dirty="0"/>
          </a:p>
          <a:p>
            <a:pPr lvl="0"/>
            <a:r>
              <a:rPr lang="en-US" dirty="0"/>
              <a:t>Those from areas where TB is common e.g. parts of Africa and Asia</a:t>
            </a:r>
            <a:endParaRPr lang="en-GB" dirty="0"/>
          </a:p>
          <a:p>
            <a:r>
              <a:rPr lang="en-US" dirty="0"/>
              <a:t>Have reduced immunity - </a:t>
            </a:r>
            <a:r>
              <a:rPr lang="en-US" dirty="0" err="1"/>
              <a:t>e.g</a:t>
            </a:r>
            <a:r>
              <a:rPr lang="en-US" dirty="0"/>
              <a:t> very old or young, suffering from illness, malnourished.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1773</Words>
  <Application>Microsoft Office PowerPoint</Application>
  <PresentationFormat>Widescreen</PresentationFormat>
  <Paragraphs>168</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Times New Roman</vt:lpstr>
      <vt:lpstr>Verdana</vt:lpstr>
      <vt:lpstr>Office Theme</vt:lpstr>
      <vt:lpstr>PowerPoint Presentation</vt:lpstr>
      <vt:lpstr>Lung Diseases</vt:lpstr>
      <vt:lpstr>Objectives</vt:lpstr>
      <vt:lpstr>Pulmonary Tuberculosis</vt:lpstr>
      <vt:lpstr>Pulmonary Tuberculosis (TB)</vt:lpstr>
      <vt:lpstr>Pulmonary Tuberculosis (TB)</vt:lpstr>
      <vt:lpstr>Pulmonary Tuberculosis (TB)</vt:lpstr>
      <vt:lpstr>Pulmonary Tuberculosis (TB)</vt:lpstr>
      <vt:lpstr>Pulmonary Tuberculosis (TB)</vt:lpstr>
      <vt:lpstr>Pulmonary Tuberculosis (TB)</vt:lpstr>
      <vt:lpstr>Pulmonary Tuberculosis (TB)</vt:lpstr>
      <vt:lpstr>Pulmonary Tuberculosis (TB)</vt:lpstr>
      <vt:lpstr>Pulmonary Tuberculosis (TB)</vt:lpstr>
      <vt:lpstr>Questions</vt:lpstr>
      <vt:lpstr>Asthma</vt:lpstr>
      <vt:lpstr>Asthma</vt:lpstr>
      <vt:lpstr>Asthma Attacks</vt:lpstr>
      <vt:lpstr>PowerPoint Presentation</vt:lpstr>
      <vt:lpstr>Asthma Symptoms</vt:lpstr>
      <vt:lpstr>Asthma Symptoms</vt:lpstr>
      <vt:lpstr>Asthma Summary</vt:lpstr>
      <vt:lpstr>Asthma Treatment</vt:lpstr>
      <vt:lpstr>Pulmonary Fibrosis</vt:lpstr>
      <vt:lpstr>Pulmonary Fibrosis</vt:lpstr>
      <vt:lpstr>Pulmonary Fibrosis</vt:lpstr>
      <vt:lpstr>Pulmonary Fibrosis</vt:lpstr>
      <vt:lpstr>What is the effect on diffusion across the gas exchange surface?</vt:lpstr>
      <vt:lpstr>PowerPoint Presentation</vt:lpstr>
      <vt:lpstr>Pulmonary Fibrosis Symptoms</vt:lpstr>
      <vt:lpstr>Pulmonary Fibrosis Symptoms</vt:lpstr>
      <vt:lpstr>Emphysema</vt:lpstr>
      <vt:lpstr>Emphysema</vt:lpstr>
      <vt:lpstr>Emphysema</vt:lpstr>
      <vt:lpstr>Emphysema</vt:lpstr>
      <vt:lpstr>Emphysema</vt:lpstr>
      <vt:lpstr>Emphysema Symptoms</vt:lpstr>
      <vt:lpstr>Emphysema Symptoms</vt:lpstr>
      <vt:lpstr>TASK</vt:lpstr>
      <vt:lpstr>TASK ANSWERS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Chappelow</dc:creator>
  <cp:lastModifiedBy>Alex Chappelow</cp:lastModifiedBy>
  <cp:revision>1</cp:revision>
  <dcterms:created xsi:type="dcterms:W3CDTF">2023-03-29T20:24:53Z</dcterms:created>
  <dcterms:modified xsi:type="dcterms:W3CDTF">2023-03-29T20:28:46Z</dcterms:modified>
</cp:coreProperties>
</file>