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564" r:id="rId5"/>
    <p:sldId id="566" r:id="rId6"/>
    <p:sldId id="567" r:id="rId7"/>
    <p:sldId id="569" r:id="rId8"/>
    <p:sldId id="568" r:id="rId9"/>
    <p:sldId id="570" r:id="rId10"/>
    <p:sldId id="571" r:id="rId11"/>
    <p:sldId id="574" r:id="rId12"/>
    <p:sldId id="575" r:id="rId13"/>
    <p:sldId id="576" r:id="rId14"/>
    <p:sldId id="577" r:id="rId15"/>
    <p:sldId id="578" r:id="rId16"/>
    <p:sldId id="580" r:id="rId17"/>
    <p:sldId id="581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5" r:id="rId30"/>
    <p:sldId id="594" r:id="rId31"/>
    <p:sldId id="597" r:id="rId32"/>
    <p:sldId id="598" r:id="rId33"/>
    <p:sldId id="599" r:id="rId34"/>
    <p:sldId id="600" r:id="rId35"/>
    <p:sldId id="601" r:id="rId36"/>
    <p:sldId id="602" r:id="rId37"/>
    <p:sldId id="604" r:id="rId38"/>
    <p:sldId id="605" r:id="rId39"/>
    <p:sldId id="606" r:id="rId40"/>
    <p:sldId id="256" r:id="rId41"/>
    <p:sldId id="257" r:id="rId42"/>
    <p:sldId id="258" r:id="rId43"/>
    <p:sldId id="259" r:id="rId44"/>
    <p:sldId id="260" r:id="rId45"/>
    <p:sldId id="261" r:id="rId46"/>
    <p:sldId id="608" r:id="rId47"/>
    <p:sldId id="609" r:id="rId48"/>
    <p:sldId id="610" r:id="rId49"/>
    <p:sldId id="611" r:id="rId50"/>
    <p:sldId id="612" r:id="rId51"/>
    <p:sldId id="613" r:id="rId5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4127B-624D-4B9E-8F51-2AB7C4DDC4F9}" v="1" dt="2023-03-15T19:23:43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>
        <p:scale>
          <a:sx n="63" d="100"/>
          <a:sy n="63" d="100"/>
        </p:scale>
        <p:origin x="783" y="3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Chatwin" userId="19e36d84-79c7-4f7d-aeac-3d67359c8309" providerId="ADAL" clId="{8424127B-624D-4B9E-8F51-2AB7C4DDC4F9}"/>
    <pc:docChg chg="delSld modSld">
      <pc:chgData name="Justine Chatwin" userId="19e36d84-79c7-4f7d-aeac-3d67359c8309" providerId="ADAL" clId="{8424127B-624D-4B9E-8F51-2AB7C4DDC4F9}" dt="2023-03-15T19:24:34.610" v="9" actId="20577"/>
      <pc:docMkLst>
        <pc:docMk/>
      </pc:docMkLst>
      <pc:sldChg chg="del">
        <pc:chgData name="Justine Chatwin" userId="19e36d84-79c7-4f7d-aeac-3d67359c8309" providerId="ADAL" clId="{8424127B-624D-4B9E-8F51-2AB7C4DDC4F9}" dt="2023-03-15T19:22:33.449" v="0" actId="47"/>
        <pc:sldMkLst>
          <pc:docMk/>
          <pc:sldMk cId="1892249108" sldId="573"/>
        </pc:sldMkLst>
      </pc:sldChg>
      <pc:sldChg chg="modSp mod modAnim">
        <pc:chgData name="Justine Chatwin" userId="19e36d84-79c7-4f7d-aeac-3d67359c8309" providerId="ADAL" clId="{8424127B-624D-4B9E-8F51-2AB7C4DDC4F9}" dt="2023-03-15T19:23:52.061" v="4" actId="1076"/>
        <pc:sldMkLst>
          <pc:docMk/>
          <pc:sldMk cId="3092505233" sldId="593"/>
        </pc:sldMkLst>
        <pc:spChg chg="mod">
          <ac:chgData name="Justine Chatwin" userId="19e36d84-79c7-4f7d-aeac-3d67359c8309" providerId="ADAL" clId="{8424127B-624D-4B9E-8F51-2AB7C4DDC4F9}" dt="2023-03-15T19:23:50.052" v="3" actId="1076"/>
          <ac:spMkLst>
            <pc:docMk/>
            <pc:sldMk cId="3092505233" sldId="593"/>
            <ac:spMk id="3" creationId="{00000000-0000-0000-0000-000000000000}"/>
          </ac:spMkLst>
        </pc:spChg>
        <pc:picChg chg="mod">
          <ac:chgData name="Justine Chatwin" userId="19e36d84-79c7-4f7d-aeac-3d67359c8309" providerId="ADAL" clId="{8424127B-624D-4B9E-8F51-2AB7C4DDC4F9}" dt="2023-03-15T19:23:52.061" v="4" actId="1076"/>
          <ac:picMkLst>
            <pc:docMk/>
            <pc:sldMk cId="3092505233" sldId="593"/>
            <ac:picMk id="4" creationId="{00000000-0000-0000-0000-000000000000}"/>
          </ac:picMkLst>
        </pc:picChg>
      </pc:sldChg>
      <pc:sldChg chg="del">
        <pc:chgData name="Justine Chatwin" userId="19e36d84-79c7-4f7d-aeac-3d67359c8309" providerId="ADAL" clId="{8424127B-624D-4B9E-8F51-2AB7C4DDC4F9}" dt="2023-03-15T19:23:57.899" v="5" actId="47"/>
        <pc:sldMkLst>
          <pc:docMk/>
          <pc:sldMk cId="2909413949" sldId="596"/>
        </pc:sldMkLst>
      </pc:sldChg>
      <pc:sldChg chg="modSp mod">
        <pc:chgData name="Justine Chatwin" userId="19e36d84-79c7-4f7d-aeac-3d67359c8309" providerId="ADAL" clId="{8424127B-624D-4B9E-8F51-2AB7C4DDC4F9}" dt="2023-03-15T19:24:22.554" v="6" actId="1076"/>
        <pc:sldMkLst>
          <pc:docMk/>
          <pc:sldMk cId="2912781476" sldId="610"/>
        </pc:sldMkLst>
        <pc:picChg chg="mod">
          <ac:chgData name="Justine Chatwin" userId="19e36d84-79c7-4f7d-aeac-3d67359c8309" providerId="ADAL" clId="{8424127B-624D-4B9E-8F51-2AB7C4DDC4F9}" dt="2023-03-15T19:24:22.554" v="6" actId="1076"/>
          <ac:picMkLst>
            <pc:docMk/>
            <pc:sldMk cId="2912781476" sldId="610"/>
            <ac:picMk id="4" creationId="{00000000-0000-0000-0000-000000000000}"/>
          </ac:picMkLst>
        </pc:picChg>
      </pc:sldChg>
      <pc:sldChg chg="modSp mod">
        <pc:chgData name="Justine Chatwin" userId="19e36d84-79c7-4f7d-aeac-3d67359c8309" providerId="ADAL" clId="{8424127B-624D-4B9E-8F51-2AB7C4DDC4F9}" dt="2023-03-15T19:24:34.610" v="9" actId="20577"/>
        <pc:sldMkLst>
          <pc:docMk/>
          <pc:sldMk cId="1138318307" sldId="611"/>
        </pc:sldMkLst>
        <pc:spChg chg="mod">
          <ac:chgData name="Justine Chatwin" userId="19e36d84-79c7-4f7d-aeac-3d67359c8309" providerId="ADAL" clId="{8424127B-624D-4B9E-8F51-2AB7C4DDC4F9}" dt="2023-03-15T19:24:34.610" v="9" actId="20577"/>
          <ac:spMkLst>
            <pc:docMk/>
            <pc:sldMk cId="1138318307" sldId="61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9BBC-FE8E-430D-B0E4-70723DFAF905}" type="datetimeFigureOut">
              <a:rPr lang="en-GB" smtClean="0"/>
              <a:pPr/>
              <a:t>15/03/2023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BCDB-2CC3-4628-97D8-8139359526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5A5F-97C1-B447-8FF2-3D15123D9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7D4B-1C18-4F1C-BE6B-38BE1131BC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8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5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crude oil is a mixture of hydrocarbons that can be separated into fractions</a:t>
            </a: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times.org/conservation/king-penguins-genetic-diversity-macquarie-island/183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IrUUDboZ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own_syndrome" TargetMode="External"/><Relationship Id="rId3" Type="http://schemas.openxmlformats.org/officeDocument/2006/relationships/hyperlink" Target="https://en.wikipedia.org/wiki/Short_Creek_Community" TargetMode="External"/><Relationship Id="rId7" Type="http://schemas.openxmlformats.org/officeDocument/2006/relationships/hyperlink" Target="https://en.wikipedia.org/wiki/1890_Manifesto" TargetMode="External"/><Relationship Id="rId2" Type="http://schemas.openxmlformats.org/officeDocument/2006/relationships/hyperlink" Target="https://en.wikipedia.org/wiki/Colorado_City,_Arizo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_Church_of_Jesus_Christ_of_Latter-day_Saints" TargetMode="External"/><Relationship Id="rId5" Type="http://schemas.openxmlformats.org/officeDocument/2006/relationships/hyperlink" Target="https://en.wikipedia.org/wiki/Fundamentalist_Church_of_Jesus_Christ_of_Latter_Day_Saints" TargetMode="External"/><Relationship Id="rId4" Type="http://schemas.openxmlformats.org/officeDocument/2006/relationships/hyperlink" Target="https://en.wikipedia.org/wiki/Hildale,_Uta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xkwRTIKXax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OfRN0KihO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4nt0cgShn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R6L38yR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bRadiLXkq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rmrfiX23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l_FmrMSkA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earsoncustom.com/wps/media/objects/3014/3087289/Web_Tutorials/17_A02.swf" TargetMode="External"/><Relationship Id="rId2" Type="http://schemas.openxmlformats.org/officeDocument/2006/relationships/hyperlink" Target="https://www.youtube.com/watch?v=aTftyFboC_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cience.discovery.com/video-topics/earth-science/galapagos-beyond-darwin-charles-darw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z7U4k522Pg&amp;list=PL83C60B30FEEB25D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445" y="299909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Genetic Diversity and Natural selection</a:t>
            </a:r>
            <a:br>
              <a:rPr lang="en-GB" dirty="0"/>
            </a:br>
            <a:r>
              <a:rPr lang="en-GB" sz="3100" dirty="0"/>
              <a:t>Why are organisms different from one another?</a:t>
            </a:r>
            <a:br>
              <a:rPr lang="en-GB" sz="3100" dirty="0"/>
            </a:br>
            <a:r>
              <a:rPr lang="en-GB" sz="3100" dirty="0"/>
              <a:t>What factors influence genetic diversity?</a:t>
            </a:r>
            <a:br>
              <a:rPr lang="en-GB" u="sng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3986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09" y="292169"/>
            <a:ext cx="4301821" cy="23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is genetic diversity increased within a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Mutations in DNA form new alleles</a:t>
            </a:r>
          </a:p>
          <a:p>
            <a:pPr lvl="1"/>
            <a:r>
              <a:rPr lang="en-GB" dirty="0"/>
              <a:t>These can be advantageous while others could lead to problems (deleterious)</a:t>
            </a:r>
          </a:p>
          <a:p>
            <a:r>
              <a:rPr lang="en-GB" dirty="0"/>
              <a:t>Different alleles can be introduced into a population when individuals from another population migrate into it and reproduce.</a:t>
            </a:r>
          </a:p>
          <a:p>
            <a:r>
              <a:rPr lang="en-GB" dirty="0"/>
              <a:t>This is known as </a:t>
            </a:r>
            <a:r>
              <a:rPr lang="en-GB" b="1" dirty="0"/>
              <a:t>gene flow </a:t>
            </a:r>
            <a:r>
              <a:rPr lang="en-GB" dirty="0"/>
              <a:t>and this increases genetic diversity</a:t>
            </a:r>
          </a:p>
          <a:p>
            <a:r>
              <a:rPr lang="en-GB" b="1" dirty="0"/>
              <a:t>Allele frequency </a:t>
            </a:r>
            <a:r>
              <a:rPr lang="en-GB" dirty="0"/>
              <a:t>is the number of times (frequency) that an allele is found within a population.</a:t>
            </a:r>
          </a:p>
          <a:p>
            <a:r>
              <a:rPr lang="en-GB" dirty="0"/>
              <a:t>This can vary for example the A antigen in blood groups has a frequency of, while the B antigen only has a frequency of</a:t>
            </a:r>
          </a:p>
        </p:txBody>
      </p:sp>
    </p:spTree>
    <p:extLst>
      <p:ext uri="{BB962C8B-B14F-4D97-AF65-F5344CB8AC3E}">
        <p14:creationId xmlns:p14="http://schemas.microsoft.com/office/powerpoint/2010/main" val="212163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factors can reduce genetic diversity within a population?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Genetic/population bottlenecks</a:t>
            </a:r>
          </a:p>
          <a:p>
            <a:r>
              <a:rPr lang="en-GB" dirty="0"/>
              <a:t>Selective breeding </a:t>
            </a:r>
          </a:p>
          <a:p>
            <a:r>
              <a:rPr lang="en-GB" dirty="0"/>
              <a:t>The founder effect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7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Genetic bottlenecks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717" y="2668315"/>
            <a:ext cx="1755800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366" y="3445622"/>
            <a:ext cx="2499577" cy="1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43" y="2957899"/>
            <a:ext cx="1121761" cy="1164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6415" y="4543405"/>
            <a:ext cx="155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Original population </a:t>
            </a:r>
            <a:r>
              <a:rPr lang="en-GB" dirty="0"/>
              <a:t>with different alleles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521" y="2393097"/>
            <a:ext cx="197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Large number of the population dies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0943" y="4251531"/>
            <a:ext cx="1555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Reduced  population </a:t>
            </a:r>
            <a:r>
              <a:rPr lang="en-GB" dirty="0"/>
              <a:t>some alleles are lost from the original population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482" y="2668315"/>
            <a:ext cx="1755800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53" y="3316427"/>
            <a:ext cx="1838328" cy="138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75191" y="4543405"/>
            <a:ext cx="2113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New population </a:t>
            </a:r>
            <a:r>
              <a:rPr lang="en-GB" dirty="0"/>
              <a:t>Genetic diversity greatly reduced</a:t>
            </a:r>
          </a:p>
        </p:txBody>
      </p:sp>
    </p:spTree>
    <p:extLst>
      <p:ext uri="{BB962C8B-B14F-4D97-AF65-F5344CB8AC3E}">
        <p14:creationId xmlns:p14="http://schemas.microsoft.com/office/powerpoint/2010/main" val="404094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Genetic bottlenecks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4046" y="1417638"/>
            <a:ext cx="5384800" cy="3390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AA1B-D391-0797-7F4A-45A7C9697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399" y="1417638"/>
            <a:ext cx="5384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This is an event which causes a big reduction in a population so large numbers of the population die before reproducing.</a:t>
            </a:r>
          </a:p>
          <a:p>
            <a:r>
              <a:rPr lang="en-GB" dirty="0"/>
              <a:t>This reduces gene pool and therefore reduces the genetic diversity</a:t>
            </a:r>
          </a:p>
          <a:p>
            <a:endParaRPr lang="en-GB" dirty="0"/>
          </a:p>
          <a:p>
            <a:r>
              <a:rPr lang="en-GB" dirty="0" err="1"/>
              <a:t>Eg.</a:t>
            </a:r>
            <a:r>
              <a:rPr lang="en-GB" dirty="0"/>
              <a:t> King Penguin on Macquarie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3482" y="55945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http://www.earthtimes.org/conservation/king-penguins-genetic-diversity-macquarie-island/1836/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84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Selective breeding (Extension)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9829"/>
            <a:ext cx="10972800" cy="4776335"/>
          </a:xfrm>
        </p:spPr>
        <p:txBody>
          <a:bodyPr>
            <a:normAutofit/>
          </a:bodyPr>
          <a:lstStyle/>
          <a:p>
            <a:r>
              <a:rPr lang="en-US" sz="2400" dirty="0"/>
              <a:t>Also called </a:t>
            </a:r>
            <a:r>
              <a:rPr lang="en-US" sz="2400" i="1" dirty="0"/>
              <a:t>artificial selection</a:t>
            </a:r>
            <a:endParaRPr lang="en-US" sz="2400" dirty="0"/>
          </a:p>
          <a:p>
            <a:r>
              <a:rPr lang="en-US" sz="2400" dirty="0"/>
              <a:t>Choosing individuals with desired characteristics and ONLY allowing them to reproduce.</a:t>
            </a:r>
          </a:p>
          <a:p>
            <a:r>
              <a:rPr lang="en-US" sz="2400" dirty="0"/>
              <a:t>Offspring without the desired characteristics are killed or prevented from reproducing.</a:t>
            </a:r>
          </a:p>
          <a:p>
            <a:r>
              <a:rPr lang="en-US" sz="2400" dirty="0"/>
              <a:t>Unwanted alleles are bred out of the population</a:t>
            </a:r>
          </a:p>
          <a:p>
            <a:r>
              <a:rPr lang="en-US" sz="2400" dirty="0"/>
              <a:t>Variety of alleles is reduced to the desired number</a:t>
            </a:r>
          </a:p>
          <a:p>
            <a:r>
              <a:rPr lang="en-US" sz="2400" dirty="0"/>
              <a:t>What does this do to the genetic diversity?</a:t>
            </a:r>
          </a:p>
          <a:p>
            <a:r>
              <a:rPr lang="en-US" sz="2400" dirty="0"/>
              <a:t>When would you use selective breeding?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38B07-534A-2D4E-F0D8-DF3B3A4BF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138760"/>
            <a:ext cx="4019278" cy="2723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00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The founder effect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is the definition of founder? </a:t>
            </a:r>
          </a:p>
          <a:p>
            <a:pPr lvl="1"/>
            <a:r>
              <a:rPr lang="en-GB" dirty="0"/>
              <a:t>A person who establishes an institution, company, society or new community.</a:t>
            </a:r>
          </a:p>
          <a:p>
            <a:pPr marL="0" indent="0">
              <a:buNone/>
            </a:pPr>
            <a:r>
              <a:rPr lang="en-US" sz="2800" dirty="0"/>
              <a:t>Occurs when a few individuals from a population </a:t>
            </a:r>
            <a:r>
              <a:rPr lang="en-US" sz="2800" dirty="0" err="1"/>
              <a:t>colonise</a:t>
            </a:r>
            <a:r>
              <a:rPr lang="en-US" sz="2800" dirty="0"/>
              <a:t> a new region</a:t>
            </a:r>
          </a:p>
          <a:p>
            <a:r>
              <a:rPr lang="en-US" sz="2800" dirty="0"/>
              <a:t>What does this mean in terms of alleles? </a:t>
            </a:r>
          </a:p>
          <a:p>
            <a:r>
              <a:rPr lang="en-US" sz="2800" dirty="0"/>
              <a:t>Will all of the alleles in the population be present in the founders?</a:t>
            </a:r>
          </a:p>
          <a:p>
            <a:r>
              <a:rPr lang="en-US" sz="2800" dirty="0"/>
              <a:t>What does this mean for the genetic diversity of the new colony? </a:t>
            </a:r>
          </a:p>
        </p:txBody>
      </p:sp>
    </p:spTree>
    <p:extLst>
      <p:ext uri="{BB962C8B-B14F-4D97-AF65-F5344CB8AC3E}">
        <p14:creationId xmlns:p14="http://schemas.microsoft.com/office/powerpoint/2010/main" val="42865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Founding Effect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0697" y="2427800"/>
            <a:ext cx="10887491" cy="3616254"/>
            <a:chOff x="620697" y="2427800"/>
            <a:chExt cx="10887491" cy="3616254"/>
          </a:xfrm>
        </p:grpSpPr>
        <p:grpSp>
          <p:nvGrpSpPr>
            <p:cNvPr id="28" name="Group 27"/>
            <p:cNvGrpSpPr/>
            <p:nvPr/>
          </p:nvGrpSpPr>
          <p:grpSpPr>
            <a:xfrm>
              <a:off x="2258170" y="2552369"/>
              <a:ext cx="1741336" cy="1733384"/>
              <a:chOff x="2258170" y="2552369"/>
              <a:chExt cx="1741336" cy="17333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258170" y="2552369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01402" y="2894275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14816" y="2775669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14817" y="3595315"/>
                <a:ext cx="205409" cy="19878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63634" y="3495924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211002" y="3503875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63402" y="36562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15802" y="38086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10393" y="2928731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18506" y="3149780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51976" y="3948486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02996" y="3095710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32929" y="3167671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20697" y="2666897"/>
              <a:ext cx="1555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Original population </a:t>
              </a:r>
              <a:r>
                <a:rPr lang="en-GB" dirty="0"/>
                <a:t>with different alleles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568811" y="4687825"/>
              <a:ext cx="1105232" cy="1151876"/>
              <a:chOff x="3568811" y="4687825"/>
              <a:chExt cx="1105232" cy="115187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568811" y="4687825"/>
                <a:ext cx="1105232" cy="1151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1952" y="4934056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5466" y="5263763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1858" y="5160122"/>
                <a:ext cx="219475" cy="207282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364565" y="4687825"/>
              <a:ext cx="1555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Founding population </a:t>
              </a:r>
              <a:r>
                <a:rPr lang="en-GB" dirty="0"/>
                <a:t>with different alleles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61151" y="2427800"/>
              <a:ext cx="1741336" cy="1733384"/>
              <a:chOff x="2258170" y="2552369"/>
              <a:chExt cx="1741336" cy="173338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58170" y="2552369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601402" y="2894275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14816" y="2775669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14817" y="3595315"/>
                <a:ext cx="205409" cy="198782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563634" y="3495924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11002" y="3503875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363402" y="36562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15802" y="3808675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10393" y="2928731"/>
                <a:ext cx="205409" cy="1987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618506" y="3149780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51976" y="3948486"/>
                <a:ext cx="205409" cy="1987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02996" y="3095710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732929" y="3167671"/>
                <a:ext cx="205409" cy="19878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744031" y="4310670"/>
              <a:ext cx="1741336" cy="1733384"/>
              <a:chOff x="6744031" y="4310670"/>
              <a:chExt cx="1741336" cy="173338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744031" y="4310670"/>
                <a:ext cx="1741336" cy="1733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47006" y="4581136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19957" y="4827367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51586" y="5050385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89206" y="4958291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16890" y="5422300"/>
                <a:ext cx="219475" cy="213378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1648" y="5759387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749" y="5655746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2111" y="4584184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3319" y="4854974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7811" y="5123793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0162" y="5374829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7584" y="5513681"/>
                <a:ext cx="219475" cy="20728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5482" y="5227434"/>
                <a:ext cx="219475" cy="207282"/>
              </a:xfrm>
              <a:prstGeom prst="rect">
                <a:avLst/>
              </a:prstGeom>
            </p:spPr>
          </p:pic>
        </p:grpSp>
        <p:cxnSp>
          <p:nvCxnSpPr>
            <p:cNvPr id="58" name="Straight Arrow Connector 57"/>
            <p:cNvCxnSpPr/>
            <p:nvPr/>
          </p:nvCxnSpPr>
          <p:spPr>
            <a:xfrm>
              <a:off x="4024941" y="3419061"/>
              <a:ext cx="23997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359938" y="4310670"/>
              <a:ext cx="361272" cy="4807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735769" y="5217381"/>
              <a:ext cx="1919473" cy="463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680838" y="2623828"/>
              <a:ext cx="282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Original population </a:t>
              </a:r>
              <a:r>
                <a:rPr lang="en-GB" dirty="0"/>
                <a:t>maintains a high level of genetic diversity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811730" y="4520634"/>
              <a:ext cx="26964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New population </a:t>
              </a:r>
              <a:r>
                <a:rPr lang="en-GB" dirty="0"/>
                <a:t>Genetic diversity is greatly reduced. The frequency of red allele is increased in the new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85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99" y="1443962"/>
            <a:ext cx="6766975" cy="492503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Amish population – all </a:t>
            </a:r>
            <a:r>
              <a:rPr lang="en-GB" dirty="0" err="1"/>
              <a:t>descendents</a:t>
            </a:r>
            <a:r>
              <a:rPr lang="en-GB" dirty="0"/>
              <a:t> from a small number of </a:t>
            </a:r>
            <a:r>
              <a:rPr lang="en-GB" dirty="0" err="1"/>
              <a:t>swiss</a:t>
            </a:r>
            <a:r>
              <a:rPr lang="en-GB" dirty="0"/>
              <a:t> who migrated there (200)</a:t>
            </a:r>
          </a:p>
          <a:p>
            <a:r>
              <a:rPr lang="en-GB" dirty="0"/>
              <a:t>Little genetic diversity</a:t>
            </a:r>
          </a:p>
          <a:p>
            <a:r>
              <a:rPr lang="en-GB" dirty="0"/>
              <a:t>Remained isolated due to their religious beliefs ( no interbreeding)</a:t>
            </a:r>
          </a:p>
          <a:p>
            <a:r>
              <a:rPr lang="en-GB" dirty="0"/>
              <a:t>High incidence of certain genetic disorders. One form of dwarfism, Ellis-van </a:t>
            </a:r>
            <a:r>
              <a:rPr lang="en-GB" dirty="0" err="1"/>
              <a:t>Creveld</a:t>
            </a:r>
            <a:r>
              <a:rPr lang="en-GB" dirty="0"/>
              <a:t> syndrome, involves not only short stature but polydactyly (extra fingers or toes), abnormalities of the nails and teeth, and, in about half of individuals, a hole between the two upper chambers of the heart.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36" y="1322966"/>
            <a:ext cx="5167023" cy="25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Try and fit what happened with the Amish into this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7721"/>
            <a:ext cx="10515600" cy="35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968" y="1600201"/>
            <a:ext cx="2450432" cy="4525963"/>
          </a:xfrm>
        </p:spPr>
        <p:txBody>
          <a:bodyPr>
            <a:normAutofit/>
          </a:bodyPr>
          <a:lstStyle/>
          <a:p>
            <a:r>
              <a:rPr lang="en-GB" sz="2800" dirty="0" err="1"/>
              <a:t>Hildale</a:t>
            </a:r>
            <a:r>
              <a:rPr lang="en-GB" sz="2800" dirty="0"/>
              <a:t> USA</a:t>
            </a:r>
          </a:p>
          <a:p>
            <a:endParaRPr lang="en-GB" sz="2800" dirty="0"/>
          </a:p>
          <a:p>
            <a:r>
              <a:rPr lang="en-GB" sz="2800" dirty="0"/>
              <a:t>Roughly 10,000 inhabitants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6" name="Picture 2" descr="A sign marks the town of Hildale, Utah, home to the nation's largest polygamist community -- the Fundamentalist Church of Jesus Christ of Latter Day Saints (FLDS), a polygamist sect that broke from the mainstream Mormon church 72 years ago, in this photo taken May 31, 2007. REUTERS/Jason Sz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" y="851928"/>
            <a:ext cx="7934652" cy="53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8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tree of life-David Attenborough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u="sng" dirty="0">
                <a:hlinkClick r:id="rId2"/>
              </a:rPr>
              <a:t>https://www.youtube.com/watch?v=H6IrUUDboZo</a:t>
            </a:r>
            <a:endParaRPr lang="en-GB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05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171" y="1537954"/>
            <a:ext cx="7279105" cy="4525963"/>
          </a:xfrm>
        </p:spPr>
        <p:txBody>
          <a:bodyPr/>
          <a:lstStyle/>
          <a:p>
            <a:r>
              <a:rPr lang="en-GB" dirty="0"/>
              <a:t>Over 80% of the population are direct </a:t>
            </a:r>
            <a:r>
              <a:rPr lang="en-GB" dirty="0" err="1"/>
              <a:t>descendents</a:t>
            </a:r>
            <a:r>
              <a:rPr lang="en-GB" dirty="0"/>
              <a:t> of 2 men</a:t>
            </a:r>
          </a:p>
        </p:txBody>
      </p:sp>
      <p:pic>
        <p:nvPicPr>
          <p:cNvPr id="2050" name="Picture 2" descr="Mormon fundamentalists priesthood counci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3" b="239"/>
          <a:stretch/>
        </p:blipFill>
        <p:spPr bwMode="auto">
          <a:xfrm>
            <a:off x="320842" y="1251284"/>
            <a:ext cx="4173013" cy="3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6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Founder Effect Example (not on specification)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u="sng" dirty="0"/>
              <a:t>Genetic disease in a polygamist settlement</a:t>
            </a:r>
          </a:p>
          <a:p>
            <a:r>
              <a:rPr lang="en-GB" dirty="0" err="1"/>
              <a:t>Fumarase</a:t>
            </a:r>
            <a:r>
              <a:rPr lang="en-GB" dirty="0"/>
              <a:t> deficiency is extremely rare, with only 13 diagnosed and identified cases worldwide until roughly 1990. Since then an additional 20 cases have been documented in the twin towns of </a:t>
            </a:r>
            <a:r>
              <a:rPr lang="en-GB" dirty="0">
                <a:hlinkClick r:id="rId2" tooltip="Colorado City, Arizona"/>
              </a:rPr>
              <a:t>Colorado City, Arizona</a:t>
            </a:r>
            <a:r>
              <a:rPr lang="en-GB" dirty="0"/>
              <a:t> (formerly known as Short Creek or the </a:t>
            </a:r>
            <a:r>
              <a:rPr lang="en-GB" dirty="0">
                <a:hlinkClick r:id="rId3" tooltip="Short Creek Community"/>
              </a:rPr>
              <a:t>Short Creek Community</a:t>
            </a:r>
            <a:r>
              <a:rPr lang="en-GB" dirty="0"/>
              <a:t>), and </a:t>
            </a:r>
            <a:r>
              <a:rPr lang="en-GB" dirty="0" err="1">
                <a:hlinkClick r:id="rId4" tooltip="Hildale, Utah"/>
              </a:rPr>
              <a:t>Hildale</a:t>
            </a:r>
            <a:r>
              <a:rPr lang="en-GB" dirty="0">
                <a:hlinkClick r:id="rId4" tooltip="Hildale, Utah"/>
              </a:rPr>
              <a:t>, Utah</a:t>
            </a:r>
            <a:r>
              <a:rPr lang="en-GB" dirty="0"/>
              <a:t>, settled in the 1930s by the </a:t>
            </a:r>
            <a:r>
              <a:rPr lang="en-GB" dirty="0">
                <a:hlinkClick r:id="rId5" tooltip="Fundamentalist Church of Jesus Christ of Latter Day Saints"/>
              </a:rPr>
              <a:t>Fundamentalist Church of Jesus Christ of Latter Day Saints</a:t>
            </a:r>
            <a:r>
              <a:rPr lang="en-GB" dirty="0"/>
              <a:t>, a church whose members left </a:t>
            </a:r>
            <a:r>
              <a:rPr lang="en-GB" dirty="0">
                <a:hlinkClick r:id="rId6" tooltip="The Church of Jesus Christ of Latter-day Saints"/>
              </a:rPr>
              <a:t>The Church of Jesus Christ of Latter-day Saints</a:t>
            </a:r>
            <a:r>
              <a:rPr lang="en-GB" dirty="0"/>
              <a:t> (LDS Church) beginning in 1890, when the LDS Church </a:t>
            </a:r>
            <a:r>
              <a:rPr lang="en-GB" dirty="0">
                <a:hlinkClick r:id="rId7" tooltip="1890 Manifesto"/>
              </a:rPr>
              <a:t>banned plural marriage</a:t>
            </a:r>
            <a:r>
              <a:rPr lang="en-GB" dirty="0"/>
              <a:t>. The condition has since been dubbed "Polygamist's </a:t>
            </a:r>
            <a:r>
              <a:rPr lang="en-GB" dirty="0">
                <a:hlinkClick r:id="rId8" tooltip="Down syndrome"/>
              </a:rPr>
              <a:t>Down's</a:t>
            </a:r>
            <a:r>
              <a:rPr lang="en-GB" dirty="0"/>
              <a:t>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5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EEC03768-B915-47E3-B525-C43C6289CA4B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22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1944812" y="0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GB" sz="3600" dirty="0"/>
              <a:t>Genetic diversity allows for Natural selection which drives evolution</a:t>
            </a:r>
            <a:endParaRPr lang="en-US" altLang="en-US" sz="3375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40086" y="2580680"/>
            <a:ext cx="3357563" cy="2446734"/>
          </a:xfrm>
        </p:spPr>
        <p:txBody>
          <a:bodyPr vert="horz" lIns="91440" tIns="45720" rIns="116999" bIns="45720" rtlCol="0">
            <a:normAutofit/>
          </a:bodyPr>
          <a:lstStyle/>
          <a:p>
            <a:pPr marL="27905" indent="0">
              <a:buNone/>
              <a:defRPr/>
            </a:pPr>
            <a:endParaRPr lang="en-US" sz="225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25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250" dirty="0"/>
              <a:t>Humming birds demonstrate natural selection</a:t>
            </a:r>
          </a:p>
        </p:txBody>
      </p:sp>
      <p:sp>
        <p:nvSpPr>
          <p:cNvPr id="36869" name="Rectangle 3"/>
          <p:cNvSpPr>
            <a:spLocks/>
          </p:cNvSpPr>
          <p:nvPr/>
        </p:nvSpPr>
        <p:spPr bwMode="auto">
          <a:xfrm>
            <a:off x="6402120" y="6441513"/>
            <a:ext cx="3568541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>
            <a:lvl1pPr marL="571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1266" u="sng" dirty="0">
                <a:solidFill>
                  <a:schemeClr val="tx1"/>
                </a:solidFill>
                <a:ea typeface="Lucida Grande" charset="0"/>
                <a:cs typeface="Lucida Grande" charset="0"/>
                <a:hlinkClick r:id="rId2"/>
              </a:rPr>
              <a:t>http://www.youtube.com/watch?v=xkwRTIKXaxg</a:t>
            </a:r>
            <a:endParaRPr lang="en-US" altLang="en-US" sz="1266" u="sng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80" y="2453432"/>
            <a:ext cx="5134570" cy="38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5987" y="1582430"/>
            <a:ext cx="6967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https://www.youtube.com/watch?v=hOfRN0KihOU</a:t>
            </a:r>
            <a:r>
              <a:rPr lang="en-GB" dirty="0"/>
              <a:t> – What is evolution?</a:t>
            </a:r>
          </a:p>
        </p:txBody>
      </p:sp>
    </p:spTree>
    <p:extLst>
      <p:ext uri="{BB962C8B-B14F-4D97-AF65-F5344CB8AC3E}">
        <p14:creationId xmlns:p14="http://schemas.microsoft.com/office/powerpoint/2010/main" val="88595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263"/>
            <a:ext cx="10515600" cy="4351338"/>
          </a:xfrm>
        </p:spPr>
        <p:txBody>
          <a:bodyPr/>
          <a:lstStyle/>
          <a:p>
            <a:r>
              <a:rPr lang="en-GB" dirty="0"/>
              <a:t>Not all alleles of a  population are equally likely to be passed to the next generation. </a:t>
            </a:r>
          </a:p>
          <a:p>
            <a:r>
              <a:rPr lang="en-GB" dirty="0"/>
              <a:t>This is because only certain individuals are reproductively successful and so pass on their alleles. This is known as </a:t>
            </a:r>
            <a:r>
              <a:rPr lang="en-GB" b="1" dirty="0"/>
              <a:t>differential reproductive success</a:t>
            </a:r>
          </a:p>
          <a:p>
            <a:r>
              <a:rPr lang="en-GB" dirty="0"/>
              <a:t>Therefore differences between the reproductive success of individuals affects the allele frequency in a population.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26" y="5086810"/>
            <a:ext cx="2626798" cy="1738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98" y="5127831"/>
            <a:ext cx="2870902" cy="16973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958563" y="5956018"/>
            <a:ext cx="2416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0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60649E76-2F4F-47C1-8823-7F92A7D17C87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24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414" y="-250031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 sz="3375" dirty="0"/>
              <a:t>The process of natural selection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906" y="1113183"/>
            <a:ext cx="9977836" cy="5307262"/>
          </a:xfrm>
        </p:spPr>
        <p:txBody>
          <a:bodyPr vert="horz" lIns="91440" tIns="45720" rIns="116999" bIns="45720" rtlCol="0">
            <a:normAutofit lnSpcReduction="10000"/>
          </a:bodyPr>
          <a:lstStyle/>
          <a:p>
            <a:pPr eaLnBrk="1" hangingPunct="1"/>
            <a:r>
              <a:rPr lang="en-US" altLang="en-US" sz="2250" dirty="0"/>
              <a:t>Within a population there will be a gene pool containing a wide variety of alleles.</a:t>
            </a:r>
          </a:p>
          <a:p>
            <a:pPr eaLnBrk="1" hangingPunct="1"/>
            <a:r>
              <a:rPr lang="en-US" altLang="en-US" sz="2250" dirty="0"/>
              <a:t>Random mutation of alleles within this gene pool may result in a new allele of a gene which in most cases will be harmful</a:t>
            </a:r>
          </a:p>
          <a:p>
            <a:pPr eaLnBrk="1" hangingPunct="1"/>
            <a:r>
              <a:rPr lang="en-US" altLang="en-US" sz="2250" dirty="0"/>
              <a:t>However in certain environments the new allele may give the possessor an advantage over other individuals in the population</a:t>
            </a:r>
          </a:p>
          <a:p>
            <a:pPr eaLnBrk="1" hangingPunct="1"/>
            <a:r>
              <a:rPr lang="en-US" altLang="en-US" sz="2250" dirty="0"/>
              <a:t>These individuals will be better adapted and therefore more likely to survive in their competition with others</a:t>
            </a:r>
          </a:p>
          <a:p>
            <a:pPr eaLnBrk="1" hangingPunct="1"/>
            <a:r>
              <a:rPr lang="en-US" altLang="en-US" sz="2250" dirty="0"/>
              <a:t>These individuals are more likely to obtain the available resources and grow more rapidly, live longer and breed successfully producing more offspring</a:t>
            </a:r>
          </a:p>
          <a:p>
            <a:pPr eaLnBrk="1" hangingPunct="1"/>
            <a:r>
              <a:rPr lang="en-US" altLang="en-US" sz="2250" dirty="0"/>
              <a:t>Only those individuals that reproduce successfully will pass on their alleles to the next generation</a:t>
            </a:r>
          </a:p>
          <a:p>
            <a:pPr eaLnBrk="1" hangingPunct="1"/>
            <a:r>
              <a:rPr lang="en-US" altLang="en-US" sz="2250" dirty="0"/>
              <a:t>Humming birds compete for nectar - natural selection has driven changes in wing shape and  bill length and shape 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586" y="49114"/>
            <a:ext cx="1857375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7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08" y="157861"/>
            <a:ext cx="10515600" cy="45173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caribou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563" y="977456"/>
            <a:ext cx="4762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" y="977456"/>
            <a:ext cx="5908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/>
              <a:t>Caribou taken from arctic to an area  with a warmer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1810  average length of fur was 3.5cm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1960 average length 2.1cm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Explained by natural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9250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re many different species of rat snake, all found in different habitats and with slightly different colourings. The black rat snake lives in woodland habitat and has a dark, brown black colouring.</a:t>
            </a:r>
          </a:p>
          <a:p>
            <a:endParaRPr lang="en-GB" dirty="0"/>
          </a:p>
          <a:p>
            <a:r>
              <a:rPr lang="en-GB" dirty="0"/>
              <a:t>Describe how natural selection could explain the evolution of a rat snake with black colouring in a wooded area? (6 marker)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64" y="5369704"/>
            <a:ext cx="1736237" cy="130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11" y="5369704"/>
            <a:ext cx="1808581" cy="13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4032" y="287571"/>
            <a:ext cx="10972800" cy="1143000"/>
          </a:xfrm>
        </p:spPr>
        <p:txBody>
          <a:bodyPr/>
          <a:lstStyle/>
          <a:p>
            <a:r>
              <a:rPr lang="en-GB" dirty="0"/>
              <a:t>Types of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39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Behavioural</a:t>
            </a:r>
            <a:r>
              <a:rPr lang="en-GB" dirty="0"/>
              <a:t> – how an organism acts to increase its chance of survival</a:t>
            </a:r>
          </a:p>
          <a:p>
            <a:pPr lvl="1"/>
            <a:r>
              <a:rPr lang="en-GB" dirty="0"/>
              <a:t>Playing dead-possum</a:t>
            </a:r>
          </a:p>
          <a:p>
            <a:pPr lvl="1"/>
            <a:r>
              <a:rPr lang="en-GB" dirty="0" err="1"/>
              <a:t>Coutship</a:t>
            </a:r>
            <a:r>
              <a:rPr lang="en-GB" dirty="0"/>
              <a:t>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scorpians</a:t>
            </a:r>
            <a:r>
              <a:rPr lang="en-GB" dirty="0"/>
              <a:t> dance before mating - </a:t>
            </a:r>
          </a:p>
          <a:p>
            <a:r>
              <a:rPr lang="en-GB" b="1" dirty="0"/>
              <a:t>Physiological</a:t>
            </a:r>
            <a:r>
              <a:rPr lang="en-GB" dirty="0"/>
              <a:t> – These are processes inside an organism that increase it’s chance of survival</a:t>
            </a:r>
          </a:p>
          <a:p>
            <a:pPr lvl="1"/>
            <a:r>
              <a:rPr lang="en-GB" dirty="0"/>
              <a:t>Oxidation of fat rather than carbohydrate in kangaroo rats produces additional water in a desert environment</a:t>
            </a:r>
          </a:p>
          <a:p>
            <a:r>
              <a:rPr lang="en-GB" b="1" dirty="0"/>
              <a:t>Anatomical</a:t>
            </a:r>
            <a:r>
              <a:rPr lang="en-GB" dirty="0"/>
              <a:t> -These are structural features of an organism that increases it’s chance of survival</a:t>
            </a:r>
          </a:p>
          <a:p>
            <a:pPr lvl="1"/>
            <a:r>
              <a:rPr lang="en-GB" dirty="0"/>
              <a:t>Shorter ears and thicker fur in arctic foxes compared to foxes in warmer climates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6307" y="5992297"/>
            <a:ext cx="496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https://www.youtube.com/watch?v=4nt0cgShnMo</a:t>
            </a:r>
            <a:endParaRPr lang="en-GB" dirty="0"/>
          </a:p>
          <a:p>
            <a:r>
              <a:rPr lang="en-GB" dirty="0"/>
              <a:t>26.14 spider dance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633" y="22090"/>
            <a:ext cx="3977831" cy="180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548" y="3538017"/>
            <a:ext cx="1716149" cy="11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Directional</a:t>
            </a:r>
          </a:p>
          <a:p>
            <a:pPr lvl="1"/>
            <a:r>
              <a:rPr lang="en-GB" sz="3200" dirty="0"/>
              <a:t>Neck of a giraffe</a:t>
            </a:r>
          </a:p>
          <a:p>
            <a:pPr lvl="1"/>
            <a:r>
              <a:rPr lang="en-GB" sz="3200" b="1" dirty="0"/>
              <a:t>Antibiotic resistance in bacteria</a:t>
            </a:r>
          </a:p>
          <a:p>
            <a:pPr lvl="1"/>
            <a:r>
              <a:rPr lang="en-GB" sz="3200" dirty="0"/>
              <a:t>Moth colour (melanin)</a:t>
            </a:r>
          </a:p>
          <a:p>
            <a:pPr lvl="1"/>
            <a:r>
              <a:rPr lang="en-GB" sz="3200" dirty="0" err="1"/>
              <a:t>Camoflage</a:t>
            </a:r>
            <a:r>
              <a:rPr lang="en-GB" sz="3200" dirty="0"/>
              <a:t>/Mimics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Stabilising</a:t>
            </a:r>
          </a:p>
          <a:p>
            <a:pPr lvl="1"/>
            <a:r>
              <a:rPr lang="en-GB" sz="3200" b="1" dirty="0"/>
              <a:t>Human birth weight</a:t>
            </a:r>
          </a:p>
          <a:p>
            <a:r>
              <a:rPr lang="en-GB" sz="3200" dirty="0"/>
              <a:t>Disruptive (not on the specification)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1022" y="6176963"/>
            <a:ext cx="759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 action="ppaction://hlinksldjump"/>
              </a:rPr>
              <a:t>http://ed.ted.com/videos/?search=directional </a:t>
            </a:r>
            <a:r>
              <a:rPr lang="en-GB" dirty="0" err="1">
                <a:hlinkClick r:id="rId2" action="ppaction://hlinksldjump"/>
              </a:rPr>
              <a:t>selection&amp;video</a:t>
            </a:r>
            <a:r>
              <a:rPr lang="en-GB" dirty="0">
                <a:hlinkClick r:id="rId2" action="ppaction://hlinksldjump"/>
              </a:rPr>
              <a:t>=64JUJdZdDQo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71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Directional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genotype?</a:t>
            </a:r>
          </a:p>
          <a:p>
            <a:pPr lvl="1"/>
            <a:r>
              <a:rPr lang="en-GB" dirty="0"/>
              <a:t>The genetic composition of an organism</a:t>
            </a:r>
          </a:p>
          <a:p>
            <a:endParaRPr lang="en-GB" dirty="0"/>
          </a:p>
          <a:p>
            <a:r>
              <a:rPr lang="en-GB" dirty="0"/>
              <a:t>What is the phenotype?</a:t>
            </a:r>
          </a:p>
          <a:p>
            <a:pPr lvl="1"/>
            <a:r>
              <a:rPr lang="en-GB" dirty="0"/>
              <a:t>The characteristics of an organism, often visible, resulting from both it’s genotype and the effects of the environment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hlinkClick r:id="rId2"/>
              </a:rPr>
              <a:t>https://www.youtube.com/watch?v=zjR6L38yReE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96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organisms different?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Proteins make organisms different from one another</a:t>
            </a:r>
          </a:p>
          <a:p>
            <a:r>
              <a:rPr lang="en-US" sz="2800" dirty="0"/>
              <a:t>DNA determines which proteins are made by an organism</a:t>
            </a:r>
          </a:p>
          <a:p>
            <a:r>
              <a:rPr lang="en-US" sz="2800" dirty="0"/>
              <a:t>Similarities and differences between organisms means </a:t>
            </a:r>
            <a:r>
              <a:rPr lang="en-US" sz="2800" i="1" dirty="0"/>
              <a:t>variations</a:t>
            </a:r>
            <a:r>
              <a:rPr lang="en-US" sz="2800" dirty="0"/>
              <a:t> in the DNA sequence.</a:t>
            </a:r>
          </a:p>
          <a:p>
            <a:r>
              <a:rPr lang="en-US" sz="2800" dirty="0"/>
              <a:t>Genes code for amino acids to make polypeptide chains</a:t>
            </a:r>
          </a:p>
          <a:p>
            <a:r>
              <a:rPr lang="en-US" sz="2800" dirty="0"/>
              <a:t>Members of the same species will have the same genes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28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directional selection?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1" y="1690688"/>
            <a:ext cx="6461097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If the environment changes, the phenotype that are best suited to the new conditions are more likely to survive.</a:t>
            </a:r>
          </a:p>
          <a:p>
            <a:r>
              <a:rPr lang="en-GB" dirty="0"/>
              <a:t>Some individuals that fall to the left or the right of the mean will have a new phenotype more suited to the new conditions</a:t>
            </a:r>
          </a:p>
          <a:p>
            <a:r>
              <a:rPr lang="en-GB" dirty="0"/>
              <a:t>More likely to survive and breed passing on the advantageous allele to the next generation.</a:t>
            </a:r>
          </a:p>
          <a:p>
            <a:r>
              <a:rPr lang="en-GB" dirty="0"/>
              <a:t>Over time the mean will move in the direction of these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32" y="1935563"/>
            <a:ext cx="5035205" cy="3105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2177" y="5351228"/>
            <a:ext cx="296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length giraffe neck- select against short length neck, mean length of neck will gradually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44607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74295"/>
            <a:ext cx="10515600" cy="724204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need to know is antibiotic resistance</a:t>
            </a:r>
            <a:br>
              <a:rPr lang="en-GB" dirty="0"/>
            </a:br>
            <a:r>
              <a:rPr lang="en-GB" dirty="0"/>
              <a:t>What are antibiotics?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1" y="998688"/>
            <a:ext cx="11215978" cy="57360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Antibiotics are antimicrobial agents produced naturally by other microbes </a:t>
            </a:r>
          </a:p>
          <a:p>
            <a:r>
              <a:rPr lang="en-US" dirty="0"/>
              <a:t>Antibiotics most commonly act by inhibiting </a:t>
            </a:r>
            <a:r>
              <a:rPr lang="en-US" b="1" dirty="0"/>
              <a:t>enzymes</a:t>
            </a:r>
            <a:r>
              <a:rPr lang="en-US" dirty="0"/>
              <a:t> that are unique to prokaryotic cells, usually enzymes involved in </a:t>
            </a:r>
            <a:r>
              <a:rPr lang="en-US" b="1" dirty="0"/>
              <a:t>cell wall </a:t>
            </a:r>
            <a:r>
              <a:rPr lang="en-US" dirty="0"/>
              <a:t>synthesis.</a:t>
            </a:r>
          </a:p>
          <a:p>
            <a:r>
              <a:rPr lang="en-US" dirty="0"/>
              <a:t>This weakens the cell wall, killing bacterial cells by </a:t>
            </a:r>
            <a:r>
              <a:rPr lang="en-US" b="1" dirty="0"/>
              <a:t>osmotic</a:t>
            </a:r>
            <a:r>
              <a:rPr lang="en-US" dirty="0"/>
              <a:t> lysis</a:t>
            </a:r>
          </a:p>
          <a:p>
            <a:r>
              <a:rPr lang="en-US" dirty="0"/>
              <a:t>First developed after 2</a:t>
            </a:r>
            <a:r>
              <a:rPr lang="en-US" baseline="30000" dirty="0"/>
              <a:t>nd</a:t>
            </a:r>
            <a:r>
              <a:rPr lang="en-US" dirty="0"/>
              <a:t> world war, however within a few some bacteria became </a:t>
            </a:r>
            <a:r>
              <a:rPr lang="en-US" b="1" dirty="0"/>
              <a:t>resistant</a:t>
            </a:r>
            <a:r>
              <a:rPr lang="en-US" dirty="0"/>
              <a:t> to antibiotics</a:t>
            </a:r>
          </a:p>
          <a:p>
            <a:r>
              <a:rPr lang="en-US" dirty="0"/>
              <a:t>Resistance first develops due to a mutation. </a:t>
            </a:r>
          </a:p>
          <a:p>
            <a:r>
              <a:rPr lang="en-US" dirty="0"/>
              <a:t>Most mutations are fatal, but some may alter enzyme shape changing it’s </a:t>
            </a:r>
            <a:r>
              <a:rPr lang="en-US" b="1" dirty="0"/>
              <a:t>substrate</a:t>
            </a:r>
            <a:r>
              <a:rPr lang="en-US" dirty="0"/>
              <a:t> </a:t>
            </a:r>
            <a:r>
              <a:rPr lang="en-US" dirty="0" err="1"/>
              <a:t>specifity</a:t>
            </a:r>
            <a:r>
              <a:rPr lang="en-US" dirty="0"/>
              <a:t> so it can now break down the antibiotic</a:t>
            </a:r>
          </a:p>
          <a:p>
            <a:r>
              <a:rPr lang="en-US" dirty="0"/>
              <a:t>Remember the development of antibiotic resistance is a </a:t>
            </a:r>
            <a:r>
              <a:rPr lang="en-US" b="1" dirty="0"/>
              <a:t>random event</a:t>
            </a:r>
          </a:p>
          <a:p>
            <a:r>
              <a:rPr lang="en-US" dirty="0"/>
              <a:t>Bacteria replicate by binary fission where they replicate their DNA so can therefore pass on the resistance gene to all offspring and forming a new strain of bacteria.</a:t>
            </a:r>
          </a:p>
          <a:p>
            <a:r>
              <a:rPr lang="en-US" dirty="0"/>
              <a:t>If there is no antibiotic present in your gut this mutated strain may well die out due to </a:t>
            </a:r>
            <a:r>
              <a:rPr lang="en-US" b="1" dirty="0"/>
              <a:t>competition</a:t>
            </a:r>
            <a:r>
              <a:rPr lang="en-US" dirty="0"/>
              <a:t> with all the other bacteria, and the mutation will be lost again. </a:t>
            </a:r>
          </a:p>
          <a:p>
            <a:r>
              <a:rPr lang="en-US" dirty="0"/>
              <a:t>If you are taking antibiotic the resistant bacteria will now have a </a:t>
            </a:r>
            <a:r>
              <a:rPr lang="en-US" b="1" dirty="0"/>
              <a:t>selective advantage</a:t>
            </a:r>
            <a:endParaRPr lang="en-GB" b="1" dirty="0"/>
          </a:p>
          <a:p>
            <a:r>
              <a:rPr lang="en-US" dirty="0"/>
              <a:t>These cells can then reproduce rapidly without </a:t>
            </a:r>
            <a:r>
              <a:rPr lang="en-US" b="1" dirty="0"/>
              <a:t>competition</a:t>
            </a:r>
            <a:r>
              <a:rPr lang="en-US" dirty="0"/>
              <a:t> and will </a:t>
            </a:r>
            <a:r>
              <a:rPr lang="en-US" dirty="0" err="1"/>
              <a:t>colonise</a:t>
            </a:r>
            <a:r>
              <a:rPr lang="en-US" dirty="0"/>
              <a:t> the whole environment. </a:t>
            </a:r>
          </a:p>
          <a:p>
            <a:r>
              <a:rPr lang="en-US" dirty="0"/>
              <a:t>This a good example of </a:t>
            </a:r>
            <a:r>
              <a:rPr lang="en-US" b="1" dirty="0"/>
              <a:t>natural selection </a:t>
            </a:r>
            <a:r>
              <a:rPr lang="en-US" dirty="0"/>
              <a:t>at work. </a:t>
            </a:r>
            <a:endParaRPr lang="en-GB" dirty="0"/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160" y="5958823"/>
            <a:ext cx="1386840" cy="9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Directional selection in Bacteria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55"/>
            <a:ext cx="9710854" cy="4080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1541" y="1059366"/>
            <a:ext cx="22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Mean shifts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463776" y="1428698"/>
            <a:ext cx="256478" cy="8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2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Practical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1922"/>
            <a:ext cx="10972800" cy="4525963"/>
          </a:xfrm>
        </p:spPr>
        <p:txBody>
          <a:bodyPr/>
          <a:lstStyle/>
          <a:p>
            <a:r>
              <a:rPr lang="en-GB" dirty="0"/>
              <a:t>Aseptic technique </a:t>
            </a:r>
            <a:r>
              <a:rPr lang="en-GB" dirty="0">
                <a:hlinkClick r:id="rId2"/>
              </a:rPr>
              <a:t>https://www.youtube.com/watch?v=bRadiLXkqoU</a:t>
            </a:r>
            <a:endParaRPr lang="en-GB" dirty="0"/>
          </a:p>
          <a:p>
            <a:r>
              <a:rPr lang="en-GB" dirty="0"/>
              <a:t>Zones of inhibition</a:t>
            </a:r>
          </a:p>
          <a:p>
            <a:r>
              <a:rPr lang="en-GB" dirty="0"/>
              <a:t>Serial dilutions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71" y="371822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993" y="37182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85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76"/>
          </a:xfrm>
        </p:spPr>
        <p:txBody>
          <a:bodyPr>
            <a:normAutofit fontScale="90000"/>
          </a:bodyPr>
          <a:lstStyle/>
          <a:p>
            <a:r>
              <a:rPr lang="en-GB" dirty="0"/>
              <a:t>Identifying antibiotic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02" y="1085114"/>
            <a:ext cx="10515600" cy="506124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Spread the bacteria on a clear nutrient jelly using aseptic technique</a:t>
            </a:r>
          </a:p>
          <a:p>
            <a:r>
              <a:rPr lang="en-GB" dirty="0"/>
              <a:t>In a dish called a Petri dish</a:t>
            </a:r>
          </a:p>
          <a:p>
            <a:r>
              <a:rPr lang="en-GB" dirty="0"/>
              <a:t>Small discs, each possessing a different antibiotic</a:t>
            </a:r>
          </a:p>
          <a:p>
            <a:pPr marL="0" indent="0">
              <a:buNone/>
            </a:pPr>
            <a:r>
              <a:rPr lang="en-GB" dirty="0"/>
              <a:t>    are placed on the agar.</a:t>
            </a:r>
          </a:p>
          <a:p>
            <a:r>
              <a:rPr lang="en-GB" dirty="0"/>
              <a:t>As the bacteria grow they from a cloudy covering </a:t>
            </a:r>
          </a:p>
          <a:p>
            <a:pPr marL="0" indent="0">
              <a:buNone/>
            </a:pPr>
            <a:r>
              <a:rPr lang="en-GB" dirty="0"/>
              <a:t>    over the whole dish.</a:t>
            </a:r>
          </a:p>
          <a:p>
            <a:r>
              <a:rPr lang="en-GB" dirty="0"/>
              <a:t>Any where the bacteria can’t grow can be seen as a clear patch in the lawn of bacteria. This is called the </a:t>
            </a:r>
            <a:r>
              <a:rPr lang="en-GB" b="1" dirty="0"/>
              <a:t>inhibition zone</a:t>
            </a:r>
          </a:p>
          <a:p>
            <a:r>
              <a:rPr lang="en-GB" dirty="0"/>
              <a:t>The size of the inhibition zone tells you how well the antibiotic has worked</a:t>
            </a:r>
          </a:p>
          <a:p>
            <a:r>
              <a:rPr lang="en-GB" dirty="0"/>
              <a:t>To work out the area of inhibition you need to use the following equation </a:t>
            </a:r>
          </a:p>
          <a:p>
            <a:r>
              <a:rPr lang="en-GB" dirty="0"/>
              <a:t>Area = </a:t>
            </a:r>
            <a:r>
              <a:rPr lang="el-GR" dirty="0"/>
              <a:t>π</a:t>
            </a:r>
            <a:r>
              <a:rPr lang="en-GB" dirty="0"/>
              <a:t>r</a:t>
            </a:r>
            <a:r>
              <a:rPr lang="en-GB" baseline="30000" dirty="0"/>
              <a:t>2 </a:t>
            </a:r>
            <a:r>
              <a:rPr lang="en-GB" dirty="0"/>
              <a:t>to obtain the radius you will need to use a ruler to measure the diameter</a:t>
            </a:r>
            <a:endParaRPr lang="en-GB" baseline="30000" dirty="0"/>
          </a:p>
          <a:p>
            <a:r>
              <a:rPr lang="en-GB" dirty="0"/>
              <a:t>To get rid of contaminated material use an autoclave (heats up to 121ºC)</a:t>
            </a:r>
            <a:endParaRPr lang="en-GB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474" y="995112"/>
            <a:ext cx="2495011" cy="19569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117822" y="1841501"/>
            <a:ext cx="2916515" cy="11105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1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Calculating zones of inhibition (zig zag)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921" y="1253331"/>
            <a:ext cx="438770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209" y="14781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Picture guide:</a:t>
            </a:r>
          </a:p>
          <a:p>
            <a:r>
              <a:rPr lang="en-GB" dirty="0"/>
              <a:t> A. Erythromycin</a:t>
            </a:r>
          </a:p>
          <a:p>
            <a:r>
              <a:rPr lang="en-GB" dirty="0"/>
              <a:t> B. Chloramphenicol</a:t>
            </a:r>
          </a:p>
          <a:p>
            <a:r>
              <a:rPr lang="en-GB" dirty="0"/>
              <a:t> C. </a:t>
            </a:r>
            <a:r>
              <a:rPr lang="en-GB" dirty="0" err="1"/>
              <a:t>Cephalothin</a:t>
            </a:r>
            <a:endParaRPr lang="en-GB" dirty="0"/>
          </a:p>
          <a:p>
            <a:r>
              <a:rPr lang="en-GB" dirty="0"/>
              <a:t> D. Tetracycline</a:t>
            </a:r>
          </a:p>
          <a:p>
            <a:r>
              <a:rPr lang="en-GB" dirty="0"/>
              <a:t> E. Vancomycin</a:t>
            </a:r>
          </a:p>
          <a:p>
            <a:r>
              <a:rPr lang="en-GB" dirty="0"/>
              <a:t> F. </a:t>
            </a:r>
            <a:r>
              <a:rPr lang="en-GB" dirty="0" err="1"/>
              <a:t>Novobiocin</a:t>
            </a:r>
            <a:endParaRPr lang="en-GB" dirty="0"/>
          </a:p>
          <a:p>
            <a:r>
              <a:rPr lang="en-GB" dirty="0"/>
              <a:t> G. Streptomycin</a:t>
            </a:r>
          </a:p>
          <a:p>
            <a:r>
              <a:rPr lang="en-GB" dirty="0"/>
              <a:t> H. Penicillin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95E8-3297-387B-E77D-CF211F1630A9}"/>
              </a:ext>
            </a:extLst>
          </p:cNvPr>
          <p:cNvSpPr txBox="1">
            <a:spLocks/>
          </p:cNvSpPr>
          <p:nvPr/>
        </p:nvSpPr>
        <p:spPr>
          <a:xfrm>
            <a:off x="242224" y="5602771"/>
            <a:ext cx="11164561" cy="173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Working out zones of inhibition</a:t>
            </a:r>
          </a:p>
          <a:p>
            <a:r>
              <a:rPr lang="en-GB" sz="1600" dirty="0">
                <a:hlinkClick r:id="rId3"/>
              </a:rPr>
              <a:t>https://www.youtube.com/watch?v=COrmrfiX230</a:t>
            </a:r>
            <a:endParaRPr lang="en-GB" sz="1600" dirty="0"/>
          </a:p>
          <a:p>
            <a:r>
              <a:rPr lang="en-GB" sz="1600" dirty="0">
                <a:hlinkClick r:id="rId4"/>
              </a:rPr>
              <a:t>https://www.youtube.com/watch?v=Ll_FmrMSkAM</a:t>
            </a: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42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Diffusion of antibiotics from the disc into the agar</a:t>
            </a:r>
          </a:p>
          <a:p>
            <a:r>
              <a:rPr lang="en-GB" dirty="0"/>
              <a:t>Understand Aseptic technique</a:t>
            </a:r>
          </a:p>
          <a:p>
            <a:pPr lvl="1"/>
            <a:r>
              <a:rPr lang="en-GB" dirty="0"/>
              <a:t>Use disinfectants to wipe surfaces before and after you start your work</a:t>
            </a:r>
          </a:p>
          <a:p>
            <a:pPr lvl="1"/>
            <a:r>
              <a:rPr lang="en-GB" dirty="0"/>
              <a:t>Flame inoculation loop to kill any microbes on loop</a:t>
            </a:r>
          </a:p>
          <a:p>
            <a:pPr lvl="1"/>
            <a:r>
              <a:rPr lang="en-GB" dirty="0"/>
              <a:t>Use sterile media</a:t>
            </a:r>
          </a:p>
          <a:p>
            <a:pPr lvl="1"/>
            <a:r>
              <a:rPr lang="en-GB" dirty="0"/>
              <a:t>Flame neck glass container- that draws air to move out of container so microbes can not be drawn in.</a:t>
            </a:r>
          </a:p>
          <a:p>
            <a:pPr lvl="1"/>
            <a:r>
              <a:rPr lang="en-GB" dirty="0" err="1"/>
              <a:t>Sterilse</a:t>
            </a:r>
            <a:r>
              <a:rPr lang="en-GB" dirty="0"/>
              <a:t> all glassware before and after use using an autoclave </a:t>
            </a:r>
          </a:p>
          <a:p>
            <a:r>
              <a:rPr lang="en-GB" dirty="0"/>
              <a:t>Why do you use aseptic technique –prevent contamination</a:t>
            </a:r>
          </a:p>
        </p:txBody>
      </p:sp>
    </p:spTree>
    <p:extLst>
      <p:ext uri="{BB962C8B-B14F-4D97-AF65-F5344CB8AC3E}">
        <p14:creationId xmlns:p14="http://schemas.microsoft.com/office/powerpoint/2010/main" val="1120661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Serial dilutions to estimating bacteria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1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81" y="374573"/>
            <a:ext cx="10515600" cy="201315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Serial dilution</a:t>
            </a:r>
            <a:r>
              <a:rPr lang="en-GB" sz="3600" dirty="0"/>
              <a:t> is a series of sequential dilutions used to reduce a dense culture of cells to more useable concentration.  Each dilution will reduce the amount of bacteria by a specific amount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6" y="1958067"/>
            <a:ext cx="6759297" cy="3627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943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821"/>
            <a:ext cx="10515600" cy="582326"/>
          </a:xfrm>
        </p:spPr>
        <p:txBody>
          <a:bodyPr>
            <a:normAutofit fontScale="90000"/>
          </a:bodyPr>
          <a:lstStyle/>
          <a:p>
            <a:r>
              <a:rPr lang="en-GB" dirty="0"/>
              <a:t>Calculating dilution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0" y="859316"/>
            <a:ext cx="10615670" cy="57508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000" dirty="0"/>
              <a:t>The </a:t>
            </a:r>
            <a:r>
              <a:rPr lang="en-GB" sz="6000" u="sng" dirty="0"/>
              <a:t>first dilution</a:t>
            </a:r>
            <a:r>
              <a:rPr lang="en-GB" sz="6000" dirty="0"/>
              <a:t> in a diluent can be calculated as:    	Dilution =</a:t>
            </a:r>
            <a:r>
              <a:rPr lang="en-GB" sz="6000" u="sng" dirty="0"/>
              <a:t>             </a:t>
            </a:r>
            <a:r>
              <a:rPr lang="en-GB" sz="6000" u="sng" dirty="0" err="1"/>
              <a:t>vol</a:t>
            </a:r>
            <a:r>
              <a:rPr lang="en-GB" sz="6000" u="sng" dirty="0"/>
              <a:t> of sample            .</a:t>
            </a:r>
            <a:endParaRPr lang="en-GB" sz="6000" dirty="0"/>
          </a:p>
          <a:p>
            <a:pPr marL="0" indent="0">
              <a:buNone/>
            </a:pPr>
            <a:r>
              <a:rPr lang="en-GB" sz="6000" dirty="0"/>
              <a:t>	                                                                                                 </a:t>
            </a:r>
            <a:r>
              <a:rPr lang="en-GB" sz="6000" dirty="0" err="1"/>
              <a:t>vol</a:t>
            </a:r>
            <a:r>
              <a:rPr lang="en-GB" sz="6000" dirty="0"/>
              <a:t> of sample + </a:t>
            </a:r>
            <a:r>
              <a:rPr lang="en-GB" sz="6000" dirty="0" err="1"/>
              <a:t>vol</a:t>
            </a:r>
            <a:r>
              <a:rPr lang="en-GB" sz="6000" dirty="0"/>
              <a:t> of diluent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For example, if </a:t>
            </a:r>
            <a:r>
              <a:rPr lang="en-GB" sz="6000" b="1" dirty="0"/>
              <a:t>1 cm</a:t>
            </a:r>
            <a:r>
              <a:rPr lang="en-GB" sz="6000" b="1" baseline="30000" dirty="0"/>
              <a:t>3</a:t>
            </a:r>
            <a:r>
              <a:rPr lang="en-GB" sz="6000" b="1" dirty="0"/>
              <a:t> </a:t>
            </a:r>
            <a:r>
              <a:rPr lang="en-GB" sz="6000" dirty="0"/>
              <a:t>of a sample was diluted by adding it to </a:t>
            </a:r>
            <a:r>
              <a:rPr lang="en-GB" sz="6000" b="1" dirty="0"/>
              <a:t>9 cm</a:t>
            </a:r>
            <a:r>
              <a:rPr lang="en-GB" sz="6000" b="1" baseline="30000" dirty="0"/>
              <a:t>3</a:t>
            </a:r>
            <a:r>
              <a:rPr lang="en-GB" sz="6000" dirty="0"/>
              <a:t>of water (diluent), then: </a:t>
            </a:r>
          </a:p>
          <a:p>
            <a:pPr marL="0" indent="0">
              <a:buNone/>
            </a:pPr>
            <a:r>
              <a:rPr lang="en-GB" sz="6000" dirty="0"/>
              <a:t>Dilution = </a:t>
            </a:r>
            <a:r>
              <a:rPr lang="en-GB" sz="6000" u="sng" dirty="0"/>
              <a:t>      1      </a:t>
            </a:r>
            <a:r>
              <a:rPr lang="en-GB" sz="6000" dirty="0"/>
              <a:t>    =    1/10  = 10</a:t>
            </a:r>
            <a:r>
              <a:rPr lang="en-GB" sz="6000" baseline="30000" dirty="0"/>
              <a:t>-1</a:t>
            </a:r>
            <a:endParaRPr lang="en-GB" sz="6000" dirty="0"/>
          </a:p>
          <a:p>
            <a:pPr marL="0" indent="0">
              <a:buNone/>
            </a:pPr>
            <a:r>
              <a:rPr lang="en-GB" sz="6000" baseline="30000" dirty="0"/>
              <a:t>	          </a:t>
            </a:r>
            <a:r>
              <a:rPr lang="en-GB" sz="6000" dirty="0"/>
              <a:t>1  +  9</a:t>
            </a:r>
          </a:p>
          <a:p>
            <a:pPr marL="0" indent="0">
              <a:buNone/>
            </a:pPr>
            <a:r>
              <a:rPr lang="en-GB" sz="6000" dirty="0"/>
              <a:t> </a:t>
            </a:r>
          </a:p>
          <a:p>
            <a:pPr marL="0" indent="0">
              <a:buNone/>
            </a:pPr>
            <a:r>
              <a:rPr lang="en-GB" sz="6000" u="sng" dirty="0"/>
              <a:t>For succeeding dilutions</a:t>
            </a:r>
            <a:r>
              <a:rPr lang="en-GB" sz="6000" dirty="0"/>
              <a:t>:</a:t>
            </a:r>
          </a:p>
          <a:p>
            <a:pPr marL="0" indent="0">
              <a:buNone/>
            </a:pPr>
            <a:r>
              <a:rPr lang="en-GB" sz="6000" dirty="0"/>
              <a:t> </a:t>
            </a:r>
          </a:p>
          <a:p>
            <a:pPr marL="0" indent="0">
              <a:buNone/>
            </a:pPr>
            <a:r>
              <a:rPr lang="en-GB" sz="6000" dirty="0"/>
              <a:t>Dilution = dilution of the preceding sample      x   </a:t>
            </a:r>
            <a:r>
              <a:rPr lang="en-GB" sz="6000" u="sng" dirty="0"/>
              <a:t>        volume of sample         .</a:t>
            </a:r>
            <a:endParaRPr lang="en-GB" sz="6000" dirty="0"/>
          </a:p>
          <a:p>
            <a:pPr marL="0" indent="0">
              <a:buNone/>
            </a:pPr>
            <a:r>
              <a:rPr lang="en-GB" sz="6000" dirty="0"/>
              <a:t>				                        Vol of sample x </a:t>
            </a:r>
            <a:r>
              <a:rPr lang="en-GB" sz="6000" dirty="0" err="1"/>
              <a:t>vol</a:t>
            </a:r>
            <a:r>
              <a:rPr lang="en-GB" sz="6000" dirty="0"/>
              <a:t> of diluent</a:t>
            </a:r>
          </a:p>
          <a:p>
            <a:pPr marL="0" indent="0">
              <a:buNone/>
            </a:pPr>
            <a:r>
              <a:rPr lang="en-GB" sz="6000" dirty="0"/>
              <a:t> </a:t>
            </a:r>
          </a:p>
          <a:p>
            <a:pPr marL="0" indent="0">
              <a:buNone/>
            </a:pPr>
            <a:r>
              <a:rPr lang="en-GB" sz="6000" dirty="0"/>
              <a:t>In microbiology, dilutions are usually written in standard form. For example: </a:t>
            </a:r>
          </a:p>
          <a:p>
            <a:pPr marL="0" indent="0">
              <a:buNone/>
            </a:pPr>
            <a:r>
              <a:rPr lang="en-GB" sz="6000" dirty="0"/>
              <a:t>1/10 = </a:t>
            </a:r>
            <a:r>
              <a:rPr lang="en-GB" sz="6000" b="1" dirty="0"/>
              <a:t>10</a:t>
            </a:r>
            <a:r>
              <a:rPr lang="en-GB" sz="6000" b="1" baseline="30000" dirty="0"/>
              <a:t>-1</a:t>
            </a:r>
            <a:r>
              <a:rPr lang="en-GB" sz="6000" b="1" dirty="0"/>
              <a:t>           </a:t>
            </a:r>
            <a:r>
              <a:rPr lang="en-GB" sz="6000" dirty="0"/>
              <a:t>1/100 = </a:t>
            </a:r>
            <a:r>
              <a:rPr lang="en-GB" sz="6000" b="1" dirty="0"/>
              <a:t>10</a:t>
            </a:r>
            <a:r>
              <a:rPr lang="en-GB" sz="6000" b="1" baseline="30000" dirty="0"/>
              <a:t>-2</a:t>
            </a:r>
            <a:r>
              <a:rPr lang="en-GB" sz="6000" b="1" dirty="0"/>
              <a:t> </a:t>
            </a:r>
            <a:r>
              <a:rPr lang="en-GB" sz="6000" dirty="0"/>
              <a:t> and so on…</a:t>
            </a:r>
          </a:p>
          <a:p>
            <a:pPr marL="0" indent="0">
              <a:buNone/>
            </a:pP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213877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01367" y="1321525"/>
            <a:ext cx="4538826" cy="28150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4F7D-0FC8-8133-2471-582D942C0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485" y="1321526"/>
            <a:ext cx="7231018" cy="54450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200" dirty="0"/>
              <a:t>What is an Allele?</a:t>
            </a:r>
          </a:p>
          <a:p>
            <a:r>
              <a:rPr lang="en-GB" sz="4200" b="1" dirty="0"/>
              <a:t>Alleles are different forms of the same gene</a:t>
            </a:r>
          </a:p>
          <a:p>
            <a:endParaRPr lang="en-GB" sz="4200" dirty="0"/>
          </a:p>
          <a:p>
            <a:pPr marL="0" indent="0">
              <a:buNone/>
            </a:pPr>
            <a:r>
              <a:rPr lang="en-GB" sz="4200" dirty="0"/>
              <a:t>What is meant by recessive and dominant?</a:t>
            </a:r>
          </a:p>
          <a:p>
            <a:r>
              <a:rPr lang="en-GB" sz="4200" b="1" dirty="0"/>
              <a:t>Recessive alleles are only expressed when homozygous – i.e. for recessive traits an organism needs both alleles in order to express the phenotype.</a:t>
            </a:r>
          </a:p>
          <a:p>
            <a:r>
              <a:rPr lang="en-GB" sz="4200" b="1" dirty="0"/>
              <a:t>Dominant alleles are expressed in the heterozygote – i.e. only one allele needs to be present for it to be expressed</a:t>
            </a:r>
          </a:p>
          <a:p>
            <a:endParaRPr lang="en-GB" sz="4200" dirty="0"/>
          </a:p>
          <a:p>
            <a:pPr marL="0" indent="0">
              <a:buNone/>
            </a:pPr>
            <a:r>
              <a:rPr lang="en-GB" sz="4200" dirty="0"/>
              <a:t>What is meant by heterozygous and homozygous?</a:t>
            </a:r>
          </a:p>
          <a:p>
            <a:r>
              <a:rPr lang="en-GB" sz="4200" b="1" dirty="0"/>
              <a:t>Heterozygous – an organism has 2 different alleles (e.g. Aa)</a:t>
            </a:r>
          </a:p>
          <a:p>
            <a:r>
              <a:rPr lang="en-GB" sz="4200" b="1" dirty="0"/>
              <a:t>Homozygous – an organism has 2 of the same allele (e.g. AA or aa)</a:t>
            </a:r>
          </a:p>
        </p:txBody>
      </p:sp>
    </p:spTree>
    <p:extLst>
      <p:ext uri="{BB962C8B-B14F-4D97-AF65-F5344CB8AC3E}">
        <p14:creationId xmlns:p14="http://schemas.microsoft.com/office/powerpoint/2010/main" val="3433631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/>
          <a:lstStyle/>
          <a:p>
            <a:r>
              <a:rPr lang="en-GB" dirty="0"/>
              <a:t>Making lawn plates</a:t>
            </a:r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46" y="1167788"/>
            <a:ext cx="59436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4781320"/>
            <a:ext cx="10597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known volume of each dilution is now added to an agar plate and a lawn plate made using the aseptic technique.  The bacteria are incubated.</a:t>
            </a:r>
          </a:p>
        </p:txBody>
      </p:sp>
    </p:spTree>
    <p:extLst>
      <p:ext uri="{BB962C8B-B14F-4D97-AF65-F5344CB8AC3E}">
        <p14:creationId xmlns:p14="http://schemas.microsoft.com/office/powerpoint/2010/main" val="3399170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/>
          <a:lstStyle/>
          <a:p>
            <a:r>
              <a:rPr lang="en-GB" dirty="0"/>
              <a:t>Counting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75" y="1167788"/>
            <a:ext cx="53642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After incubation, the number of bacterial colonies growing in each petri plates is counted.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Plates with fewer than 30 colonies give statistically unreliable results while plates with more than 300 are too crowded to allow bacteria to from distinct colonies.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003" y="487681"/>
            <a:ext cx="5750379" cy="43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9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292"/>
          </a:xfrm>
        </p:spPr>
        <p:txBody>
          <a:bodyPr>
            <a:normAutofit fontScale="90000"/>
          </a:bodyPr>
          <a:lstStyle/>
          <a:p>
            <a:r>
              <a:rPr lang="en-GB" dirty="0"/>
              <a:t>Calculating bacterial density</a:t>
            </a:r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25418"/>
            <a:ext cx="59436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3952" y="1182736"/>
            <a:ext cx="4961262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backwards from the volume added to the plate.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25 colonies were counted on a plate where 0.5cm3 of a 10-4 dilution was added.  What is the bacterial density?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out how many times greater 10 cm3 (volume of the dilution) is to 0.5cm3.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to multiply by the number of colonies counted.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Multiply by the dilution factor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85773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Stabilizing selection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8" y="1417637"/>
            <a:ext cx="4557766" cy="280477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75954-4273-41B1-AD3A-116955F0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1672" y="1417637"/>
            <a:ext cx="6610728" cy="527383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Stabilizing selection is a type of natural selection that favours the average individuals in a population.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This process selects against the extreme phenotypes and instead favours the majority of the population that is well adapted to the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Stabilizing selection is often shown on a graph as a modified bell curve that is narrower and taller than the 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Diversity is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Usually works on traits that are polygenic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7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birth weight-Example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564" y="1924679"/>
            <a:ext cx="6315075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2035" y="1796995"/>
            <a:ext cx="3999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is a low and high birth weight detrimental?</a:t>
            </a:r>
          </a:p>
          <a:p>
            <a:endParaRPr lang="en-GB" sz="2400" dirty="0"/>
          </a:p>
          <a:p>
            <a:r>
              <a:rPr lang="en-GB" sz="2000" dirty="0" err="1">
                <a:solidFill>
                  <a:srgbClr val="FF0000"/>
                </a:solidFill>
              </a:rPr>
              <a:t>Karn</a:t>
            </a:r>
            <a:r>
              <a:rPr lang="en-GB" sz="2000" dirty="0">
                <a:solidFill>
                  <a:srgbClr val="FF0000"/>
                </a:solidFill>
              </a:rPr>
              <a:t> &amp; Penrose (1951) showed that birth weight follows a normal distribution, that mortality for </a:t>
            </a:r>
            <a:r>
              <a:rPr lang="en-GB" sz="2000" dirty="0" err="1">
                <a:solidFill>
                  <a:srgbClr val="FF0000"/>
                </a:solidFill>
              </a:rPr>
              <a:t>newborns</a:t>
            </a:r>
            <a:r>
              <a:rPr lang="en-GB" sz="2000" dirty="0">
                <a:solidFill>
                  <a:srgbClr val="FF0000"/>
                </a:solidFill>
              </a:rPr>
              <a:t> is greater for those either under- or over-weight, and that the mean birth weight (7 lbs) coincides with that showing minimum mortality. That is, natural selection reduces the variance in birthweight, in such a way that the distribution has become stabilized around the optimum size for maximum survival. 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8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do small/large babies have a higher mortality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babies have high SA to Vol ratio which means they find it hard to maintain their body temperature.</a:t>
            </a:r>
          </a:p>
          <a:p>
            <a:r>
              <a:rPr lang="en-GB" dirty="0"/>
              <a:t>This puts pressure on their respiratory and cardiac systems, which can be fatal.</a:t>
            </a:r>
          </a:p>
          <a:p>
            <a:r>
              <a:rPr lang="en-GB" dirty="0"/>
              <a:t>Giving birth to very large babies can be difficult which can lead to complications for mother and baby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030" y="4336574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1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type of selection- stabilising or directional?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Australian snakes with big heads being able to eat the poisonous Cane toad, resulting in death of those with large heads; </a:t>
            </a:r>
          </a:p>
          <a:p>
            <a:endParaRPr lang="en-GB" dirty="0"/>
          </a:p>
          <a:p>
            <a:r>
              <a:rPr lang="en-GB" dirty="0"/>
              <a:t>Fossilised ferns showing little difference to modern day ferns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18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https://www.youtube.com/watch?v=aTftyFboC_M</a:t>
            </a:r>
            <a:r>
              <a:rPr lang="en-GB" dirty="0"/>
              <a:t> (crash course)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http://wps.pearsoncustom.com/wps/media/objects/3014/3087289/Web_Tutorials/17_A02.swf</a:t>
            </a:r>
            <a:r>
              <a:rPr lang="en-GB" dirty="0"/>
              <a:t> (examples of the three different modes of natural selection)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264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522368" indent="-200911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803643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125101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1446558" indent="-160729" eaLnBrk="0" hangingPunct="0"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90134053-AEC5-481B-8316-5336653ACB51}" type="slidenum">
              <a:rPr lang="en-US" altLang="en-US" sz="1125">
                <a:solidFill>
                  <a:schemeClr val="tx1"/>
                </a:solidFill>
                <a:ea typeface="Lucida Grande" charset="0"/>
                <a:cs typeface="Lucida Grande" charset="0"/>
              </a:rPr>
              <a:pPr eaLnBrk="1" hangingPunct="1"/>
              <a:t>48</a:t>
            </a:fld>
            <a:endParaRPr lang="en-US" altLang="en-US" sz="1125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9414" y="89297"/>
            <a:ext cx="8233172" cy="1692176"/>
          </a:xfrm>
        </p:spPr>
        <p:txBody>
          <a:bodyPr vert="horz" lIns="91440" tIns="45720" rIns="116999" bIns="45720" rtlCol="0" anchor="ctr">
            <a:normAutofit/>
          </a:bodyPr>
          <a:lstStyle/>
          <a:p>
            <a:pPr marL="40182"/>
            <a:r>
              <a:rPr lang="en-US" altLang="en-US" sz="3375" dirty="0"/>
              <a:t>Darwin- for further interest</a:t>
            </a:r>
            <a:br>
              <a:rPr lang="en-US" altLang="en-US" sz="3375" dirty="0"/>
            </a:br>
            <a:r>
              <a:rPr lang="en-US" altLang="en-US" sz="1266" u="sng" dirty="0">
                <a:hlinkClick r:id="rId2"/>
              </a:rPr>
              <a:t>http://science.discovery.com/video-topics/earth-science/galapagos-beyond-darwin-charles-darwin.htm</a:t>
            </a:r>
            <a:br>
              <a:rPr lang="en-US" altLang="en-US" sz="1266" dirty="0"/>
            </a:br>
            <a:endParaRPr lang="en-US" altLang="en-US" sz="1266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9633" y="8286750"/>
            <a:ext cx="8233172" cy="5259586"/>
          </a:xfrm>
        </p:spPr>
        <p:txBody>
          <a:bodyPr vert="horz" lIns="91440" tIns="45720" rIns="116999" bIns="45720" rtlCol="0">
            <a:normAutofit/>
          </a:bodyPr>
          <a:lstStyle/>
          <a:p>
            <a:pPr eaLnBrk="1" hangingPunct="1"/>
            <a:r>
              <a:rPr lang="en-US" altLang="en-US" sz="2391"/>
              <a:t>Galapagos islands</a:t>
            </a:r>
          </a:p>
          <a:p>
            <a:pPr eaLnBrk="1" hangingPunct="1"/>
            <a:r>
              <a:rPr lang="en-US" altLang="en-US" sz="2391"/>
              <a:t>observe, describe and classify the plants and animals</a:t>
            </a:r>
          </a:p>
          <a:p>
            <a:pPr eaLnBrk="1" hangingPunct="1"/>
            <a:r>
              <a:rPr lang="en-US" altLang="en-US" sz="2391"/>
              <a:t>collect fossils</a:t>
            </a:r>
          </a:p>
          <a:p>
            <a:pPr eaLnBrk="1" hangingPunct="1"/>
            <a:r>
              <a:rPr lang="en-US" altLang="en-US" sz="2391"/>
              <a:t>read essay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59" y="1656457"/>
            <a:ext cx="5170289" cy="39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8" name="Rectangle 4"/>
          <p:cNvSpPr>
            <a:spLocks/>
          </p:cNvSpPr>
          <p:nvPr/>
        </p:nvSpPr>
        <p:spPr bwMode="auto">
          <a:xfrm>
            <a:off x="3729633" y="5759649"/>
            <a:ext cx="473273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571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altLang="en-US" sz="1687" u="sng" dirty="0">
                <a:solidFill>
                  <a:schemeClr val="tx1"/>
                </a:solidFill>
                <a:ea typeface="Lucida Grande" charset="0"/>
                <a:cs typeface="Lucida Grande" charset="0"/>
                <a:hlinkClick r:id="rId4"/>
              </a:rPr>
              <a:t>https://www.youtube.com/watch?v=uz7U4k522Pg&amp;list=PL83C60B30FEEB25D2</a:t>
            </a:r>
            <a:endParaRPr lang="en-US" altLang="en-US" sz="1687" u="sng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David Attenborough on Darwin</a:t>
            </a:r>
          </a:p>
        </p:txBody>
      </p:sp>
    </p:spTree>
    <p:extLst>
      <p:ext uri="{BB962C8B-B14F-4D97-AF65-F5344CB8AC3E}">
        <p14:creationId xmlns:p14="http://schemas.microsoft.com/office/powerpoint/2010/main" val="266522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4" y="480177"/>
            <a:ext cx="9150624" cy="5645987"/>
          </a:xfrm>
        </p:spPr>
        <p:txBody>
          <a:bodyPr>
            <a:normAutofit/>
          </a:bodyPr>
          <a:lstStyle/>
          <a:p>
            <a:r>
              <a:rPr lang="en-US" sz="2800" dirty="0"/>
              <a:t>Example:</a:t>
            </a:r>
          </a:p>
          <a:p>
            <a:r>
              <a:rPr lang="en-US" sz="2800" dirty="0"/>
              <a:t>Human blood group –</a:t>
            </a:r>
          </a:p>
          <a:p>
            <a:r>
              <a:rPr lang="en-US" sz="2800" dirty="0"/>
              <a:t>All humans have the same genes for blood group.  </a:t>
            </a:r>
          </a:p>
          <a:p>
            <a:r>
              <a:rPr lang="en-US" sz="2800" dirty="0"/>
              <a:t>Which blood group a person has depends on which </a:t>
            </a:r>
            <a:r>
              <a:rPr lang="en-US" sz="2400" dirty="0"/>
              <a:t>ALLELES</a:t>
            </a:r>
            <a:r>
              <a:rPr lang="en-US" sz="2800" dirty="0"/>
              <a:t> of the gene they possess.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4" y="3184825"/>
            <a:ext cx="3569927" cy="2855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671" y="3303170"/>
            <a:ext cx="461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Think and Link</a:t>
            </a:r>
            <a:r>
              <a:rPr lang="en-GB" dirty="0"/>
              <a:t>: What is an antigen?</a:t>
            </a:r>
          </a:p>
          <a:p>
            <a:r>
              <a:rPr lang="en-GB" dirty="0"/>
              <a:t>Why universal donor and universal recipient?</a:t>
            </a:r>
          </a:p>
        </p:txBody>
      </p:sp>
    </p:spTree>
    <p:extLst>
      <p:ext uri="{BB962C8B-B14F-4D97-AF65-F5344CB8AC3E}">
        <p14:creationId xmlns:p14="http://schemas.microsoft.com/office/powerpoint/2010/main" val="104964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detached vs attached earlo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523621"/>
            <a:ext cx="9844450" cy="53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1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different alleles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324725" cy="50879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Mutations.</a:t>
            </a:r>
          </a:p>
          <a:p>
            <a:pPr lvl="1"/>
            <a:r>
              <a:rPr lang="en-GB" dirty="0"/>
              <a:t>Substitution</a:t>
            </a:r>
          </a:p>
          <a:p>
            <a:pPr lvl="1"/>
            <a:r>
              <a:rPr lang="en-GB" dirty="0"/>
              <a:t>Deletion</a:t>
            </a:r>
          </a:p>
          <a:p>
            <a:pPr lvl="1"/>
            <a:endParaRPr lang="en-GB" dirty="0"/>
          </a:p>
          <a:p>
            <a:r>
              <a:rPr lang="en-US" dirty="0"/>
              <a:t>Organisms of the same species differ in their </a:t>
            </a:r>
            <a:r>
              <a:rPr lang="en-US" i="1" dirty="0"/>
              <a:t>alleles</a:t>
            </a:r>
            <a:r>
              <a:rPr lang="en-US" dirty="0"/>
              <a:t> NOT their </a:t>
            </a:r>
            <a:r>
              <a:rPr lang="en-US" i="1" dirty="0"/>
              <a:t>genes</a:t>
            </a:r>
          </a:p>
          <a:p>
            <a:endParaRPr lang="en-US" i="1" dirty="0"/>
          </a:p>
          <a:p>
            <a:r>
              <a:rPr lang="en-US" dirty="0"/>
              <a:t>The combination of alleles makes individuals of the same species different from each other. 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05B99-11FE-F0E1-242A-8732ACFD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31" y="2342833"/>
            <a:ext cx="3908424" cy="23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greater the number of different alleles within all members of a species, the greater the genetic diversity.</a:t>
            </a:r>
          </a:p>
          <a:p>
            <a:r>
              <a:rPr lang="en-US" dirty="0"/>
              <a:t>The greater the genetic diversity the more likely the species will be able to adapt to changes.  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greater the genetic diversity , the more likely some individuals in a population will survive environmental change. (wider range alleles therefore a wider range characteristics)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gives rise to a greater probability that some individual will possess a characteristic that suits the new environment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If a population has a low genetic diversity the whole population could be wiped by a single event (e.g. disease)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426" y="1623440"/>
            <a:ext cx="4514850" cy="3181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4744" y="4956459"/>
            <a:ext cx="10169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illustration shows the rat species </a:t>
            </a:r>
            <a:r>
              <a:rPr lang="en-GB" dirty="0" err="1"/>
              <a:t>Rattus</a:t>
            </a:r>
            <a:r>
              <a:rPr lang="en-GB" dirty="0"/>
              <a:t> </a:t>
            </a:r>
            <a:r>
              <a:rPr lang="en-GB" dirty="0" err="1"/>
              <a:t>nativitatis</a:t>
            </a:r>
            <a:r>
              <a:rPr lang="en-GB" dirty="0"/>
              <a:t>, which went extinct on Australia's Christmas Island by 1908. In a new study of museum DNA samples, researchers report that the likely cause of the animals' extinction was an introduced disease.</a:t>
            </a:r>
          </a:p>
          <a:p>
            <a:endParaRPr lang="en-GB" dirty="0"/>
          </a:p>
          <a:p>
            <a:r>
              <a:rPr lang="en-GB" dirty="0"/>
              <a:t>What about Homo sapiens? 1918 flu pandemic, Ebola outbreaks have pushed Gorillas nearly to extinction</a:t>
            </a:r>
          </a:p>
        </p:txBody>
      </p:sp>
    </p:spTree>
    <p:extLst>
      <p:ext uri="{BB962C8B-B14F-4D97-AF65-F5344CB8AC3E}">
        <p14:creationId xmlns:p14="http://schemas.microsoft.com/office/powerpoint/2010/main" val="2192023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b508b-84ce-43fc-b842-cdd6d1d0f5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4" ma:contentTypeDescription="Create a new document." ma:contentTypeScope="" ma:versionID="07497ee5f6913b042c7bee1b4a942ec6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a8ed64fbf8e330b51682d8ec74defcb6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CD431-976F-4B8B-9D52-4DF22F20D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0B1ECB-52C1-4A85-B8F5-270A09C4A5A6}">
  <ds:schemaRefs>
    <ds:schemaRef ds:uri="http://purl.org/dc/elements/1.1/"/>
    <ds:schemaRef ds:uri="http://purl.org/dc/dcmitype/"/>
    <ds:schemaRef ds:uri="043d8930-37e3-4d62-86f8-bb6decb1e6f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0eb508b-84ce-43fc-b842-cdd6d1d0f55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095632-65E5-481E-A7E6-891A73943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b508b-84ce-43fc-b842-cdd6d1d0f552"/>
    <ds:schemaRef ds:uri="043d8930-37e3-4d62-86f8-bb6decb1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7167</TotalTime>
  <Words>2957</Words>
  <Application>Microsoft Office PowerPoint</Application>
  <PresentationFormat>Widescreen</PresentationFormat>
  <Paragraphs>279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Lucida Grande</vt:lpstr>
      <vt:lpstr>1_Office Theme</vt:lpstr>
      <vt:lpstr>Genetic Diversity and Natural selection Why are organisms different from one another? What factors influence genetic diversity? </vt:lpstr>
      <vt:lpstr>The tree of life-David Attenborough</vt:lpstr>
      <vt:lpstr>Why are organisms different?</vt:lpstr>
      <vt:lpstr>Definitions:</vt:lpstr>
      <vt:lpstr>PowerPoint Presentation</vt:lpstr>
      <vt:lpstr>PowerPoint Presentation</vt:lpstr>
      <vt:lpstr>How are different alleles formed?</vt:lpstr>
      <vt:lpstr>Genetic diversity</vt:lpstr>
      <vt:lpstr>PowerPoint Presentation</vt:lpstr>
      <vt:lpstr>How is genetic diversity increased within a population?</vt:lpstr>
      <vt:lpstr>What factors can reduce genetic diversity within a population?</vt:lpstr>
      <vt:lpstr>1. Genetic bottlenecks</vt:lpstr>
      <vt:lpstr> Genetic bottlenecks</vt:lpstr>
      <vt:lpstr>2. Selective breeding (Extension)</vt:lpstr>
      <vt:lpstr>3. The founder effect</vt:lpstr>
      <vt:lpstr>The Founding Effect</vt:lpstr>
      <vt:lpstr>Example </vt:lpstr>
      <vt:lpstr>Try and fit what happened with the Amish into this diagram</vt:lpstr>
      <vt:lpstr>PowerPoint Presentation</vt:lpstr>
      <vt:lpstr>PowerPoint Presentation</vt:lpstr>
      <vt:lpstr>Founder Effect Example (not on specification)</vt:lpstr>
      <vt:lpstr>Genetic diversity allows for Natural selection which drives evolution</vt:lpstr>
      <vt:lpstr>Natural selection</vt:lpstr>
      <vt:lpstr>The process of natural selection</vt:lpstr>
      <vt:lpstr>Example caribou</vt:lpstr>
      <vt:lpstr>Question</vt:lpstr>
      <vt:lpstr>Types of adaptation</vt:lpstr>
      <vt:lpstr>Types of Natural selection</vt:lpstr>
      <vt:lpstr>1. Directional selection</vt:lpstr>
      <vt:lpstr>What is directional selection?</vt:lpstr>
      <vt:lpstr>Example need to know is antibiotic resistance What are antibiotics?</vt:lpstr>
      <vt:lpstr>Directional selection in Bacteria</vt:lpstr>
      <vt:lpstr>Required Practical 6</vt:lpstr>
      <vt:lpstr>Identifying antibiotic resistance</vt:lpstr>
      <vt:lpstr>Calculating zones of inhibition (zig zag)</vt:lpstr>
      <vt:lpstr>Key Points</vt:lpstr>
      <vt:lpstr>Serial dilutions to estimating bacteria numbers</vt:lpstr>
      <vt:lpstr>Serial dilution is a series of sequential dilutions used to reduce a dense culture of cells to more useable concentration.  Each dilution will reduce the amount of bacteria by a specific amount </vt:lpstr>
      <vt:lpstr>Calculating dilution</vt:lpstr>
      <vt:lpstr>Making lawn plates</vt:lpstr>
      <vt:lpstr>Counting colonies</vt:lpstr>
      <vt:lpstr>Calculating bacterial density</vt:lpstr>
      <vt:lpstr>Stabilizing selection</vt:lpstr>
      <vt:lpstr>Human birth weight-Example</vt:lpstr>
      <vt:lpstr>Why do small/large babies have a higher mortality rate?</vt:lpstr>
      <vt:lpstr>What type of selection- stabilising or directional?</vt:lpstr>
      <vt:lpstr>Plenary</vt:lpstr>
      <vt:lpstr>Darwin- for further interest http://science.discovery.com/video-topics/earth-science/galapagos-beyond-darwin-charles-darwin.htm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Chatwin</dc:creator>
  <cp:lastModifiedBy>Justine Chatwin</cp:lastModifiedBy>
  <cp:revision>93</cp:revision>
  <cp:lastPrinted>2016-03-08T14:55:05Z</cp:lastPrinted>
  <dcterms:created xsi:type="dcterms:W3CDTF">2016-03-07T13:38:24Z</dcterms:created>
  <dcterms:modified xsi:type="dcterms:W3CDTF">2023-03-15T19:24:41Z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0x01010046E7AF3EF6F8D94FAAF6745212BA088B</vt:lpwstr>
  </property>
</Properties>
</file>