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527" r:id="rId5"/>
    <p:sldId id="657" r:id="rId6"/>
    <p:sldId id="529" r:id="rId7"/>
    <p:sldId id="531" r:id="rId8"/>
    <p:sldId id="539" r:id="rId9"/>
    <p:sldId id="532" r:id="rId10"/>
    <p:sldId id="554" r:id="rId11"/>
    <p:sldId id="555" r:id="rId12"/>
    <p:sldId id="655" r:id="rId13"/>
    <p:sldId id="530" r:id="rId14"/>
    <p:sldId id="540" r:id="rId15"/>
    <p:sldId id="547" r:id="rId16"/>
    <p:sldId id="541" r:id="rId17"/>
    <p:sldId id="656" r:id="rId18"/>
    <p:sldId id="542" r:id="rId19"/>
    <p:sldId id="533" r:id="rId20"/>
    <p:sldId id="534" r:id="rId21"/>
    <p:sldId id="535" r:id="rId22"/>
    <p:sldId id="556" r:id="rId23"/>
    <p:sldId id="557" r:id="rId24"/>
    <p:sldId id="558" r:id="rId25"/>
    <p:sldId id="543" r:id="rId26"/>
    <p:sldId id="545" r:id="rId27"/>
    <p:sldId id="544" r:id="rId28"/>
    <p:sldId id="546" r:id="rId29"/>
    <p:sldId id="548" r:id="rId30"/>
    <p:sldId id="559" r:id="rId31"/>
    <p:sldId id="549" r:id="rId32"/>
    <p:sldId id="550" r:id="rId33"/>
    <p:sldId id="551" r:id="rId34"/>
    <p:sldId id="552" r:id="rId35"/>
    <p:sldId id="553" r:id="rId36"/>
    <p:sldId id="561" r:id="rId37"/>
    <p:sldId id="560" r:id="rId38"/>
    <p:sldId id="563" r:id="rId39"/>
    <p:sldId id="562"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69A79-A3CB-4287-A46A-EB0509DAF522}" v="5" dt="2023-04-13T14:35:38.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110" d="100"/>
          <a:sy n="110" d="100"/>
        </p:scale>
        <p:origin x="4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54C69A79-A3CB-4287-A46A-EB0509DAF522}"/>
    <pc:docChg chg="custSel delSld modSld">
      <pc:chgData name="Justine Chatwin" userId="19e36d84-79c7-4f7d-aeac-3d67359c8309" providerId="ADAL" clId="{54C69A79-A3CB-4287-A46A-EB0509DAF522}" dt="2023-04-13T14:35:45.432" v="9" actId="47"/>
      <pc:docMkLst>
        <pc:docMk/>
      </pc:docMkLst>
      <pc:sldChg chg="modSp modAnim">
        <pc:chgData name="Justine Chatwin" userId="19e36d84-79c7-4f7d-aeac-3d67359c8309" providerId="ADAL" clId="{54C69A79-A3CB-4287-A46A-EB0509DAF522}" dt="2023-04-13T14:35:38.492" v="8" actId="20577"/>
        <pc:sldMkLst>
          <pc:docMk/>
          <pc:sldMk cId="3255306070" sldId="655"/>
        </pc:sldMkLst>
        <pc:spChg chg="mod">
          <ac:chgData name="Justine Chatwin" userId="19e36d84-79c7-4f7d-aeac-3d67359c8309" providerId="ADAL" clId="{54C69A79-A3CB-4287-A46A-EB0509DAF522}" dt="2023-04-13T14:35:38.492" v="8" actId="20577"/>
          <ac:spMkLst>
            <pc:docMk/>
            <pc:sldMk cId="3255306070" sldId="655"/>
            <ac:spMk id="3" creationId="{EC057409-4B86-C351-C3B9-D2C5D09AE381}"/>
          </ac:spMkLst>
        </pc:spChg>
      </pc:sldChg>
      <pc:sldChg chg="delSp modSp mod">
        <pc:chgData name="Justine Chatwin" userId="19e36d84-79c7-4f7d-aeac-3d67359c8309" providerId="ADAL" clId="{54C69A79-A3CB-4287-A46A-EB0509DAF522}" dt="2023-04-13T14:35:21.162" v="3" actId="478"/>
        <pc:sldMkLst>
          <pc:docMk/>
          <pc:sldMk cId="3393377690" sldId="657"/>
        </pc:sldMkLst>
        <pc:picChg chg="del mod">
          <ac:chgData name="Justine Chatwin" userId="19e36d84-79c7-4f7d-aeac-3d67359c8309" providerId="ADAL" clId="{54C69A79-A3CB-4287-A46A-EB0509DAF522}" dt="2023-04-13T14:35:20.772" v="2" actId="478"/>
          <ac:picMkLst>
            <pc:docMk/>
            <pc:sldMk cId="3393377690" sldId="657"/>
            <ac:picMk id="5" creationId="{A844D45E-E52A-A5AD-B1B2-526E48DD452B}"/>
          </ac:picMkLst>
        </pc:picChg>
        <pc:picChg chg="del">
          <ac:chgData name="Justine Chatwin" userId="19e36d84-79c7-4f7d-aeac-3d67359c8309" providerId="ADAL" clId="{54C69A79-A3CB-4287-A46A-EB0509DAF522}" dt="2023-04-13T14:35:21.162" v="3" actId="478"/>
          <ac:picMkLst>
            <pc:docMk/>
            <pc:sldMk cId="3393377690" sldId="657"/>
            <ac:picMk id="7" creationId="{E05CBD80-09A8-9396-FC98-F5946BEB0F1A}"/>
          </ac:picMkLst>
        </pc:picChg>
        <pc:picChg chg="del">
          <ac:chgData name="Justine Chatwin" userId="19e36d84-79c7-4f7d-aeac-3d67359c8309" providerId="ADAL" clId="{54C69A79-A3CB-4287-A46A-EB0509DAF522}" dt="2023-04-13T14:35:20.102" v="0" actId="478"/>
          <ac:picMkLst>
            <pc:docMk/>
            <pc:sldMk cId="3393377690" sldId="657"/>
            <ac:picMk id="9" creationId="{8B3A8C3E-A0DB-3492-95B2-37ACB3737F02}"/>
          </ac:picMkLst>
        </pc:picChg>
      </pc:sldChg>
      <pc:sldChg chg="del">
        <pc:chgData name="Justine Chatwin" userId="19e36d84-79c7-4f7d-aeac-3d67359c8309" providerId="ADAL" clId="{54C69A79-A3CB-4287-A46A-EB0509DAF522}" dt="2023-04-13T14:35:45.432" v="9" actId="47"/>
        <pc:sldMkLst>
          <pc:docMk/>
          <pc:sldMk cId="1024635222" sldId="6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13/04/2023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dirty="0"/>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dirty="0"/>
          </a:p>
        </p:txBody>
      </p:sp>
      <p:sp>
        <p:nvSpPr>
          <p:cNvPr id="4" name="Rectangle 7"/>
          <p:cNvSpPr>
            <a:spLocks noGrp="1" noChangeArrowheads="1"/>
          </p:cNvSpPr>
          <p:nvPr>
            <p:ph type="dt" sz="half" idx="10"/>
          </p:nvPr>
        </p:nvSpPr>
        <p:spPr>
          <a:ln/>
        </p:spPr>
        <p:txBody>
          <a:bodyPr/>
          <a:lstStyle>
            <a:lvl1pPr>
              <a:defRPr/>
            </a:lvl1pPr>
          </a:lstStyle>
          <a:p>
            <a:pPr>
              <a:defRPr/>
            </a:pPr>
            <a:endParaRPr lang="en-GB" dirty="0">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dirty="0">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13/04/2023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wolverhampton+football+club&amp;FORM=IARRTH&amp;ufn=Wolverhampton+Wanderers+F.C.&amp;stid=4dcff5a4-ee5d-1b12-e88f-0495f5bfff1a&amp;cbn=EntityAnswer&amp;cbi=0&amp;FORM=IARRTH"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wolverhampton+football+club&amp;FORM=IARRTH&amp;ufn=Wolverhampton+Wanderers+F.C.&amp;stid=4dcff5a4-ee5d-1b12-e88f-0495f5bfff1a&amp;cbn=EntityAnswer&amp;cbi=0&amp;FORM=IARRTH"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wolverhampton+football+club&amp;FORM=IARRTH&amp;ufn=Wolverhampton+Wanderers+F.C.&amp;stid=4dcff5a4-ee5d-1b12-e88f-0495f5bfff1a&amp;cbn=EntityAnswer&amp;cbi=0&amp;FORM=IARR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wolverhampton+football+club&amp;FORM=IARRTH&amp;ufn=Wolverhampton+Wanderers+F.C.&amp;stid=4dcff5a4-ee5d-1b12-e88f-0495f5bfff1a&amp;cbn=EntityAnswer&amp;cbi=0&amp;FORM=IARRTH"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wolverhampton+football+club&amp;FORM=IARRTH&amp;ufn=Wolverhampton+Wanderers+F.C.&amp;stid=4dcff5a4-ee5d-1b12-e88f-0495f5bfff1a&amp;cbn=EntityAnswer&amp;cbi=0&amp;FORM=IARRT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s://www.bing.com/images/search?q=Cyanobacteria&amp;view=detailv2&amp;&amp;id=0431BD8F3E9C5B9A6354EF5DB5A1274C59D67E35&amp;selectedIndex=9&amp;ccid=cwI08mDw&amp;simid=608015993928355490&amp;thid=OIP.M730234f260f052b30b742590574d162fH0" TargetMode="External"/><Relationship Id="rId1" Type="http://schemas.openxmlformats.org/officeDocument/2006/relationships/slideLayout" Target="../slideLayouts/slideLayout2.xml"/><Relationship Id="rId6" Type="http://schemas.openxmlformats.org/officeDocument/2006/relationships/hyperlink" Target="https://www.bing.com/images/search?q=Bifidobacterium+animalis+&amp;view=detailv2&amp;&amp;id=FB1248CEC04385E54E92B0866F161FA6D908BE1B&amp;selectedIndex=5&amp;ccid=oQfgqy%2bz&amp;simid=608000742499815336&amp;thid=OIP.Ma107e0ab2fb32ebcb470b049b2e742f7o0" TargetMode="External"/><Relationship Id="rId5" Type="http://schemas.openxmlformats.org/officeDocument/2006/relationships/image" Target="../media/image23.jpeg"/><Relationship Id="rId4" Type="http://schemas.openxmlformats.org/officeDocument/2006/relationships/hyperlink" Target="https://www.bing.com/images/search?q=Spirochaete&amp;view=detailv2&amp;&amp;id=3FEE87BD47EF1F2280166ADB171EBD1CEBD2B1B5&amp;selectedIndex=21&amp;ccid=B6z81XFg&amp;simid=608037541782225195&amp;thid=OIP.M07acfcd571605fcabbcc86ca7f99a04dH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www.youtube.com/watch?v=fQwI90bkJl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gif"/><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7QZnwKqopo" TargetMode="External"/><Relationship Id="rId2" Type="http://schemas.openxmlformats.org/officeDocument/2006/relationships/hyperlink" Target="http://www.youtube.com/watch?v=yC6JM8oZzwI" TargetMode="External"/><Relationship Id="rId1" Type="http://schemas.openxmlformats.org/officeDocument/2006/relationships/slideLayout" Target="../slideLayouts/slideLayout2.xml"/><Relationship Id="rId5" Type="http://schemas.openxmlformats.org/officeDocument/2006/relationships/hyperlink" Target="https://www.youtube.com/watch?v=kxuijR_KdPg" TargetMode="External"/><Relationship Id="rId4" Type="http://schemas.openxmlformats.org/officeDocument/2006/relationships/hyperlink" Target="http://www.youtube.com/watch?v=pKKMAF_wt9Q"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3.4.5 Species, Classification and Taxonomy</a:t>
            </a:r>
            <a:endParaRPr lang="en-GB" dirty="0"/>
          </a:p>
        </p:txBody>
      </p:sp>
      <p:sp>
        <p:nvSpPr>
          <p:cNvPr id="5" name="Content Placeholder 4"/>
          <p:cNvSpPr>
            <a:spLocks noGrp="1"/>
          </p:cNvSpPr>
          <p:nvPr>
            <p:ph idx="1"/>
          </p:nvPr>
        </p:nvSpPr>
        <p:spPr/>
        <p:txBody>
          <a:bodyPr>
            <a:normAutofit fontScale="55000" lnSpcReduction="20000"/>
          </a:bodyPr>
          <a:lstStyle/>
          <a:p>
            <a:pPr marL="0" indent="0">
              <a:buNone/>
            </a:pPr>
            <a:r>
              <a:rPr lang="en-US" b="1" dirty="0"/>
              <a:t> </a:t>
            </a:r>
            <a:endParaRPr lang="en-GB" sz="2800" dirty="0"/>
          </a:p>
          <a:p>
            <a:pPr lvl="0"/>
            <a:r>
              <a:rPr lang="en-GB" dirty="0"/>
              <a:t>Two organisms belong to the same species if they are able to produce fertile offspring. Courtship behaviour as a necessary precursor to successful mating. The role of courtship in species recognition.</a:t>
            </a:r>
            <a:endParaRPr lang="en-GB" sz="3600" dirty="0"/>
          </a:p>
          <a:p>
            <a:pPr lvl="0"/>
            <a:r>
              <a:rPr lang="en-GB" dirty="0"/>
              <a:t>A phylogenetic classification system attempts to arrange species into groups based on their evolutionary origins and relationships. It uses a hierarchy in which smaller groups are placed within larger groups, with no overlap between groups. Each group is called a taxon (plural taxa).</a:t>
            </a:r>
            <a:endParaRPr lang="en-GB" sz="3600" dirty="0"/>
          </a:p>
          <a:p>
            <a:pPr lvl="0"/>
            <a:r>
              <a:rPr lang="en-GB" dirty="0"/>
              <a:t>One hierarchy comprises the taxa: domain, kingdom, phylum, class, order, family, genus and species.</a:t>
            </a:r>
            <a:endParaRPr lang="en-GB" sz="3600" dirty="0"/>
          </a:p>
          <a:p>
            <a:pPr lvl="0"/>
            <a:r>
              <a:rPr lang="en-GB" dirty="0"/>
              <a:t>Each species is universally identified by a binomial consisting of the name of its genus and species, </a:t>
            </a:r>
            <a:r>
              <a:rPr lang="en-GB" dirty="0" err="1"/>
              <a:t>eg</a:t>
            </a:r>
            <a:r>
              <a:rPr lang="en-GB" dirty="0"/>
              <a:t>, </a:t>
            </a:r>
            <a:r>
              <a:rPr lang="en-GB" i="1" dirty="0"/>
              <a:t>Homo sapiens</a:t>
            </a:r>
            <a:r>
              <a:rPr lang="en-GB" dirty="0"/>
              <a:t>.</a:t>
            </a:r>
            <a:endParaRPr lang="en-GB" sz="3600" dirty="0"/>
          </a:p>
          <a:p>
            <a:pPr lvl="0"/>
            <a:r>
              <a:rPr lang="en-GB" dirty="0"/>
              <a:t>Recall of different taxonomic systems, such as the three domain or five kingdom systems, will not be required.</a:t>
            </a:r>
            <a:endParaRPr lang="en-GB" sz="3600" dirty="0"/>
          </a:p>
          <a:p>
            <a:pPr lvl="0"/>
            <a:endParaRPr lang="en-GB" sz="3600" dirty="0"/>
          </a:p>
          <a:p>
            <a:r>
              <a:rPr lang="en-GB" dirty="0"/>
              <a:t>Students should be able to appreciate that advances in immunology and genome sequencing help to clarify evolutionary relationships between organisms.</a:t>
            </a:r>
            <a:endParaRPr lang="en-GB" sz="3600" dirty="0"/>
          </a:p>
          <a:p>
            <a:endParaRPr lang="en-GB" b="1" dirty="0"/>
          </a:p>
        </p:txBody>
      </p:sp>
    </p:spTree>
    <p:extLst>
      <p:ext uri="{BB962C8B-B14F-4D97-AF65-F5344CB8AC3E}">
        <p14:creationId xmlns:p14="http://schemas.microsoft.com/office/powerpoint/2010/main" val="45577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67308"/>
          </a:xfrm>
        </p:spPr>
        <p:txBody>
          <a:bodyPr>
            <a:normAutofit/>
          </a:bodyPr>
          <a:lstStyle/>
          <a:p>
            <a:r>
              <a:rPr lang="en-GB" sz="4000" b="1" dirty="0"/>
              <a:t>Classification</a:t>
            </a:r>
          </a:p>
        </p:txBody>
      </p:sp>
      <p:sp>
        <p:nvSpPr>
          <p:cNvPr id="3" name="Content Placeholder 2"/>
          <p:cNvSpPr>
            <a:spLocks noGrp="1"/>
          </p:cNvSpPr>
          <p:nvPr>
            <p:ph idx="1"/>
          </p:nvPr>
        </p:nvSpPr>
        <p:spPr>
          <a:xfrm>
            <a:off x="5650172" y="1282321"/>
            <a:ext cx="5945875" cy="4525963"/>
          </a:xfrm>
        </p:spPr>
        <p:txBody>
          <a:bodyPr>
            <a:normAutofit lnSpcReduction="10000"/>
          </a:bodyPr>
          <a:lstStyle/>
          <a:p>
            <a:r>
              <a:rPr lang="en-GB" dirty="0"/>
              <a:t>The organisation of living things into groups</a:t>
            </a:r>
          </a:p>
          <a:p>
            <a:endParaRPr lang="en-GB" b="1" dirty="0"/>
          </a:p>
          <a:p>
            <a:r>
              <a:rPr lang="en-GB" dirty="0"/>
              <a:t>Helps to bring order to our understanding of living organisms</a:t>
            </a:r>
          </a:p>
          <a:p>
            <a:endParaRPr lang="en-GB" b="1" dirty="0"/>
          </a:p>
          <a:p>
            <a:r>
              <a:rPr lang="en-GB" dirty="0"/>
              <a:t>Helps us to understand the origins of all life on Earth</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91" y="1282321"/>
            <a:ext cx="5243299" cy="467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7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Classification</a:t>
            </a:r>
          </a:p>
        </p:txBody>
      </p:sp>
      <p:sp>
        <p:nvSpPr>
          <p:cNvPr id="3" name="Content Placeholder 2"/>
          <p:cNvSpPr>
            <a:spLocks noGrp="1"/>
          </p:cNvSpPr>
          <p:nvPr>
            <p:ph idx="1"/>
          </p:nvPr>
        </p:nvSpPr>
        <p:spPr>
          <a:xfrm>
            <a:off x="527714" y="1286303"/>
            <a:ext cx="10972800" cy="4525963"/>
          </a:xfrm>
        </p:spPr>
        <p:txBody>
          <a:bodyPr>
            <a:normAutofit/>
          </a:bodyPr>
          <a:lstStyle/>
          <a:p>
            <a:pPr marL="0" indent="0">
              <a:buNone/>
            </a:pPr>
            <a:r>
              <a:rPr lang="en-US" sz="2400" dirty="0"/>
              <a:t>There are 2 main forms of biological classification</a:t>
            </a:r>
            <a:endParaRPr lang="en-GB" sz="2400" dirty="0"/>
          </a:p>
          <a:p>
            <a:endParaRPr lang="en-GB" dirty="0"/>
          </a:p>
          <a:p>
            <a:endParaRPr lang="en-GB" dirty="0"/>
          </a:p>
          <a:p>
            <a:endParaRPr lang="en-MY"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71793233"/>
              </p:ext>
            </p:extLst>
          </p:nvPr>
        </p:nvGraphicFramePr>
        <p:xfrm>
          <a:off x="395784" y="2125385"/>
          <a:ext cx="11368586" cy="4345638"/>
        </p:xfrm>
        <a:graphic>
          <a:graphicData uri="http://schemas.openxmlformats.org/drawingml/2006/table">
            <a:tbl>
              <a:tblPr firstRow="1" bandRow="1">
                <a:tableStyleId>{5C22544A-7EE6-4342-B048-85BDC9FD1C3A}</a:tableStyleId>
              </a:tblPr>
              <a:tblGrid>
                <a:gridCol w="5684293">
                  <a:extLst>
                    <a:ext uri="{9D8B030D-6E8A-4147-A177-3AD203B41FA5}">
                      <a16:colId xmlns:a16="http://schemas.microsoft.com/office/drawing/2014/main" val="20000"/>
                    </a:ext>
                  </a:extLst>
                </a:gridCol>
                <a:gridCol w="5684293">
                  <a:extLst>
                    <a:ext uri="{9D8B030D-6E8A-4147-A177-3AD203B41FA5}">
                      <a16:colId xmlns:a16="http://schemas.microsoft.com/office/drawing/2014/main" val="20001"/>
                    </a:ext>
                  </a:extLst>
                </a:gridCol>
              </a:tblGrid>
              <a:tr h="56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Artificial</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Natural/Phylogenetic</a:t>
                      </a:r>
                    </a:p>
                    <a:p>
                      <a:endParaRPr lang="en-GB" dirty="0"/>
                    </a:p>
                  </a:txBody>
                  <a:tcPr/>
                </a:tc>
                <a:extLst>
                  <a:ext uri="{0D108BD9-81ED-4DB2-BD59-A6C34878D82A}">
                    <a16:rowId xmlns:a16="http://schemas.microsoft.com/office/drawing/2014/main" val="10000"/>
                  </a:ext>
                </a:extLst>
              </a:tr>
              <a:tr h="805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Grouped according to simple, observable </a:t>
                      </a:r>
                      <a:br>
                        <a:rPr lang="en-MY" dirty="0"/>
                      </a:br>
                      <a:r>
                        <a:rPr lang="en-MY" dirty="0"/>
                        <a:t>differences e.g. colour, size, no. of legs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Based on evolutionary relationships</a:t>
                      </a:r>
                    </a:p>
                    <a:p>
                      <a:endParaRPr lang="en-GB" dirty="0"/>
                    </a:p>
                  </a:txBody>
                  <a:tcPr/>
                </a:tc>
                <a:extLst>
                  <a:ext uri="{0D108BD9-81ED-4DB2-BD59-A6C34878D82A}">
                    <a16:rowId xmlns:a16="http://schemas.microsoft.com/office/drawing/2014/main" val="10001"/>
                  </a:ext>
                </a:extLst>
              </a:tr>
              <a:tr h="1047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Analogous Characteristics = the same </a:t>
                      </a:r>
                      <a:br>
                        <a:rPr lang="en-MY" dirty="0"/>
                      </a:br>
                      <a:r>
                        <a:rPr lang="en-MY" dirty="0"/>
                        <a:t>function with different evolutionary </a:t>
                      </a:r>
                      <a:br>
                        <a:rPr lang="en-MY" dirty="0"/>
                      </a:br>
                      <a:r>
                        <a:rPr lang="en-MY" dirty="0"/>
                        <a:t>origins e.g. wings in butterflies &amp; birds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Species classified into groups using shared </a:t>
                      </a:r>
                      <a:br>
                        <a:rPr lang="en-MY" dirty="0"/>
                      </a:br>
                      <a:r>
                        <a:rPr lang="en-MY" dirty="0"/>
                        <a:t>features derived from ancestors</a:t>
                      </a:r>
                    </a:p>
                    <a:p>
                      <a:endParaRPr lang="en-GB" dirty="0"/>
                    </a:p>
                  </a:txBody>
                  <a:tcPr/>
                </a:tc>
                <a:extLst>
                  <a:ext uri="{0D108BD9-81ED-4DB2-BD59-A6C34878D82A}">
                    <a16:rowId xmlns:a16="http://schemas.microsoft.com/office/drawing/2014/main" val="10002"/>
                  </a:ext>
                </a:extLst>
              </a:tr>
              <a:tr h="805556">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a:t>Groups are arranged into a hierarchy - i.e. </a:t>
                      </a:r>
                      <a:br>
                        <a:rPr lang="en-MY" dirty="0"/>
                      </a:br>
                      <a:r>
                        <a:rPr lang="en-MY" dirty="0"/>
                        <a:t>groups into larger groups with no overlap</a:t>
                      </a:r>
                    </a:p>
                  </a:txBody>
                  <a:tcPr/>
                </a:tc>
                <a:extLst>
                  <a:ext uri="{0D108BD9-81ED-4DB2-BD59-A6C34878D82A}">
                    <a16:rowId xmlns:a16="http://schemas.microsoft.com/office/drawing/2014/main" val="10003"/>
                  </a:ext>
                </a:extLst>
              </a:tr>
              <a:tr h="1047223">
                <a:tc>
                  <a:txBody>
                    <a:bodyPr/>
                    <a:lstStyle/>
                    <a:p>
                      <a:endParaRPr lang="en-GB" dirty="0"/>
                    </a:p>
                  </a:txBody>
                  <a:tcPr/>
                </a:tc>
                <a:tc>
                  <a:txBody>
                    <a:bodyPr/>
                    <a:lstStyle/>
                    <a:p>
                      <a:r>
                        <a:rPr lang="en-MY" dirty="0"/>
                        <a:t>Based on homologous characteristics (same </a:t>
                      </a:r>
                      <a:br>
                        <a:rPr lang="en-MY" dirty="0"/>
                      </a:br>
                      <a:r>
                        <a:rPr lang="en-MY" dirty="0"/>
                        <a:t>origin, different function</a:t>
                      </a:r>
                    </a:p>
                    <a:p>
                      <a:r>
                        <a:rPr lang="en-MY" dirty="0"/>
                        <a:t>e.g. wing of bat, arm of human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891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71774"/>
          </a:xfrm>
        </p:spPr>
        <p:txBody>
          <a:bodyPr>
            <a:normAutofit/>
          </a:bodyPr>
          <a:lstStyle/>
          <a:p>
            <a:r>
              <a:rPr lang="en-GB" b="1" dirty="0"/>
              <a:t>Taxonomy</a:t>
            </a:r>
            <a:endParaRPr lang="en-GB" dirty="0"/>
          </a:p>
        </p:txBody>
      </p:sp>
      <p:sp>
        <p:nvSpPr>
          <p:cNvPr id="3" name="Content Placeholder 2"/>
          <p:cNvSpPr>
            <a:spLocks noGrp="1"/>
          </p:cNvSpPr>
          <p:nvPr>
            <p:ph idx="1"/>
          </p:nvPr>
        </p:nvSpPr>
        <p:spPr>
          <a:xfrm>
            <a:off x="609600" y="1146412"/>
            <a:ext cx="10972800" cy="4979753"/>
          </a:xfrm>
        </p:spPr>
        <p:txBody>
          <a:bodyPr>
            <a:noAutofit/>
          </a:bodyPr>
          <a:lstStyle/>
          <a:p>
            <a:pPr marL="0" indent="0">
              <a:buNone/>
            </a:pPr>
            <a:r>
              <a:rPr lang="en-MY" sz="2400" dirty="0"/>
              <a:t>A group of similar organisms at any level is called a taxon and the science of classification is called taxonomy.  </a:t>
            </a:r>
          </a:p>
          <a:p>
            <a:pPr marL="0" indent="0">
              <a:buNone/>
            </a:pPr>
            <a:r>
              <a:rPr lang="en-MY" sz="2400" dirty="0"/>
              <a:t>Various characteristics are used to group organisms:</a:t>
            </a:r>
          </a:p>
          <a:p>
            <a:pPr marL="0" indent="0">
              <a:buNone/>
            </a:pPr>
            <a:endParaRPr lang="en-GB" sz="2000" dirty="0"/>
          </a:p>
          <a:p>
            <a:r>
              <a:rPr lang="en-GB" sz="2000" dirty="0"/>
              <a:t>Morphology - visible structures</a:t>
            </a:r>
          </a:p>
          <a:p>
            <a:r>
              <a:rPr lang="en-MY" sz="2000" dirty="0"/>
              <a:t>Ultrastructure - microscopic features (e.g. cell wall)</a:t>
            </a:r>
            <a:endParaRPr lang="en-GB" sz="2000" dirty="0"/>
          </a:p>
          <a:p>
            <a:r>
              <a:rPr lang="en-MY" sz="2000" dirty="0"/>
              <a:t>Embryology - stages of embryo development</a:t>
            </a:r>
            <a:endParaRPr lang="en-GB" sz="2000" dirty="0"/>
          </a:p>
          <a:p>
            <a:r>
              <a:rPr lang="en-MY" sz="2000" dirty="0"/>
              <a:t>Palaeontology - structure &amp; age of fossils</a:t>
            </a:r>
            <a:endParaRPr lang="en-GB" sz="2000" dirty="0"/>
          </a:p>
          <a:p>
            <a:r>
              <a:rPr lang="en-GB" sz="2000" dirty="0"/>
              <a:t>Ethology - behaviour patterns (animals!)</a:t>
            </a:r>
          </a:p>
          <a:p>
            <a:r>
              <a:rPr lang="en-MY" sz="2000" dirty="0"/>
              <a:t>Biochemistry - Metabolic pathways used by an organism</a:t>
            </a:r>
            <a:endParaRPr lang="en-GB" sz="2000" dirty="0"/>
          </a:p>
          <a:p>
            <a:r>
              <a:rPr lang="en-MY" sz="2000" dirty="0"/>
              <a:t>Molecular Biology - sequence of an organisms DNA/proteins</a:t>
            </a:r>
          </a:p>
          <a:p>
            <a:endParaRPr lang="en-GB" sz="1000" dirty="0"/>
          </a:p>
        </p:txBody>
      </p:sp>
    </p:spTree>
    <p:extLst>
      <p:ext uri="{BB962C8B-B14F-4D97-AF65-F5344CB8AC3E}">
        <p14:creationId xmlns:p14="http://schemas.microsoft.com/office/powerpoint/2010/main" val="372933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73337" cy="714826"/>
          </a:xfrm>
        </p:spPr>
        <p:txBody>
          <a:bodyPr>
            <a:noAutofit/>
          </a:bodyPr>
          <a:lstStyle/>
          <a:p>
            <a:r>
              <a:rPr lang="en-US" sz="3200" dirty="0"/>
              <a:t>Pentadactyl Limb of Vertebrates</a:t>
            </a:r>
            <a:endParaRPr lang="en-GB" sz="3200" dirty="0"/>
          </a:p>
        </p:txBody>
      </p:sp>
      <p:sp>
        <p:nvSpPr>
          <p:cNvPr id="3" name="Content Placeholder 2"/>
          <p:cNvSpPr>
            <a:spLocks noGrp="1"/>
          </p:cNvSpPr>
          <p:nvPr>
            <p:ph idx="1"/>
          </p:nvPr>
        </p:nvSpPr>
        <p:spPr>
          <a:xfrm>
            <a:off x="263857" y="989465"/>
            <a:ext cx="7762185" cy="4879072"/>
          </a:xfrm>
        </p:spPr>
        <p:txBody>
          <a:bodyPr>
            <a:normAutofit fontScale="40000" lnSpcReduction="20000"/>
          </a:bodyPr>
          <a:lstStyle/>
          <a:p>
            <a:r>
              <a:rPr lang="en-US" sz="4500" b="1" dirty="0">
                <a:solidFill>
                  <a:srgbClr val="D90B00"/>
                </a:solidFill>
              </a:rPr>
              <a:t>Homologous structures</a:t>
            </a:r>
            <a:r>
              <a:rPr lang="en-US" sz="4500" b="1" dirty="0"/>
              <a:t> </a:t>
            </a:r>
            <a:r>
              <a:rPr lang="en-US" sz="4500" dirty="0"/>
              <a:t>are structures with similar evolutionary origins regardless of their functions in the adult of a species .</a:t>
            </a:r>
          </a:p>
          <a:p>
            <a:r>
              <a:rPr lang="en-US" sz="4500" dirty="0">
                <a:effectLst/>
              </a:rPr>
              <a:t>A pentadactyl limb is any limb that has</a:t>
            </a:r>
            <a:r>
              <a:rPr lang="en-US" sz="4500" b="1" dirty="0">
                <a:effectLst/>
              </a:rPr>
              <a:t> </a:t>
            </a:r>
            <a:r>
              <a:rPr lang="en-US" sz="4500" b="1" dirty="0">
                <a:solidFill>
                  <a:srgbClr val="FF0000"/>
                </a:solidFill>
                <a:effectLst/>
              </a:rPr>
              <a:t>five digits</a:t>
            </a:r>
            <a:r>
              <a:rPr lang="en-US" sz="4500" dirty="0">
                <a:solidFill>
                  <a:srgbClr val="FF0000"/>
                </a:solidFill>
                <a:effectLst/>
              </a:rPr>
              <a:t> </a:t>
            </a:r>
            <a:r>
              <a:rPr lang="en-US" sz="4500" dirty="0">
                <a:effectLst/>
              </a:rPr>
              <a:t>(e.g. five fingers or toes)</a:t>
            </a:r>
          </a:p>
          <a:p>
            <a:pPr>
              <a:buFont typeface="Arial" panose="020B0604020202020204" pitchFamily="34" charset="0"/>
              <a:buChar char="•"/>
            </a:pPr>
            <a:r>
              <a:rPr lang="en-US" sz="4500" dirty="0">
                <a:effectLst/>
              </a:rPr>
              <a:t>Pentadactyl limbs are present in </a:t>
            </a:r>
            <a:r>
              <a:rPr lang="en-US" sz="4500" b="1" dirty="0">
                <a:solidFill>
                  <a:srgbClr val="FF0000"/>
                </a:solidFill>
                <a:effectLst/>
              </a:rPr>
              <a:t>many species</a:t>
            </a:r>
            <a:r>
              <a:rPr lang="en-US" sz="4500" dirty="0">
                <a:solidFill>
                  <a:srgbClr val="FF0000"/>
                </a:solidFill>
                <a:effectLst/>
              </a:rPr>
              <a:t> </a:t>
            </a:r>
            <a:r>
              <a:rPr lang="en-US" sz="4500" dirty="0">
                <a:effectLst/>
              </a:rPr>
              <a:t>from </a:t>
            </a:r>
            <a:r>
              <a:rPr lang="en-US" sz="4500" b="1" dirty="0">
                <a:solidFill>
                  <a:srgbClr val="FF0000"/>
                </a:solidFill>
                <a:effectLst/>
              </a:rPr>
              <a:t>many groups of organisms</a:t>
            </a:r>
            <a:r>
              <a:rPr lang="en-US" sz="4500" dirty="0">
                <a:effectLst/>
              </a:rPr>
              <a:t>, including mammals, reptiles and amphibians</a:t>
            </a:r>
          </a:p>
          <a:p>
            <a:pPr>
              <a:buFont typeface="Arial" panose="020B0604020202020204" pitchFamily="34" charset="0"/>
              <a:buChar char="•"/>
            </a:pPr>
            <a:r>
              <a:rPr lang="en-US" sz="4500" dirty="0">
                <a:effectLst/>
              </a:rPr>
              <a:t>In these different species, the pentadactyl limb has a fairly </a:t>
            </a:r>
            <a:r>
              <a:rPr lang="en-US" sz="4500" b="1" dirty="0">
                <a:effectLst/>
              </a:rPr>
              <a:t>similar bone structure</a:t>
            </a:r>
            <a:r>
              <a:rPr lang="en-US" sz="4500" dirty="0">
                <a:effectLst/>
              </a:rPr>
              <a:t> but sometimes fulfils quite a </a:t>
            </a:r>
            <a:r>
              <a:rPr lang="en-US" sz="4500" b="1" dirty="0">
                <a:solidFill>
                  <a:srgbClr val="FF0000"/>
                </a:solidFill>
                <a:effectLst/>
              </a:rPr>
              <a:t>different function</a:t>
            </a:r>
            <a:endParaRPr lang="en-US" sz="4500" dirty="0">
              <a:solidFill>
                <a:srgbClr val="FF0000"/>
              </a:solidFill>
              <a:effectLst/>
            </a:endParaRPr>
          </a:p>
          <a:p>
            <a:pPr marL="742950" lvl="1" indent="-285750">
              <a:buFont typeface="Arial" panose="020B0604020202020204" pitchFamily="34" charset="0"/>
              <a:buChar char="•"/>
            </a:pPr>
            <a:r>
              <a:rPr lang="en-US" sz="4500" dirty="0">
                <a:effectLst/>
              </a:rPr>
              <a:t>For example, the </a:t>
            </a:r>
            <a:r>
              <a:rPr lang="en-US" sz="4500" b="1" dirty="0">
                <a:solidFill>
                  <a:srgbClr val="FF0000"/>
                </a:solidFill>
                <a:effectLst/>
              </a:rPr>
              <a:t>human hand</a:t>
            </a:r>
            <a:r>
              <a:rPr lang="en-US" sz="4500" dirty="0">
                <a:solidFill>
                  <a:srgbClr val="FF0000"/>
                </a:solidFill>
                <a:effectLst/>
              </a:rPr>
              <a:t> </a:t>
            </a:r>
            <a:r>
              <a:rPr lang="en-US" sz="4500" dirty="0">
                <a:effectLst/>
              </a:rPr>
              <a:t>is used for</a:t>
            </a:r>
            <a:r>
              <a:rPr lang="en-US" sz="4500" b="1" dirty="0">
                <a:effectLst/>
              </a:rPr>
              <a:t> </a:t>
            </a:r>
            <a:r>
              <a:rPr lang="en-US" sz="4500" b="1" dirty="0">
                <a:solidFill>
                  <a:srgbClr val="FF0000"/>
                </a:solidFill>
                <a:effectLst/>
              </a:rPr>
              <a:t>handling tools and other objects</a:t>
            </a:r>
            <a:r>
              <a:rPr lang="en-US" sz="4500" dirty="0">
                <a:solidFill>
                  <a:srgbClr val="FF0000"/>
                </a:solidFill>
                <a:effectLst/>
              </a:rPr>
              <a:t> </a:t>
            </a:r>
            <a:r>
              <a:rPr lang="en-US" sz="4500" dirty="0">
                <a:effectLst/>
              </a:rPr>
              <a:t>but the pentadactyl limb of a </a:t>
            </a:r>
            <a:r>
              <a:rPr lang="en-US" sz="4500" b="1" dirty="0">
                <a:solidFill>
                  <a:srgbClr val="FF0000"/>
                </a:solidFill>
                <a:effectLst/>
              </a:rPr>
              <a:t>bat</a:t>
            </a:r>
            <a:r>
              <a:rPr lang="en-US" sz="4500" dirty="0">
                <a:effectLst/>
              </a:rPr>
              <a:t> is </a:t>
            </a:r>
            <a:r>
              <a:rPr lang="en-US" sz="4500" b="1" dirty="0">
                <a:solidFill>
                  <a:srgbClr val="FF0000"/>
                </a:solidFill>
                <a:effectLst/>
              </a:rPr>
              <a:t>highly adapted for flight</a:t>
            </a:r>
            <a:endParaRPr lang="en-US" sz="4500" dirty="0">
              <a:solidFill>
                <a:srgbClr val="FF0000"/>
              </a:solidFill>
              <a:effectLst/>
            </a:endParaRPr>
          </a:p>
          <a:p>
            <a:pPr marL="742950" lvl="1" indent="-285750">
              <a:buFont typeface="Arial" panose="020B0604020202020204" pitchFamily="34" charset="0"/>
              <a:buChar char="•"/>
            </a:pPr>
            <a:r>
              <a:rPr lang="en-US" sz="4500" dirty="0">
                <a:effectLst/>
              </a:rPr>
              <a:t>Although the</a:t>
            </a:r>
            <a:r>
              <a:rPr lang="en-US" sz="4500" b="1" dirty="0">
                <a:effectLst/>
              </a:rPr>
              <a:t> </a:t>
            </a:r>
            <a:r>
              <a:rPr lang="en-US" sz="4500" b="1" dirty="0">
                <a:solidFill>
                  <a:srgbClr val="FF0000"/>
                </a:solidFill>
                <a:effectLst/>
              </a:rPr>
              <a:t>individual bones</a:t>
            </a:r>
            <a:r>
              <a:rPr lang="en-US" sz="4500" dirty="0">
                <a:solidFill>
                  <a:srgbClr val="FF0000"/>
                </a:solidFill>
                <a:effectLst/>
              </a:rPr>
              <a:t> </a:t>
            </a:r>
            <a:r>
              <a:rPr lang="en-US" sz="4500" dirty="0">
                <a:effectLst/>
              </a:rPr>
              <a:t>of the pentadactyl limb in these two species are </a:t>
            </a:r>
            <a:r>
              <a:rPr lang="en-US" sz="4500" b="1" dirty="0">
                <a:solidFill>
                  <a:srgbClr val="FF0000"/>
                </a:solidFill>
                <a:effectLst/>
              </a:rPr>
              <a:t>very different shapes and sizes</a:t>
            </a:r>
            <a:r>
              <a:rPr lang="en-US" sz="4500" dirty="0">
                <a:effectLst/>
              </a:rPr>
              <a:t>, their </a:t>
            </a:r>
            <a:r>
              <a:rPr lang="en-US" sz="4500" b="1" dirty="0">
                <a:solidFill>
                  <a:srgbClr val="FF0000"/>
                </a:solidFill>
                <a:effectLst/>
              </a:rPr>
              <a:t>layout</a:t>
            </a:r>
            <a:r>
              <a:rPr lang="en-US" sz="4500" dirty="0">
                <a:effectLst/>
              </a:rPr>
              <a:t> is almost </a:t>
            </a:r>
            <a:r>
              <a:rPr lang="en-US" sz="4500" b="1" dirty="0">
                <a:solidFill>
                  <a:srgbClr val="FF0000"/>
                </a:solidFill>
                <a:effectLst/>
              </a:rPr>
              <a:t>exactly the same</a:t>
            </a:r>
            <a:endParaRPr lang="en-US" sz="4500" dirty="0">
              <a:solidFill>
                <a:srgbClr val="FF0000"/>
              </a:solidFill>
              <a:effectLst/>
            </a:endParaRPr>
          </a:p>
          <a:p>
            <a:pPr>
              <a:buFont typeface="Arial" panose="020B0604020202020204" pitchFamily="34" charset="0"/>
              <a:buChar char="•"/>
            </a:pPr>
            <a:r>
              <a:rPr lang="en-US" sz="4500" dirty="0">
                <a:effectLst/>
              </a:rPr>
              <a:t>The high level of similarity in the bone structure of the pentadactyl limbs of mammals, reptiles and amphibians provides </a:t>
            </a:r>
            <a:r>
              <a:rPr lang="en-US" sz="4500" b="1" dirty="0">
                <a:solidFill>
                  <a:srgbClr val="FF0000"/>
                </a:solidFill>
                <a:effectLst/>
              </a:rPr>
              <a:t>strong evidence</a:t>
            </a:r>
            <a:r>
              <a:rPr lang="en-US" sz="4500" dirty="0">
                <a:effectLst/>
              </a:rPr>
              <a:t> that these groups all </a:t>
            </a:r>
            <a:r>
              <a:rPr lang="en-US" sz="4500" b="1" dirty="0">
                <a:solidFill>
                  <a:srgbClr val="FF0000"/>
                </a:solidFill>
                <a:effectLst/>
              </a:rPr>
              <a:t>evolved from a common ancestor</a:t>
            </a:r>
            <a:endParaRPr lang="en-US" sz="4500" dirty="0">
              <a:solidFill>
                <a:srgbClr val="FF0000"/>
              </a:solidFill>
              <a:effectLst/>
            </a:endParaRPr>
          </a:p>
          <a:p>
            <a:pPr marL="742950" lvl="1" indent="-285750">
              <a:buFont typeface="Arial" panose="020B0604020202020204" pitchFamily="34" charset="0"/>
              <a:buChar char="•"/>
            </a:pPr>
            <a:r>
              <a:rPr lang="en-US" sz="4500" dirty="0">
                <a:effectLst/>
              </a:rPr>
              <a:t>Their limbs would most likely have had </a:t>
            </a:r>
            <a:r>
              <a:rPr lang="en-US" sz="4500" b="1" dirty="0">
                <a:solidFill>
                  <a:srgbClr val="FF0000"/>
                </a:solidFill>
                <a:effectLst/>
              </a:rPr>
              <a:t>very different</a:t>
            </a:r>
            <a:r>
              <a:rPr lang="en-US" sz="4500" dirty="0">
                <a:solidFill>
                  <a:srgbClr val="FF0000"/>
                </a:solidFill>
                <a:effectLst/>
              </a:rPr>
              <a:t> </a:t>
            </a:r>
            <a:r>
              <a:rPr lang="en-US" sz="4500" dirty="0">
                <a:effectLst/>
              </a:rPr>
              <a:t>bone structures if they had all evolved from </a:t>
            </a:r>
            <a:r>
              <a:rPr lang="en-US" sz="4500" b="1" dirty="0">
                <a:solidFill>
                  <a:srgbClr val="FF0000"/>
                </a:solidFill>
                <a:effectLst/>
              </a:rPr>
              <a:t>different ancestors</a:t>
            </a:r>
            <a:r>
              <a:rPr lang="en-US" sz="4500" b="1" dirty="0">
                <a:solidFill>
                  <a:srgbClr val="FF0000"/>
                </a:solidFill>
              </a:rPr>
              <a:t>.</a:t>
            </a:r>
            <a:br>
              <a:rPr lang="en-US" dirty="0">
                <a:solidFill>
                  <a:srgbClr val="FF0000"/>
                </a:solidFill>
                <a:effectLst/>
              </a:rPr>
            </a:br>
            <a:endParaRPr lang="en-US" sz="2400"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042" y="147424"/>
            <a:ext cx="3902101" cy="520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06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D0F4-78F0-0E0D-47EF-E719EE50A82F}"/>
              </a:ext>
            </a:extLst>
          </p:cNvPr>
          <p:cNvSpPr>
            <a:spLocks noGrp="1"/>
          </p:cNvSpPr>
          <p:nvPr>
            <p:ph type="title"/>
          </p:nvPr>
        </p:nvSpPr>
        <p:spPr/>
        <p:txBody>
          <a:bodyPr>
            <a:normAutofit fontScale="90000"/>
          </a:bodyPr>
          <a:lstStyle/>
          <a:p>
            <a:r>
              <a:rPr lang="en-GB" dirty="0"/>
              <a:t>Organising the groups of species - taxonomy</a:t>
            </a:r>
          </a:p>
        </p:txBody>
      </p:sp>
      <p:sp>
        <p:nvSpPr>
          <p:cNvPr id="3" name="Content Placeholder 2">
            <a:extLst>
              <a:ext uri="{FF2B5EF4-FFF2-40B4-BE49-F238E27FC236}">
                <a16:creationId xmlns:a16="http://schemas.microsoft.com/office/drawing/2014/main" id="{75697377-CD1F-BFBB-CB27-6212638251EB}"/>
              </a:ext>
            </a:extLst>
          </p:cNvPr>
          <p:cNvSpPr>
            <a:spLocks noGrp="1"/>
          </p:cNvSpPr>
          <p:nvPr>
            <p:ph idx="1"/>
          </p:nvPr>
        </p:nvSpPr>
        <p:spPr/>
        <p:txBody>
          <a:bodyPr/>
          <a:lstStyle/>
          <a:p>
            <a:r>
              <a:rPr lang="en-US" dirty="0"/>
              <a:t>Each group within phylogenetic biological classification is called a taxon (plural taxa).  </a:t>
            </a:r>
          </a:p>
          <a:p>
            <a:r>
              <a:rPr lang="en-US" dirty="0"/>
              <a:t>Taxonomy is the study of these groups and their positions in a hierarchical order.  </a:t>
            </a:r>
          </a:p>
          <a:p>
            <a:r>
              <a:rPr lang="en-US" dirty="0"/>
              <a:t>They are based on evolutionary line of descent.  </a:t>
            </a:r>
          </a:p>
          <a:p>
            <a:r>
              <a:rPr lang="en-US" dirty="0"/>
              <a:t>A domain is the highest taxonomic rank.  There are 3 Bacteria, Archaea and Eukarya. </a:t>
            </a:r>
            <a:endParaRPr lang="en-GB" dirty="0"/>
          </a:p>
        </p:txBody>
      </p:sp>
    </p:spTree>
    <p:extLst>
      <p:ext uri="{BB962C8B-B14F-4D97-AF65-F5344CB8AC3E}">
        <p14:creationId xmlns:p14="http://schemas.microsoft.com/office/powerpoint/2010/main" val="375915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21649"/>
          </a:xfrm>
        </p:spPr>
        <p:txBody>
          <a:bodyPr>
            <a:normAutofit/>
          </a:bodyPr>
          <a:lstStyle/>
          <a:p>
            <a:r>
              <a:rPr lang="en-US" sz="4000" b="1" dirty="0"/>
              <a:t>Taxonomic Groups</a:t>
            </a:r>
            <a:endParaRPr lang="en-GB" sz="4000" b="1" dirty="0"/>
          </a:p>
        </p:txBody>
      </p:sp>
      <p:sp>
        <p:nvSpPr>
          <p:cNvPr id="5" name="Content Placeholder 4"/>
          <p:cNvSpPr>
            <a:spLocks noGrp="1"/>
          </p:cNvSpPr>
          <p:nvPr>
            <p:ph sz="half" idx="1"/>
          </p:nvPr>
        </p:nvSpPr>
        <p:spPr>
          <a:xfrm>
            <a:off x="377588" y="1013347"/>
            <a:ext cx="11143852" cy="4734310"/>
          </a:xfrm>
        </p:spPr>
        <p:txBody>
          <a:bodyPr>
            <a:noAutofit/>
          </a:bodyPr>
          <a:lstStyle/>
          <a:p>
            <a:pPr marL="0" indent="0">
              <a:buNone/>
            </a:pPr>
            <a:r>
              <a:rPr lang="en-MY" sz="2400" dirty="0"/>
              <a:t>Hierarchy is defined as </a:t>
            </a:r>
            <a:r>
              <a:rPr lang="en-US" sz="2400" dirty="0"/>
              <a:t>groups within groups with no overlap between the groups.</a:t>
            </a:r>
          </a:p>
          <a:p>
            <a:pPr marL="0" indent="0">
              <a:buNone/>
            </a:pPr>
            <a:r>
              <a:rPr lang="en-MY" sz="2400" dirty="0"/>
              <a:t>The hierarchy actually has 8 different ranks:</a:t>
            </a:r>
          </a:p>
          <a:p>
            <a:r>
              <a:rPr lang="en-GB" sz="2400" dirty="0"/>
              <a:t>Domain</a:t>
            </a:r>
          </a:p>
          <a:p>
            <a:r>
              <a:rPr lang="en-GB" sz="2400" dirty="0"/>
              <a:t>Kingdom</a:t>
            </a:r>
          </a:p>
          <a:p>
            <a:r>
              <a:rPr lang="en-GB" sz="2400" dirty="0"/>
              <a:t>Phylum</a:t>
            </a:r>
          </a:p>
          <a:p>
            <a:r>
              <a:rPr lang="en-GB" sz="2400" dirty="0"/>
              <a:t>Class</a:t>
            </a:r>
          </a:p>
          <a:p>
            <a:r>
              <a:rPr lang="en-GB" sz="2400" dirty="0"/>
              <a:t>Order</a:t>
            </a:r>
          </a:p>
          <a:p>
            <a:r>
              <a:rPr lang="en-GB" sz="2400" dirty="0"/>
              <a:t>Family</a:t>
            </a:r>
          </a:p>
          <a:p>
            <a:r>
              <a:rPr lang="en-GB" sz="2400" dirty="0"/>
              <a:t>Genus</a:t>
            </a:r>
          </a:p>
          <a:p>
            <a:r>
              <a:rPr lang="en-GB" sz="2400" dirty="0"/>
              <a:t>Species</a:t>
            </a:r>
          </a:p>
          <a:p>
            <a:endParaRPr lang="en-GB" sz="1800" dirty="0"/>
          </a:p>
        </p:txBody>
      </p:sp>
      <p:sp>
        <p:nvSpPr>
          <p:cNvPr id="6" name="Content Placeholder 5"/>
          <p:cNvSpPr>
            <a:spLocks noGrp="1"/>
          </p:cNvSpPr>
          <p:nvPr>
            <p:ph sz="half" idx="2"/>
          </p:nvPr>
        </p:nvSpPr>
        <p:spPr>
          <a:xfrm>
            <a:off x="337424" y="6026672"/>
            <a:ext cx="11517151" cy="556690"/>
          </a:xfrm>
          <a:solidFill>
            <a:srgbClr val="FFC000"/>
          </a:solidFill>
        </p:spPr>
        <p:txBody>
          <a:bodyPr>
            <a:normAutofit lnSpcReduction="10000"/>
          </a:bodyPr>
          <a:lstStyle/>
          <a:p>
            <a:pPr marL="0" indent="0">
              <a:buNone/>
            </a:pPr>
            <a:r>
              <a:rPr lang="en-MY" sz="1600" dirty="0"/>
              <a:t>You only need to understand the principles of sorting species into groups - you won't have to remember all the details for any </a:t>
            </a:r>
            <a:br>
              <a:rPr lang="en-MY" sz="1600" dirty="0"/>
            </a:br>
            <a:r>
              <a:rPr lang="en-MY" sz="1600" dirty="0"/>
              <a:t>particular taxa. </a:t>
            </a:r>
            <a:endParaRPr lang="en-GB" dirty="0"/>
          </a:p>
        </p:txBody>
      </p:sp>
      <p:sp>
        <p:nvSpPr>
          <p:cNvPr id="2" name="Content Placeholder 2">
            <a:extLst>
              <a:ext uri="{FF2B5EF4-FFF2-40B4-BE49-F238E27FC236}">
                <a16:creationId xmlns:a16="http://schemas.microsoft.com/office/drawing/2014/main" id="{A59DB7F2-0809-6199-A6A9-F5D1A4499017}"/>
              </a:ext>
            </a:extLst>
          </p:cNvPr>
          <p:cNvSpPr txBox="1">
            <a:spLocks/>
          </p:cNvSpPr>
          <p:nvPr/>
        </p:nvSpPr>
        <p:spPr>
          <a:xfrm>
            <a:off x="5817326" y="2908663"/>
            <a:ext cx="5643154" cy="2116183"/>
          </a:xfrm>
          <a:prstGeom prst="rect">
            <a:avLst/>
          </a:prstGeom>
          <a:solidFill>
            <a:srgbClr val="FFC0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400" dirty="0"/>
              <a:t>The best way to remember these rank is with a mnemonic.</a:t>
            </a:r>
          </a:p>
          <a:p>
            <a:pPr marL="0" indent="0">
              <a:buNone/>
            </a:pPr>
            <a:endParaRPr lang="en-US" sz="2400" dirty="0"/>
          </a:p>
          <a:p>
            <a:pPr marL="0" indent="0">
              <a:buNone/>
            </a:pPr>
            <a:r>
              <a:rPr lang="en-US" sz="2400" dirty="0"/>
              <a:t>In your student booklet make up your own mnemonic to help you remember these</a:t>
            </a:r>
            <a:endParaRPr lang="en-GB" sz="2400" dirty="0"/>
          </a:p>
        </p:txBody>
      </p:sp>
    </p:spTree>
    <p:extLst>
      <p:ext uri="{BB962C8B-B14F-4D97-AF65-F5344CB8AC3E}">
        <p14:creationId xmlns:p14="http://schemas.microsoft.com/office/powerpoint/2010/main" val="283502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Hierarchy/</a:t>
            </a:r>
            <a:r>
              <a:rPr lang="en-US" sz="2800" dirty="0" err="1"/>
              <a:t>taxonomc</a:t>
            </a:r>
            <a:r>
              <a:rPr lang="en-US" sz="2800" dirty="0"/>
              <a:t> groups can be  displayed as a tree or Venn diagram</a:t>
            </a:r>
            <a:br>
              <a:rPr lang="en-GB" sz="2800" dirty="0"/>
            </a:br>
            <a:endParaRPr lang="en-GB"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24" y="1106333"/>
            <a:ext cx="5898960" cy="503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14" y="1110055"/>
            <a:ext cx="4722114" cy="497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43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474"/>
            <a:ext cx="10972800" cy="1801040"/>
          </a:xfrm>
        </p:spPr>
        <p:txBody>
          <a:bodyPr>
            <a:noAutofit/>
          </a:bodyPr>
          <a:lstStyle/>
          <a:p>
            <a:pPr algn="l"/>
            <a:r>
              <a:rPr lang="en-MY" sz="2400" dirty="0"/>
              <a:t>Work through the next slides to see how non-overlapping hierarchical groups are formed.  (Some of the clubs may be in different division now since this presentation was made.)</a:t>
            </a:r>
            <a:br>
              <a:rPr lang="en-MY" sz="2400" dirty="0"/>
            </a:br>
            <a:r>
              <a:rPr lang="en-MY" sz="2400" dirty="0"/>
              <a:t>Could you sort these football clubs into a hierarchical groups?</a:t>
            </a:r>
            <a:endParaRPr lang="en-GB" sz="2400" dirty="0"/>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7146" r="10422" b="7353"/>
          <a:stretch/>
        </p:blipFill>
        <p:spPr bwMode="auto">
          <a:xfrm>
            <a:off x="818867" y="3316406"/>
            <a:ext cx="1009934" cy="134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815" t="19892" r="9156" b="8902"/>
          <a:stretch/>
        </p:blipFill>
        <p:spPr bwMode="auto">
          <a:xfrm>
            <a:off x="5418161" y="4879074"/>
            <a:ext cx="1119117" cy="11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t="20404" r="10630" b="9669"/>
          <a:stretch/>
        </p:blipFill>
        <p:spPr bwMode="auto">
          <a:xfrm>
            <a:off x="2914198" y="2398182"/>
            <a:ext cx="1050877" cy="104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7652" t="18550" r="20941" b="7698"/>
          <a:stretch/>
        </p:blipFill>
        <p:spPr bwMode="auto">
          <a:xfrm>
            <a:off x="8748215" y="2157115"/>
            <a:ext cx="941695" cy="11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697" t="16755" r="10484" b="6383"/>
          <a:stretch/>
        </p:blipFill>
        <p:spPr bwMode="auto">
          <a:xfrm>
            <a:off x="9689910" y="3973024"/>
            <a:ext cx="859809"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6937" t="19900" r="16506" b="9291"/>
          <a:stretch/>
        </p:blipFill>
        <p:spPr bwMode="auto">
          <a:xfrm>
            <a:off x="3302758" y="4299045"/>
            <a:ext cx="982639" cy="116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191" y="2487123"/>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s://tse1.mm.bing.net/th?id=A04b0c3942dad5adb5f322bca4b66b456&amp;w=118&amp;h=149&amp;c=7&amp;rs=1&amp;qlt=90&amp;pid=3.1&amp;rm=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107" b="13576"/>
          <a:stretch/>
        </p:blipFill>
        <p:spPr bwMode="auto">
          <a:xfrm>
            <a:off x="7278102" y="3901586"/>
            <a:ext cx="1123950" cy="9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4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61435"/>
            <a:ext cx="10792953" cy="643783"/>
          </a:xfrm>
        </p:spPr>
        <p:txBody>
          <a:bodyPr>
            <a:normAutofit/>
          </a:bodyPr>
          <a:lstStyle/>
          <a:p>
            <a:pPr marL="0" indent="0">
              <a:buNone/>
            </a:pPr>
            <a:r>
              <a:rPr lang="en-MY" sz="2400" dirty="0"/>
              <a:t>They can be divided by country</a:t>
            </a:r>
          </a:p>
        </p:txBody>
      </p:sp>
      <p:sp>
        <p:nvSpPr>
          <p:cNvPr id="4" name="Oval 3"/>
          <p:cNvSpPr/>
          <p:nvPr/>
        </p:nvSpPr>
        <p:spPr>
          <a:xfrm>
            <a:off x="768103" y="996287"/>
            <a:ext cx="10137042" cy="52953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7146" r="10422" b="7353"/>
          <a:stretch/>
        </p:blipFill>
        <p:spPr bwMode="auto">
          <a:xfrm>
            <a:off x="2415656" y="2837578"/>
            <a:ext cx="1009934" cy="134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815" t="19892" r="9156" b="8902"/>
          <a:stretch/>
        </p:blipFill>
        <p:spPr bwMode="auto">
          <a:xfrm>
            <a:off x="5923128" y="4573666"/>
            <a:ext cx="1119117" cy="11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t="20404" r="10630" b="9669"/>
          <a:stretch/>
        </p:blipFill>
        <p:spPr bwMode="auto">
          <a:xfrm>
            <a:off x="4121624" y="1791857"/>
            <a:ext cx="1050877" cy="104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7652" t="18550" r="20941" b="7698"/>
          <a:stretch/>
        </p:blipFill>
        <p:spPr bwMode="auto">
          <a:xfrm>
            <a:off x="8093123" y="2034058"/>
            <a:ext cx="941695" cy="11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697" t="16755" r="10484" b="6383"/>
          <a:stretch/>
        </p:blipFill>
        <p:spPr bwMode="auto">
          <a:xfrm>
            <a:off x="8720919" y="3596759"/>
            <a:ext cx="859809"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6937" t="19900" r="16506" b="9291"/>
          <a:stretch/>
        </p:blipFill>
        <p:spPr bwMode="auto">
          <a:xfrm>
            <a:off x="3807725" y="3993637"/>
            <a:ext cx="982639" cy="116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0949" y="1548303"/>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tse1.mm.bing.net/th?id=A04b0c3942dad5adb5f322bca4b66b456&amp;w=118&amp;h=149&amp;c=7&amp;rs=1&amp;qlt=90&amp;pid=3.1&amp;rm=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107" b="13576"/>
          <a:stretch/>
        </p:blipFill>
        <p:spPr bwMode="auto">
          <a:xfrm>
            <a:off x="6606724" y="3010998"/>
            <a:ext cx="1123950" cy="9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1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61435"/>
            <a:ext cx="10792953" cy="643783"/>
          </a:xfrm>
        </p:spPr>
        <p:txBody>
          <a:bodyPr>
            <a:normAutofit/>
          </a:bodyPr>
          <a:lstStyle/>
          <a:p>
            <a:pPr marL="0" indent="0">
              <a:buNone/>
            </a:pPr>
            <a:r>
              <a:rPr lang="en-MY" sz="2400" dirty="0"/>
              <a:t>They are all football clubs</a:t>
            </a:r>
          </a:p>
        </p:txBody>
      </p:sp>
      <p:sp>
        <p:nvSpPr>
          <p:cNvPr id="4" name="Oval 3"/>
          <p:cNvSpPr/>
          <p:nvPr/>
        </p:nvSpPr>
        <p:spPr>
          <a:xfrm>
            <a:off x="768103" y="668741"/>
            <a:ext cx="10137042" cy="6018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7146" r="10422" b="7353"/>
          <a:stretch/>
        </p:blipFill>
        <p:spPr bwMode="auto">
          <a:xfrm>
            <a:off x="5792745" y="4636315"/>
            <a:ext cx="1009934" cy="134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815" t="19892" r="9156" b="8902"/>
          <a:stretch/>
        </p:blipFill>
        <p:spPr bwMode="auto">
          <a:xfrm>
            <a:off x="3794077" y="3524022"/>
            <a:ext cx="1119117" cy="11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t="20404" r="10630" b="9669"/>
          <a:stretch/>
        </p:blipFill>
        <p:spPr bwMode="auto">
          <a:xfrm>
            <a:off x="3828196" y="2314717"/>
            <a:ext cx="1050877" cy="104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7652" t="18550" r="20941" b="7698"/>
          <a:stretch/>
        </p:blipFill>
        <p:spPr bwMode="auto">
          <a:xfrm>
            <a:off x="6802679" y="1581014"/>
            <a:ext cx="941695" cy="11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697" t="16755" r="10484" b="6383"/>
          <a:stretch/>
        </p:blipFill>
        <p:spPr bwMode="auto">
          <a:xfrm>
            <a:off x="8720919" y="3596759"/>
            <a:ext cx="859809"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6937" t="19900" r="16506" b="9291"/>
          <a:stretch/>
        </p:blipFill>
        <p:spPr bwMode="auto">
          <a:xfrm>
            <a:off x="2690916" y="3526129"/>
            <a:ext cx="982639" cy="116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0916" y="2143009"/>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tse1.mm.bing.net/th?id=A04b0c3942dad5adb5f322bca4b66b456&amp;w=118&amp;h=149&amp;c=7&amp;rs=1&amp;qlt=90&amp;pid=3.1&amp;rm=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107" b="13576"/>
          <a:stretch/>
        </p:blipFill>
        <p:spPr bwMode="auto">
          <a:xfrm>
            <a:off x="1509248" y="3027149"/>
            <a:ext cx="1123950" cy="99796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102154" y="1895475"/>
            <a:ext cx="5027366" cy="307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8006816" y="3448785"/>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186262" y="4460300"/>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129520" y="1290276"/>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645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F37-63F6-B2EE-C0CF-2EADCE2A6FAC}"/>
              </a:ext>
            </a:extLst>
          </p:cNvPr>
          <p:cNvSpPr>
            <a:spLocks noGrp="1"/>
          </p:cNvSpPr>
          <p:nvPr>
            <p:ph type="title"/>
          </p:nvPr>
        </p:nvSpPr>
        <p:spPr/>
        <p:txBody>
          <a:bodyPr>
            <a:noAutofit/>
          </a:bodyPr>
          <a:lstStyle/>
          <a:p>
            <a:r>
              <a:rPr lang="en-GB" sz="3600" dirty="0"/>
              <a:t>Taxonomy Preparatory Work – The Next Bug Thing</a:t>
            </a:r>
          </a:p>
        </p:txBody>
      </p:sp>
      <p:sp>
        <p:nvSpPr>
          <p:cNvPr id="3" name="Content Placeholder 2">
            <a:extLst>
              <a:ext uri="{FF2B5EF4-FFF2-40B4-BE49-F238E27FC236}">
                <a16:creationId xmlns:a16="http://schemas.microsoft.com/office/drawing/2014/main" id="{985F732B-052E-5683-83FB-CA47C0BCAF53}"/>
              </a:ext>
            </a:extLst>
          </p:cNvPr>
          <p:cNvSpPr>
            <a:spLocks noGrp="1"/>
          </p:cNvSpPr>
          <p:nvPr>
            <p:ph idx="1"/>
          </p:nvPr>
        </p:nvSpPr>
        <p:spPr>
          <a:xfrm>
            <a:off x="609600" y="1600201"/>
            <a:ext cx="10972800" cy="1082039"/>
          </a:xfrm>
        </p:spPr>
        <p:txBody>
          <a:bodyPr/>
          <a:lstStyle/>
          <a:p>
            <a:r>
              <a:rPr lang="en-GB" dirty="0"/>
              <a:t>Find the next bug thing article on GOL and answer the questions in your student booklet</a:t>
            </a:r>
          </a:p>
        </p:txBody>
      </p:sp>
    </p:spTree>
    <p:extLst>
      <p:ext uri="{BB962C8B-B14F-4D97-AF65-F5344CB8AC3E}">
        <p14:creationId xmlns:p14="http://schemas.microsoft.com/office/powerpoint/2010/main" val="339337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61435"/>
            <a:ext cx="10792953" cy="643783"/>
          </a:xfrm>
        </p:spPr>
        <p:txBody>
          <a:bodyPr>
            <a:normAutofit/>
          </a:bodyPr>
          <a:lstStyle/>
          <a:p>
            <a:pPr marL="0" indent="0">
              <a:buNone/>
            </a:pPr>
            <a:r>
              <a:rPr lang="en-MY" sz="2400" dirty="0"/>
              <a:t>And then by division</a:t>
            </a:r>
          </a:p>
        </p:txBody>
      </p:sp>
      <p:sp>
        <p:nvSpPr>
          <p:cNvPr id="4" name="Oval 3"/>
          <p:cNvSpPr/>
          <p:nvPr/>
        </p:nvSpPr>
        <p:spPr>
          <a:xfrm>
            <a:off x="768103" y="668741"/>
            <a:ext cx="10137042" cy="6018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7146" r="10422" b="7353"/>
          <a:stretch/>
        </p:blipFill>
        <p:spPr bwMode="auto">
          <a:xfrm>
            <a:off x="5792745" y="4636315"/>
            <a:ext cx="1009934" cy="134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815" t="19892" r="9156" b="8902"/>
          <a:stretch/>
        </p:blipFill>
        <p:spPr bwMode="auto">
          <a:xfrm>
            <a:off x="3111488" y="3553923"/>
            <a:ext cx="714935" cy="7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t="20404" r="10630" b="9669"/>
          <a:stretch/>
        </p:blipFill>
        <p:spPr bwMode="auto">
          <a:xfrm>
            <a:off x="3943258" y="3345413"/>
            <a:ext cx="668599" cy="66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7652" t="18550" r="20941" b="7698"/>
          <a:stretch/>
        </p:blipFill>
        <p:spPr bwMode="auto">
          <a:xfrm>
            <a:off x="6802679" y="1581014"/>
            <a:ext cx="941695" cy="11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697" t="16755" r="10484" b="6383"/>
          <a:stretch/>
        </p:blipFill>
        <p:spPr bwMode="auto">
          <a:xfrm>
            <a:off x="8720919" y="3596759"/>
            <a:ext cx="859809"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6937" t="19900" r="16506" b="9291"/>
          <a:stretch/>
        </p:blipFill>
        <p:spPr bwMode="auto">
          <a:xfrm>
            <a:off x="3468956" y="2545870"/>
            <a:ext cx="752550" cy="88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3860" y="2974349"/>
            <a:ext cx="742127" cy="74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tse1.mm.bing.net/th?id=A04b0c3942dad5adb5f322bca4b66b456&amp;w=118&amp;h=149&amp;c=7&amp;rs=1&amp;qlt=90&amp;pid=3.1&amp;rm=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107" b="13576"/>
          <a:stretch/>
        </p:blipFill>
        <p:spPr bwMode="auto">
          <a:xfrm>
            <a:off x="1523252" y="3102078"/>
            <a:ext cx="884826" cy="785641"/>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102154" y="1895475"/>
            <a:ext cx="5027366" cy="307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8006816" y="3448785"/>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186262" y="4460300"/>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129520" y="1290276"/>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240416" y="2833999"/>
            <a:ext cx="1450499" cy="132180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2823403" y="2426243"/>
            <a:ext cx="1926018" cy="241871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4790596" y="2724639"/>
            <a:ext cx="1128657" cy="126136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7165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510" y="120493"/>
            <a:ext cx="10792953" cy="643783"/>
          </a:xfrm>
        </p:spPr>
        <p:txBody>
          <a:bodyPr>
            <a:normAutofit/>
          </a:bodyPr>
          <a:lstStyle/>
          <a:p>
            <a:pPr marL="0" indent="0">
              <a:buNone/>
            </a:pPr>
            <a:r>
              <a:rPr lang="en-MY" sz="2400" dirty="0"/>
              <a:t>Each group we create could then be part of a much larger group</a:t>
            </a:r>
          </a:p>
        </p:txBody>
      </p:sp>
      <p:sp>
        <p:nvSpPr>
          <p:cNvPr id="4" name="Oval 3"/>
          <p:cNvSpPr/>
          <p:nvPr/>
        </p:nvSpPr>
        <p:spPr>
          <a:xfrm>
            <a:off x="1260753" y="1228298"/>
            <a:ext cx="7557031" cy="35037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1626750" y="1436747"/>
            <a:ext cx="6642220" cy="3191416"/>
            <a:chOff x="1102154" y="1290276"/>
            <a:chExt cx="9192676" cy="4875489"/>
          </a:xfrm>
        </p:grpSpPr>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7146" r="10422" b="7353"/>
            <a:stretch/>
          </p:blipFill>
          <p:spPr bwMode="auto">
            <a:xfrm>
              <a:off x="5792745" y="4636315"/>
              <a:ext cx="1009934" cy="134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815" t="19892" r="9156" b="8902"/>
            <a:stretch/>
          </p:blipFill>
          <p:spPr bwMode="auto">
            <a:xfrm>
              <a:off x="3111488" y="3553923"/>
              <a:ext cx="714935" cy="7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t="20404" r="10630" b="9669"/>
            <a:stretch/>
          </p:blipFill>
          <p:spPr bwMode="auto">
            <a:xfrm>
              <a:off x="3943258" y="3345413"/>
              <a:ext cx="668599" cy="66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7652" t="18550" r="20941" b="7698"/>
            <a:stretch/>
          </p:blipFill>
          <p:spPr bwMode="auto">
            <a:xfrm>
              <a:off x="6802679" y="1581014"/>
              <a:ext cx="941695" cy="11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697" t="16755" r="10484" b="6383"/>
            <a:stretch/>
          </p:blipFill>
          <p:spPr bwMode="auto">
            <a:xfrm>
              <a:off x="8720919" y="3596759"/>
              <a:ext cx="859809"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6937" t="19900" r="16506" b="9291"/>
            <a:stretch/>
          </p:blipFill>
          <p:spPr bwMode="auto">
            <a:xfrm>
              <a:off x="3468956" y="2545870"/>
              <a:ext cx="752550" cy="88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3860" y="2974349"/>
              <a:ext cx="742127" cy="74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tse1.mm.bing.net/th?id=A04b0c3942dad5adb5f322bca4b66b456&amp;w=118&amp;h=149&amp;c=7&amp;rs=1&amp;qlt=90&amp;pid=3.1&amp;rm=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107" b="13576"/>
            <a:stretch/>
          </p:blipFill>
          <p:spPr bwMode="auto">
            <a:xfrm>
              <a:off x="1523252" y="3102078"/>
              <a:ext cx="884826" cy="785641"/>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102154" y="1895475"/>
              <a:ext cx="5027366" cy="307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8006816" y="3448785"/>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186262" y="4460300"/>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129520" y="1290276"/>
              <a:ext cx="2288014" cy="1705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240416" y="2833999"/>
              <a:ext cx="1450499" cy="132180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2823403" y="2426243"/>
              <a:ext cx="1926018" cy="241871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4790596" y="2724639"/>
              <a:ext cx="1128657" cy="126136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8483" y="4294184"/>
            <a:ext cx="773715" cy="77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9322" y="4313861"/>
            <a:ext cx="863294" cy="86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8724566" y="4040323"/>
            <a:ext cx="2276101" cy="13833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93380" y="2860529"/>
            <a:ext cx="718818" cy="76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p:cNvSpPr/>
          <p:nvPr/>
        </p:nvSpPr>
        <p:spPr>
          <a:xfrm>
            <a:off x="9526181" y="2723729"/>
            <a:ext cx="1653217" cy="1116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rot="1924455">
            <a:off x="8617256" y="2375658"/>
            <a:ext cx="2792272" cy="35037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280431" y="764275"/>
            <a:ext cx="11846257" cy="59231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602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3" y="622656"/>
            <a:ext cx="10972800" cy="721649"/>
          </a:xfrm>
        </p:spPr>
        <p:txBody>
          <a:bodyPr>
            <a:normAutofit fontScale="90000"/>
          </a:bodyPr>
          <a:lstStyle/>
          <a:p>
            <a:r>
              <a:rPr lang="en-GB" b="1" dirty="0"/>
              <a:t>Domain Theory</a:t>
            </a:r>
            <a:endParaRPr lang="en-GB" dirty="0"/>
          </a:p>
        </p:txBody>
      </p:sp>
      <p:sp>
        <p:nvSpPr>
          <p:cNvPr id="5" name="Content Placeholder 4"/>
          <p:cNvSpPr>
            <a:spLocks noGrp="1"/>
          </p:cNvSpPr>
          <p:nvPr>
            <p:ph idx="1"/>
          </p:nvPr>
        </p:nvSpPr>
        <p:spPr>
          <a:xfrm>
            <a:off x="473122" y="1344305"/>
            <a:ext cx="11509612" cy="2084695"/>
          </a:xfrm>
        </p:spPr>
        <p:txBody>
          <a:bodyPr>
            <a:normAutofit/>
          </a:bodyPr>
          <a:lstStyle/>
          <a:p>
            <a:pPr marL="0" indent="0">
              <a:buNone/>
            </a:pPr>
            <a:r>
              <a:rPr lang="en-MY" sz="1800" dirty="0"/>
              <a:t>The three-domain system is a biological classification introduced by Carl Woese in 1977 that divides </a:t>
            </a:r>
            <a:br>
              <a:rPr lang="en-MY" sz="1800" dirty="0"/>
            </a:br>
            <a:r>
              <a:rPr lang="en-MY" sz="1800" dirty="0"/>
              <a:t>cellular life forms into archaea, bacteria, and eukaryote domains. In particular, it emphasizes the separation </a:t>
            </a:r>
            <a:br>
              <a:rPr lang="en-MY" sz="1800" dirty="0"/>
            </a:br>
            <a:r>
              <a:rPr lang="en-MY" sz="1800" dirty="0"/>
              <a:t>of prokaryotes into two groups, originally called Eubacteria (now Bacteria) and Archaebacteria (now </a:t>
            </a:r>
            <a:br>
              <a:rPr lang="en-MY" sz="1800" dirty="0"/>
            </a:br>
            <a:r>
              <a:rPr lang="en-MY" sz="1800" dirty="0"/>
              <a:t>Archaea). Woese argued that, on the basis of differences in 16S rRNA genes, these two groups and the </a:t>
            </a:r>
            <a:br>
              <a:rPr lang="en-MY" sz="1800" dirty="0"/>
            </a:br>
            <a:r>
              <a:rPr lang="en-MY" sz="1800" dirty="0"/>
              <a:t>eukaryotes each arose separately from an ancestor with poorly developed genetic machinery. To reflect </a:t>
            </a:r>
            <a:br>
              <a:rPr lang="en-MY" sz="1800" dirty="0"/>
            </a:br>
            <a:r>
              <a:rPr lang="en-MY" sz="1800" dirty="0"/>
              <a:t>these primary lines of descent, he treated each as a domain, divided into several different kingdoms. </a:t>
            </a:r>
          </a:p>
          <a:p>
            <a:endParaRPr lang="en-GB"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4" t="20777" r="4912" b="12981"/>
          <a:stretch/>
        </p:blipFill>
        <p:spPr bwMode="auto">
          <a:xfrm>
            <a:off x="5643154" y="3261328"/>
            <a:ext cx="6339580" cy="340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73" y="3261328"/>
            <a:ext cx="2226616" cy="333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F40F870D-EB60-E6D6-1CCE-1167D84F3810}"/>
              </a:ext>
            </a:extLst>
          </p:cNvPr>
          <p:cNvSpPr txBox="1">
            <a:spLocks/>
          </p:cNvSpPr>
          <p:nvPr/>
        </p:nvSpPr>
        <p:spPr>
          <a:xfrm>
            <a:off x="609600" y="151809"/>
            <a:ext cx="10972800" cy="553585"/>
          </a:xfrm>
          <a:prstGeom prst="rect">
            <a:avLst/>
          </a:prstGeom>
          <a:solidFill>
            <a:srgbClr val="FFC000"/>
          </a:solidFill>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r>
              <a:rPr lang="en-GB" b="1" dirty="0"/>
              <a:t>Read the following slides to see how domain and kingdoms are classified.  You do not need to memorise the information but it will be important to know the features of each of these groups</a:t>
            </a:r>
            <a:endParaRPr lang="en-GB" dirty="0"/>
          </a:p>
        </p:txBody>
      </p:sp>
    </p:spTree>
    <p:extLst>
      <p:ext uri="{BB962C8B-B14F-4D97-AF65-F5344CB8AC3E}">
        <p14:creationId xmlns:p14="http://schemas.microsoft.com/office/powerpoint/2010/main" val="56436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Bacteria Domain</a:t>
            </a:r>
            <a:br>
              <a:rPr lang="en-GB" b="1" u="sng" dirty="0"/>
            </a:br>
            <a:endParaRPr lang="en-GB" dirty="0"/>
          </a:p>
        </p:txBody>
      </p:sp>
      <p:sp>
        <p:nvSpPr>
          <p:cNvPr id="3" name="Content Placeholder 2"/>
          <p:cNvSpPr>
            <a:spLocks noGrp="1"/>
          </p:cNvSpPr>
          <p:nvPr>
            <p:ph idx="1"/>
          </p:nvPr>
        </p:nvSpPr>
        <p:spPr>
          <a:xfrm>
            <a:off x="368490" y="968991"/>
            <a:ext cx="8639032" cy="5157173"/>
          </a:xfrm>
        </p:spPr>
        <p:txBody>
          <a:bodyPr>
            <a:normAutofit fontScale="62500" lnSpcReduction="20000"/>
          </a:bodyPr>
          <a:lstStyle/>
          <a:p>
            <a:pPr marL="0" indent="0">
              <a:buNone/>
            </a:pPr>
            <a:r>
              <a:rPr lang="en-MY" dirty="0"/>
              <a:t>Bacteria are single-celled prokaryotes that contain most know pathogenic organisms.</a:t>
            </a:r>
          </a:p>
          <a:p>
            <a:pPr marL="0" indent="0">
              <a:buNone/>
            </a:pPr>
            <a:endParaRPr lang="en-MY" dirty="0"/>
          </a:p>
          <a:p>
            <a:pPr marL="0" indent="0">
              <a:buNone/>
            </a:pPr>
            <a:r>
              <a:rPr lang="en-MY" dirty="0"/>
              <a:t>Their common features are:</a:t>
            </a:r>
          </a:p>
          <a:p>
            <a:pPr marL="0" indent="0">
              <a:buNone/>
            </a:pPr>
            <a:endParaRPr lang="en-MY" dirty="0"/>
          </a:p>
          <a:p>
            <a:r>
              <a:rPr lang="en-MY" dirty="0"/>
              <a:t>Absence of membrane-bounded organelles such as nuclei or mitochondria.</a:t>
            </a:r>
          </a:p>
          <a:p>
            <a:r>
              <a:rPr lang="en-MY" dirty="0"/>
              <a:t>Unicellular, although cells may occur in chains or clusters.</a:t>
            </a:r>
          </a:p>
          <a:p>
            <a:r>
              <a:rPr lang="en-MY" dirty="0"/>
              <a:t>Ribosomes are smaller (70s) than in eukaryotic cells.</a:t>
            </a:r>
          </a:p>
          <a:p>
            <a:r>
              <a:rPr lang="en-MY" dirty="0"/>
              <a:t>Cell walls are resent and made of murein (but never </a:t>
            </a:r>
            <a:r>
              <a:rPr lang="en-MY" b="1" dirty="0"/>
              <a:t>chitin</a:t>
            </a:r>
            <a:r>
              <a:rPr lang="en-MY" dirty="0"/>
              <a:t> or cellulose)</a:t>
            </a:r>
          </a:p>
          <a:p>
            <a:endParaRPr lang="en-MY" dirty="0"/>
          </a:p>
          <a:p>
            <a:pPr marL="0" indent="0">
              <a:buNone/>
            </a:pPr>
            <a:r>
              <a:rPr lang="en-GB" b="1" dirty="0"/>
              <a:t>Some examples include:</a:t>
            </a:r>
          </a:p>
          <a:p>
            <a:pPr marL="0" indent="0">
              <a:buNone/>
            </a:pPr>
            <a:r>
              <a:rPr lang="en-GB" dirty="0"/>
              <a:t>Cyanobacteria – photosynthesizing bacteria</a:t>
            </a:r>
          </a:p>
          <a:p>
            <a:pPr marL="0" indent="0">
              <a:buNone/>
            </a:pPr>
            <a:r>
              <a:rPr lang="en-MY" dirty="0"/>
              <a:t>Spirochaete – bacteria that cause syphilis and Lyme disease</a:t>
            </a:r>
          </a:p>
          <a:p>
            <a:pPr marL="0" indent="0">
              <a:buNone/>
            </a:pPr>
            <a:r>
              <a:rPr lang="en-MY" dirty="0"/>
              <a:t>Firmicutes – bacteria including </a:t>
            </a:r>
            <a:r>
              <a:rPr lang="en-MY" i="1" dirty="0"/>
              <a:t>Bifidobacterium animalis</a:t>
            </a:r>
            <a:r>
              <a:rPr lang="en-MY" dirty="0"/>
              <a:t> which is present in the human large intestine</a:t>
            </a:r>
          </a:p>
          <a:p>
            <a:endParaRPr lang="en-GB" dirty="0"/>
          </a:p>
        </p:txBody>
      </p:sp>
      <p:pic>
        <p:nvPicPr>
          <p:cNvPr id="4098" name="Picture 2" descr="https://tse1.mm.bing.net/th?&amp;id=OIP.M730234f260f052b30b742590574d162fH0&amp;w=300&amp;h=192&amp;c=0&amp;pid=1.9&amp;rs=0&amp;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133634"/>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1.mm.bing.net/th?&amp;id=OIP.M07acfcd571605fcabbcc86ca7f99a04dH0&amp;w=300&amp;h=212&amp;c=0&amp;pid=1.9&amp;rs=0&amp;p=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254084"/>
            <a:ext cx="28575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1.mm.bing.net/th?&amp;id=OIP.Ma107e0ab2fb32ebcb470b049b2e742f7o0&amp;w=299&amp;h=194&amp;c=0&amp;pid=1.9&amp;rs=0&amp;p=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7325" y="4654052"/>
            <a:ext cx="2847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67800" y="1945943"/>
            <a:ext cx="3117838" cy="276999"/>
          </a:xfrm>
          <a:prstGeom prst="rect">
            <a:avLst/>
          </a:prstGeom>
          <a:noFill/>
        </p:spPr>
        <p:txBody>
          <a:bodyPr wrap="square" rtlCol="0">
            <a:spAutoFit/>
          </a:bodyPr>
          <a:lstStyle/>
          <a:p>
            <a:r>
              <a:rPr lang="en-US" sz="1200" i="1" dirty="0">
                <a:solidFill>
                  <a:srgbClr val="0000CC"/>
                </a:solidFill>
                <a:latin typeface="Arial" panose="020B0604020202020204" pitchFamily="34" charset="0"/>
                <a:cs typeface="Arial" panose="020B0604020202020204" pitchFamily="34" charset="0"/>
              </a:rPr>
              <a:t>Cyanobacteria</a:t>
            </a:r>
            <a:endParaRPr lang="en-GB" sz="1200" i="1" dirty="0">
              <a:solidFill>
                <a:srgbClr val="0000CC"/>
              </a:solidFill>
              <a:latin typeface="Arial" panose="020B0604020202020204" pitchFamily="34" charset="0"/>
              <a:cs typeface="Arial" panose="020B0604020202020204" pitchFamily="34" charset="0"/>
            </a:endParaRPr>
          </a:p>
        </p:txBody>
      </p:sp>
      <p:sp>
        <p:nvSpPr>
          <p:cNvPr id="8" name="TextBox 7"/>
          <p:cNvSpPr txBox="1"/>
          <p:nvPr/>
        </p:nvSpPr>
        <p:spPr>
          <a:xfrm>
            <a:off x="9067800" y="4273385"/>
            <a:ext cx="3117838" cy="276999"/>
          </a:xfrm>
          <a:prstGeom prst="rect">
            <a:avLst/>
          </a:prstGeom>
          <a:noFill/>
        </p:spPr>
        <p:txBody>
          <a:bodyPr wrap="square" rtlCol="0">
            <a:spAutoFit/>
          </a:bodyPr>
          <a:lstStyle/>
          <a:p>
            <a:r>
              <a:rPr lang="it-IT" sz="1200" i="1" dirty="0">
                <a:solidFill>
                  <a:srgbClr val="0000CC"/>
                </a:solidFill>
                <a:latin typeface="Arial" panose="020B0604020202020204" pitchFamily="34" charset="0"/>
                <a:cs typeface="Arial" panose="020B0604020202020204" pitchFamily="34" charset="0"/>
              </a:rPr>
              <a:t>Borrelia Burgdorferi </a:t>
            </a:r>
            <a:r>
              <a:rPr lang="it-IT" sz="1200" dirty="0">
                <a:solidFill>
                  <a:srgbClr val="0000CC"/>
                </a:solidFill>
                <a:latin typeface="Arial" panose="020B0604020202020204" pitchFamily="34" charset="0"/>
                <a:cs typeface="Arial" panose="020B0604020202020204" pitchFamily="34" charset="0"/>
              </a:rPr>
              <a:t>Lyme Disease Bacteria</a:t>
            </a:r>
            <a:endParaRPr lang="en-GB" sz="1200" dirty="0">
              <a:solidFill>
                <a:srgbClr val="0000CC"/>
              </a:solidFill>
              <a:latin typeface="Arial" panose="020B0604020202020204" pitchFamily="34" charset="0"/>
              <a:cs typeface="Arial" panose="020B0604020202020204" pitchFamily="34" charset="0"/>
            </a:endParaRPr>
          </a:p>
        </p:txBody>
      </p:sp>
      <p:sp>
        <p:nvSpPr>
          <p:cNvPr id="9" name="TextBox 8"/>
          <p:cNvSpPr txBox="1"/>
          <p:nvPr/>
        </p:nvSpPr>
        <p:spPr>
          <a:xfrm>
            <a:off x="9077325" y="6501903"/>
            <a:ext cx="3117838" cy="276999"/>
          </a:xfrm>
          <a:prstGeom prst="rect">
            <a:avLst/>
          </a:prstGeom>
          <a:noFill/>
        </p:spPr>
        <p:txBody>
          <a:bodyPr wrap="square" rtlCol="0">
            <a:spAutoFit/>
          </a:bodyPr>
          <a:lstStyle/>
          <a:p>
            <a:r>
              <a:rPr lang="en-MY" sz="1200" i="1" dirty="0">
                <a:solidFill>
                  <a:srgbClr val="0000CC"/>
                </a:solidFill>
                <a:latin typeface="Arial" panose="020B0604020202020204" pitchFamily="34" charset="0"/>
                <a:cs typeface="Arial" panose="020B0604020202020204" pitchFamily="34" charset="0"/>
              </a:rPr>
              <a:t>Bifidobacterium animalis</a:t>
            </a:r>
            <a:endParaRPr lang="en-GB" sz="1200" i="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15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Archaea Domain</a:t>
            </a:r>
            <a:br>
              <a:rPr lang="en-GB" b="1" u="sng" dirty="0"/>
            </a:br>
            <a:endParaRPr lang="en-GB" dirty="0"/>
          </a:p>
        </p:txBody>
      </p:sp>
      <p:sp>
        <p:nvSpPr>
          <p:cNvPr id="6" name="Rectangle 5"/>
          <p:cNvSpPr/>
          <p:nvPr/>
        </p:nvSpPr>
        <p:spPr>
          <a:xfrm>
            <a:off x="361359" y="928809"/>
            <a:ext cx="8355084" cy="5909310"/>
          </a:xfrm>
          <a:prstGeom prst="rect">
            <a:avLst/>
          </a:prstGeom>
        </p:spPr>
        <p:txBody>
          <a:bodyPr wrap="square">
            <a:spAutoFit/>
          </a:bodyPr>
          <a:lstStyle/>
          <a:p>
            <a:r>
              <a:rPr lang="en-MY" sz="2000" dirty="0">
                <a:solidFill>
                  <a:srgbClr val="0000CC"/>
                </a:solidFill>
                <a:latin typeface="Arial" panose="020B0604020202020204" pitchFamily="34" charset="0"/>
                <a:cs typeface="Arial" panose="020B0604020202020204" pitchFamily="34" charset="0"/>
              </a:rPr>
              <a:t>Archaea are single-celled prokaryotic that were originally classified as bacteria which they resemble in appearance.  They have a unique ancient evolutionary history and are considered the oldest species of organisms on Earth.  They often live in extreme environments.</a:t>
            </a:r>
          </a:p>
          <a:p>
            <a:endParaRPr lang="en-MY" sz="2000" dirty="0">
              <a:solidFill>
                <a:srgbClr val="0000CC"/>
              </a:solidFill>
              <a:latin typeface="Arial" panose="020B0604020202020204" pitchFamily="34" charset="0"/>
              <a:cs typeface="Arial" panose="020B0604020202020204" pitchFamily="34" charset="0"/>
            </a:endParaRPr>
          </a:p>
          <a:p>
            <a:r>
              <a:rPr lang="en-MY" sz="2000" dirty="0">
                <a:solidFill>
                  <a:srgbClr val="0000CC"/>
                </a:solidFill>
                <a:latin typeface="Arial" panose="020B0604020202020204" pitchFamily="34" charset="0"/>
                <a:cs typeface="Arial" panose="020B0604020202020204" pitchFamily="34" charset="0"/>
              </a:rPr>
              <a:t>Their common features are:</a:t>
            </a:r>
          </a:p>
          <a:p>
            <a:endParaRPr lang="en-MY" sz="2000" dirty="0">
              <a:solidFill>
                <a:srgbClr val="0000C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MY" sz="2000" dirty="0">
                <a:solidFill>
                  <a:srgbClr val="0000CC"/>
                </a:solidFill>
                <a:latin typeface="Arial" panose="020B0604020202020204" pitchFamily="34" charset="0"/>
                <a:cs typeface="Arial" panose="020B0604020202020204" pitchFamily="34" charset="0"/>
              </a:rPr>
              <a:t>Their genes and protein synthesis are more similar to eukaryotes</a:t>
            </a:r>
          </a:p>
          <a:p>
            <a:pPr marL="342900" indent="-342900">
              <a:buFont typeface="Arial" panose="020B0604020202020204" pitchFamily="34" charset="0"/>
              <a:buChar char="•"/>
            </a:pPr>
            <a:r>
              <a:rPr lang="en-MY" sz="2000" dirty="0">
                <a:solidFill>
                  <a:srgbClr val="0000CC"/>
                </a:solidFill>
                <a:latin typeface="Arial" panose="020B0604020202020204" pitchFamily="34" charset="0"/>
                <a:cs typeface="Arial" panose="020B0604020202020204" pitchFamily="34" charset="0"/>
              </a:rPr>
              <a:t>Their membranes contain fatty acid chains attached to glycerol by ether bridges</a:t>
            </a:r>
          </a:p>
          <a:p>
            <a:pPr marL="342900" indent="-342900">
              <a:buFont typeface="Arial" panose="020B0604020202020204" pitchFamily="34" charset="0"/>
              <a:buChar char="•"/>
            </a:pPr>
            <a:r>
              <a:rPr lang="en-MY" sz="2000" dirty="0">
                <a:solidFill>
                  <a:srgbClr val="0000CC"/>
                </a:solidFill>
                <a:latin typeface="Arial" panose="020B0604020202020204" pitchFamily="34" charset="0"/>
                <a:cs typeface="Arial" panose="020B0604020202020204" pitchFamily="34" charset="0"/>
              </a:rPr>
              <a:t>There is no muerin in their cell walls</a:t>
            </a:r>
          </a:p>
          <a:p>
            <a:pPr marL="342900" indent="-342900">
              <a:buFont typeface="Arial" panose="020B0604020202020204" pitchFamily="34" charset="0"/>
              <a:buChar char="•"/>
            </a:pPr>
            <a:r>
              <a:rPr lang="en-MY" sz="2000" dirty="0">
                <a:solidFill>
                  <a:srgbClr val="0000CC"/>
                </a:solidFill>
                <a:latin typeface="Arial" panose="020B0604020202020204" pitchFamily="34" charset="0"/>
                <a:cs typeface="Arial" panose="020B0604020202020204" pitchFamily="34" charset="0"/>
              </a:rPr>
              <a:t>They have a more complex form of RNA polymerase</a:t>
            </a:r>
          </a:p>
          <a:p>
            <a:endParaRPr lang="en-MY" sz="2000" dirty="0">
              <a:solidFill>
                <a:srgbClr val="0000CC"/>
              </a:solidFill>
              <a:latin typeface="Arial" panose="020B0604020202020204" pitchFamily="34" charset="0"/>
              <a:cs typeface="Arial" panose="020B0604020202020204" pitchFamily="34" charset="0"/>
            </a:endParaRPr>
          </a:p>
          <a:p>
            <a:r>
              <a:rPr lang="en-GB" sz="2000" b="1" dirty="0">
                <a:solidFill>
                  <a:srgbClr val="0000CC"/>
                </a:solidFill>
                <a:latin typeface="Arial" panose="020B0604020202020204" pitchFamily="34" charset="0"/>
                <a:cs typeface="Arial" panose="020B0604020202020204" pitchFamily="34" charset="0"/>
              </a:rPr>
              <a:t>Some examples include:</a:t>
            </a:r>
          </a:p>
          <a:p>
            <a:r>
              <a:rPr lang="en-GB" sz="2000" dirty="0">
                <a:solidFill>
                  <a:srgbClr val="0000CC"/>
                </a:solidFill>
                <a:latin typeface="Arial" panose="020B0604020202020204" pitchFamily="34" charset="0"/>
                <a:cs typeface="Arial" panose="020B0604020202020204" pitchFamily="34" charset="0"/>
              </a:rPr>
              <a:t>Methanogens – metabolize hydrogen and carbon dioxide into methane</a:t>
            </a:r>
          </a:p>
          <a:p>
            <a:r>
              <a:rPr lang="en-GB" sz="2000" dirty="0">
                <a:solidFill>
                  <a:srgbClr val="0000CC"/>
                </a:solidFill>
                <a:latin typeface="Arial" panose="020B0604020202020204" pitchFamily="34" charset="0"/>
                <a:cs typeface="Arial" panose="020B0604020202020204" pitchFamily="34" charset="0"/>
              </a:rPr>
              <a:t>Halophiles – thrive in salt</a:t>
            </a:r>
          </a:p>
          <a:p>
            <a:r>
              <a:rPr lang="en-MY" sz="2000" dirty="0">
                <a:solidFill>
                  <a:srgbClr val="0000CC"/>
                </a:solidFill>
                <a:latin typeface="Arial" panose="020B0604020202020204" pitchFamily="34" charset="0"/>
                <a:cs typeface="Arial" panose="020B0604020202020204" pitchFamily="34" charset="0"/>
              </a:rPr>
              <a:t>Thermoacidophiles – thrive in acid and high temperatures (up to 110 degrees Celsius)</a:t>
            </a:r>
          </a:p>
          <a:p>
            <a:endParaRPr lang="en-MY"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977" y="283191"/>
            <a:ext cx="3117838" cy="20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811977" y="2470244"/>
            <a:ext cx="3117838" cy="584775"/>
          </a:xfrm>
          <a:prstGeom prst="rect">
            <a:avLst/>
          </a:prstGeom>
          <a:noFill/>
        </p:spPr>
        <p:txBody>
          <a:bodyPr wrap="square" rtlCol="0">
            <a:spAutoFit/>
          </a:bodyPr>
          <a:lstStyle/>
          <a:p>
            <a:r>
              <a:rPr lang="en-US" sz="1600" i="1" dirty="0">
                <a:solidFill>
                  <a:srgbClr val="0000CC"/>
                </a:solidFill>
                <a:latin typeface="Arial" panose="020B0604020202020204" pitchFamily="34" charset="0"/>
                <a:cs typeface="Arial" panose="020B0604020202020204" pitchFamily="34" charset="0"/>
              </a:rPr>
              <a:t>Sulfolobus – </a:t>
            </a:r>
            <a:r>
              <a:rPr lang="en-US" sz="1600" dirty="0">
                <a:solidFill>
                  <a:srgbClr val="0000CC"/>
                </a:solidFill>
                <a:latin typeface="Arial" panose="020B0604020202020204" pitchFamily="34" charset="0"/>
                <a:cs typeface="Arial" panose="020B0604020202020204" pitchFamily="34" charset="0"/>
              </a:rPr>
              <a:t>live in acid, sulfur-rich environments</a:t>
            </a:r>
            <a:endParaRPr lang="en-GB" sz="1600" i="1" dirty="0">
              <a:solidFill>
                <a:srgbClr val="0000CC"/>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977" y="3429000"/>
            <a:ext cx="3117838" cy="206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811977" y="5625152"/>
            <a:ext cx="3117838" cy="830997"/>
          </a:xfrm>
          <a:prstGeom prst="rect">
            <a:avLst/>
          </a:prstGeom>
          <a:noFill/>
        </p:spPr>
        <p:txBody>
          <a:bodyPr wrap="square" rtlCol="0">
            <a:spAutoFit/>
          </a:bodyPr>
          <a:lstStyle/>
          <a:p>
            <a:r>
              <a:rPr lang="en-MY" sz="1600" i="1" dirty="0">
                <a:solidFill>
                  <a:srgbClr val="0000CC"/>
                </a:solidFill>
                <a:latin typeface="Arial" panose="020B0604020202020204" pitchFamily="34" charset="0"/>
                <a:cs typeface="Arial" panose="020B0604020202020204" pitchFamily="34" charset="0"/>
              </a:rPr>
              <a:t>Halococcus salifodinae</a:t>
            </a:r>
            <a:r>
              <a:rPr lang="en-MY" sz="1600" dirty="0">
                <a:solidFill>
                  <a:srgbClr val="0000CC"/>
                </a:solidFill>
                <a:latin typeface="Arial" panose="020B0604020202020204" pitchFamily="34" charset="0"/>
                <a:cs typeface="Arial" panose="020B0604020202020204" pitchFamily="34" charset="0"/>
              </a:rPr>
              <a:t> – lives in water with high concentrations of salt. </a:t>
            </a:r>
            <a:endParaRPr lang="en-GB" sz="1600" i="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41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08001"/>
          </a:xfrm>
        </p:spPr>
        <p:txBody>
          <a:bodyPr>
            <a:normAutofit fontScale="90000"/>
          </a:bodyPr>
          <a:lstStyle/>
          <a:p>
            <a:r>
              <a:rPr lang="en-GB" b="1" u="sng" dirty="0"/>
              <a:t>Eukarya Domain</a:t>
            </a:r>
            <a:r>
              <a:rPr lang="en-GB" u="sng" dirty="0"/>
              <a:t> </a:t>
            </a:r>
            <a:endParaRPr lang="en-GB" dirty="0"/>
          </a:p>
        </p:txBody>
      </p:sp>
      <p:sp>
        <p:nvSpPr>
          <p:cNvPr id="3" name="Content Placeholder 2"/>
          <p:cNvSpPr>
            <a:spLocks noGrp="1"/>
          </p:cNvSpPr>
          <p:nvPr>
            <p:ph idx="1"/>
          </p:nvPr>
        </p:nvSpPr>
        <p:spPr>
          <a:xfrm>
            <a:off x="609600" y="838484"/>
            <a:ext cx="11334750" cy="5116231"/>
          </a:xfrm>
        </p:spPr>
        <p:txBody>
          <a:bodyPr>
            <a:normAutofit fontScale="25000" lnSpcReduction="20000"/>
          </a:bodyPr>
          <a:lstStyle/>
          <a:p>
            <a:pPr marL="0" indent="0">
              <a:buNone/>
            </a:pPr>
            <a:r>
              <a:rPr lang="en-GB" sz="7200" dirty="0"/>
              <a:t>Eukarya are a group of organisms made up of one or more eukaryotic cells.</a:t>
            </a:r>
          </a:p>
          <a:p>
            <a:pPr marL="0" indent="0">
              <a:buNone/>
            </a:pPr>
            <a:endParaRPr lang="en-GB" sz="7200" dirty="0"/>
          </a:p>
          <a:p>
            <a:pPr marL="0" indent="0">
              <a:buNone/>
            </a:pPr>
            <a:r>
              <a:rPr lang="en-GB" sz="7200" dirty="0"/>
              <a:t>Their common features are:</a:t>
            </a:r>
          </a:p>
          <a:p>
            <a:endParaRPr lang="en-US" sz="7200" dirty="0"/>
          </a:p>
          <a:p>
            <a:r>
              <a:rPr lang="en-US" sz="7200" dirty="0"/>
              <a:t>Their cells possess membrane-bounded organelles such as mitochondria and chloroplasts</a:t>
            </a:r>
          </a:p>
          <a:p>
            <a:r>
              <a:rPr lang="en-US" sz="7200" dirty="0"/>
              <a:t>They have membranes containing fatty acid chains attached to glycerol by ester linkages</a:t>
            </a:r>
          </a:p>
          <a:p>
            <a:r>
              <a:rPr lang="en-US" sz="7200" dirty="0"/>
              <a:t>Not all possess cells with a cell wall, but where they do it contains no murein</a:t>
            </a:r>
          </a:p>
          <a:p>
            <a:r>
              <a:rPr lang="en-US" sz="7200" dirty="0"/>
              <a:t>Ribosomes are larger (80s) than in Bacteria and Archaea</a:t>
            </a:r>
            <a:r>
              <a:rPr lang="en-US" sz="6400" dirty="0"/>
              <a:t>.</a:t>
            </a:r>
            <a:endParaRPr lang="en-GB" sz="6400" dirty="0"/>
          </a:p>
          <a:p>
            <a:endParaRPr lang="en-GB" sz="6400" b="1" dirty="0"/>
          </a:p>
          <a:p>
            <a:pPr marL="0" indent="0">
              <a:buNone/>
            </a:pPr>
            <a:r>
              <a:rPr lang="en-GB" sz="7200" dirty="0"/>
              <a:t>The Eukarya are divided into 4 Kingdoms</a:t>
            </a:r>
          </a:p>
          <a:p>
            <a:pPr marL="0" indent="0">
              <a:buNone/>
            </a:pPr>
            <a:r>
              <a:rPr lang="en-GB" sz="7200" b="1" dirty="0"/>
              <a:t>Kingdom Fungi		</a:t>
            </a:r>
            <a:r>
              <a:rPr lang="en-GB" sz="7200" dirty="0"/>
              <a:t>Saccharomycotina – includes true yeasts</a:t>
            </a:r>
          </a:p>
          <a:p>
            <a:pPr marL="0" indent="0">
              <a:buNone/>
            </a:pPr>
            <a:r>
              <a:rPr lang="en-GB" sz="7200" dirty="0"/>
              <a:t>			Basidiomycota – includes shiitake mushrooms</a:t>
            </a:r>
            <a:endParaRPr lang="en-GB" sz="7200" b="1" dirty="0"/>
          </a:p>
          <a:p>
            <a:pPr marL="0" indent="0">
              <a:buNone/>
            </a:pPr>
            <a:endParaRPr lang="en-GB" sz="7200" dirty="0"/>
          </a:p>
          <a:p>
            <a:pPr marL="0" indent="0">
              <a:buNone/>
            </a:pPr>
            <a:r>
              <a:rPr lang="en-GB" sz="7200" b="1" dirty="0"/>
              <a:t>Kingdom Planta</a:t>
            </a:r>
            <a:r>
              <a:rPr lang="en-GB" sz="7200" dirty="0"/>
              <a:t>e 	Bryophyta – mosses</a:t>
            </a:r>
          </a:p>
          <a:p>
            <a:pPr marL="0" indent="0">
              <a:buNone/>
            </a:pPr>
            <a:r>
              <a:rPr lang="en-GB" sz="7200" dirty="0"/>
              <a:t>			Magnoliophyta – flowering plants</a:t>
            </a:r>
          </a:p>
          <a:p>
            <a:pPr marL="0" indent="0">
              <a:buNone/>
            </a:pPr>
            <a:endParaRPr lang="en-GB" sz="7200" dirty="0"/>
          </a:p>
          <a:p>
            <a:pPr marL="0" indent="0">
              <a:buNone/>
            </a:pPr>
            <a:r>
              <a:rPr lang="en-GB" sz="7200" b="1" dirty="0"/>
              <a:t>Kingdom Animalia	</a:t>
            </a:r>
            <a:r>
              <a:rPr lang="en-MY" sz="7200" dirty="0"/>
              <a:t>Arthropoda – includes insects, arachnids, and crustaceans</a:t>
            </a:r>
          </a:p>
          <a:p>
            <a:pPr marL="0" indent="0">
              <a:buNone/>
            </a:pPr>
            <a:r>
              <a:rPr lang="en-MY" sz="7200" dirty="0"/>
              <a:t>			Chordata – includes vertebrates and, as such, human beings</a:t>
            </a:r>
          </a:p>
          <a:p>
            <a:pPr marL="0" indent="0">
              <a:buNone/>
            </a:pPr>
            <a:endParaRPr lang="en-MY" sz="7200" dirty="0"/>
          </a:p>
          <a:p>
            <a:pPr marL="0" indent="0">
              <a:buNone/>
            </a:pPr>
            <a:r>
              <a:rPr lang="en-GB" sz="7200" b="1" dirty="0"/>
              <a:t>Kingdom Protista</a:t>
            </a:r>
            <a:r>
              <a:rPr lang="en-GB" sz="7200" dirty="0"/>
              <a:t>  	Rhodophyta – red algae</a:t>
            </a:r>
          </a:p>
          <a:p>
            <a:pPr marL="0" indent="0">
              <a:buNone/>
            </a:pPr>
            <a:r>
              <a:rPr lang="en-GB" sz="7200" dirty="0"/>
              <a:t>			Chromalveolata – includes dinoflagellates</a:t>
            </a:r>
          </a:p>
        </p:txBody>
      </p:sp>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1550" y="3076198"/>
            <a:ext cx="3124200" cy="174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1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8" t="25281" r="5490" b="36450"/>
          <a:stretch/>
        </p:blipFill>
        <p:spPr bwMode="auto">
          <a:xfrm>
            <a:off x="130628" y="136474"/>
            <a:ext cx="8149303" cy="672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464" y="4538664"/>
            <a:ext cx="3111274"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3464" y="2213610"/>
            <a:ext cx="3111275"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http://media-2.web.britannica.com/eb-media/99/6599-004-94AB22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3465" y="0"/>
            <a:ext cx="2869925" cy="192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73464" y="4165694"/>
            <a:ext cx="3418535" cy="307777"/>
          </a:xfrm>
          <a:prstGeom prst="rect">
            <a:avLst/>
          </a:prstGeom>
          <a:noFill/>
        </p:spPr>
        <p:txBody>
          <a:bodyPr wrap="square" rtlCol="0">
            <a:spAutoFit/>
          </a:bodyPr>
          <a:lstStyle/>
          <a:p>
            <a:r>
              <a:rPr lang="en-GB" sz="1400" dirty="0">
                <a:solidFill>
                  <a:srgbClr val="0000CC"/>
                </a:solidFill>
                <a:latin typeface="Arial" panose="020B0604020202020204" pitchFamily="34" charset="0"/>
                <a:cs typeface="Arial" panose="020B0604020202020204" pitchFamily="34" charset="0"/>
              </a:rPr>
              <a:t>Cordyceps – parasitic fungus on an ant</a:t>
            </a:r>
            <a:endParaRPr lang="en-GB" sz="1400" i="1" dirty="0">
              <a:solidFill>
                <a:srgbClr val="0000CC"/>
              </a:solidFill>
              <a:latin typeface="Arial" panose="020B0604020202020204" pitchFamily="34" charset="0"/>
              <a:cs typeface="Arial" panose="020B0604020202020204" pitchFamily="34" charset="0"/>
            </a:endParaRPr>
          </a:p>
        </p:txBody>
      </p:sp>
      <p:sp>
        <p:nvSpPr>
          <p:cNvPr id="11" name="TextBox 10"/>
          <p:cNvSpPr txBox="1"/>
          <p:nvPr/>
        </p:nvSpPr>
        <p:spPr>
          <a:xfrm>
            <a:off x="8811977" y="6448277"/>
            <a:ext cx="3117838"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Hat thrower fungus</a:t>
            </a:r>
            <a:endParaRPr lang="en-GB" sz="1400" dirty="0">
              <a:solidFill>
                <a:srgbClr val="0000CC"/>
              </a:solidFill>
              <a:latin typeface="Arial" panose="020B0604020202020204" pitchFamily="34" charset="0"/>
              <a:cs typeface="Arial" panose="020B0604020202020204" pitchFamily="34" charset="0"/>
            </a:endParaRPr>
          </a:p>
        </p:txBody>
      </p:sp>
      <p:sp>
        <p:nvSpPr>
          <p:cNvPr id="12" name="TextBox 11"/>
          <p:cNvSpPr txBox="1"/>
          <p:nvPr/>
        </p:nvSpPr>
        <p:spPr>
          <a:xfrm>
            <a:off x="8811977" y="1885469"/>
            <a:ext cx="3117838"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Diatoms and radiolarians</a:t>
            </a:r>
            <a:endParaRPr lang="en-GB" sz="1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24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94" t="65214" r="5975" b="3650"/>
          <a:stretch/>
        </p:blipFill>
        <p:spPr bwMode="auto">
          <a:xfrm>
            <a:off x="113211" y="0"/>
            <a:ext cx="7468689" cy="504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https://lynchmenow.files.wordpress.com/2012/07/strange-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350" y="65148"/>
            <a:ext cx="288997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1" y="5047213"/>
            <a:ext cx="247135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047213"/>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t="18264" b="5519"/>
          <a:stretch/>
        </p:blipFill>
        <p:spPr bwMode="auto">
          <a:xfrm>
            <a:off x="8159556" y="4705349"/>
            <a:ext cx="2143125" cy="217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5350" y="2343150"/>
            <a:ext cx="3007495" cy="2011680"/>
          </a:xfrm>
          <a:prstGeom prst="rect">
            <a:avLst/>
          </a:prstGeom>
        </p:spPr>
      </p:pic>
      <p:sp>
        <p:nvSpPr>
          <p:cNvPr id="16" name="TextBox 15"/>
          <p:cNvSpPr txBox="1"/>
          <p:nvPr/>
        </p:nvSpPr>
        <p:spPr>
          <a:xfrm>
            <a:off x="8515350" y="2039357"/>
            <a:ext cx="3117838"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Banana tree flower</a:t>
            </a:r>
            <a:endParaRPr lang="en-GB" sz="1400" dirty="0">
              <a:solidFill>
                <a:srgbClr val="0000CC"/>
              </a:solidFill>
              <a:latin typeface="Arial" panose="020B0604020202020204" pitchFamily="34" charset="0"/>
              <a:cs typeface="Arial" panose="020B0604020202020204" pitchFamily="34" charset="0"/>
            </a:endParaRPr>
          </a:p>
        </p:txBody>
      </p:sp>
      <p:sp>
        <p:nvSpPr>
          <p:cNvPr id="17" name="TextBox 16"/>
          <p:cNvSpPr txBox="1"/>
          <p:nvPr/>
        </p:nvSpPr>
        <p:spPr>
          <a:xfrm>
            <a:off x="8515350" y="4397091"/>
            <a:ext cx="3117838"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Baobab trees</a:t>
            </a:r>
            <a:endParaRPr lang="en-GB" sz="1400" dirty="0">
              <a:solidFill>
                <a:srgbClr val="0000CC"/>
              </a:solidFill>
              <a:latin typeface="Arial" panose="020B0604020202020204" pitchFamily="34" charset="0"/>
              <a:cs typeface="Arial" panose="020B0604020202020204" pitchFamily="34" charset="0"/>
            </a:endParaRPr>
          </a:p>
        </p:txBody>
      </p:sp>
      <p:sp>
        <p:nvSpPr>
          <p:cNvPr id="18" name="TextBox 17"/>
          <p:cNvSpPr txBox="1"/>
          <p:nvPr/>
        </p:nvSpPr>
        <p:spPr>
          <a:xfrm>
            <a:off x="6735740" y="6069334"/>
            <a:ext cx="1246210" cy="523220"/>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Transparent frog</a:t>
            </a:r>
            <a:endParaRPr lang="en-GB" sz="1400" dirty="0">
              <a:solidFill>
                <a:srgbClr val="0000CC"/>
              </a:solidFill>
              <a:latin typeface="Arial" panose="020B0604020202020204" pitchFamily="34" charset="0"/>
              <a:cs typeface="Arial" panose="020B0604020202020204" pitchFamily="34" charset="0"/>
            </a:endParaRPr>
          </a:p>
        </p:txBody>
      </p:sp>
      <p:sp>
        <p:nvSpPr>
          <p:cNvPr id="19" name="TextBox 18"/>
          <p:cNvSpPr txBox="1"/>
          <p:nvPr/>
        </p:nvSpPr>
        <p:spPr>
          <a:xfrm>
            <a:off x="2762250" y="5961613"/>
            <a:ext cx="1028699" cy="523220"/>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Deep sea isopod</a:t>
            </a:r>
            <a:endParaRPr lang="en-GB" sz="1400" dirty="0">
              <a:solidFill>
                <a:srgbClr val="0000CC"/>
              </a:solidFill>
              <a:latin typeface="Arial" panose="020B0604020202020204" pitchFamily="34" charset="0"/>
              <a:cs typeface="Arial" panose="020B0604020202020204" pitchFamily="34" charset="0"/>
            </a:endParaRPr>
          </a:p>
        </p:txBody>
      </p:sp>
      <p:sp>
        <p:nvSpPr>
          <p:cNvPr id="20" name="TextBox 19"/>
          <p:cNvSpPr txBox="1"/>
          <p:nvPr/>
        </p:nvSpPr>
        <p:spPr>
          <a:xfrm>
            <a:off x="10370896" y="6069334"/>
            <a:ext cx="1406519"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rPr>
              <a:t>Jelly fish</a:t>
            </a:r>
            <a:endParaRPr lang="en-GB" sz="1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46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62592"/>
          </a:xfrm>
        </p:spPr>
        <p:txBody>
          <a:bodyPr>
            <a:normAutofit/>
          </a:bodyPr>
          <a:lstStyle/>
          <a:p>
            <a:r>
              <a:rPr lang="en-GB" b="1" dirty="0"/>
              <a:t>Phylogeny</a:t>
            </a:r>
            <a:endParaRPr lang="en-GB" dirty="0"/>
          </a:p>
        </p:txBody>
      </p:sp>
      <p:sp>
        <p:nvSpPr>
          <p:cNvPr id="3" name="Content Placeholder 2"/>
          <p:cNvSpPr>
            <a:spLocks noGrp="1"/>
          </p:cNvSpPr>
          <p:nvPr>
            <p:ph idx="1"/>
          </p:nvPr>
        </p:nvSpPr>
        <p:spPr>
          <a:xfrm>
            <a:off x="4926841" y="1136177"/>
            <a:ext cx="6614615" cy="3019925"/>
          </a:xfrm>
        </p:spPr>
        <p:txBody>
          <a:bodyPr>
            <a:noAutofit/>
          </a:bodyPr>
          <a:lstStyle/>
          <a:p>
            <a:r>
              <a:rPr lang="en-MY" sz="2000" dirty="0"/>
              <a:t>The evolutionary relationship between organisms is called phylogeny.</a:t>
            </a:r>
            <a:endParaRPr lang="en-GB" sz="2000" dirty="0"/>
          </a:p>
          <a:p>
            <a:r>
              <a:rPr lang="en-MY" sz="2000" dirty="0"/>
              <a:t>Phylogenetic trees represent these relationships.</a:t>
            </a:r>
            <a:endParaRPr lang="en-GB" sz="2000" dirty="0"/>
          </a:p>
          <a:p>
            <a:r>
              <a:rPr lang="en-MY" sz="2000" dirty="0"/>
              <a:t>The oldest groups/species are at the base and the most recent at the end of the branches.</a:t>
            </a:r>
          </a:p>
          <a:p>
            <a:pPr marL="341313" indent="-341313">
              <a:buClr>
                <a:srgbClr val="000000"/>
              </a:buClr>
              <a:buSzPct val="100000"/>
              <a:buFont typeface="Arial" charset="0"/>
              <a:buChar char="•"/>
            </a:pPr>
            <a:r>
              <a:rPr lang="en-US" sz="2000" dirty="0">
                <a:latin typeface="Lucida Grande" charset="0"/>
                <a:ea typeface="Lucida Grande" charset="0"/>
                <a:cs typeface="Lucida Grande" charset="0"/>
                <a:sym typeface="Lucida Grande" charset="0"/>
              </a:rPr>
              <a:t>It demonstrates the point of divergence from common ancestor and different groups </a:t>
            </a:r>
          </a:p>
          <a:p>
            <a:pPr marL="347663" indent="0">
              <a:buClr>
                <a:srgbClr val="000000"/>
              </a:buClr>
              <a:buSzPct val="100000"/>
              <a:buNone/>
            </a:pPr>
            <a:r>
              <a:rPr lang="en-US" sz="2000" dirty="0">
                <a:latin typeface="Lucida Grande" charset="0"/>
                <a:ea typeface="Lucida Grande" charset="0"/>
                <a:cs typeface="Lucida Grande" charset="0"/>
                <a:sym typeface="Lucida Grande" charset="0"/>
              </a:rPr>
              <a:t>e.g. members of the hominidae </a:t>
            </a:r>
          </a:p>
          <a:p>
            <a:pPr marL="347663" indent="0">
              <a:buClr>
                <a:srgbClr val="000000"/>
              </a:buClr>
              <a:buSzPct val="100000"/>
              <a:buNone/>
            </a:pPr>
            <a:r>
              <a:rPr lang="en-US" sz="2000" dirty="0">
                <a:latin typeface="Lucida Grande" charset="0"/>
                <a:ea typeface="Lucida Grande" charset="0"/>
                <a:cs typeface="Lucida Grande" charset="0"/>
                <a:sym typeface="Lucida Grande" charset="0"/>
              </a:rPr>
              <a:t>family (great apes and</a:t>
            </a:r>
          </a:p>
          <a:p>
            <a:pPr marL="347663" indent="0">
              <a:buClr>
                <a:srgbClr val="000000"/>
              </a:buClr>
              <a:buSzPct val="100000"/>
              <a:buNone/>
            </a:pPr>
            <a:r>
              <a:rPr lang="en-US" sz="2000" dirty="0">
                <a:latin typeface="Lucida Grande" charset="0"/>
                <a:ea typeface="Lucida Grande" charset="0"/>
                <a:cs typeface="Lucida Grande" charset="0"/>
                <a:sym typeface="Lucida Grande" charset="0"/>
              </a:rPr>
              <a:t>humans).</a:t>
            </a:r>
          </a:p>
          <a:p>
            <a:pPr marL="39688">
              <a:buClr>
                <a:srgbClr val="000000"/>
              </a:buClr>
              <a:buSzPct val="100000"/>
              <a:buFont typeface="Arial" charset="0"/>
              <a:buChar char="•"/>
            </a:pPr>
            <a:r>
              <a:rPr lang="en-US" sz="2000" dirty="0">
                <a:latin typeface="Lucida Grande" charset="0"/>
                <a:ea typeface="Lucida Grande" charset="0"/>
                <a:cs typeface="Lucida Grande" charset="0"/>
                <a:sym typeface="Lucida Grande" charset="0"/>
              </a:rPr>
              <a:t>Closely related species </a:t>
            </a:r>
          </a:p>
          <a:p>
            <a:pPr marL="347663" indent="0">
              <a:buClr>
                <a:srgbClr val="000000"/>
              </a:buClr>
              <a:buSzPct val="100000"/>
              <a:buNone/>
            </a:pPr>
            <a:r>
              <a:rPr lang="en-US" sz="2000" dirty="0">
                <a:latin typeface="Lucida Grande" charset="0"/>
                <a:ea typeface="Lucida Grande" charset="0"/>
                <a:cs typeface="Lucida Grande" charset="0"/>
                <a:sym typeface="Lucida Grande" charset="0"/>
              </a:rPr>
              <a:t>diverged most recently.</a:t>
            </a:r>
          </a:p>
          <a:p>
            <a:pPr marL="0" indent="0">
              <a:buNone/>
            </a:pPr>
            <a:br>
              <a:rPr lang="en-MY" sz="2000" dirty="0"/>
            </a:br>
            <a:endParaRPr lang="en-GB"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35" y="956831"/>
            <a:ext cx="417195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3335" y="6090806"/>
            <a:ext cx="8220265" cy="523220"/>
          </a:xfrm>
          <a:prstGeom prst="rect">
            <a:avLst/>
          </a:prstGeom>
        </p:spPr>
        <p:txBody>
          <a:bodyPr wrap="square">
            <a:spAutoFit/>
          </a:bodyPr>
          <a:lstStyle/>
          <a:p>
            <a:r>
              <a:rPr lang="en-MY" sz="1400" dirty="0">
                <a:solidFill>
                  <a:srgbClr val="0000CC"/>
                </a:solidFill>
                <a:latin typeface="Arial" panose="020B0604020202020204" pitchFamily="34" charset="0"/>
                <a:cs typeface="Arial" panose="020B0604020202020204" pitchFamily="34" charset="0"/>
              </a:rPr>
              <a:t>This tree shows the 5 kingdoms and the phyla into </a:t>
            </a:r>
            <a:br>
              <a:rPr lang="en-MY" sz="1400" dirty="0">
                <a:solidFill>
                  <a:srgbClr val="0000CC"/>
                </a:solidFill>
                <a:latin typeface="Arial" panose="020B0604020202020204" pitchFamily="34" charset="0"/>
                <a:cs typeface="Arial" panose="020B0604020202020204" pitchFamily="34" charset="0"/>
              </a:rPr>
            </a:br>
            <a:r>
              <a:rPr lang="en-MY" sz="1400" dirty="0">
                <a:solidFill>
                  <a:srgbClr val="0000CC"/>
                </a:solidFill>
                <a:latin typeface="Arial" panose="020B0604020202020204" pitchFamily="34" charset="0"/>
                <a:cs typeface="Arial" panose="020B0604020202020204" pitchFamily="34" charset="0"/>
              </a:rPr>
              <a:t>which they divide (before Domain theory)</a:t>
            </a:r>
          </a:p>
        </p:txBody>
      </p:sp>
      <p:pic>
        <p:nvPicPr>
          <p:cNvPr id="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828" y="3266421"/>
            <a:ext cx="2965903" cy="346372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18743" y="5764614"/>
            <a:ext cx="3802496" cy="646331"/>
          </a:xfrm>
          <a:prstGeom prst="rect">
            <a:avLst/>
          </a:prstGeom>
          <a:noFill/>
        </p:spPr>
        <p:txBody>
          <a:bodyPr wrap="square" rtlCol="0">
            <a:spAutoFit/>
          </a:bodyPr>
          <a:lstStyle/>
          <a:p>
            <a:r>
              <a:rPr lang="en-GB" dirty="0">
                <a:hlinkClick r:id="rId4"/>
              </a:rPr>
              <a:t>http://www.youtube.com/watch?v=fQwI90bkJl4</a:t>
            </a:r>
            <a:endParaRPr lang="en-GB" dirty="0"/>
          </a:p>
        </p:txBody>
      </p:sp>
    </p:spTree>
    <p:extLst>
      <p:ext uri="{BB962C8B-B14F-4D97-AF65-F5344CB8AC3E}">
        <p14:creationId xmlns:p14="http://schemas.microsoft.com/office/powerpoint/2010/main" val="323529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1295" y="885825"/>
            <a:ext cx="2769642" cy="2105026"/>
          </a:xfrm>
        </p:spPr>
        <p:txBody>
          <a:bodyPr>
            <a:normAutofit/>
          </a:bodyPr>
          <a:lstStyle/>
          <a:p>
            <a:pPr algn="l"/>
            <a:r>
              <a:rPr lang="en-MY" sz="2000" dirty="0"/>
              <a:t>This tree shows the phylogeny within the class of </a:t>
            </a:r>
            <a:r>
              <a:rPr lang="en-MY" sz="2000" b="1" dirty="0"/>
              <a:t>Mammalia</a:t>
            </a:r>
            <a:r>
              <a:rPr lang="en-MY" sz="2000" dirty="0"/>
              <a:t> - showing the orders into which it divides</a:t>
            </a:r>
            <a:endParaRPr lang="en-GB" sz="3600" dirty="0"/>
          </a:p>
        </p:txBody>
      </p:sp>
      <p:sp>
        <p:nvSpPr>
          <p:cNvPr id="3" name="Content Placeholder 2"/>
          <p:cNvSpPr>
            <a:spLocks noGrp="1"/>
          </p:cNvSpPr>
          <p:nvPr>
            <p:ph idx="1"/>
          </p:nvPr>
        </p:nvSpPr>
        <p:spPr>
          <a:xfrm>
            <a:off x="609600" y="330959"/>
            <a:ext cx="10972800" cy="569793"/>
          </a:xfrm>
        </p:spPr>
        <p:txBody>
          <a:bodyPr>
            <a:normAutofit lnSpcReduction="10000"/>
          </a:bodyPr>
          <a:lstStyle/>
          <a:p>
            <a:pPr marL="0" indent="0">
              <a:buNone/>
            </a:pPr>
            <a:r>
              <a:rPr lang="en-MY" b="1" dirty="0"/>
              <a:t>Phylogeny of Placental Mammal Orders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07" y="885823"/>
            <a:ext cx="8615788" cy="589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2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274638"/>
            <a:ext cx="10313158" cy="735296"/>
          </a:xfrm>
        </p:spPr>
        <p:txBody>
          <a:bodyPr>
            <a:normAutofit/>
          </a:bodyPr>
          <a:lstStyle/>
          <a:p>
            <a:r>
              <a:rPr lang="en-GB" sz="4000" b="1" dirty="0"/>
              <a:t>Variation</a:t>
            </a:r>
          </a:p>
        </p:txBody>
      </p:sp>
      <p:sp>
        <p:nvSpPr>
          <p:cNvPr id="3" name="Content Placeholder 2"/>
          <p:cNvSpPr>
            <a:spLocks noGrp="1"/>
          </p:cNvSpPr>
          <p:nvPr>
            <p:ph idx="1"/>
          </p:nvPr>
        </p:nvSpPr>
        <p:spPr>
          <a:xfrm>
            <a:off x="363940" y="3261815"/>
            <a:ext cx="7811069" cy="3410259"/>
          </a:xfrm>
        </p:spPr>
        <p:txBody>
          <a:bodyPr>
            <a:noAutofit/>
          </a:bodyPr>
          <a:lstStyle/>
          <a:p>
            <a:r>
              <a:rPr lang="en-GB" sz="2800" dirty="0"/>
              <a:t>How many species of living things do you think are on Earth?</a:t>
            </a:r>
          </a:p>
          <a:p>
            <a:endParaRPr lang="en-GB" sz="2800" dirty="0"/>
          </a:p>
          <a:p>
            <a:r>
              <a:rPr lang="en-GB" sz="2800" dirty="0"/>
              <a:t>Best Guess = between 10 – 100 million </a:t>
            </a:r>
          </a:p>
          <a:p>
            <a:r>
              <a:rPr lang="en-GB" sz="2800" dirty="0"/>
              <a:t>Currently identified as 1.8 million</a:t>
            </a:r>
          </a:p>
          <a:p>
            <a:r>
              <a:rPr lang="en-GB" sz="2800" dirty="0"/>
              <a:t>99% of the species that have ever lived are now extinct</a:t>
            </a:r>
          </a:p>
        </p:txBody>
      </p:sp>
      <p:pic>
        <p:nvPicPr>
          <p:cNvPr id="4" name="Picture 3"/>
          <p:cNvPicPr>
            <a:picLocks noChangeAspect="1"/>
          </p:cNvPicPr>
          <p:nvPr/>
        </p:nvPicPr>
        <p:blipFill>
          <a:blip r:embed="rId2"/>
          <a:stretch>
            <a:fillRect/>
          </a:stretch>
        </p:blipFill>
        <p:spPr>
          <a:xfrm>
            <a:off x="266699" y="182112"/>
            <a:ext cx="4346243" cy="3062126"/>
          </a:xfrm>
          <a:prstGeom prst="rect">
            <a:avLst/>
          </a:prstGeom>
        </p:spPr>
      </p:pic>
      <p:pic>
        <p:nvPicPr>
          <p:cNvPr id="5" name="Picture 4"/>
          <p:cNvPicPr>
            <a:picLocks noChangeAspect="1"/>
          </p:cNvPicPr>
          <p:nvPr/>
        </p:nvPicPr>
        <p:blipFill>
          <a:blip r:embed="rId3"/>
          <a:stretch>
            <a:fillRect/>
          </a:stretch>
        </p:blipFill>
        <p:spPr>
          <a:xfrm>
            <a:off x="8385538" y="805218"/>
            <a:ext cx="3614541" cy="5767885"/>
          </a:xfrm>
          <a:prstGeom prst="rect">
            <a:avLst/>
          </a:prstGeom>
        </p:spPr>
      </p:pic>
    </p:spTree>
    <p:extLst>
      <p:ext uri="{BB962C8B-B14F-4D97-AF65-F5344CB8AC3E}">
        <p14:creationId xmlns:p14="http://schemas.microsoft.com/office/powerpoint/2010/main" val="220766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The Primate Order</a:t>
            </a:r>
            <a:br>
              <a:rPr lang="en-GB" dirty="0">
                <a:solidFill>
                  <a:srgbClr val="00FF00"/>
                </a:solidFill>
                <a:latin typeface="Comic Sans MS"/>
              </a:rPr>
            </a:br>
            <a:endParaRPr lang="en-GB" dirty="0"/>
          </a:p>
        </p:txBody>
      </p:sp>
      <p:sp>
        <p:nvSpPr>
          <p:cNvPr id="3" name="Content Placeholder 2"/>
          <p:cNvSpPr>
            <a:spLocks noGrp="1"/>
          </p:cNvSpPr>
          <p:nvPr>
            <p:ph idx="1"/>
          </p:nvPr>
        </p:nvSpPr>
        <p:spPr/>
        <p:txBody>
          <a:bodyPr/>
          <a:lstStyle/>
          <a:p>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595" y="926226"/>
            <a:ext cx="6782795" cy="584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53" y="926226"/>
            <a:ext cx="3438216" cy="362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75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Common Ancestry</a:t>
            </a:r>
            <a:endParaRPr lang="en-GB"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0" t="5787" r="4309" b="4575"/>
          <a:stretch/>
        </p:blipFill>
        <p:spPr bwMode="auto">
          <a:xfrm>
            <a:off x="6446293" y="97467"/>
            <a:ext cx="5745707" cy="67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txBox="1">
            <a:spLocks noGrp="1"/>
          </p:cNvSpPr>
          <p:nvPr>
            <p:ph idx="1"/>
          </p:nvPr>
        </p:nvSpPr>
        <p:spPr>
          <a:xfrm>
            <a:off x="609600" y="1600201"/>
            <a:ext cx="5836693" cy="4007251"/>
          </a:xfrm>
          <a:prstGeom prst="rect">
            <a:avLst/>
          </a:prstGeom>
          <a:noFill/>
        </p:spPr>
        <p:txBody>
          <a:bodyPr wrap="square" rtlCol="0">
            <a:spAutoFit/>
          </a:bodyPr>
          <a:lstStyle/>
          <a:p>
            <a:pPr>
              <a:buFont typeface="Comic Sans MS" charset="0"/>
              <a:buChar char="•"/>
              <a:defRPr/>
            </a:pPr>
            <a:r>
              <a:rPr lang="en-US" sz="2400" dirty="0">
                <a:ea typeface="Lucida Grande" charset="0"/>
                <a:cs typeface="Lucida Grande" charset="0"/>
              </a:rPr>
              <a:t>Species that appear to be very similar, and hence closely related, must have shared a common ancestor in recent evolutionary history</a:t>
            </a:r>
          </a:p>
          <a:p>
            <a:pPr>
              <a:buFont typeface="Comic Sans MS" charset="0"/>
              <a:buChar char="•"/>
              <a:defRPr/>
            </a:pPr>
            <a:endParaRPr lang="en-US" sz="2400" dirty="0"/>
          </a:p>
          <a:p>
            <a:pPr>
              <a:buFont typeface="Comic Sans MS" charset="0"/>
              <a:buChar char="•"/>
              <a:defRPr/>
            </a:pPr>
            <a:r>
              <a:rPr lang="en-US" sz="2400" dirty="0">
                <a:ea typeface="Lucida Grande" charset="0"/>
                <a:cs typeface="Lucida Grande" charset="0"/>
              </a:rPr>
              <a:t>Species that appear to be very different, and hence distantly related, must have shared a common ancestor far back in evolutionary history </a:t>
            </a:r>
            <a:endParaRPr lang="en-US" sz="2400" dirty="0"/>
          </a:p>
          <a:p>
            <a:endParaRPr lang="en-GB" sz="2400" dirty="0"/>
          </a:p>
        </p:txBody>
      </p:sp>
    </p:spTree>
    <p:extLst>
      <p:ext uri="{BB962C8B-B14F-4D97-AF65-F5344CB8AC3E}">
        <p14:creationId xmlns:p14="http://schemas.microsoft.com/office/powerpoint/2010/main" val="177618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3600" b="1" dirty="0"/>
              <a:t>Evidence for relationships between organisms</a:t>
            </a:r>
            <a:endParaRPr lang="en-GB"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GB" u="sng" dirty="0"/>
              <a:t>Genetic Comparisons</a:t>
            </a:r>
            <a:r>
              <a:rPr lang="en-GB" dirty="0"/>
              <a:t> (To be covered in more detail next term)</a:t>
            </a:r>
          </a:p>
          <a:p>
            <a:pPr>
              <a:buFont typeface="Symbol"/>
              <a:buChar char="·"/>
            </a:pPr>
            <a:r>
              <a:rPr lang="en-GB" dirty="0"/>
              <a:t>DNA</a:t>
            </a:r>
          </a:p>
          <a:p>
            <a:pPr marL="800100" lvl="2" indent="0">
              <a:buNone/>
            </a:pPr>
            <a:r>
              <a:rPr lang="en-GB" dirty="0"/>
              <a:t> - Base sequences</a:t>
            </a:r>
          </a:p>
          <a:p>
            <a:pPr marL="800100" lvl="2" indent="0">
              <a:buNone/>
            </a:pPr>
            <a:r>
              <a:rPr lang="en-GB" dirty="0"/>
              <a:t> - DNA Hybridisation</a:t>
            </a:r>
          </a:p>
          <a:p>
            <a:pPr>
              <a:buFont typeface="Symbol"/>
              <a:buChar char="·"/>
            </a:pPr>
            <a:r>
              <a:rPr lang="en-GB" dirty="0"/>
              <a:t>Proteins</a:t>
            </a:r>
          </a:p>
          <a:p>
            <a:pPr marL="800100" lvl="2" indent="0">
              <a:buNone/>
            </a:pPr>
            <a:r>
              <a:rPr lang="en-GB" dirty="0"/>
              <a:t> - amino acid sequences</a:t>
            </a:r>
          </a:p>
          <a:p>
            <a:pPr marL="800100" lvl="2" indent="0">
              <a:buNone/>
            </a:pPr>
            <a:r>
              <a:rPr lang="en-GB" dirty="0"/>
              <a:t> - immunological comparisons (agglutination)</a:t>
            </a:r>
          </a:p>
          <a:p>
            <a:endParaRPr lang="en-GB" dirty="0"/>
          </a:p>
          <a:p>
            <a:pPr marL="0" indent="0">
              <a:buNone/>
            </a:pPr>
            <a:r>
              <a:rPr lang="en-GB" u="sng" dirty="0"/>
              <a:t>Courtship Behaviour</a:t>
            </a:r>
          </a:p>
          <a:p>
            <a:pPr>
              <a:buFont typeface="Symbol"/>
              <a:buChar char="·"/>
            </a:pPr>
            <a:r>
              <a:rPr lang="en-MY" dirty="0"/>
              <a:t>The origin of all courtship behaviour is genetic &amp; therefore gives evidence for evolutionary relationships between species</a:t>
            </a:r>
          </a:p>
          <a:p>
            <a:endParaRPr lang="en-GB" dirty="0"/>
          </a:p>
        </p:txBody>
      </p:sp>
    </p:spTree>
    <p:extLst>
      <p:ext uri="{BB962C8B-B14F-4D97-AF65-F5344CB8AC3E}">
        <p14:creationId xmlns:p14="http://schemas.microsoft.com/office/powerpoint/2010/main" val="174695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a fish?</a:t>
            </a:r>
          </a:p>
        </p:txBody>
      </p:sp>
      <p:sp>
        <p:nvSpPr>
          <p:cNvPr id="4" name="AutoShape 2" descr="Image result for platyp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09600" y="1417637"/>
            <a:ext cx="4241255" cy="2600909"/>
          </a:xfrm>
          <a:prstGeom prst="rect">
            <a:avLst/>
          </a:prstGeom>
        </p:spPr>
      </p:pic>
      <p:pic>
        <p:nvPicPr>
          <p:cNvPr id="2052" name="Picture 4" descr="Image result for lepidosi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053" y="1417637"/>
            <a:ext cx="3902888" cy="26009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018546"/>
            <a:ext cx="3699934"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ay finned f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1409" y="4032632"/>
            <a:ext cx="2190991" cy="10265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ag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052" y="1841880"/>
            <a:ext cx="3360482" cy="2236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oelacan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473" y="4147134"/>
            <a:ext cx="3453872" cy="18399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bi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345" y="4879975"/>
            <a:ext cx="3867505" cy="181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9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a fish?</a:t>
            </a:r>
          </a:p>
        </p:txBody>
      </p:sp>
      <p:pic>
        <p:nvPicPr>
          <p:cNvPr id="1026" name="Picture 2" descr="Image result for vertebrate clad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656" y="1265237"/>
            <a:ext cx="6384688" cy="532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4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2" y="0"/>
            <a:ext cx="10972800" cy="1143000"/>
          </a:xfrm>
        </p:spPr>
        <p:txBody>
          <a:bodyPr/>
          <a:lstStyle/>
          <a:p>
            <a:r>
              <a:rPr lang="en-GB" dirty="0"/>
              <a:t>There’s no such thing as a fish</a:t>
            </a:r>
          </a:p>
        </p:txBody>
      </p:sp>
      <p:pic>
        <p:nvPicPr>
          <p:cNvPr id="4" name="Picture 2" descr="Image result for vertebrate clado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58" y="890336"/>
            <a:ext cx="7047138" cy="5880886"/>
          </a:xfrm>
          <a:prstGeom prst="rect">
            <a:avLst/>
          </a:prstGeom>
          <a:noFill/>
        </p:spPr>
      </p:pic>
      <p:sp>
        <p:nvSpPr>
          <p:cNvPr id="5" name="Rectangle 4"/>
          <p:cNvSpPr/>
          <p:nvPr/>
        </p:nvSpPr>
        <p:spPr>
          <a:xfrm>
            <a:off x="1708484" y="2310063"/>
            <a:ext cx="5811253" cy="4475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7107296" y="1999281"/>
            <a:ext cx="1137803" cy="43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45098" y="1751308"/>
            <a:ext cx="3349334" cy="1754326"/>
          </a:xfrm>
          <a:prstGeom prst="rect">
            <a:avLst/>
          </a:prstGeom>
          <a:noFill/>
        </p:spPr>
        <p:txBody>
          <a:bodyPr wrap="square" rtlCol="0">
            <a:spAutoFit/>
          </a:bodyPr>
          <a:lstStyle/>
          <a:p>
            <a:r>
              <a:rPr lang="en-GB" dirty="0"/>
              <a:t>Given that lungfish are actually part of a group that includes you, me, reptiles and birds </a:t>
            </a:r>
            <a:r>
              <a:rPr lang="en-GB" dirty="0" err="1"/>
              <a:t>etc</a:t>
            </a:r>
            <a:r>
              <a:rPr lang="en-GB" dirty="0"/>
              <a:t>…  we have to conclude that </a:t>
            </a:r>
            <a:r>
              <a:rPr lang="en-GB" b="1" dirty="0"/>
              <a:t>either we are all fish, or there is no such thing as a fish at all.</a:t>
            </a:r>
            <a:endParaRPr lang="en-GB" dirty="0"/>
          </a:p>
        </p:txBody>
      </p:sp>
    </p:spTree>
    <p:extLst>
      <p:ext uri="{BB962C8B-B14F-4D97-AF65-F5344CB8AC3E}">
        <p14:creationId xmlns:p14="http://schemas.microsoft.com/office/powerpoint/2010/main" val="33218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512" y="0"/>
            <a:ext cx="10972800" cy="1143000"/>
          </a:xfrm>
        </p:spPr>
        <p:txBody>
          <a:bodyPr/>
          <a:lstStyle/>
          <a:p>
            <a:r>
              <a:rPr lang="en-GB" dirty="0"/>
              <a:t>Reptiles?</a:t>
            </a:r>
          </a:p>
        </p:txBody>
      </p:sp>
      <p:pic>
        <p:nvPicPr>
          <p:cNvPr id="1026" name="Picture 2" descr="Image result for vertebrate clad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22" y="1234241"/>
            <a:ext cx="6384688" cy="5328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5110" y="4324027"/>
            <a:ext cx="3890074" cy="1200329"/>
          </a:xfrm>
          <a:prstGeom prst="rect">
            <a:avLst/>
          </a:prstGeom>
          <a:noFill/>
        </p:spPr>
        <p:txBody>
          <a:bodyPr wrap="square" rtlCol="0">
            <a:spAutoFit/>
          </a:bodyPr>
          <a:lstStyle/>
          <a:p>
            <a:r>
              <a:rPr lang="en-GB" sz="2400" dirty="0"/>
              <a:t>Similarly, if turtles are reptiles, then so are chickens…….</a:t>
            </a:r>
          </a:p>
        </p:txBody>
      </p:sp>
    </p:spTree>
    <p:extLst>
      <p:ext uri="{BB962C8B-B14F-4D97-AF65-F5344CB8AC3E}">
        <p14:creationId xmlns:p14="http://schemas.microsoft.com/office/powerpoint/2010/main" val="76926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Species</a:t>
            </a:r>
          </a:p>
        </p:txBody>
      </p:sp>
      <p:sp>
        <p:nvSpPr>
          <p:cNvPr id="3" name="Content Placeholder 2"/>
          <p:cNvSpPr>
            <a:spLocks noGrp="1"/>
          </p:cNvSpPr>
          <p:nvPr>
            <p:ph idx="1"/>
          </p:nvPr>
        </p:nvSpPr>
        <p:spPr>
          <a:xfrm>
            <a:off x="609600" y="1419367"/>
            <a:ext cx="10972800" cy="4706797"/>
          </a:xfrm>
        </p:spPr>
        <p:txBody>
          <a:bodyPr>
            <a:normAutofit lnSpcReduction="10000"/>
          </a:bodyPr>
          <a:lstStyle/>
          <a:p>
            <a:pPr marL="0" indent="0">
              <a:buNone/>
            </a:pPr>
            <a:r>
              <a:rPr lang="en-GB" dirty="0"/>
              <a:t>Species are the basic unit of classification (but it is not always easy to define)</a:t>
            </a:r>
          </a:p>
          <a:p>
            <a:pPr marL="0" indent="0">
              <a:buNone/>
            </a:pPr>
            <a:endParaRPr lang="en-GB" dirty="0"/>
          </a:p>
          <a:p>
            <a:pPr marL="0" indent="0">
              <a:buNone/>
            </a:pPr>
            <a:r>
              <a:rPr lang="en-GB" dirty="0"/>
              <a:t>Organisms in the same species:</a:t>
            </a:r>
          </a:p>
          <a:p>
            <a:r>
              <a:rPr lang="en-GB" dirty="0"/>
              <a:t>Are similar in appearance (morphology), behaviour and biochemistry, and have the same ecological niche</a:t>
            </a:r>
          </a:p>
          <a:p>
            <a:r>
              <a:rPr lang="en-GB" dirty="0"/>
              <a:t>Can breed together in their natural environment to produce fertile offspring.</a:t>
            </a:r>
          </a:p>
          <a:p>
            <a:r>
              <a:rPr lang="en-GB" dirty="0"/>
              <a:t>Share a common ancestor</a:t>
            </a:r>
          </a:p>
        </p:txBody>
      </p:sp>
    </p:spTree>
    <p:extLst>
      <p:ext uri="{BB962C8B-B14F-4D97-AF65-F5344CB8AC3E}">
        <p14:creationId xmlns:p14="http://schemas.microsoft.com/office/powerpoint/2010/main" val="146756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126"/>
          </a:xfrm>
        </p:spPr>
        <p:txBody>
          <a:bodyPr>
            <a:normAutofit fontScale="90000"/>
          </a:bodyPr>
          <a:lstStyle/>
          <a:p>
            <a:r>
              <a:rPr lang="en-MY" b="1" dirty="0"/>
              <a:t>The Binominal System of Naming Species</a:t>
            </a:r>
            <a:endParaRPr lang="en-GB" b="1" dirty="0"/>
          </a:p>
        </p:txBody>
      </p:sp>
      <p:sp>
        <p:nvSpPr>
          <p:cNvPr id="3" name="Content Placeholder 2"/>
          <p:cNvSpPr>
            <a:spLocks noGrp="1"/>
          </p:cNvSpPr>
          <p:nvPr>
            <p:ph idx="1"/>
          </p:nvPr>
        </p:nvSpPr>
        <p:spPr>
          <a:xfrm>
            <a:off x="787400" y="1368425"/>
            <a:ext cx="10515600" cy="4351338"/>
          </a:xfrm>
        </p:spPr>
        <p:txBody>
          <a:bodyPr>
            <a:normAutofit fontScale="55000" lnSpcReduction="20000"/>
          </a:bodyPr>
          <a:lstStyle/>
          <a:p>
            <a:pPr marL="0" indent="0">
              <a:buNone/>
            </a:pPr>
            <a:r>
              <a:rPr lang="en-MY" dirty="0"/>
              <a:t>2 Names are used based on Latin or Greek names</a:t>
            </a:r>
          </a:p>
          <a:p>
            <a:pPr marL="0" indent="0">
              <a:buNone/>
            </a:pPr>
            <a:endParaRPr lang="en-GB" dirty="0"/>
          </a:p>
          <a:p>
            <a:pPr marL="0" indent="0">
              <a:buNone/>
            </a:pPr>
            <a:r>
              <a:rPr lang="en-MY" dirty="0"/>
              <a:t>1. Generic Name - gives the genus (like a surname)</a:t>
            </a:r>
          </a:p>
          <a:p>
            <a:pPr marL="0" indent="0">
              <a:buNone/>
            </a:pPr>
            <a:r>
              <a:rPr lang="en-MY" dirty="0"/>
              <a:t>2. Specific Name - gives the species (like a 1st name)</a:t>
            </a:r>
          </a:p>
          <a:p>
            <a:pPr marL="0" indent="0">
              <a:buNone/>
            </a:pPr>
            <a:r>
              <a:rPr lang="en-MY" dirty="0"/>
              <a:t> </a:t>
            </a:r>
          </a:p>
          <a:p>
            <a:pPr marL="0" indent="0">
              <a:buNone/>
            </a:pPr>
            <a:r>
              <a:rPr lang="en-MY" dirty="0"/>
              <a:t>No two species share the same specific name</a:t>
            </a:r>
          </a:p>
          <a:p>
            <a:endParaRPr lang="en-GB" u="sng" dirty="0"/>
          </a:p>
          <a:p>
            <a:pPr marL="0" indent="0">
              <a:buNone/>
            </a:pPr>
            <a:r>
              <a:rPr lang="en-GB" dirty="0"/>
              <a:t>	Always capital letter		Always lower case letter</a:t>
            </a:r>
          </a:p>
          <a:p>
            <a:endParaRPr lang="en-GB" dirty="0"/>
          </a:p>
          <a:p>
            <a:endParaRPr lang="en-GB" u="sng" dirty="0"/>
          </a:p>
          <a:p>
            <a:pPr marL="0" indent="0">
              <a:buNone/>
            </a:pPr>
            <a:r>
              <a:rPr lang="en-GB" dirty="0"/>
              <a:t>			</a:t>
            </a:r>
            <a:r>
              <a:rPr lang="en-GB" sz="5800" b="1" i="1" u="sng" dirty="0"/>
              <a:t>Homo sapiens</a:t>
            </a:r>
          </a:p>
          <a:p>
            <a:pPr marL="0" indent="0">
              <a:buNone/>
            </a:pPr>
            <a:endParaRPr lang="en-GB" b="1" i="1" u="sng" dirty="0"/>
          </a:p>
          <a:p>
            <a:pPr marL="0" indent="0">
              <a:buNone/>
            </a:pPr>
            <a:r>
              <a:rPr lang="en-GB" dirty="0"/>
              <a:t>				Always in italics </a:t>
            </a:r>
          </a:p>
          <a:p>
            <a:pPr marL="0" indent="0">
              <a:buNone/>
            </a:pPr>
            <a:r>
              <a:rPr lang="en-GB" dirty="0"/>
              <a:t>			          (or underlined handwritten)</a:t>
            </a:r>
          </a:p>
          <a:p>
            <a:endParaRPr lang="en-GB" b="1" i="1" u="sng" dirty="0"/>
          </a:p>
          <a:p>
            <a:endParaRPr lang="en-GB" dirty="0"/>
          </a:p>
        </p:txBody>
      </p:sp>
      <p:cxnSp>
        <p:nvCxnSpPr>
          <p:cNvPr id="5" name="Straight Arrow Connector 4"/>
          <p:cNvCxnSpPr/>
          <p:nvPr/>
        </p:nvCxnSpPr>
        <p:spPr>
          <a:xfrm>
            <a:off x="2483893" y="3589361"/>
            <a:ext cx="1064525" cy="6550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017826" y="3691719"/>
            <a:ext cx="1069075" cy="5527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73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851066"/>
          </a:xfrm>
        </p:spPr>
        <p:txBody>
          <a:bodyPr>
            <a:normAutofit/>
          </a:bodyPr>
          <a:lstStyle/>
          <a:p>
            <a:r>
              <a:rPr lang="en-GB" sz="4000" b="1" dirty="0"/>
              <a:t>Carolus Linnaeus</a:t>
            </a:r>
          </a:p>
        </p:txBody>
      </p:sp>
      <p:sp>
        <p:nvSpPr>
          <p:cNvPr id="3" name="Content Placeholder 2"/>
          <p:cNvSpPr>
            <a:spLocks noGrp="1"/>
          </p:cNvSpPr>
          <p:nvPr>
            <p:ph idx="1"/>
          </p:nvPr>
        </p:nvSpPr>
        <p:spPr>
          <a:xfrm>
            <a:off x="609600" y="1600201"/>
            <a:ext cx="7551761" cy="4525963"/>
          </a:xfrm>
        </p:spPr>
        <p:txBody>
          <a:bodyPr>
            <a:normAutofit/>
          </a:bodyPr>
          <a:lstStyle/>
          <a:p>
            <a:pPr marL="0" indent="0">
              <a:buNone/>
            </a:pPr>
            <a:r>
              <a:rPr lang="en-GB" sz="2800" dirty="0"/>
              <a:t>What did he do?</a:t>
            </a:r>
          </a:p>
          <a:p>
            <a:r>
              <a:rPr lang="en-GB" sz="2800" dirty="0"/>
              <a:t>Devised a hierarchical structure for classification</a:t>
            </a:r>
          </a:p>
          <a:p>
            <a:r>
              <a:rPr lang="en-GB" sz="2800" dirty="0"/>
              <a:t>Similar organisms were organised into groups</a:t>
            </a:r>
          </a:p>
          <a:p>
            <a:r>
              <a:rPr lang="en-GB" sz="2800" dirty="0"/>
              <a:t>These were contained within larger composite groups</a:t>
            </a:r>
          </a:p>
          <a:p>
            <a:r>
              <a:rPr lang="en-GB" sz="2800" dirty="0"/>
              <a:t>There was no overlap between groups and a species can only appear once.</a:t>
            </a:r>
          </a:p>
        </p:txBody>
      </p:sp>
      <p:pic>
        <p:nvPicPr>
          <p:cNvPr id="4" name="Picture 3"/>
          <p:cNvPicPr>
            <a:picLocks noChangeAspect="1"/>
          </p:cNvPicPr>
          <p:nvPr/>
        </p:nvPicPr>
        <p:blipFill>
          <a:blip r:embed="rId2"/>
          <a:stretch>
            <a:fillRect/>
          </a:stretch>
        </p:blipFill>
        <p:spPr>
          <a:xfrm>
            <a:off x="8727730" y="1208631"/>
            <a:ext cx="3090209" cy="4660643"/>
          </a:xfrm>
          <a:prstGeom prst="rect">
            <a:avLst/>
          </a:prstGeom>
        </p:spPr>
      </p:pic>
    </p:spTree>
    <p:extLst>
      <p:ext uri="{BB962C8B-B14F-4D97-AF65-F5344CB8AC3E}">
        <p14:creationId xmlns:p14="http://schemas.microsoft.com/office/powerpoint/2010/main" val="393250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38" y="301933"/>
            <a:ext cx="10972800" cy="1143000"/>
          </a:xfrm>
        </p:spPr>
        <p:txBody>
          <a:bodyPr>
            <a:noAutofit/>
          </a:bodyPr>
          <a:lstStyle/>
          <a:p>
            <a:r>
              <a:rPr lang="en-GB" sz="3600" b="1" dirty="0"/>
              <a:t>Courtship Behaviour</a:t>
            </a:r>
          </a:p>
        </p:txBody>
      </p:sp>
      <p:sp>
        <p:nvSpPr>
          <p:cNvPr id="3" name="Content Placeholder 2"/>
          <p:cNvSpPr>
            <a:spLocks noGrp="1"/>
          </p:cNvSpPr>
          <p:nvPr>
            <p:ph idx="1"/>
          </p:nvPr>
        </p:nvSpPr>
        <p:spPr/>
        <p:txBody>
          <a:bodyPr>
            <a:normAutofit lnSpcReduction="10000"/>
          </a:bodyPr>
          <a:lstStyle/>
          <a:p>
            <a:pPr marL="0" indent="0">
              <a:buNone/>
            </a:pPr>
            <a:r>
              <a:rPr lang="en-MY" sz="2800" dirty="0"/>
              <a:t>Reproduction is vital for the continuation of a species (or some would argue the continuation of genes).</a:t>
            </a:r>
          </a:p>
          <a:p>
            <a:pPr marL="0" indent="0">
              <a:buNone/>
            </a:pPr>
            <a:endParaRPr lang="en-MY" sz="2800" dirty="0"/>
          </a:p>
          <a:p>
            <a:pPr marL="0" indent="0">
              <a:buNone/>
            </a:pPr>
            <a:r>
              <a:rPr lang="en-MY" sz="2800" u="sng" dirty="0"/>
              <a:t>Inherited (genetic) courtship behaviour allows</a:t>
            </a:r>
            <a:r>
              <a:rPr lang="en-MY" sz="2800" dirty="0"/>
              <a:t>:</a:t>
            </a:r>
          </a:p>
          <a:p>
            <a:pPr>
              <a:buFont typeface="Symbol"/>
              <a:buChar char="·"/>
            </a:pPr>
            <a:r>
              <a:rPr lang="en-MY" sz="2800" dirty="0"/>
              <a:t>recognition of members of their own species</a:t>
            </a:r>
          </a:p>
          <a:p>
            <a:pPr>
              <a:buFont typeface="Symbol"/>
              <a:buChar char="·"/>
            </a:pPr>
            <a:r>
              <a:rPr lang="en-MY" sz="2800" dirty="0"/>
              <a:t>identification of a mate that is capable of breeding</a:t>
            </a:r>
          </a:p>
          <a:p>
            <a:pPr>
              <a:buFont typeface="Symbol"/>
              <a:buChar char="·"/>
            </a:pPr>
            <a:r>
              <a:rPr lang="en-MY" sz="2800" dirty="0"/>
              <a:t>formation of a pair bond</a:t>
            </a:r>
          </a:p>
          <a:p>
            <a:pPr>
              <a:buFont typeface="Symbol"/>
              <a:buChar char="·"/>
            </a:pPr>
            <a:r>
              <a:rPr lang="en-GB" sz="2800" dirty="0"/>
              <a:t>synchronisation of mating</a:t>
            </a:r>
          </a:p>
          <a:p>
            <a:pPr>
              <a:buFont typeface="Symbol"/>
              <a:buChar char="·"/>
            </a:pPr>
            <a:r>
              <a:rPr lang="en-GB" sz="2800" dirty="0"/>
              <a:t>Become able to breed</a:t>
            </a:r>
          </a:p>
          <a:p>
            <a:pPr>
              <a:buFont typeface="Symbol"/>
              <a:buChar char="·"/>
            </a:pPr>
            <a:endParaRPr lang="en-GB" sz="2800" dirty="0"/>
          </a:p>
          <a:p>
            <a:endParaRPr lang="en-GB" sz="2800" dirty="0"/>
          </a:p>
        </p:txBody>
      </p:sp>
    </p:spTree>
    <p:extLst>
      <p:ext uri="{BB962C8B-B14F-4D97-AF65-F5344CB8AC3E}">
        <p14:creationId xmlns:p14="http://schemas.microsoft.com/office/powerpoint/2010/main" val="12499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Courtship Behaviour</a:t>
            </a:r>
            <a:br>
              <a:rPr lang="en-GB" dirty="0"/>
            </a:br>
            <a:endParaRPr lang="en-GB" dirty="0"/>
          </a:p>
        </p:txBody>
      </p:sp>
      <p:sp>
        <p:nvSpPr>
          <p:cNvPr id="3" name="Content Placeholder 2"/>
          <p:cNvSpPr>
            <a:spLocks noGrp="1"/>
          </p:cNvSpPr>
          <p:nvPr>
            <p:ph idx="1"/>
          </p:nvPr>
        </p:nvSpPr>
        <p:spPr/>
        <p:txBody>
          <a:bodyPr/>
          <a:lstStyle/>
          <a:p>
            <a:r>
              <a:rPr lang="en-MY" dirty="0"/>
              <a:t>In summary this allows viable mates to produce offspring </a:t>
            </a:r>
            <a:br>
              <a:rPr lang="en-MY" dirty="0"/>
            </a:br>
            <a:r>
              <a:rPr lang="en-MY" dirty="0"/>
              <a:t>that are fertile.</a:t>
            </a:r>
          </a:p>
          <a:p>
            <a:r>
              <a:rPr lang="en-MY" dirty="0"/>
              <a:t>Males &amp; (particularly) females can advertise to </a:t>
            </a:r>
            <a:br>
              <a:rPr lang="en-MY" dirty="0"/>
            </a:br>
            <a:r>
              <a:rPr lang="en-MY" dirty="0"/>
              <a:t>potential mates that they are ready to reproduce</a:t>
            </a:r>
          </a:p>
          <a:p>
            <a:endParaRPr lang="en-MY" dirty="0"/>
          </a:p>
          <a:p>
            <a:r>
              <a:rPr lang="en-GB" sz="2400" b="1" dirty="0">
                <a:hlinkClick r:id="rId2"/>
              </a:rPr>
              <a:t>http://www.youtube.com/watch?v=yC6JM8oZzwI</a:t>
            </a:r>
            <a:endParaRPr lang="en-GB" sz="2400" b="1" dirty="0"/>
          </a:p>
          <a:p>
            <a:r>
              <a:rPr lang="en-GB" sz="2400" b="1" dirty="0">
                <a:hlinkClick r:id="rId3"/>
              </a:rPr>
              <a:t>https://www.youtube.com/watch?v=W7QZnwKqopo</a:t>
            </a:r>
            <a:endParaRPr lang="en-GB" sz="2400" b="1" dirty="0"/>
          </a:p>
          <a:p>
            <a:r>
              <a:rPr lang="en-GB" sz="2400" b="1" dirty="0">
                <a:hlinkClick r:id="rId4"/>
              </a:rPr>
              <a:t>http://www.youtube.com/watch?v=pKKMAF_wt9Q</a:t>
            </a:r>
            <a:endParaRPr lang="en-GB" sz="2400" b="1" dirty="0"/>
          </a:p>
          <a:p>
            <a:r>
              <a:rPr lang="en-GB" sz="2400" b="1" dirty="0">
                <a:hlinkClick r:id="rId5"/>
              </a:rPr>
              <a:t>https://www.youtube.com/watch?v=kxuijR_KdPg</a:t>
            </a:r>
            <a:endParaRPr lang="en-GB" sz="2400" b="1" dirty="0"/>
          </a:p>
          <a:p>
            <a:endParaRPr lang="en-GB" sz="2400" b="1" dirty="0"/>
          </a:p>
          <a:p>
            <a:pPr marL="0" indent="0">
              <a:buNone/>
            </a:pPr>
            <a:endParaRPr lang="en-GB" b="1" dirty="0"/>
          </a:p>
          <a:p>
            <a:endParaRPr lang="en-GB" dirty="0"/>
          </a:p>
        </p:txBody>
      </p:sp>
    </p:spTree>
    <p:extLst>
      <p:ext uri="{BB962C8B-B14F-4D97-AF65-F5344CB8AC3E}">
        <p14:creationId xmlns:p14="http://schemas.microsoft.com/office/powerpoint/2010/main" val="159242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DA83-B79E-2B90-9D66-4ACE0E0590BA}"/>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EC057409-4B86-C351-C3B9-D2C5D09AE381}"/>
              </a:ext>
            </a:extLst>
          </p:cNvPr>
          <p:cNvSpPr>
            <a:spLocks noGrp="1"/>
          </p:cNvSpPr>
          <p:nvPr>
            <p:ph idx="1"/>
          </p:nvPr>
        </p:nvSpPr>
        <p:spPr>
          <a:xfrm>
            <a:off x="679269" y="3611880"/>
            <a:ext cx="10972800" cy="2697164"/>
          </a:xfrm>
        </p:spPr>
        <p:txBody>
          <a:bodyPr/>
          <a:lstStyle/>
          <a:p>
            <a:pPr>
              <a:buFont typeface="+mj-lt"/>
              <a:buAutoNum type="arabicPeriod"/>
            </a:pPr>
            <a:r>
              <a:rPr lang="en-US" sz="2000" dirty="0">
                <a:effectLst/>
                <a:latin typeface="Calibri" panose="020F0502020204030204" pitchFamily="34" charset="0"/>
                <a:ea typeface="Arial Unicode MS"/>
              </a:rPr>
              <a:t>Using the table above identify which 2 ducks are the same species?  Explain your answer.</a:t>
            </a:r>
            <a:endParaRPr lang="en-GB" sz="2000" dirty="0">
              <a:effectLst/>
              <a:latin typeface="Times New Roman" panose="02020603050405020304" pitchFamily="18" charset="0"/>
              <a:ea typeface="Arial Unicode MS"/>
            </a:endParaRPr>
          </a:p>
          <a:p>
            <a:pPr marL="457200" indent="-457200">
              <a:buFont typeface="+mj-lt"/>
              <a:buAutoNum type="arabicPeriod"/>
            </a:pPr>
            <a:r>
              <a:rPr lang="en-US" sz="2000" dirty="0">
                <a:effectLst/>
                <a:latin typeface="Calibri" panose="020F0502020204030204" pitchFamily="34" charset="0"/>
                <a:ea typeface="Arial Unicode MS"/>
              </a:rPr>
              <a:t>Which duck is the closest related to the 2 ducks identified in question 1?  Explain your answer.</a:t>
            </a:r>
          </a:p>
          <a:p>
            <a:pPr marL="457200" indent="-457200">
              <a:buFont typeface="+mj-lt"/>
              <a:buAutoNum type="arabicPeriod"/>
            </a:pPr>
            <a:r>
              <a:rPr lang="en-US" sz="2000" dirty="0">
                <a:effectLst/>
                <a:latin typeface="Calibri" panose="020F0502020204030204" pitchFamily="34" charset="0"/>
                <a:ea typeface="Arial Unicode MS"/>
              </a:rPr>
              <a:t>Which duck is least related to the 2 ducks identified in question 1?  Explain your answer</a:t>
            </a:r>
          </a:p>
          <a:p>
            <a:endParaRPr lang="en-GB" dirty="0"/>
          </a:p>
        </p:txBody>
      </p:sp>
      <p:pic>
        <p:nvPicPr>
          <p:cNvPr id="5" name="Picture 4" descr="A picture containing text, screenshot, font, number&#10;&#10;Description automatically generated">
            <a:extLst>
              <a:ext uri="{FF2B5EF4-FFF2-40B4-BE49-F238E27FC236}">
                <a16:creationId xmlns:a16="http://schemas.microsoft.com/office/drawing/2014/main" id="{784BF280-C2BF-02E5-9560-C3D46A3CD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3525" y="1187767"/>
            <a:ext cx="8152929" cy="2241233"/>
          </a:xfrm>
          <a:prstGeom prst="rect">
            <a:avLst/>
          </a:prstGeom>
          <a:noFill/>
          <a:ln>
            <a:noFill/>
          </a:ln>
        </p:spPr>
      </p:pic>
    </p:spTree>
    <p:extLst>
      <p:ext uri="{BB962C8B-B14F-4D97-AF65-F5344CB8AC3E}">
        <p14:creationId xmlns:p14="http://schemas.microsoft.com/office/powerpoint/2010/main" val="32553060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4" ma:contentTypeDescription="Create a new document." ma:contentTypeScope="" ma:versionID="07497ee5f6913b042c7bee1b4a942ec6">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a8ed64fbf8e330b51682d8ec74defcb6"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eb508b-84ce-43fc-b842-cdd6d1d0f552" xsi:nil="true"/>
  </documentManagement>
</p:properties>
</file>

<file path=customXml/itemProps1.xml><?xml version="1.0" encoding="utf-8"?>
<ds:datastoreItem xmlns:ds="http://schemas.openxmlformats.org/officeDocument/2006/customXml" ds:itemID="{CC095632-65E5-481E-A7E6-891A73943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CD431-976F-4B8B-9D52-4DF22F20D007}">
  <ds:schemaRefs>
    <ds:schemaRef ds:uri="http://schemas.microsoft.com/sharepoint/v3/contenttype/forms"/>
  </ds:schemaRefs>
</ds:datastoreItem>
</file>

<file path=customXml/itemProps3.xml><?xml version="1.0" encoding="utf-8"?>
<ds:datastoreItem xmlns:ds="http://schemas.openxmlformats.org/officeDocument/2006/customXml" ds:itemID="{B50B1ECB-52C1-4A85-B8F5-270A09C4A5A6}">
  <ds:schemaRefs>
    <ds:schemaRef ds:uri="http://schemas.microsoft.com/office/2006/documentManagement/types"/>
    <ds:schemaRef ds:uri="20eb508b-84ce-43fc-b842-cdd6d1d0f552"/>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043d8930-37e3-4d62-86f8-bb6decb1e6f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7215</TotalTime>
  <Words>2144</Words>
  <Application>Microsoft Office PowerPoint</Application>
  <PresentationFormat>Widescreen</PresentationFormat>
  <Paragraphs>235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Comic Sans MS</vt:lpstr>
      <vt:lpstr>Lucida Grande</vt:lpstr>
      <vt:lpstr>Symbol</vt:lpstr>
      <vt:lpstr>Times New Roman</vt:lpstr>
      <vt:lpstr>1_Office Theme</vt:lpstr>
      <vt:lpstr>3.4.5 Species, Classification and Taxonomy</vt:lpstr>
      <vt:lpstr>Taxonomy Preparatory Work – The Next Bug Thing</vt:lpstr>
      <vt:lpstr>Variation</vt:lpstr>
      <vt:lpstr>Species</vt:lpstr>
      <vt:lpstr>The Binominal System of Naming Species</vt:lpstr>
      <vt:lpstr>Carolus Linnaeus</vt:lpstr>
      <vt:lpstr>Courtship Behaviour</vt:lpstr>
      <vt:lpstr>Courtship Behaviour </vt:lpstr>
      <vt:lpstr>Questions</vt:lpstr>
      <vt:lpstr>Classification</vt:lpstr>
      <vt:lpstr>Classification</vt:lpstr>
      <vt:lpstr>Taxonomy</vt:lpstr>
      <vt:lpstr>Pentadactyl Limb of Vertebrates</vt:lpstr>
      <vt:lpstr>Organising the groups of species - taxonomy</vt:lpstr>
      <vt:lpstr>Taxonomic Groups</vt:lpstr>
      <vt:lpstr>Hierarchy/taxonomc groups can be  displayed as a tree or Venn diagram </vt:lpstr>
      <vt:lpstr>Work through the next slides to see how non-overlapping hierarchical groups are formed.  (Some of the clubs may be in different division now since this presentation was made.) Could you sort these football clubs into a hierarchical groups?</vt:lpstr>
      <vt:lpstr>PowerPoint Presentation</vt:lpstr>
      <vt:lpstr>PowerPoint Presentation</vt:lpstr>
      <vt:lpstr>PowerPoint Presentation</vt:lpstr>
      <vt:lpstr>PowerPoint Presentation</vt:lpstr>
      <vt:lpstr>Domain Theory</vt:lpstr>
      <vt:lpstr>Bacteria Domain </vt:lpstr>
      <vt:lpstr>Archaea Domain </vt:lpstr>
      <vt:lpstr>Eukarya Domain </vt:lpstr>
      <vt:lpstr>PowerPoint Presentation</vt:lpstr>
      <vt:lpstr>PowerPoint Presentation</vt:lpstr>
      <vt:lpstr>Phylogeny</vt:lpstr>
      <vt:lpstr>This tree shows the phylogeny within the class of Mammalia - showing the orders into which it divides</vt:lpstr>
      <vt:lpstr>The Primate Order </vt:lpstr>
      <vt:lpstr>Common Ancestry</vt:lpstr>
      <vt:lpstr>Evidence for relationships between organisms</vt:lpstr>
      <vt:lpstr>Is it a fish?</vt:lpstr>
      <vt:lpstr>Is it a fish?</vt:lpstr>
      <vt:lpstr>There’s no such thing as a fish</vt:lpstr>
      <vt:lpstr>Reptiles?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94</cp:revision>
  <cp:lastPrinted>2016-03-08T14:55:05Z</cp:lastPrinted>
  <dcterms:created xsi:type="dcterms:W3CDTF">2016-03-07T13:38:24Z</dcterms:created>
  <dcterms:modified xsi:type="dcterms:W3CDTF">2023-04-13T14:35:47Z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