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1"/>
  </p:notesMasterIdLst>
  <p:sldIdLst>
    <p:sldId id="655" r:id="rId5"/>
    <p:sldId id="614" r:id="rId6"/>
    <p:sldId id="615" r:id="rId7"/>
    <p:sldId id="617" r:id="rId8"/>
    <p:sldId id="621" r:id="rId9"/>
    <p:sldId id="656" r:id="rId10"/>
    <p:sldId id="619" r:id="rId11"/>
    <p:sldId id="625" r:id="rId12"/>
    <p:sldId id="626" r:id="rId13"/>
    <p:sldId id="627" r:id="rId14"/>
    <p:sldId id="630" r:id="rId15"/>
    <p:sldId id="657" r:id="rId16"/>
    <p:sldId id="634" r:id="rId17"/>
    <p:sldId id="636" r:id="rId18"/>
    <p:sldId id="672" r:id="rId19"/>
    <p:sldId id="638" r:id="rId20"/>
    <p:sldId id="658" r:id="rId21"/>
    <p:sldId id="635" r:id="rId22"/>
    <p:sldId id="662" r:id="rId23"/>
    <p:sldId id="663" r:id="rId24"/>
    <p:sldId id="664" r:id="rId25"/>
    <p:sldId id="665" r:id="rId26"/>
    <p:sldId id="666" r:id="rId27"/>
    <p:sldId id="667" r:id="rId28"/>
    <p:sldId id="668" r:id="rId29"/>
    <p:sldId id="644" r:id="rId30"/>
    <p:sldId id="646" r:id="rId31"/>
    <p:sldId id="643" r:id="rId32"/>
    <p:sldId id="669" r:id="rId33"/>
    <p:sldId id="642" r:id="rId34"/>
    <p:sldId id="649" r:id="rId35"/>
    <p:sldId id="648" r:id="rId36"/>
    <p:sldId id="650" r:id="rId37"/>
    <p:sldId id="651" r:id="rId38"/>
    <p:sldId id="670" r:id="rId39"/>
    <p:sldId id="671" r:id="rId4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59BBC-FE8E-430D-B0E4-70723DFAF905}" type="datetimeFigureOut">
              <a:rPr lang="en-GB" smtClean="0"/>
              <a:pPr/>
              <a:t>11/05/2023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DBCDB-2CC3-4628-97D8-81393595266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0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05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08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4958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07D4B-1C18-4F1C-BE6B-38BE1131BC6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74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359465"/>
            <a:ext cx="109728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8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9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3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7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2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9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7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2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F8A10-2AAB-4E24-A952-FED8F00087D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11/05/2023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5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know crude oil is a mixture of hydrocarbons that can be separated into fractions</a:t>
            </a:r>
          </a:p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F84E8-9A7C-4CC7-BEDE-15AE5E0E85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6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6" r:id="rId13"/>
    <p:sldLayoutId id="214748367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C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C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QWGSqJHVsA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ng.com/videos/search?q=using+quadrats&amp;&amp;view=detail&amp;mid=45D8E03FDC5EF69EC1E545D8E03FDC5EF69EC1E5&amp;FORM=VRDGAR" TargetMode="Externa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emkn-Qsd0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uLs8Q1Io-s" TargetMode="External"/><Relationship Id="rId2" Type="http://schemas.openxmlformats.org/officeDocument/2006/relationships/hyperlink" Target="https://youtu.be/jXAKvMxiQ6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1C9C35-3C84-B201-AC95-D417D39B96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3.4.6 Biodiversity within a community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431E039-0D95-03AD-CA93-C806C98E9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186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015AD-38B6-27BE-CEF9-765345FA7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Species Evenness?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03512" y="6182075"/>
            <a:ext cx="885698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prstClr val="black"/>
                </a:solidFill>
              </a:rPr>
              <a:t>Habitat X has numbers which are much closer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759946A-341D-CA36-6A28-FA2315E12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C68E770-D3FB-D389-BDEC-A00E143B15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262416"/>
              </p:ext>
            </p:extLst>
          </p:nvPr>
        </p:nvGraphicFramePr>
        <p:xfrm>
          <a:off x="841248" y="1600201"/>
          <a:ext cx="10113264" cy="3960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0402">
                  <a:extLst>
                    <a:ext uri="{9D8B030D-6E8A-4147-A177-3AD203B41FA5}">
                      <a16:colId xmlns:a16="http://schemas.microsoft.com/office/drawing/2014/main" val="4283701805"/>
                    </a:ext>
                  </a:extLst>
                </a:gridCol>
                <a:gridCol w="3371431">
                  <a:extLst>
                    <a:ext uri="{9D8B030D-6E8A-4147-A177-3AD203B41FA5}">
                      <a16:colId xmlns:a16="http://schemas.microsoft.com/office/drawing/2014/main" val="3311741410"/>
                    </a:ext>
                  </a:extLst>
                </a:gridCol>
                <a:gridCol w="3371431">
                  <a:extLst>
                    <a:ext uri="{9D8B030D-6E8A-4147-A177-3AD203B41FA5}">
                      <a16:colId xmlns:a16="http://schemas.microsoft.com/office/drawing/2014/main" val="474993968"/>
                    </a:ext>
                  </a:extLst>
                </a:gridCol>
              </a:tblGrid>
              <a:tr h="499451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Species found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Numbers found in habitat X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Numbers found in habitat Y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1407457"/>
                  </a:ext>
                </a:extLst>
              </a:tr>
              <a:tr h="499451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A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10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3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0517745"/>
                  </a:ext>
                </a:extLst>
              </a:tr>
              <a:tr h="499451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B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10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5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3373557"/>
                  </a:ext>
                </a:extLst>
              </a:tr>
              <a:tr h="499451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C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10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2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7956719"/>
                  </a:ext>
                </a:extLst>
              </a:tr>
              <a:tr h="499451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D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10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36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9161756"/>
                  </a:ext>
                </a:extLst>
              </a:tr>
              <a:tr h="499451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E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10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4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4287100"/>
                  </a:ext>
                </a:extLst>
              </a:tr>
              <a:tr h="499451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Total no. of organisms (N)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50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50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8431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48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/>
              <a:t>Simpson's Diversity Index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2" y="1300685"/>
            <a:ext cx="11081084" cy="5206702"/>
          </a:xfrm>
        </p:spPr>
        <p:txBody>
          <a:bodyPr>
            <a:noAutofit/>
          </a:bodyPr>
          <a:lstStyle/>
          <a:p>
            <a:r>
              <a:rPr lang="en-GB" sz="2400"/>
              <a:t>An index of diversity is the relationship between the number of species present and how each species contributes to the total number of organisms that are present in that community.</a:t>
            </a:r>
          </a:p>
          <a:p>
            <a:r>
              <a:rPr lang="en-GB" sz="2400"/>
              <a:t>There are different indices that can be used to calculate diversity your exam board uses this one:</a:t>
            </a:r>
          </a:p>
          <a:p>
            <a:pPr marL="0" indent="0">
              <a:buNone/>
            </a:pPr>
            <a:endParaRPr lang="en-GB" sz="2400"/>
          </a:p>
          <a:p>
            <a:pPr marL="0" indent="0">
              <a:buNone/>
            </a:pPr>
            <a:endParaRPr lang="en-GB" sz="2400"/>
          </a:p>
          <a:p>
            <a:pPr marL="0" indent="0">
              <a:buNone/>
            </a:pPr>
            <a:r>
              <a:rPr lang="en-GB" sz="2400"/>
              <a:t>Where:</a:t>
            </a:r>
          </a:p>
          <a:p>
            <a:pPr marL="0" indent="0">
              <a:buNone/>
            </a:pPr>
            <a:r>
              <a:rPr lang="en-GB" sz="2400"/>
              <a:t>n = total no. of organisms for a single species in the community</a:t>
            </a:r>
          </a:p>
          <a:p>
            <a:pPr marL="0" indent="0">
              <a:buNone/>
            </a:pPr>
            <a:r>
              <a:rPr lang="en-GB" sz="2400"/>
              <a:t>N = total no. of organisms in the community</a:t>
            </a:r>
          </a:p>
          <a:p>
            <a:pPr marL="0" indent="0">
              <a:buNone/>
            </a:pPr>
            <a:r>
              <a:rPr lang="en-GB" sz="2400"/>
              <a:t>Σ = sum of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AF786-99D9-FDC7-A06C-C212E8B70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032" y="3197595"/>
            <a:ext cx="1592874" cy="92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30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6BC92-3382-73DE-DB0F-CFE45A8A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Interpreting Simpsons Diversity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2648-C23C-82F9-5AB9-9381FD1D6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It takes into account both richness and evenness</a:t>
            </a:r>
          </a:p>
          <a:p>
            <a:r>
              <a:rPr lang="en-GB" sz="2800" dirty="0"/>
              <a:t>The </a:t>
            </a:r>
            <a:r>
              <a:rPr lang="en-GB" sz="2800" b="1" dirty="0">
                <a:solidFill>
                  <a:srgbClr val="C00000"/>
                </a:solidFill>
              </a:rPr>
              <a:t>larger </a:t>
            </a:r>
            <a:r>
              <a:rPr lang="en-GB" sz="2800" dirty="0"/>
              <a:t>the number obtained, the </a:t>
            </a:r>
            <a:r>
              <a:rPr lang="en-GB" sz="2800" b="1" dirty="0">
                <a:solidFill>
                  <a:srgbClr val="C00000"/>
                </a:solidFill>
              </a:rPr>
              <a:t>higher</a:t>
            </a:r>
            <a:r>
              <a:rPr lang="en-GB" sz="2800" dirty="0"/>
              <a:t> the level of diversity</a:t>
            </a:r>
          </a:p>
          <a:p>
            <a:r>
              <a:rPr lang="en-GB" sz="2800" dirty="0"/>
              <a:t>The lowest possible value of D is 1 (only 1 species found)</a:t>
            </a:r>
          </a:p>
        </p:txBody>
      </p:sp>
    </p:spTree>
    <p:extLst>
      <p:ext uri="{BB962C8B-B14F-4D97-AF65-F5344CB8AC3E}">
        <p14:creationId xmlns:p14="http://schemas.microsoft.com/office/powerpoint/2010/main" val="3877058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79D65-D03D-EDAE-F7B8-935027BC5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Worked example</a:t>
            </a:r>
          </a:p>
        </p:txBody>
      </p:sp>
      <p:graphicFrame>
        <p:nvGraphicFramePr>
          <p:cNvPr id="3" name="Content Placeholder 6">
            <a:extLst>
              <a:ext uri="{FF2B5EF4-FFF2-40B4-BE49-F238E27FC236}">
                <a16:creationId xmlns:a16="http://schemas.microsoft.com/office/drawing/2014/main" id="{017B32D9-4F61-B242-F549-66D64F2C1C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758818"/>
              </p:ext>
            </p:extLst>
          </p:nvPr>
        </p:nvGraphicFramePr>
        <p:xfrm>
          <a:off x="950976" y="1417638"/>
          <a:ext cx="10113264" cy="3960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0402">
                  <a:extLst>
                    <a:ext uri="{9D8B030D-6E8A-4147-A177-3AD203B41FA5}">
                      <a16:colId xmlns:a16="http://schemas.microsoft.com/office/drawing/2014/main" val="4283701805"/>
                    </a:ext>
                  </a:extLst>
                </a:gridCol>
                <a:gridCol w="3371431">
                  <a:extLst>
                    <a:ext uri="{9D8B030D-6E8A-4147-A177-3AD203B41FA5}">
                      <a16:colId xmlns:a16="http://schemas.microsoft.com/office/drawing/2014/main" val="3311741410"/>
                    </a:ext>
                  </a:extLst>
                </a:gridCol>
                <a:gridCol w="3371431">
                  <a:extLst>
                    <a:ext uri="{9D8B030D-6E8A-4147-A177-3AD203B41FA5}">
                      <a16:colId xmlns:a16="http://schemas.microsoft.com/office/drawing/2014/main" val="474993968"/>
                    </a:ext>
                  </a:extLst>
                </a:gridCol>
              </a:tblGrid>
              <a:tr h="499451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Species found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Numbers found in habitat X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Numbers found in habitat Y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1407457"/>
                  </a:ext>
                </a:extLst>
              </a:tr>
              <a:tr h="499451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A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10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3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0517745"/>
                  </a:ext>
                </a:extLst>
              </a:tr>
              <a:tr h="499451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B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10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5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3373557"/>
                  </a:ext>
                </a:extLst>
              </a:tr>
              <a:tr h="499451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C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10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2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7956719"/>
                  </a:ext>
                </a:extLst>
              </a:tr>
              <a:tr h="499451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D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10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36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9161756"/>
                  </a:ext>
                </a:extLst>
              </a:tr>
              <a:tr h="499451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E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10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4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4287100"/>
                  </a:ext>
                </a:extLst>
              </a:tr>
              <a:tr h="499451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Total no. of organisms (N)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50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50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8431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906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3295" y="264695"/>
            <a:ext cx="5895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Let’s work out habitat X to start with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6191" y="1091556"/>
            <a:ext cx="318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n(n-1)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8767" y="4377040"/>
            <a:ext cx="5367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Add them all up = 90 +90 +90 +90 +90</a:t>
            </a:r>
          </a:p>
          <a:p>
            <a:r>
              <a:rPr lang="en-GB" sz="2400"/>
              <a:t>		   = 450 </a:t>
            </a:r>
          </a:p>
        </p:txBody>
      </p:sp>
      <p:pic>
        <p:nvPicPr>
          <p:cNvPr id="15" name="Picture 2" descr="Image result for simpson's reciprocal inde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5" t="34201" r="18741" b="52282"/>
          <a:stretch/>
        </p:blipFill>
        <p:spPr bwMode="auto">
          <a:xfrm>
            <a:off x="9468852" y="2823966"/>
            <a:ext cx="1949117" cy="86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V="1">
            <a:off x="9083842" y="3821402"/>
            <a:ext cx="1275347" cy="6281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67063" y="5209674"/>
            <a:ext cx="3176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Now let’s do N(N-1)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5494" y="6039852"/>
            <a:ext cx="3597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50 x 49 = 2450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2984695" y="3008632"/>
            <a:ext cx="7121831" cy="31144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27821" y="5579006"/>
            <a:ext cx="4078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D = 2450/ 450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27821" y="6039852"/>
            <a:ext cx="3441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D = 5.44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3AB314-D05B-6833-DA43-E36DBE217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738331"/>
              </p:ext>
            </p:extLst>
          </p:nvPr>
        </p:nvGraphicFramePr>
        <p:xfrm>
          <a:off x="435267" y="886552"/>
          <a:ext cx="4330422" cy="4106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6844">
                  <a:extLst>
                    <a:ext uri="{9D8B030D-6E8A-4147-A177-3AD203B41FA5}">
                      <a16:colId xmlns:a16="http://schemas.microsoft.com/office/drawing/2014/main" val="1843153303"/>
                    </a:ext>
                  </a:extLst>
                </a:gridCol>
                <a:gridCol w="2293578">
                  <a:extLst>
                    <a:ext uri="{9D8B030D-6E8A-4147-A177-3AD203B41FA5}">
                      <a16:colId xmlns:a16="http://schemas.microsoft.com/office/drawing/2014/main" val="1938552248"/>
                    </a:ext>
                  </a:extLst>
                </a:gridCol>
              </a:tblGrid>
              <a:tr h="844435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Species found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Numbers found in habitat X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440177"/>
                  </a:ext>
                </a:extLst>
              </a:tr>
              <a:tr h="48344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A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10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9757816"/>
                  </a:ext>
                </a:extLst>
              </a:tr>
              <a:tr h="48344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B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10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0631339"/>
                  </a:ext>
                </a:extLst>
              </a:tr>
              <a:tr h="48344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C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10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2623990"/>
                  </a:ext>
                </a:extLst>
              </a:tr>
              <a:tr h="48344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D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10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0811481"/>
                  </a:ext>
                </a:extLst>
              </a:tr>
              <a:tr h="48344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E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10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6889794"/>
                  </a:ext>
                </a:extLst>
              </a:tr>
              <a:tr h="844435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Total no. of organisms (N)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50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216265"/>
                  </a:ext>
                </a:extLst>
              </a:tr>
            </a:tbl>
          </a:graphicData>
        </a:graphic>
      </p:graphicFrame>
      <p:cxnSp>
        <p:nvCxnSpPr>
          <p:cNvPr id="20" name="Straight Arrow Connector 19"/>
          <p:cNvCxnSpPr>
            <a:cxnSpLocks/>
          </p:cNvCxnSpPr>
          <p:nvPr/>
        </p:nvCxnSpPr>
        <p:spPr>
          <a:xfrm flipH="1" flipV="1">
            <a:off x="2834640" y="4597119"/>
            <a:ext cx="420624" cy="6601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EC9F5CE-C5E3-6191-FEDA-9B10823424B0}"/>
              </a:ext>
            </a:extLst>
          </p:cNvPr>
          <p:cNvSpPr txBox="1"/>
          <p:nvPr/>
        </p:nvSpPr>
        <p:spPr>
          <a:xfrm>
            <a:off x="4951425" y="1634351"/>
            <a:ext cx="318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10 x 9 = 90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3D56C2-8217-0FE6-D6E6-8EFE5D86A68C}"/>
              </a:ext>
            </a:extLst>
          </p:cNvPr>
          <p:cNvSpPr txBox="1"/>
          <p:nvPr/>
        </p:nvSpPr>
        <p:spPr>
          <a:xfrm>
            <a:off x="4941719" y="2115419"/>
            <a:ext cx="318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10 x 9 = 90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896785-9593-3E37-424C-C6E9F042778F}"/>
              </a:ext>
            </a:extLst>
          </p:cNvPr>
          <p:cNvSpPr txBox="1"/>
          <p:nvPr/>
        </p:nvSpPr>
        <p:spPr>
          <a:xfrm>
            <a:off x="4914286" y="2638676"/>
            <a:ext cx="318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10 x 9 = 90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A8B889-19A0-7BB8-596E-3453D137A030}"/>
              </a:ext>
            </a:extLst>
          </p:cNvPr>
          <p:cNvSpPr txBox="1"/>
          <p:nvPr/>
        </p:nvSpPr>
        <p:spPr>
          <a:xfrm>
            <a:off x="4951424" y="3132722"/>
            <a:ext cx="318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10 x 9 = 90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A85309-2DDD-AF25-6A97-A2D45FE323C0}"/>
              </a:ext>
            </a:extLst>
          </p:cNvPr>
          <p:cNvSpPr txBox="1"/>
          <p:nvPr/>
        </p:nvSpPr>
        <p:spPr>
          <a:xfrm>
            <a:off x="4969040" y="3586155"/>
            <a:ext cx="318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10 x 9 = 90</a:t>
            </a:r>
          </a:p>
        </p:txBody>
      </p:sp>
    </p:spTree>
    <p:extLst>
      <p:ext uri="{BB962C8B-B14F-4D97-AF65-F5344CB8AC3E}">
        <p14:creationId xmlns:p14="http://schemas.microsoft.com/office/powerpoint/2010/main" val="100979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8" grpId="0"/>
      <p:bldP spid="21" grpId="0"/>
      <p:bldP spid="24" grpId="0"/>
      <p:bldP spid="25" grpId="0"/>
      <p:bldP spid="19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3295" y="264695"/>
            <a:ext cx="5895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Let’s work out habitat X to start with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6191" y="1091556"/>
            <a:ext cx="318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n(n-1)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8767" y="4377040"/>
            <a:ext cx="5367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Add them all up = 6 + 20 + 2 + 1260 + 12</a:t>
            </a:r>
          </a:p>
          <a:p>
            <a:r>
              <a:rPr lang="en-GB" sz="2400"/>
              <a:t>		   = 1300</a:t>
            </a:r>
          </a:p>
        </p:txBody>
      </p:sp>
      <p:pic>
        <p:nvPicPr>
          <p:cNvPr id="15" name="Picture 2" descr="Image result for simpson's reciprocal inde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5" t="34201" r="18741" b="52282"/>
          <a:stretch/>
        </p:blipFill>
        <p:spPr bwMode="auto">
          <a:xfrm>
            <a:off x="9468852" y="2823966"/>
            <a:ext cx="1949117" cy="86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V="1">
            <a:off x="9083842" y="3821402"/>
            <a:ext cx="1275347" cy="6281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67063" y="5209674"/>
            <a:ext cx="3176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Now let’s do N(N-1)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5494" y="6039852"/>
            <a:ext cx="3597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50 x 49 = 2450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2984695" y="3008632"/>
            <a:ext cx="7121831" cy="31144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27821" y="5579006"/>
            <a:ext cx="4078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D = 2450/ 1300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27821" y="6039852"/>
            <a:ext cx="3441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D = 1.88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3AB314-D05B-6833-DA43-E36DBE217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67304"/>
              </p:ext>
            </p:extLst>
          </p:nvPr>
        </p:nvGraphicFramePr>
        <p:xfrm>
          <a:off x="435267" y="886552"/>
          <a:ext cx="4330422" cy="4106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6844">
                  <a:extLst>
                    <a:ext uri="{9D8B030D-6E8A-4147-A177-3AD203B41FA5}">
                      <a16:colId xmlns:a16="http://schemas.microsoft.com/office/drawing/2014/main" val="1843153303"/>
                    </a:ext>
                  </a:extLst>
                </a:gridCol>
                <a:gridCol w="2293578">
                  <a:extLst>
                    <a:ext uri="{9D8B030D-6E8A-4147-A177-3AD203B41FA5}">
                      <a16:colId xmlns:a16="http://schemas.microsoft.com/office/drawing/2014/main" val="1938552248"/>
                    </a:ext>
                  </a:extLst>
                </a:gridCol>
              </a:tblGrid>
              <a:tr h="844435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Species found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Numbers found in habitat Y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440177"/>
                  </a:ext>
                </a:extLst>
              </a:tr>
              <a:tr h="48344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A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3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9757816"/>
                  </a:ext>
                </a:extLst>
              </a:tr>
              <a:tr h="48344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B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5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0631339"/>
                  </a:ext>
                </a:extLst>
              </a:tr>
              <a:tr h="48344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C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2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2623990"/>
                  </a:ext>
                </a:extLst>
              </a:tr>
              <a:tr h="48344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D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36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0811481"/>
                  </a:ext>
                </a:extLst>
              </a:tr>
              <a:tr h="48344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E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4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6889794"/>
                  </a:ext>
                </a:extLst>
              </a:tr>
              <a:tr h="844435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Total no. of organisms (N)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50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216265"/>
                  </a:ext>
                </a:extLst>
              </a:tr>
            </a:tbl>
          </a:graphicData>
        </a:graphic>
      </p:graphicFrame>
      <p:cxnSp>
        <p:nvCxnSpPr>
          <p:cNvPr id="20" name="Straight Arrow Connector 19"/>
          <p:cNvCxnSpPr>
            <a:cxnSpLocks/>
          </p:cNvCxnSpPr>
          <p:nvPr/>
        </p:nvCxnSpPr>
        <p:spPr>
          <a:xfrm flipH="1" flipV="1">
            <a:off x="2834640" y="4597119"/>
            <a:ext cx="420624" cy="6601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EC9F5CE-C5E3-6191-FEDA-9B10823424B0}"/>
              </a:ext>
            </a:extLst>
          </p:cNvPr>
          <p:cNvSpPr txBox="1"/>
          <p:nvPr/>
        </p:nvSpPr>
        <p:spPr>
          <a:xfrm>
            <a:off x="4951425" y="1634351"/>
            <a:ext cx="318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3 x 2 = 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23D56C2-8217-0FE6-D6E6-8EFE5D86A68C}"/>
              </a:ext>
            </a:extLst>
          </p:cNvPr>
          <p:cNvSpPr txBox="1"/>
          <p:nvPr/>
        </p:nvSpPr>
        <p:spPr>
          <a:xfrm>
            <a:off x="4941719" y="2115419"/>
            <a:ext cx="318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5 x 4 = 20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896785-9593-3E37-424C-C6E9F042778F}"/>
              </a:ext>
            </a:extLst>
          </p:cNvPr>
          <p:cNvSpPr txBox="1"/>
          <p:nvPr/>
        </p:nvSpPr>
        <p:spPr>
          <a:xfrm>
            <a:off x="4914286" y="2638676"/>
            <a:ext cx="318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2 x 1 =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A8B889-19A0-7BB8-596E-3453D137A030}"/>
              </a:ext>
            </a:extLst>
          </p:cNvPr>
          <p:cNvSpPr txBox="1"/>
          <p:nvPr/>
        </p:nvSpPr>
        <p:spPr>
          <a:xfrm>
            <a:off x="4951424" y="3132722"/>
            <a:ext cx="318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36 x 35 = 1260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A85309-2DDD-AF25-6A97-A2D45FE323C0}"/>
              </a:ext>
            </a:extLst>
          </p:cNvPr>
          <p:cNvSpPr txBox="1"/>
          <p:nvPr/>
        </p:nvSpPr>
        <p:spPr>
          <a:xfrm>
            <a:off x="4969040" y="3586155"/>
            <a:ext cx="318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4 x 3 = 12</a:t>
            </a:r>
          </a:p>
        </p:txBody>
      </p:sp>
    </p:spTree>
    <p:extLst>
      <p:ext uri="{BB962C8B-B14F-4D97-AF65-F5344CB8AC3E}">
        <p14:creationId xmlns:p14="http://schemas.microsoft.com/office/powerpoint/2010/main" val="425970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8" grpId="0"/>
      <p:bldP spid="21" grpId="0"/>
      <p:bldP spid="24" grpId="0"/>
      <p:bldP spid="25" grpId="0"/>
      <p:bldP spid="19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407682"/>
              </p:ext>
            </p:extLst>
          </p:nvPr>
        </p:nvGraphicFramePr>
        <p:xfrm>
          <a:off x="493295" y="1046747"/>
          <a:ext cx="4128558" cy="3923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4754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Flower species</a:t>
                      </a:r>
                    </a:p>
                  </a:txBody>
                  <a:tcPr marL="91442" marR="9144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Habitat 2</a:t>
                      </a:r>
                    </a:p>
                  </a:txBody>
                  <a:tcPr marL="91442" marR="9144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4754">
                <a:tc>
                  <a:txBody>
                    <a:bodyPr/>
                    <a:lstStyle/>
                    <a:p>
                      <a:pPr algn="ctr"/>
                      <a:r>
                        <a:rPr lang="en-GB" sz="2000"/>
                        <a:t>DAISY</a:t>
                      </a:r>
                    </a:p>
                  </a:txBody>
                  <a:tcPr marL="91442" marR="9144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20</a:t>
                      </a:r>
                    </a:p>
                  </a:txBody>
                  <a:tcPr marL="91442" marR="9144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754"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DANDELION</a:t>
                      </a:r>
                    </a:p>
                  </a:txBody>
                  <a:tcPr marL="91442" marR="9144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49</a:t>
                      </a:r>
                    </a:p>
                  </a:txBody>
                  <a:tcPr marL="91442" marR="9144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754"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BUTTERCUP</a:t>
                      </a:r>
                    </a:p>
                  </a:txBody>
                  <a:tcPr marL="91442" marR="9144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931</a:t>
                      </a:r>
                    </a:p>
                  </a:txBody>
                  <a:tcPr marL="91442" marR="9144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754"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TOTAL</a:t>
                      </a:r>
                    </a:p>
                  </a:txBody>
                  <a:tcPr marL="91442" marR="9144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1000</a:t>
                      </a:r>
                    </a:p>
                  </a:txBody>
                  <a:tcPr marL="91442" marR="91442"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3295" y="264695"/>
            <a:ext cx="5895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Now for habitat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1863" y="655721"/>
            <a:ext cx="318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n(n-1)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4873" y="1878942"/>
            <a:ext cx="318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20 x 19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4874" y="2639300"/>
            <a:ext cx="318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49 x 48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4873" y="3452070"/>
            <a:ext cx="318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931 X 930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30878" y="1857279"/>
            <a:ext cx="318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= 380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8768" y="2639300"/>
            <a:ext cx="318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= 882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88767" y="3452070"/>
            <a:ext cx="3188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= 865830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8767" y="4264840"/>
            <a:ext cx="3970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Add them all up = 867092</a:t>
            </a:r>
          </a:p>
        </p:txBody>
      </p:sp>
      <p:pic>
        <p:nvPicPr>
          <p:cNvPr id="15" name="Picture 2" descr="Image result for simpson's reciprocal inde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5" t="34201" r="18741" b="52282"/>
          <a:stretch/>
        </p:blipFill>
        <p:spPr bwMode="auto">
          <a:xfrm>
            <a:off x="9468852" y="2823966"/>
            <a:ext cx="1949117" cy="86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9301075" y="3809766"/>
            <a:ext cx="1058114" cy="5389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67063" y="5209674"/>
            <a:ext cx="3176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Now let’s do N(N-1)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3231254" y="4634172"/>
            <a:ext cx="209777" cy="6567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5494" y="6039852"/>
            <a:ext cx="3597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1000 x 999 = 999000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755231" y="3008632"/>
            <a:ext cx="7351295" cy="32158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27821" y="5579006"/>
            <a:ext cx="4078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D = 999000 / 867092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27821" y="6039852"/>
            <a:ext cx="3441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D = 1.15</a:t>
            </a:r>
          </a:p>
        </p:txBody>
      </p:sp>
    </p:spTree>
    <p:extLst>
      <p:ext uri="{BB962C8B-B14F-4D97-AF65-F5344CB8AC3E}">
        <p14:creationId xmlns:p14="http://schemas.microsoft.com/office/powerpoint/2010/main" val="204894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/>
      <p:bldP spid="21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0997-8FA9-9AA9-71DF-F476DC8C1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Biodiversity, Farming and Conservation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4E1F8-8511-1500-C0DD-E1A5AB55D2B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/>
              <a:t>Research Task</a:t>
            </a:r>
          </a:p>
          <a:p>
            <a:r>
              <a:rPr lang="en-GB"/>
              <a:t>Do a quick research on the following topics and summarise your findings in your student booklet</a:t>
            </a:r>
          </a:p>
          <a:p>
            <a:pPr lvl="1"/>
            <a:r>
              <a:rPr lang="en-GB"/>
              <a:t>What is a monoculture? </a:t>
            </a:r>
          </a:p>
          <a:p>
            <a:pPr lvl="1"/>
            <a:r>
              <a:rPr lang="en-GB"/>
              <a:t>How does farming as a monoculture affect the biodiversity of the land?</a:t>
            </a:r>
          </a:p>
          <a:p>
            <a:pPr lvl="1"/>
            <a:r>
              <a:rPr lang="en-GB"/>
              <a:t>How do farmers increase the yield of the crops or livestock?</a:t>
            </a:r>
          </a:p>
          <a:p>
            <a:pPr lvl="1"/>
            <a:r>
              <a:rPr lang="en-GB"/>
              <a:t>What environmental problems arise from these practises?</a:t>
            </a:r>
          </a:p>
          <a:p>
            <a:pPr lvl="1"/>
            <a:r>
              <a:rPr lang="en-GB"/>
              <a:t>How can farmers increase biodiversity on their agroecosystems?</a:t>
            </a:r>
          </a:p>
          <a:p>
            <a:pPr lvl="1"/>
            <a:r>
              <a:rPr lang="en-GB"/>
              <a:t>What alternative farming practises could be used to do this? </a:t>
            </a:r>
          </a:p>
        </p:txBody>
      </p:sp>
    </p:spTree>
    <p:extLst>
      <p:ext uri="{BB962C8B-B14F-4D97-AF65-F5344CB8AC3E}">
        <p14:creationId xmlns:p14="http://schemas.microsoft.com/office/powerpoint/2010/main" val="640968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/>
              <a:t>3.4.7 Investigating diversity</a:t>
            </a:r>
            <a:br>
              <a:rPr lang="en-GB"/>
            </a:br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112511C-E7E8-F91B-6593-C1C8EE1211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972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69E6E-1446-4CCA-35D1-AA0CA7BBD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Measuring Genetic 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FC012-0758-251D-47C3-6EF168392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/>
              <a:t>Genetic diversity within, or between species, can be made by comparing: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/>
              <a:t>the frequency of measurable or observable  characteristics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/>
              <a:t>the base sequence of DNA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/>
              <a:t>the base sequence of mRNA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/>
              <a:t>the amino acid sequence of the proteins encoded by DNA and mRNA.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06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Biodiversity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09600" indent="-609600">
              <a:buNone/>
            </a:pPr>
            <a:r>
              <a:rPr lang="en-GB" altLang="en-US" sz="2600"/>
              <a:t>Biodiversity i.e. all the variation that exists within and between all forms of life</a:t>
            </a:r>
          </a:p>
          <a:p>
            <a:pPr marL="609600" indent="-609600">
              <a:buNone/>
            </a:pPr>
            <a:r>
              <a:rPr lang="en-GB" altLang="en-US" sz="2600"/>
              <a:t>It can be considered at 3 different levels:</a:t>
            </a:r>
          </a:p>
          <a:p>
            <a:pPr marL="609600" indent="-609600">
              <a:buNone/>
            </a:pPr>
            <a:endParaRPr lang="en-GB" altLang="en-US" sz="2600"/>
          </a:p>
          <a:p>
            <a:pPr marL="609600" indent="-609600">
              <a:buFontTx/>
              <a:buAutoNum type="arabicPeriod"/>
            </a:pPr>
            <a:r>
              <a:rPr lang="en-GB" altLang="en-US" sz="2600" b="1" u="sng">
                <a:solidFill>
                  <a:srgbClr val="FF0000"/>
                </a:solidFill>
              </a:rPr>
              <a:t>Genetic diversity</a:t>
            </a:r>
            <a:r>
              <a:rPr lang="en-GB" altLang="en-US" sz="2600"/>
              <a:t>- </a:t>
            </a:r>
            <a:r>
              <a:rPr lang="en-MY" sz="26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variety of genes possessed by the individuals that make up a population of a species</a:t>
            </a:r>
          </a:p>
          <a:p>
            <a:pPr marL="609600" indent="-609600">
              <a:buFontTx/>
              <a:buAutoNum type="arabicPeriod"/>
            </a:pPr>
            <a:r>
              <a:rPr lang="en-GB" altLang="en-US" sz="2600" b="1" u="sng">
                <a:solidFill>
                  <a:srgbClr val="0000FF"/>
                </a:solidFill>
              </a:rPr>
              <a:t>Species diversity</a:t>
            </a:r>
            <a:r>
              <a:rPr lang="en-GB" altLang="en-US" sz="2600">
                <a:solidFill>
                  <a:srgbClr val="0000FF"/>
                </a:solidFill>
              </a:rPr>
              <a:t>- </a:t>
            </a:r>
            <a:r>
              <a:rPr lang="en-US" sz="2600">
                <a:effectLst/>
                <a:latin typeface="Calibri" panose="020F0502020204030204" pitchFamily="34" charset="0"/>
                <a:ea typeface="Arial Unicode MS"/>
              </a:rPr>
              <a:t>number of different species and number of different individuals of each species within any one </a:t>
            </a:r>
            <a:r>
              <a:rPr lang="en-US" sz="2600" b="1">
                <a:effectLst/>
                <a:latin typeface="Calibri" panose="020F0502020204030204" pitchFamily="34" charset="0"/>
                <a:ea typeface="Arial Unicode MS"/>
              </a:rPr>
              <a:t>community </a:t>
            </a:r>
            <a:r>
              <a:rPr lang="en-US" sz="2600">
                <a:effectLst/>
                <a:latin typeface="Calibri" panose="020F0502020204030204" pitchFamily="34" charset="0"/>
                <a:ea typeface="Arial Unicode MS"/>
              </a:rPr>
              <a:t>at a given time</a:t>
            </a:r>
            <a:endParaRPr lang="en-GB" sz="26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en-GB" altLang="en-US" sz="2600" b="1" u="sng">
                <a:solidFill>
                  <a:srgbClr val="CC0099"/>
                </a:solidFill>
              </a:rPr>
              <a:t>Ecosystem diversity</a:t>
            </a:r>
            <a:r>
              <a:rPr lang="en-GB" altLang="en-US" sz="2600"/>
              <a:t> - </a:t>
            </a:r>
            <a:r>
              <a:rPr lang="en-US" sz="2600">
                <a:effectLst/>
                <a:latin typeface="Calibri" panose="020F0502020204030204" pitchFamily="34" charset="0"/>
                <a:ea typeface="Arial Unicode MS"/>
              </a:rPr>
              <a:t>the range of different </a:t>
            </a:r>
            <a:r>
              <a:rPr lang="en-US" sz="2600" b="1">
                <a:effectLst/>
                <a:latin typeface="Calibri" panose="020F0502020204030204" pitchFamily="34" charset="0"/>
                <a:ea typeface="Arial Unicode MS"/>
              </a:rPr>
              <a:t>habitats</a:t>
            </a:r>
            <a:r>
              <a:rPr lang="en-US" sz="2600">
                <a:effectLst/>
                <a:latin typeface="Calibri" panose="020F0502020204030204" pitchFamily="34" charset="0"/>
                <a:ea typeface="Arial Unicode MS"/>
              </a:rPr>
              <a:t> from a small local habitat to the entire Earth.</a:t>
            </a:r>
            <a:endParaRPr lang="en-GB" altLang="en-US" sz="2600" b="1" u="sng">
              <a:solidFill>
                <a:srgbClr val="CC0099"/>
              </a:solidFill>
            </a:endParaRPr>
          </a:p>
          <a:p>
            <a:pPr marL="609600" indent="-609600">
              <a:buNone/>
            </a:pPr>
            <a:endParaRPr lang="en-GB" altLang="en-US" sz="2600"/>
          </a:p>
          <a:p>
            <a:pPr marL="0" indent="0">
              <a:buNone/>
            </a:pPr>
            <a:r>
              <a:rPr lang="en-GB" altLang="en-US" sz="2600"/>
              <a:t>Biodiversity is very important for the resilience of ecosystems, it allows them to resist changes in the environment. </a:t>
            </a:r>
          </a:p>
          <a:p>
            <a:pPr marL="0" indent="0">
              <a:buNone/>
            </a:pPr>
            <a:r>
              <a:rPr lang="en-GB" altLang="en-US" sz="2600"/>
              <a:t>Biodiversity is an important indicator of a habitats health.</a:t>
            </a:r>
          </a:p>
          <a:p>
            <a:pPr marL="609600" indent="-609600">
              <a:buNone/>
            </a:pPr>
            <a:endParaRPr lang="en-GB" altLang="en-US" sz="2000"/>
          </a:p>
          <a:p>
            <a:pPr marL="0" indent="0">
              <a:buNone/>
            </a:pPr>
            <a:endParaRPr lang="en-GB" altLang="en-US" sz="2000" b="1" u="sng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91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1A621-AC8C-2373-F963-FEB2089C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M</a:t>
            </a:r>
            <a:r>
              <a:rPr lang="en-GB" sz="4400"/>
              <a:t>easurable or observable characteristics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FEC46-BECD-58D2-C14E-BDDF7F563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9527"/>
            <a:ext cx="10972800" cy="4796638"/>
          </a:xfrm>
        </p:spPr>
        <p:txBody>
          <a:bodyPr>
            <a:normAutofit fontScale="92500" lnSpcReduction="20000"/>
          </a:bodyPr>
          <a:lstStyle/>
          <a:p>
            <a:r>
              <a:rPr lang="en-GB" sz="2400" b="0" i="0">
                <a:effectLst/>
              </a:rPr>
              <a:t>Comparing characteristics of different individuals is usually the </a:t>
            </a:r>
            <a:r>
              <a:rPr lang="en-GB" sz="2400" b="1" i="0">
                <a:solidFill>
                  <a:srgbClr val="C00000"/>
                </a:solidFill>
                <a:effectLst/>
              </a:rPr>
              <a:t>quickest but least reliable</a:t>
            </a:r>
            <a:r>
              <a:rPr lang="en-GB" sz="2400" b="0" i="0">
                <a:effectLst/>
              </a:rPr>
              <a:t> form of determining genetic diversity</a:t>
            </a:r>
          </a:p>
          <a:p>
            <a:r>
              <a:rPr lang="en-GB" sz="2400" b="0" i="0">
                <a:effectLst/>
              </a:rPr>
              <a:t>This method was used successfully to classify organisms into the taxonomic hierarchy for hundreds of years before DNA sequencing (See taxonomy presentation)</a:t>
            </a:r>
          </a:p>
          <a:p>
            <a:r>
              <a:rPr lang="en-GB" sz="2400" b="0" i="0">
                <a:effectLst/>
              </a:rPr>
              <a:t>Characteristics that could be measured include: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400" b="0" i="0">
                <a:effectLst/>
              </a:rPr>
              <a:t>Number of legs or number of petals</a:t>
            </a:r>
          </a:p>
          <a:p>
            <a:r>
              <a:rPr lang="en-GB" sz="2400" b="0" i="0">
                <a:effectLst/>
              </a:rPr>
              <a:t>Characteristics that could be observed: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400" b="0" i="0">
                <a:effectLst/>
              </a:rPr>
              <a:t>Colour or patterns on fur/scales/feathers</a:t>
            </a:r>
          </a:p>
          <a:p>
            <a:r>
              <a:rPr lang="en-GB" sz="2400" b="0" i="0">
                <a:effectLst/>
              </a:rPr>
              <a:t>The problem with this method is that it is not precise enough if only one characteristic is looked at, for example, many animals have four legs</a:t>
            </a:r>
          </a:p>
          <a:p>
            <a:r>
              <a:rPr lang="en-GB" sz="2400" b="0" i="0">
                <a:effectLst/>
              </a:rPr>
              <a:t>It can be useful if a species has unique characteristics such as tigers</a:t>
            </a:r>
          </a:p>
          <a:p>
            <a:r>
              <a:rPr lang="en-GB" sz="2400" b="0" i="0">
                <a:effectLst/>
              </a:rPr>
              <a:t>Often if two species cannot be distinguished from their observable characteristics, measurable characteristics will give a better understanding of the similarities and differences</a:t>
            </a:r>
          </a:p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465921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932A0-BA3C-AF23-7A18-919AFC78E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0496"/>
          </a:xfrm>
        </p:spPr>
        <p:txBody>
          <a:bodyPr/>
          <a:lstStyle/>
          <a:p>
            <a:r>
              <a:rPr lang="en-GB"/>
              <a:t>DNA Analysis and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D2CEB-0B06-4212-1A03-277DAB2AA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0255"/>
            <a:ext cx="10972800" cy="5523107"/>
          </a:xfrm>
        </p:spPr>
        <p:txBody>
          <a:bodyPr>
            <a:normAutofit fontScale="5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>
                <a:effectLst/>
              </a:rPr>
              <a:t>DNA sequence analysis has replaced using characteristics as a means of determining genetic diversity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1" i="0">
                <a:effectLst/>
              </a:rPr>
              <a:t>DNA is extracted</a:t>
            </a:r>
            <a:r>
              <a:rPr lang="en-GB" sz="3600" b="0" i="0">
                <a:effectLst/>
              </a:rPr>
              <a:t> from the nuclei of cells taken from an organism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3600" b="0" i="0">
                <a:effectLst/>
              </a:rPr>
              <a:t>DNA can be extracted from blood or skin samples from living organisms or from fossils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>
                <a:effectLst/>
              </a:rPr>
              <a:t>The extracted DNA is processed, analysed and the </a:t>
            </a:r>
            <a:r>
              <a:rPr lang="en-GB" sz="3600" b="1" i="0">
                <a:effectLst/>
              </a:rPr>
              <a:t>base sequence is obtained</a:t>
            </a:r>
            <a:endParaRPr lang="en-GB" sz="3600" b="0" i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>
                <a:effectLst/>
              </a:rPr>
              <a:t>The </a:t>
            </a:r>
            <a:r>
              <a:rPr lang="en-GB" sz="3600" b="1" i="0">
                <a:effectLst/>
              </a:rPr>
              <a:t>base sequence is compared</a:t>
            </a:r>
            <a:r>
              <a:rPr lang="en-GB" sz="3600" b="0" i="0">
                <a:effectLst/>
              </a:rPr>
              <a:t> to that of other organisms to determine evolutionary relationships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3600" b="0" i="0">
                <a:effectLst/>
              </a:rPr>
              <a:t>The more similarities there are in the DNA base sequence, the more closely related (in that the less distant the species separation) members of different species are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3600" b="0" i="0">
                <a:effectLst/>
              </a:rPr>
              <a:t>Computers can be used to highlight matches between the DNA samples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>
                <a:effectLst/>
              </a:rPr>
              <a:t>The </a:t>
            </a:r>
            <a:r>
              <a:rPr lang="en-GB" sz="3600" b="1" i="0">
                <a:effectLst/>
              </a:rPr>
              <a:t>differences between the nucleotide sequences</a:t>
            </a:r>
            <a:r>
              <a:rPr lang="en-GB" sz="3600" b="0" i="0">
                <a:effectLst/>
              </a:rPr>
              <a:t> (DNA) of different individuals can provide a lot of information: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3600" b="0" i="0">
                <a:effectLst/>
              </a:rPr>
              <a:t>The </a:t>
            </a:r>
            <a:r>
              <a:rPr lang="en-GB" sz="3600" b="1" i="0">
                <a:effectLst/>
              </a:rPr>
              <a:t>more similar</a:t>
            </a:r>
            <a:r>
              <a:rPr lang="en-GB" sz="3600" b="0" i="0">
                <a:effectLst/>
              </a:rPr>
              <a:t> the sequence the </a:t>
            </a:r>
            <a:r>
              <a:rPr lang="en-GB" sz="3600" b="1" i="0">
                <a:effectLst/>
              </a:rPr>
              <a:t>more closely related</a:t>
            </a:r>
            <a:r>
              <a:rPr lang="en-GB" sz="3600" b="0" i="0">
                <a:effectLst/>
              </a:rPr>
              <a:t> the species are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3600" b="0" i="0">
                <a:effectLst/>
              </a:rPr>
              <a:t>Two groups of organisms with very similar DNA will have separated into separate species more recently than two groups with less similarity in their DNA sequences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600" b="0" i="0">
                <a:effectLst/>
              </a:rPr>
              <a:t>DNA sequence analysis and comparison can also be used to create family trees that show the </a:t>
            </a:r>
            <a:r>
              <a:rPr lang="en-GB" sz="3600" b="1" i="0">
                <a:effectLst/>
              </a:rPr>
              <a:t>evolutionary relationships </a:t>
            </a:r>
            <a:r>
              <a:rPr lang="en-GB" sz="3600" b="0" i="0">
                <a:effectLst/>
              </a:rPr>
              <a:t>between species</a:t>
            </a:r>
          </a:p>
        </p:txBody>
      </p:sp>
    </p:spTree>
    <p:extLst>
      <p:ext uri="{BB962C8B-B14F-4D97-AF65-F5344CB8AC3E}">
        <p14:creationId xmlns:p14="http://schemas.microsoft.com/office/powerpoint/2010/main" val="726645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92D41-2699-50BA-10F0-CE28EE1B2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mRNA Analysis and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077B8-794D-1CEF-415A-AC3DBE115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81090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3100" b="0" i="0">
                <a:effectLst/>
              </a:rPr>
              <a:t>mRNA is often </a:t>
            </a:r>
            <a:r>
              <a:rPr lang="en-GB" sz="3100" b="1" i="0">
                <a:effectLst/>
              </a:rPr>
              <a:t>easier to isolate</a:t>
            </a:r>
            <a:r>
              <a:rPr lang="en-GB" sz="3100" b="0" i="0">
                <a:effectLst/>
              </a:rPr>
              <a:t> from cells than DNA as it is found in the </a:t>
            </a:r>
            <a:r>
              <a:rPr lang="en-GB" sz="3100" b="1" i="0">
                <a:effectLst/>
              </a:rPr>
              <a:t>cytoplasm</a:t>
            </a:r>
            <a:r>
              <a:rPr lang="en-GB" sz="3100" b="0" i="0">
                <a:effectLst/>
              </a:rPr>
              <a:t> and there are usually </a:t>
            </a:r>
            <a:r>
              <a:rPr lang="en-GB" sz="3100" b="1" i="0">
                <a:effectLst/>
              </a:rPr>
              <a:t>multiple copies</a:t>
            </a:r>
            <a:r>
              <a:rPr lang="en-GB" sz="3100" b="0" i="0">
                <a:effectLst/>
              </a:rPr>
              <a:t> of the same mRNA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100" b="0" i="0">
                <a:effectLst/>
              </a:rPr>
              <a:t>Collected mRNA from an individual can be used as a template to </a:t>
            </a:r>
            <a:r>
              <a:rPr lang="en-GB" sz="3100" b="1" i="0">
                <a:effectLst/>
              </a:rPr>
              <a:t>produce cDNA</a:t>
            </a:r>
            <a:r>
              <a:rPr lang="en-GB" sz="3100" b="0" i="0">
                <a:effectLst/>
              </a:rPr>
              <a:t> (complementary DNA)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3100" b="0" i="0">
                <a:effectLst/>
              </a:rPr>
              <a:t>The first strand of cDNA produced is complementary to the mRNA (the same as the template strand of the DNA)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3100" b="0" i="0">
                <a:effectLst/>
              </a:rPr>
              <a:t>The first strand is then used to produce a second cDNA strand which is the same as the coding strand of DNA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3100" b="0" i="0">
                <a:effectLst/>
              </a:rPr>
              <a:t>Unlike the original DNA in the nucleus, the cDNA contains </a:t>
            </a:r>
            <a:r>
              <a:rPr lang="en-GB" sz="3100" b="1" i="0">
                <a:effectLst/>
              </a:rPr>
              <a:t>only the coding regions</a:t>
            </a:r>
            <a:r>
              <a:rPr lang="en-GB" sz="3100" b="0" i="0">
                <a:effectLst/>
              </a:rPr>
              <a:t> of the gene (exons) and </a:t>
            </a:r>
            <a:r>
              <a:rPr lang="en-GB" sz="3100" b="1" i="0">
                <a:effectLst/>
              </a:rPr>
              <a:t>no introns</a:t>
            </a:r>
            <a:endParaRPr lang="en-GB" sz="3100" b="0" i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3100" b="0" i="0">
                <a:effectLst/>
              </a:rPr>
              <a:t>It is important to compare the same mRNA between samples.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3100" b="0" i="0">
                <a:effectLst/>
              </a:rPr>
              <a:t>mRNA for a known, universal protein is often used and compared, for example, cytochrome-c (from the electron transport chain)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3100" b="0" i="0">
                <a:effectLst/>
              </a:rPr>
              <a:t>Primers can be used that bind to specific sequences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37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898B-9EAD-D3D9-B8D8-6EB2D0B5C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Amino Acid Sequence Analysis and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08AE5-6617-B9A8-83A2-7D23F0512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900" b="0" i="0">
                <a:effectLst/>
              </a:rPr>
              <a:t>Similarly to mRNA, proteins are often easier to isolate from the cell than DNA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900" b="0" i="0">
                <a:effectLst/>
              </a:rPr>
              <a:t>The sequence of amino acids of the same protein can be compared between individuals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900" b="0" i="0">
                <a:effectLst/>
              </a:rPr>
              <a:t>The protein chosen must be found in all the individuals/species being compared </a:t>
            </a:r>
            <a:r>
              <a:rPr lang="en-GB" sz="2900" b="0" i="0" err="1">
                <a:effectLst/>
              </a:rPr>
              <a:t>eg.</a:t>
            </a:r>
            <a:r>
              <a:rPr lang="en-GB" sz="2900" b="0" i="0">
                <a:effectLst/>
              </a:rPr>
              <a:t> haemoglobin is used for many animals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900" b="0" i="0">
                <a:effectLst/>
              </a:rPr>
              <a:t>Amino acid sequences can also be determined from mRNA sequencing if the 'frame' is known (the correct start codon is determined)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900" b="0" i="0">
                <a:effectLst/>
              </a:rPr>
              <a:t>Amino acid sequences of proteins </a:t>
            </a:r>
            <a:r>
              <a:rPr lang="en-GB" sz="2900" b="1" i="0">
                <a:effectLst/>
              </a:rPr>
              <a:t>evolve much slower than DNA</a:t>
            </a:r>
            <a:r>
              <a:rPr lang="en-GB" sz="2900" b="0" i="0">
                <a:effectLst/>
              </a:rPr>
              <a:t>, especially if the protein is of high importance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900" b="0" i="0">
                <a:effectLst/>
              </a:rPr>
              <a:t>Therefore, it is likely that closely related species (</a:t>
            </a:r>
            <a:r>
              <a:rPr lang="en-GB" sz="2900" b="0" i="0" err="1">
                <a:effectLst/>
              </a:rPr>
              <a:t>eg.</a:t>
            </a:r>
            <a:r>
              <a:rPr lang="en-GB" sz="2900" b="0" i="0">
                <a:effectLst/>
              </a:rPr>
              <a:t> humans and chimpanzees) will have the same amino acid sequence even though these species split from their common ancestors millions of years ago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2900" b="0" i="0">
                <a:effectLst/>
              </a:rPr>
              <a:t>This is because the shape, and therefore function and specificity, of a protein is determined by the amino acid sequence as the position of amino acids determines the intermolecular forces between R groups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563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715F4-6A2A-0658-3374-EBC3A1686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Cement your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21D4-F6F5-F762-3A0B-4BB1E1335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Short video explaining how sequencing occurs – put </a:t>
            </a:r>
            <a:r>
              <a:rPr lang="en-GB" err="1"/>
              <a:t>qs</a:t>
            </a:r>
            <a:r>
              <a:rPr lang="en-GB"/>
              <a:t> about video in booklet</a:t>
            </a:r>
          </a:p>
          <a:p>
            <a:r>
              <a:rPr lang="en-GB" sz="2000">
                <a:hlinkClick r:id="rId2"/>
              </a:rPr>
              <a:t>https://www.youtube.com/watch?v=BQWGSqJHVsA</a:t>
            </a:r>
            <a:endParaRPr lang="en-GB" sz="2000"/>
          </a:p>
          <a:p>
            <a:r>
              <a:rPr lang="en-GB"/>
              <a:t>Mr Anderson links taxonomy and DNA sequencing</a:t>
            </a:r>
          </a:p>
          <a:p>
            <a:r>
              <a:rPr lang="en-GB" sz="2000">
                <a:hlinkClick r:id="rId2"/>
              </a:rPr>
              <a:t>https://www.youtube.com/watch?v=BQWGSqJHVsA</a:t>
            </a:r>
            <a:r>
              <a:rPr lang="en-GB" sz="2000"/>
              <a:t> </a:t>
            </a:r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747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7AA8-13E7-1FA3-483D-0611B3D17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Measuring species in the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9C06C-C7E2-1375-8130-D5F096673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2411"/>
            <a:ext cx="10972800" cy="4793753"/>
          </a:xfrm>
        </p:spPr>
        <p:txBody>
          <a:bodyPr>
            <a:normAutofit fontScale="92500" lnSpcReduction="10000"/>
          </a:bodyPr>
          <a:lstStyle/>
          <a:p>
            <a:r>
              <a:rPr lang="en-GB" sz="2800"/>
              <a:t>It is impossible to count every single member of a species within a habitat.  Therefore samples are made that should represent the population as a whole</a:t>
            </a:r>
          </a:p>
          <a:p>
            <a:r>
              <a:rPr lang="en-GB" sz="2800" b="1">
                <a:solidFill>
                  <a:srgbClr val="C00000"/>
                </a:solidFill>
              </a:rPr>
              <a:t>Quantitative measurements </a:t>
            </a:r>
            <a:r>
              <a:rPr lang="en-GB" sz="2800"/>
              <a:t>of species are made by sampling a habitat to ensure that:  </a:t>
            </a:r>
          </a:p>
          <a:p>
            <a:r>
              <a:rPr lang="en-GB" sz="2800"/>
              <a:t>Methods </a:t>
            </a:r>
            <a:r>
              <a:rPr lang="en-GB" sz="2800" b="1">
                <a:solidFill>
                  <a:srgbClr val="C00000"/>
                </a:solidFill>
              </a:rPr>
              <a:t>avoid bias </a:t>
            </a:r>
            <a:r>
              <a:rPr lang="en-GB" sz="2800"/>
              <a:t>otherwise data will be inaccurate</a:t>
            </a:r>
          </a:p>
          <a:p>
            <a:r>
              <a:rPr lang="en-GB" sz="2800" b="1">
                <a:solidFill>
                  <a:srgbClr val="C00000"/>
                </a:solidFill>
              </a:rPr>
              <a:t>Repeats</a:t>
            </a:r>
            <a:r>
              <a:rPr lang="en-GB" sz="2800"/>
              <a:t> are made to minimise the impact of chance so data is </a:t>
            </a:r>
            <a:r>
              <a:rPr lang="en-GB" sz="2800" b="1">
                <a:solidFill>
                  <a:srgbClr val="C00000"/>
                </a:solidFill>
              </a:rPr>
              <a:t>reliable and representative.  </a:t>
            </a:r>
          </a:p>
          <a:p>
            <a:r>
              <a:rPr lang="en-GB" sz="2800"/>
              <a:t>Sampling is done in 2 ways:</a:t>
            </a:r>
          </a:p>
          <a:p>
            <a:pPr lvl="1"/>
            <a:r>
              <a:rPr lang="en-GB"/>
              <a:t>Random sampling</a:t>
            </a:r>
          </a:p>
          <a:p>
            <a:pPr lvl="1"/>
            <a:r>
              <a:rPr lang="en-GB"/>
              <a:t>Systematic sampling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326786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66371"/>
          </a:xfrm>
        </p:spPr>
        <p:txBody>
          <a:bodyPr/>
          <a:lstStyle/>
          <a:p>
            <a:r>
              <a:rPr lang="en-GB"/>
              <a:t>Using quadrats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34441"/>
            <a:ext cx="10972800" cy="51241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/>
              <a:t>The quadrat method is used primarily in studies of plant populations, or where animals are immobile.</a:t>
            </a:r>
          </a:p>
          <a:p>
            <a:pPr marL="0" indent="0">
              <a:buNone/>
            </a:pPr>
            <a:endParaRPr lang="en-GB" sz="2400"/>
          </a:p>
          <a:p>
            <a:r>
              <a:rPr lang="en-GB" sz="2400" b="1"/>
              <a:t>Size of quadrat </a:t>
            </a:r>
            <a:r>
              <a:rPr lang="en-GB" sz="2400"/>
              <a:t>– depends on size of plants/animals and their distribution.</a:t>
            </a:r>
          </a:p>
          <a:p>
            <a:pPr marL="457200" lvl="1" indent="0">
              <a:buNone/>
            </a:pPr>
            <a:r>
              <a:rPr lang="en-GB" sz="2400"/>
              <a:t>	Larger species = larger quadrats</a:t>
            </a:r>
          </a:p>
          <a:p>
            <a:pPr marL="457200" lvl="1" indent="0">
              <a:buNone/>
            </a:pPr>
            <a:r>
              <a:rPr lang="en-GB" sz="2400"/>
              <a:t>	Species not evenly distributed = larger number of smaller quadrats</a:t>
            </a:r>
          </a:p>
          <a:p>
            <a:pPr marL="457200" lvl="1" indent="0">
              <a:buNone/>
            </a:pPr>
            <a:endParaRPr lang="en-GB" sz="240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sz="2400" b="1"/>
              <a:t>Number of sample quadrats taken</a:t>
            </a:r>
            <a:r>
              <a:rPr lang="en-GB" sz="2400"/>
              <a:t> </a:t>
            </a:r>
          </a:p>
          <a:p>
            <a:pPr marL="0" lvl="1" indent="0">
              <a:buNone/>
            </a:pPr>
            <a:r>
              <a:rPr lang="en-GB" sz="2400"/>
              <a:t>	More sample quadrat = more reliable results</a:t>
            </a:r>
          </a:p>
          <a:p>
            <a:pPr marL="0" lvl="1" indent="0">
              <a:buNone/>
            </a:pPr>
            <a:r>
              <a:rPr lang="en-GB" sz="2400"/>
              <a:t>	Greater number of species present = more quadrats samples needed</a:t>
            </a:r>
          </a:p>
          <a:p>
            <a:pPr marL="0" lvl="1" indent="0">
              <a:buNone/>
            </a:pPr>
            <a:endParaRPr lang="en-GB" sz="2400"/>
          </a:p>
          <a:p>
            <a:pPr marL="0" lvl="1" indent="0">
              <a:buNone/>
            </a:pPr>
            <a:r>
              <a:rPr lang="en-GB" sz="2400"/>
              <a:t>If you only took one sample, there is a very high likelihood that you could place the quadrat on an unrepresentative patch of ground.  Repeating many times ensures that your results can be used to calculate a mean average that is close to the </a:t>
            </a:r>
            <a:r>
              <a:rPr lang="en-GB" sz="2400" u="sng"/>
              <a:t>true mean.</a:t>
            </a:r>
            <a:endParaRPr lang="en-GB" sz="2400"/>
          </a:p>
          <a:p>
            <a:pPr marL="0" lvl="1" indent="0">
              <a:buNone/>
            </a:pP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94190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40928"/>
          </a:xfrm>
        </p:spPr>
        <p:txBody>
          <a:bodyPr/>
          <a:lstStyle/>
          <a:p>
            <a:r>
              <a:rPr lang="en-GB"/>
              <a:t>Frame and Grid Quadrats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183" y="1115566"/>
            <a:ext cx="10242946" cy="2256044"/>
          </a:xfrm>
        </p:spPr>
        <p:txBody>
          <a:bodyPr>
            <a:normAutofit/>
          </a:bodyPr>
          <a:lstStyle/>
          <a:p>
            <a:r>
              <a:rPr lang="en-GB" sz="2000"/>
              <a:t>Squares of different sizes used to look at plant communities and small slow moving invertebrates.  </a:t>
            </a:r>
          </a:p>
          <a:p>
            <a:r>
              <a:rPr lang="en-GB" sz="2000"/>
              <a:t>Can be used to look at abundance of species or simply species diversity</a:t>
            </a:r>
          </a:p>
          <a:p>
            <a:r>
              <a:rPr lang="en-GB" sz="2000"/>
              <a:t>It is assumed that the contents of a quadrat is representative of the whole sampling area</a:t>
            </a:r>
          </a:p>
          <a:p>
            <a:r>
              <a:rPr lang="en-GB" sz="2000"/>
              <a:t>Placed in different locations and abundance of each species recorded.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26" y="3676649"/>
            <a:ext cx="379183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4"/>
          <a:stretch/>
        </p:blipFill>
        <p:spPr bwMode="auto">
          <a:xfrm>
            <a:off x="385741" y="3676649"/>
            <a:ext cx="36576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71" y="3676649"/>
            <a:ext cx="351472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886950" y="2723910"/>
            <a:ext cx="20345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rgbClr val="FF0000"/>
                </a:solidFill>
              </a:rPr>
              <a:t>Random sampling with a frame quadrat video</a:t>
            </a:r>
          </a:p>
          <a:p>
            <a:r>
              <a:rPr lang="en-GB" sz="800">
                <a:hlinkClick r:id="rId5"/>
              </a:rPr>
              <a:t>http://www.bing.com/videos/search?q=using+quadrats&amp;&amp;view=detail&amp;mid=45D8E03FDC5EF69EC1E545D8E03FDC5EF69EC1E5&amp;FORM=VRDGAR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30535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GB"/>
              <a:t>Random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56" y="854242"/>
            <a:ext cx="10972800" cy="6610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/>
              <a:t>This is used where you are sampling a habitat as a whole.</a:t>
            </a:r>
          </a:p>
          <a:p>
            <a:endParaRPr lang="en-GB" sz="2600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488" y="1701598"/>
            <a:ext cx="4828281" cy="31142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856" y="1720840"/>
            <a:ext cx="64510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 out 2 long tapes at right angles in the study area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 a series of coordinates by using random numbers taken from a table or computer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a quadrat at the intersection of each pair of coordinates and record number of individuals of the target species is then counted in each of the chosen quadrats.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 this at least 10 times to get representative data</a:t>
            </a:r>
          </a:p>
        </p:txBody>
      </p:sp>
    </p:spTree>
    <p:extLst>
      <p:ext uri="{BB962C8B-B14F-4D97-AF65-F5344CB8AC3E}">
        <p14:creationId xmlns:p14="http://schemas.microsoft.com/office/powerpoint/2010/main" val="320460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25CEF-1E4F-9F39-AF55-577BFD40C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Systematic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1ECE5-1D01-0D6E-CD45-4AB1B4A5B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6351"/>
            <a:ext cx="10972800" cy="32608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200"/>
              <a:t>To investigate changes in habitats where there is an environmental gradient e.g. going from a shady habitat into a sunny one.</a:t>
            </a:r>
          </a:p>
          <a:p>
            <a:pPr marL="0" indent="0">
              <a:buNone/>
            </a:pPr>
            <a:endParaRPr lang="en-GB" sz="3200"/>
          </a:p>
          <a:p>
            <a:pPr marL="0" indent="0">
              <a:buNone/>
            </a:pPr>
            <a:r>
              <a:rPr lang="en-GB" b="1"/>
              <a:t>Method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Place a tape measure along the gradient which acts as a transect.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Place your quadrat at regular intervals along the transect and record the number of species and numbers of individuals in the quadrat.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Repeat the entire transect to collect representative results.</a:t>
            </a:r>
          </a:p>
          <a:p>
            <a:pPr marL="514350" indent="-514350">
              <a:buFont typeface="+mj-lt"/>
              <a:buAutoNum type="arabicPeriod"/>
            </a:pPr>
            <a:endParaRPr lang="en-GB"/>
          </a:p>
        </p:txBody>
      </p:sp>
      <p:pic>
        <p:nvPicPr>
          <p:cNvPr id="1026" name="Picture 2" descr="Line and Belt Transects, downloadable AS &amp; A Level Biology revision notes">
            <a:extLst>
              <a:ext uri="{FF2B5EF4-FFF2-40B4-BE49-F238E27FC236}">
                <a16:creationId xmlns:a16="http://schemas.microsoft.com/office/drawing/2014/main" id="{7D47AD34-29D0-55F3-EA47-3DE968FA2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57300" y="4193452"/>
            <a:ext cx="9144000" cy="238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61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Genetic Diversity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ln w="381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GB" altLang="en-US" sz="2400"/>
              <a:t>Genetic diversity is the variation of alleles within a species or a population of a species at a given time.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13A9B3-72E7-CC04-06B7-47702A28C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773" y="2586125"/>
            <a:ext cx="7140455" cy="41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714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Mean &amp; Standard Deviation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711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In quantitative investigations of variation within a species, many samples will be taken (for reliability) and then the mean and the standard deviation are calculated.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You </a:t>
            </a:r>
            <a:r>
              <a:rPr lang="en-GB" b="1">
                <a:solidFill>
                  <a:srgbClr val="C00000"/>
                </a:solidFill>
              </a:rPr>
              <a:t>will not have to calculate standard deviation </a:t>
            </a:r>
            <a:r>
              <a:rPr lang="en-GB"/>
              <a:t>in your exam but you will need to interpret it and explain what it shows.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10C4F8-8BA4-C11F-1E0A-DA837CC0B567}"/>
              </a:ext>
            </a:extLst>
          </p:cNvPr>
          <p:cNvSpPr txBox="1"/>
          <p:nvPr/>
        </p:nvSpPr>
        <p:spPr>
          <a:xfrm>
            <a:off x="609600" y="5690681"/>
            <a:ext cx="2571345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/>
              <a:t>Alex video explaining SD</a:t>
            </a:r>
          </a:p>
          <a:p>
            <a:r>
              <a:rPr lang="en-GB" err="1">
                <a:hlinkClick r:id="rId2"/>
              </a:rPr>
              <a:t>stdev</a:t>
            </a:r>
            <a:r>
              <a:rPr lang="en-GB">
                <a:hlinkClick r:id="rId2"/>
              </a:rPr>
              <a:t> - YouTube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320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Variation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8277225" y="1166018"/>
            <a:ext cx="3680848" cy="53868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/>
              <a:t>For each of these species consider: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/>
              <a:t>What features could vary?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/>
              <a:t>How features could be influenced by genes?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/>
              <a:t>How features could be influenced by the environment?</a:t>
            </a:r>
          </a:p>
          <a:p>
            <a:pPr marL="457200" indent="-457200">
              <a:buFont typeface="+mj-lt"/>
              <a:buAutoNum type="arabicPeriod"/>
            </a:pPr>
            <a:endParaRPr lang="en-GB" sz="2200"/>
          </a:p>
          <a:p>
            <a:pPr marL="0" indent="0">
              <a:buNone/>
            </a:pPr>
            <a:r>
              <a:rPr lang="en-US" sz="2200"/>
              <a:t>Variation is the result of either genetic differences or environmental factors or a combination of both.</a:t>
            </a:r>
            <a:r>
              <a:rPr lang="en-GB" sz="2200"/>
              <a:t> </a:t>
            </a:r>
          </a:p>
          <a:p>
            <a:pPr marL="342900" indent="-342900">
              <a:buAutoNum type="alphaLcParenBoth"/>
            </a:pPr>
            <a:endParaRPr lang="en-GB" sz="22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780" y="3792238"/>
            <a:ext cx="3680848" cy="2760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1793" b="11576"/>
          <a:stretch/>
        </p:blipFill>
        <p:spPr>
          <a:xfrm>
            <a:off x="4300780" y="1524531"/>
            <a:ext cx="3537135" cy="20302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73" y="4064104"/>
            <a:ext cx="3346269" cy="22169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785" y="1526768"/>
            <a:ext cx="2970243" cy="221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3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Continuous Variation &amp; Normal Distribution Curve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FC2612-D590-4AE5-59EF-E104D6810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3212" y="1600201"/>
            <a:ext cx="384918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/>
              <a:t>In Biology, continuous variation within a species usually fits a normal distribution pattern</a:t>
            </a:r>
          </a:p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3" y="1600201"/>
            <a:ext cx="7132502" cy="42972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063" y="5533697"/>
            <a:ext cx="88602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u="sng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u="sng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u="sng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80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70" y="2580733"/>
            <a:ext cx="4700043" cy="3144072"/>
          </a:xfrm>
          <a:prstGeom prst="rect">
            <a:avLst/>
          </a:prstGeom>
        </p:spPr>
      </p:pic>
      <p:pic>
        <p:nvPicPr>
          <p:cNvPr id="2050" name="Picture 2" descr="http://www.ypte.org.uk/UserFiles/Image/rocky_seashore_dorset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980" y="2564955"/>
            <a:ext cx="4290301" cy="322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4.bp.blogspot.com/-_ejIxdn-MPU/TclG9womQpI/AAAAAAAADcY/IZTGfi3SQis/s1600/periwinkles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6"/>
          <a:stretch/>
        </p:blipFill>
        <p:spPr bwMode="auto">
          <a:xfrm>
            <a:off x="5347303" y="1535039"/>
            <a:ext cx="1702677" cy="186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06295" y="1090919"/>
            <a:ext cx="4434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u="sng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u="sng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u="sng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370" y="5462053"/>
            <a:ext cx="10703911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therefore conclude that there is the same number of periwinkles/rock at location A and B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949EA3-BEB4-23A4-1640-5BBF58A7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5635"/>
          </a:xfrm>
        </p:spPr>
        <p:txBody>
          <a:bodyPr/>
          <a:lstStyle/>
          <a:p>
            <a:r>
              <a:rPr lang="en-GB"/>
              <a:t>Worked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D59FF-3821-FAC6-B5E4-DC9EADF05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0" y="1221580"/>
            <a:ext cx="4220234" cy="1483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/>
              <a:t>Location A</a:t>
            </a:r>
          </a:p>
          <a:p>
            <a:r>
              <a:rPr lang="en-US" sz="2600"/>
              <a:t>Mean number of periwinkles /rock is 52</a:t>
            </a:r>
          </a:p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9D34E2-E9FB-E35A-5DDA-E3BFD2920CFE}"/>
              </a:ext>
            </a:extLst>
          </p:cNvPr>
          <p:cNvSpPr txBox="1">
            <a:spLocks/>
          </p:cNvSpPr>
          <p:nvPr/>
        </p:nvSpPr>
        <p:spPr>
          <a:xfrm>
            <a:off x="7406295" y="1221580"/>
            <a:ext cx="4515739" cy="1483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600" b="1"/>
              <a:t>Location B</a:t>
            </a:r>
          </a:p>
          <a:p>
            <a:r>
              <a:rPr lang="en-US" sz="2600"/>
              <a:t>Mean number of periwinkles /rock is 52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41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sz="4800"/>
            </a:br>
            <a:r>
              <a:rPr lang="en-GB" sz="4800"/>
              <a:t>Problems with this conclusion</a:t>
            </a:r>
            <a:br>
              <a:rPr lang="en-GB" sz="4800"/>
            </a:br>
            <a:endParaRPr lang="en-GB" sz="480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C0E23C-9959-E243-D33F-657C99801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Were the samples the same size? </a:t>
            </a:r>
          </a:p>
          <a:p>
            <a:endParaRPr lang="en-US"/>
          </a:p>
          <a:p>
            <a:r>
              <a:rPr lang="en-US"/>
              <a:t>Was this similarity just chance? A scientific conclusion should always consider that it is possible that the similarity is just chance</a:t>
            </a:r>
          </a:p>
          <a:p>
            <a:endParaRPr lang="en-US"/>
          </a:p>
          <a:p>
            <a:r>
              <a:rPr lang="en-US"/>
              <a:t>What was the spread of the data? One set could have been more spread out than the other.</a:t>
            </a:r>
          </a:p>
          <a:p>
            <a:endParaRPr lang="en-US"/>
          </a:p>
          <a:p>
            <a:r>
              <a:rPr lang="en-US"/>
              <a:t>Was there sampling bias? (How can this be avoided?)</a:t>
            </a:r>
          </a:p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12942" y="1432222"/>
            <a:ext cx="116617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800" u="sng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u="sng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u="sng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B13A-2935-840D-AE9A-4272F3463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Standard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995C6-FE3B-9C18-8FC9-C9E39C4A0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4869"/>
            <a:ext cx="5724428" cy="4871296"/>
          </a:xfrm>
        </p:spPr>
        <p:txBody>
          <a:bodyPr>
            <a:normAutofit lnSpcReduction="10000"/>
          </a:bodyPr>
          <a:lstStyle/>
          <a:p>
            <a:r>
              <a:rPr lang="en-US" sz="2400"/>
              <a:t>Standard deviation measures the spread of data around the mean value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A small standard deviation indicates that the results lie close to the mean (less variation)</a:t>
            </a:r>
          </a:p>
          <a:p>
            <a:r>
              <a:rPr lang="en-US" sz="2400"/>
              <a:t>Large standard deviation indicates that the results are more spread out</a:t>
            </a:r>
            <a:endParaRPr lang="en-GB" sz="2400"/>
          </a:p>
        </p:txBody>
      </p:sp>
      <p:pic>
        <p:nvPicPr>
          <p:cNvPr id="1028" name="Picture 4" descr="Calculating Standard Deviation, downloadable AS &amp; A Level Biology revision notes">
            <a:extLst>
              <a:ext uri="{FF2B5EF4-FFF2-40B4-BE49-F238E27FC236}">
                <a16:creationId xmlns:a16="http://schemas.microsoft.com/office/drawing/2014/main" id="{86E72717-89AB-1C9A-440E-7AAFC92DB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28" y="1157593"/>
            <a:ext cx="4833325" cy="219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aph, downloadable AS &amp; A Level Biology revision notes">
            <a:extLst>
              <a:ext uri="{FF2B5EF4-FFF2-40B4-BE49-F238E27FC236}">
                <a16:creationId xmlns:a16="http://schemas.microsoft.com/office/drawing/2014/main" id="{6EF2FC0C-1DD4-4060-B90E-CB6A245CD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028" y="3920859"/>
            <a:ext cx="5724428" cy="22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60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60E1C-0CD9-9AD5-C591-612001493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Comparing 2 sets of data using standard deviations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B0151-7A24-9287-4201-5C946947C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04248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/>
              <a:t>Whether or not the standard deviations of different data sets overlap can provide a lot of information:</a:t>
            </a:r>
          </a:p>
          <a:p>
            <a:pPr lvl="1"/>
            <a:r>
              <a:rPr lang="en-US" sz="2400"/>
              <a:t>If there </a:t>
            </a:r>
            <a:r>
              <a:rPr lang="en-US" sz="2400" b="1">
                <a:solidFill>
                  <a:srgbClr val="FF0000"/>
                </a:solidFill>
              </a:rPr>
              <a:t>is an overlap </a:t>
            </a:r>
            <a:r>
              <a:rPr lang="en-US" sz="2400"/>
              <a:t>between the standard deviations then it can be said that the results are </a:t>
            </a:r>
            <a:r>
              <a:rPr lang="en-US" sz="2400" b="1">
                <a:solidFill>
                  <a:srgbClr val="FF0000"/>
                </a:solidFill>
              </a:rPr>
              <a:t>not significantly different</a:t>
            </a:r>
          </a:p>
          <a:p>
            <a:pPr lvl="1"/>
            <a:r>
              <a:rPr lang="en-US" sz="2400"/>
              <a:t>If there is </a:t>
            </a:r>
            <a:r>
              <a:rPr lang="en-US" sz="2400" b="1">
                <a:solidFill>
                  <a:srgbClr val="FF0000"/>
                </a:solidFill>
              </a:rPr>
              <a:t>no overlap </a:t>
            </a:r>
            <a:r>
              <a:rPr lang="en-US" sz="2400"/>
              <a:t>between the standard deviations then it can be said that the results are </a:t>
            </a:r>
            <a:r>
              <a:rPr lang="en-US" sz="2400" b="1">
                <a:solidFill>
                  <a:srgbClr val="FF0000"/>
                </a:solidFill>
              </a:rPr>
              <a:t>significantly different </a:t>
            </a:r>
          </a:p>
          <a:p>
            <a:r>
              <a:rPr lang="en-US" sz="2800"/>
              <a:t>When looking at overlap, +/- 2standard deviations are used as this incorporates 95% of the data set.</a:t>
            </a:r>
          </a:p>
          <a:p>
            <a:pPr lvl="1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EF6116-723C-8BAC-121E-F804E2865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824" y="1765633"/>
            <a:ext cx="4173930" cy="32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3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4E885-B7A2-9058-CBBC-55795878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5486400" cy="1303124"/>
          </a:xfrm>
        </p:spPr>
        <p:txBody>
          <a:bodyPr>
            <a:normAutofit fontScale="90000"/>
          </a:bodyPr>
          <a:lstStyle/>
          <a:p>
            <a:r>
              <a:rPr lang="en-GB"/>
              <a:t>Habitat or Ecosystem Diversity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36589" y="1577762"/>
            <a:ext cx="6032422" cy="2769845"/>
          </a:xfrm>
          <a:ln w="38100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GB" sz="2400" b="0" i="0">
                <a:effectLst/>
              </a:rPr>
              <a:t>If there is a large number of different habitats within an area, then that area has high biodiversity</a:t>
            </a:r>
          </a:p>
          <a:p>
            <a:pPr>
              <a:lnSpc>
                <a:spcPct val="90000"/>
              </a:lnSpc>
            </a:pPr>
            <a:r>
              <a:rPr lang="en-GB" sz="2400" b="0" i="0">
                <a:effectLst/>
              </a:rPr>
              <a:t>Habitats include physical (abiotic) factors </a:t>
            </a:r>
            <a:r>
              <a:rPr lang="en-GB" altLang="en-US" sz="2400"/>
              <a:t>like soil, temperature as well as living (biotic) factors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E04DD3-1813-88C7-BA53-638753061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117" y="117806"/>
            <a:ext cx="5525711" cy="36856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0BD643-986A-9117-4D30-940CA5262FAB}"/>
              </a:ext>
            </a:extLst>
          </p:cNvPr>
          <p:cNvSpPr txBox="1">
            <a:spLocks noChangeArrowheads="1"/>
          </p:cNvSpPr>
          <p:nvPr/>
        </p:nvSpPr>
        <p:spPr>
          <a:xfrm>
            <a:off x="350265" y="4151263"/>
            <a:ext cx="11341878" cy="2301205"/>
          </a:xfrm>
          <a:prstGeom prst="rect">
            <a:avLst/>
          </a:prstGeom>
          <a:ln w="38100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2400"/>
              <a:t>Coral reefs have lots of microhabitats and niches to be exploited and show </a:t>
            </a:r>
            <a:r>
              <a:rPr lang="en-GB" sz="2400" b="1">
                <a:solidFill>
                  <a:srgbClr val="C00000"/>
                </a:solidFill>
              </a:rPr>
              <a:t>high</a:t>
            </a:r>
            <a:r>
              <a:rPr lang="en-GB" sz="2400"/>
              <a:t> habitat diversity</a:t>
            </a:r>
          </a:p>
          <a:p>
            <a:r>
              <a:rPr lang="en-GB" sz="2400"/>
              <a:t>If there is only one or two different habitats then an area has low biodiversity</a:t>
            </a:r>
          </a:p>
          <a:p>
            <a:r>
              <a:rPr lang="en-GB" sz="2400"/>
              <a:t>Large sandy deserts typically have very </a:t>
            </a:r>
            <a:r>
              <a:rPr lang="en-GB" sz="2400" b="1">
                <a:solidFill>
                  <a:srgbClr val="C00000"/>
                </a:solidFill>
              </a:rPr>
              <a:t>low</a:t>
            </a:r>
            <a:r>
              <a:rPr lang="en-GB" sz="2400"/>
              <a:t> biodiversity as the conditions are basically the same throughout the whole area</a:t>
            </a:r>
          </a:p>
        </p:txBody>
      </p:sp>
    </p:spTree>
    <p:extLst>
      <p:ext uri="{BB962C8B-B14F-4D97-AF65-F5344CB8AC3E}">
        <p14:creationId xmlns:p14="http://schemas.microsoft.com/office/powerpoint/2010/main" val="1016194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F2EE6E-CEDA-3F07-4B1B-7ABD71BE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GB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Species Diversity</a:t>
            </a:r>
            <a:endParaRPr lang="en-GB"/>
          </a:p>
        </p:txBody>
      </p:sp>
      <p:sp>
        <p:nvSpPr>
          <p:cNvPr id="198658" name="Content Placeholder 7"/>
          <p:cNvSpPr>
            <a:spLocks noGrp="1"/>
          </p:cNvSpPr>
          <p:nvPr>
            <p:ph idx="1"/>
          </p:nvPr>
        </p:nvSpPr>
        <p:spPr>
          <a:xfrm>
            <a:off x="609600" y="2314949"/>
            <a:ext cx="5248275" cy="239002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/>
              <a:t>                                  1. Richness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/>
          </a:p>
          <a:p>
            <a:pPr marL="0" indent="0" algn="ctr">
              <a:spcBef>
                <a:spcPts val="0"/>
              </a:spcBef>
              <a:buNone/>
            </a:pPr>
            <a:r>
              <a:rPr lang="en-GB" sz="2400"/>
              <a:t>The number of </a:t>
            </a:r>
            <a:r>
              <a:rPr lang="en-GB" sz="2400" b="1">
                <a:solidFill>
                  <a:srgbClr val="C00000"/>
                </a:solidFill>
              </a:rPr>
              <a:t>different species </a:t>
            </a:r>
            <a:r>
              <a:rPr lang="en-GB" sz="2400"/>
              <a:t>in a community.	</a:t>
            </a:r>
            <a:r>
              <a:rPr lang="en-GB"/>
              <a:t>				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B363EA-9A28-1B76-FDE7-CF87E47D8ACC}"/>
              </a:ext>
            </a:extLst>
          </p:cNvPr>
          <p:cNvGrpSpPr/>
          <p:nvPr/>
        </p:nvGrpSpPr>
        <p:grpSpPr>
          <a:xfrm>
            <a:off x="4970297" y="1266364"/>
            <a:ext cx="2288805" cy="936104"/>
            <a:chOff x="4970297" y="1266364"/>
            <a:chExt cx="2288805" cy="936104"/>
          </a:xfrm>
        </p:grpSpPr>
        <p:cxnSp>
          <p:nvCxnSpPr>
            <p:cNvPr id="11" name="Straight Arrow Connector 10"/>
            <p:cNvCxnSpPr>
              <a:cxnSpLocks/>
            </p:cNvCxnSpPr>
            <p:nvPr/>
          </p:nvCxnSpPr>
          <p:spPr>
            <a:xfrm flipH="1">
              <a:off x="4970297" y="1266364"/>
              <a:ext cx="1120940" cy="936104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cxnSpLocks/>
            </p:cNvCxnSpPr>
            <p:nvPr/>
          </p:nvCxnSpPr>
          <p:spPr>
            <a:xfrm>
              <a:off x="6091237" y="1284360"/>
              <a:ext cx="1167865" cy="91810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B7A5E831-BAE4-3407-20FF-4F413465AD27}"/>
              </a:ext>
            </a:extLst>
          </p:cNvPr>
          <p:cNvSpPr txBox="1">
            <a:spLocks/>
          </p:cNvSpPr>
          <p:nvPr/>
        </p:nvSpPr>
        <p:spPr>
          <a:xfrm>
            <a:off x="6406409" y="2314949"/>
            <a:ext cx="5175991" cy="276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GB" sz="2400"/>
              <a:t>        2. Evenness/Abundance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endParaRPr lang="en-GB" sz="2400"/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 sz="2400"/>
              <a:t>The </a:t>
            </a:r>
            <a:r>
              <a:rPr lang="en-GB" sz="2400" b="1">
                <a:solidFill>
                  <a:srgbClr val="C00000"/>
                </a:solidFill>
              </a:rPr>
              <a:t>number of individuals </a:t>
            </a:r>
            <a:r>
              <a:rPr lang="en-GB" sz="2400"/>
              <a:t>for each different species.  This shows the abundance of each species.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B3A30628-FC6A-92FF-BAD3-3DA596EA14F5}"/>
              </a:ext>
            </a:extLst>
          </p:cNvPr>
          <p:cNvSpPr txBox="1">
            <a:spLocks/>
          </p:cNvSpPr>
          <p:nvPr/>
        </p:nvSpPr>
        <p:spPr>
          <a:xfrm>
            <a:off x="609600" y="4588656"/>
            <a:ext cx="10972799" cy="13922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GB" altLang="en-US" sz="2600"/>
              <a:t>The greater the number of species in an ecosystem, and the more evenly distributed the number of organisms is among each species, then the greater the species diversity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GB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366219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BFFDB-996D-0A8E-9E89-D5CDFA51A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Importance of High Biodiversity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96995-4B76-CC69-1EEA-93960A46B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3181945"/>
            <a:ext cx="5959494" cy="26172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/>
              <a:t>E.g. Pine forests of Florida, the ecosystem is dominated by one or two tree species. If a pathogen comes along that targets one of the two dominant species of trees, then the whole population could be wiped out and the ecosystem it is a part of could collapse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8BA673-6EED-AB21-54FD-6759CAE32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900" y="2573037"/>
            <a:ext cx="5379468" cy="362580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43F530-CE58-596D-6FDC-837EE53C1ED4}"/>
              </a:ext>
            </a:extLst>
          </p:cNvPr>
          <p:cNvSpPr txBox="1">
            <a:spLocks/>
          </p:cNvSpPr>
          <p:nvPr/>
        </p:nvSpPr>
        <p:spPr>
          <a:xfrm>
            <a:off x="685800" y="1417638"/>
            <a:ext cx="10820400" cy="1596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/>
              <a:t>Ecosystems with </a:t>
            </a:r>
            <a:r>
              <a:rPr lang="en-GB" sz="2800" b="1">
                <a:solidFill>
                  <a:srgbClr val="C00000"/>
                </a:solidFill>
              </a:rPr>
              <a:t>high species diversity </a:t>
            </a:r>
            <a:r>
              <a:rPr lang="en-GB" sz="2800"/>
              <a:t>are usually </a:t>
            </a:r>
            <a:r>
              <a:rPr lang="en-GB" sz="2800" b="1">
                <a:solidFill>
                  <a:srgbClr val="C00000"/>
                </a:solidFill>
              </a:rPr>
              <a:t>more stable </a:t>
            </a:r>
            <a:r>
              <a:rPr lang="en-GB" sz="2800"/>
              <a:t>than those with lower species diversity as they are </a:t>
            </a:r>
            <a:r>
              <a:rPr lang="en-GB" sz="2800" b="1">
                <a:solidFill>
                  <a:srgbClr val="C00000"/>
                </a:solidFill>
              </a:rPr>
              <a:t>more resilient </a:t>
            </a:r>
            <a:r>
              <a:rPr lang="en-GB" sz="2800"/>
              <a:t>to environmental changes</a:t>
            </a:r>
          </a:p>
        </p:txBody>
      </p:sp>
    </p:spTree>
    <p:extLst>
      <p:ext uri="{BB962C8B-B14F-4D97-AF65-F5344CB8AC3E}">
        <p14:creationId xmlns:p14="http://schemas.microsoft.com/office/powerpoint/2010/main" val="4123273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773B3F-001B-A7EE-828E-9FFE49B09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Simpsons Index of Biodiversity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3838272"/>
          </a:xfrm>
        </p:spPr>
        <p:txBody>
          <a:bodyPr>
            <a:normAutofit/>
          </a:bodyPr>
          <a:lstStyle/>
          <a:p>
            <a:r>
              <a:rPr lang="en-GB" sz="2800"/>
              <a:t>Which is more diverse?</a:t>
            </a:r>
          </a:p>
        </p:txBody>
      </p:sp>
      <p:pic>
        <p:nvPicPr>
          <p:cNvPr id="3074" name="Picture 2" descr="Image result for fynb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510" y="2280729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kelp for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73" y="2268755"/>
            <a:ext cx="4976546" cy="29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59D56F-7D8C-ECB5-C6EA-B5FF3EFA419A}"/>
              </a:ext>
            </a:extLst>
          </p:cNvPr>
          <p:cNvSpPr txBox="1"/>
          <p:nvPr/>
        </p:nvSpPr>
        <p:spPr>
          <a:xfrm>
            <a:off x="609600" y="5621036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i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Species richness can be a </a:t>
            </a:r>
            <a:r>
              <a:rPr lang="en-GB" sz="2400" b="1" i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misleading</a:t>
            </a:r>
            <a:r>
              <a:rPr lang="en-GB" sz="2400" b="0" i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indicator of diversity as it does not take into account the </a:t>
            </a:r>
            <a:r>
              <a:rPr lang="en-GB" sz="2400" b="1" i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number of individuals</a:t>
            </a:r>
            <a:r>
              <a:rPr lang="en-GB" sz="2400" b="0" i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400" b="0" i="0">
                <a:solidFill>
                  <a:srgbClr val="0000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each species.</a:t>
            </a:r>
            <a:endParaRPr lang="en-GB" sz="24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46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045E34-A3EF-3B3B-C891-7E7391609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Simpsons Diversity Index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7CCB4C-C32F-35CF-5CB6-2B5FC36F8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/>
              <a:t>Look at the</a:t>
            </a:r>
            <a:r>
              <a:rPr lang="en-GB" sz="3200" baseline="0"/>
              <a:t> following tables showing the results of samples down in two habitats.</a:t>
            </a:r>
          </a:p>
          <a:p>
            <a:r>
              <a:rPr lang="en-GB" sz="3200" baseline="0"/>
              <a:t>Think about which habitat has the greater species richness and which habitat has the greater species evenness</a:t>
            </a:r>
            <a:endParaRPr lang="en-GB" sz="3200"/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6FFD9D-9880-8163-1A68-1A62DA18B82C}"/>
              </a:ext>
            </a:extLst>
          </p:cNvPr>
          <p:cNvSpPr txBox="1"/>
          <p:nvPr/>
        </p:nvSpPr>
        <p:spPr>
          <a:xfrm>
            <a:off x="706837" y="4549676"/>
            <a:ext cx="92505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Alex explaining Simpsons diversity index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https://youtu.be/jXAKvMxiQ6A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Worked example</a:t>
            </a:r>
          </a:p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https://youtu.be/DuLs8Q1Io-s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90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DFB0-02DC-FD94-3A16-BD65F1098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Species Richness?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55839" y="5615147"/>
            <a:ext cx="2880321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>
                <a:solidFill>
                  <a:prstClr val="black"/>
                </a:solidFill>
              </a:rPr>
              <a:t>Both have 5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768B219-6738-616B-F9D4-4F8AF5DAFF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3569525"/>
              </p:ext>
            </p:extLst>
          </p:nvPr>
        </p:nvGraphicFramePr>
        <p:xfrm>
          <a:off x="950976" y="1417638"/>
          <a:ext cx="10113264" cy="3960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0402">
                  <a:extLst>
                    <a:ext uri="{9D8B030D-6E8A-4147-A177-3AD203B41FA5}">
                      <a16:colId xmlns:a16="http://schemas.microsoft.com/office/drawing/2014/main" val="4283701805"/>
                    </a:ext>
                  </a:extLst>
                </a:gridCol>
                <a:gridCol w="3371431">
                  <a:extLst>
                    <a:ext uri="{9D8B030D-6E8A-4147-A177-3AD203B41FA5}">
                      <a16:colId xmlns:a16="http://schemas.microsoft.com/office/drawing/2014/main" val="3311741410"/>
                    </a:ext>
                  </a:extLst>
                </a:gridCol>
                <a:gridCol w="3371431">
                  <a:extLst>
                    <a:ext uri="{9D8B030D-6E8A-4147-A177-3AD203B41FA5}">
                      <a16:colId xmlns:a16="http://schemas.microsoft.com/office/drawing/2014/main" val="474993968"/>
                    </a:ext>
                  </a:extLst>
                </a:gridCol>
              </a:tblGrid>
              <a:tr h="499451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Species found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Numbers found in habitat X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Numbers found in habitat Y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1407457"/>
                  </a:ext>
                </a:extLst>
              </a:tr>
              <a:tr h="499451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A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10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3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0517745"/>
                  </a:ext>
                </a:extLst>
              </a:tr>
              <a:tr h="499451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B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10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5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3373557"/>
                  </a:ext>
                </a:extLst>
              </a:tr>
              <a:tr h="499451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C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10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2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7956719"/>
                  </a:ext>
                </a:extLst>
              </a:tr>
              <a:tr h="499451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D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10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36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9161756"/>
                  </a:ext>
                </a:extLst>
              </a:tr>
              <a:tr h="499451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E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10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4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4287100"/>
                  </a:ext>
                </a:extLst>
              </a:tr>
              <a:tr h="499451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</a:rPr>
                        <a:t>Total no. of organisms (N)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50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</a:rPr>
                        <a:t>50</a:t>
                      </a:r>
                      <a:endParaRPr lang="en-GB" sz="2400">
                        <a:effectLst/>
                        <a:latin typeface="Times New Roman" panose="02020603050405020304" pitchFamily="18" charset="0"/>
                        <a:ea typeface="Arial Unicode M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8431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2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E7AF3EF6F8D94FAAF6745212BA088B" ma:contentTypeVersion="14" ma:contentTypeDescription="Create a new document." ma:contentTypeScope="" ma:versionID="07497ee5f6913b042c7bee1b4a942ec6">
  <xsd:schema xmlns:xsd="http://www.w3.org/2001/XMLSchema" xmlns:xs="http://www.w3.org/2001/XMLSchema" xmlns:p="http://schemas.microsoft.com/office/2006/metadata/properties" xmlns:ns3="20eb508b-84ce-43fc-b842-cdd6d1d0f552" xmlns:ns4="043d8930-37e3-4d62-86f8-bb6decb1e6f2" targetNamespace="http://schemas.microsoft.com/office/2006/metadata/properties" ma:root="true" ma:fieldsID="a8ed64fbf8e330b51682d8ec74defcb6" ns3:_="" ns4:_="">
    <xsd:import namespace="20eb508b-84ce-43fc-b842-cdd6d1d0f552"/>
    <xsd:import namespace="043d8930-37e3-4d62-86f8-bb6decb1e6f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b508b-84ce-43fc-b842-cdd6d1d0f5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3d8930-37e3-4d62-86f8-bb6decb1e6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0eb508b-84ce-43fc-b842-cdd6d1d0f552" xsi:nil="true"/>
  </documentManagement>
</p:properties>
</file>

<file path=customXml/itemProps1.xml><?xml version="1.0" encoding="utf-8"?>
<ds:datastoreItem xmlns:ds="http://schemas.openxmlformats.org/officeDocument/2006/customXml" ds:itemID="{CC095632-65E5-481E-A7E6-891A739431FF}">
  <ds:schemaRefs>
    <ds:schemaRef ds:uri="043d8930-37e3-4d62-86f8-bb6decb1e6f2"/>
    <ds:schemaRef ds:uri="20eb508b-84ce-43fc-b842-cdd6d1d0f5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DCCD431-976F-4B8B-9D52-4DF22F20D0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0B1ECB-52C1-4A85-B8F5-270A09C4A5A6}">
  <ds:schemaRefs>
    <ds:schemaRef ds:uri="http://schemas.microsoft.com/office/2006/documentManagement/types"/>
    <ds:schemaRef ds:uri="043d8930-37e3-4d62-86f8-bb6decb1e6f2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0eb508b-84ce-43fc-b842-cdd6d1d0f55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2666</Words>
  <Application>Microsoft Office PowerPoint</Application>
  <PresentationFormat>Widescreen</PresentationFormat>
  <Paragraphs>357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Comic Sans MS</vt:lpstr>
      <vt:lpstr>Times New Roman</vt:lpstr>
      <vt:lpstr>1_Office Theme</vt:lpstr>
      <vt:lpstr>3.4.6 Biodiversity within a community</vt:lpstr>
      <vt:lpstr>Biodiversity</vt:lpstr>
      <vt:lpstr>Genetic Diversity</vt:lpstr>
      <vt:lpstr>Habitat or Ecosystem Diversity</vt:lpstr>
      <vt:lpstr>Species Diversity</vt:lpstr>
      <vt:lpstr>Importance of High Biodiversity</vt:lpstr>
      <vt:lpstr>Simpsons Index of Biodiversity</vt:lpstr>
      <vt:lpstr>Simpsons Diversity Index</vt:lpstr>
      <vt:lpstr>Species Richness?</vt:lpstr>
      <vt:lpstr>Species Evenness?</vt:lpstr>
      <vt:lpstr>Simpson's Diversity Index</vt:lpstr>
      <vt:lpstr>Interpreting Simpsons Diversity Index</vt:lpstr>
      <vt:lpstr>Worked example</vt:lpstr>
      <vt:lpstr>PowerPoint Presentation</vt:lpstr>
      <vt:lpstr>PowerPoint Presentation</vt:lpstr>
      <vt:lpstr>PowerPoint Presentation</vt:lpstr>
      <vt:lpstr>Biodiversity, Farming and Conservation</vt:lpstr>
      <vt:lpstr>3.4.7 Investigating diversity </vt:lpstr>
      <vt:lpstr>Measuring Genetic Diversity</vt:lpstr>
      <vt:lpstr>Measurable or observable characteristics</vt:lpstr>
      <vt:lpstr>DNA Analysis and Comparison</vt:lpstr>
      <vt:lpstr>mRNA Analysis and Comparison</vt:lpstr>
      <vt:lpstr>Amino Acid Sequence Analysis and Comparison</vt:lpstr>
      <vt:lpstr>Cement your knowledge</vt:lpstr>
      <vt:lpstr>Measuring species in the field</vt:lpstr>
      <vt:lpstr>Using quadrats</vt:lpstr>
      <vt:lpstr>Frame and Grid Quadrats</vt:lpstr>
      <vt:lpstr>Random Sampling</vt:lpstr>
      <vt:lpstr>Systematic sampling</vt:lpstr>
      <vt:lpstr>Mean &amp; Standard Deviation</vt:lpstr>
      <vt:lpstr>Variation</vt:lpstr>
      <vt:lpstr>Continuous Variation &amp; Normal Distribution Curve</vt:lpstr>
      <vt:lpstr>Worked example</vt:lpstr>
      <vt:lpstr> Problems with this conclusion </vt:lpstr>
      <vt:lpstr>Standard Deviation</vt:lpstr>
      <vt:lpstr>Comparing 2 sets of data using standard deviations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Justine Chatwin</dc:creator>
  <cp:lastModifiedBy>Mark Osborne</cp:lastModifiedBy>
  <cp:revision>4</cp:revision>
  <cp:lastPrinted>2016-03-08T14:55:05Z</cp:lastPrinted>
  <dcterms:created xsi:type="dcterms:W3CDTF">2016-03-07T13:38:24Z</dcterms:created>
  <dcterms:modified xsi:type="dcterms:W3CDTF">2023-05-11T12:33:15Z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0x01010046E7AF3EF6F8D94FAAF6745212BA088B</vt:lpwstr>
  </property>
</Properties>
</file>