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67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04C5119-1007-42E5-8DB3-4B456E37FB80}" type="datetimeFigureOut">
              <a:rPr lang="en-GB" smtClean="0"/>
              <a:t>18/09/2013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3692215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4C5119-1007-42E5-8DB3-4B456E37FB80}" type="datetimeFigureOut">
              <a:rPr lang="en-GB" smtClean="0"/>
              <a:t>18/09/2013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933059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4C5119-1007-42E5-8DB3-4B456E37FB80}" type="datetimeFigureOut">
              <a:rPr lang="en-GB" smtClean="0"/>
              <a:t>18/09/2013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315009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4C5119-1007-42E5-8DB3-4B456E37FB80}" type="datetimeFigureOut">
              <a:rPr lang="en-GB" smtClean="0"/>
              <a:t>18/09/2013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1316812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4C5119-1007-42E5-8DB3-4B456E37FB80}" type="datetimeFigureOut">
              <a:rPr lang="en-GB" smtClean="0"/>
              <a:t>18/09/2013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396383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04C5119-1007-42E5-8DB3-4B456E37FB80}" type="datetimeFigureOut">
              <a:rPr lang="en-GB" smtClean="0"/>
              <a:t>18/09/2013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80616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04C5119-1007-42E5-8DB3-4B456E37FB80}" type="datetimeFigureOut">
              <a:rPr lang="en-GB" smtClean="0"/>
              <a:t>18/09/2013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216688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04C5119-1007-42E5-8DB3-4B456E37FB80}" type="datetimeFigureOut">
              <a:rPr lang="en-GB" smtClean="0"/>
              <a:t>18/09/2013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55224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C5119-1007-42E5-8DB3-4B456E37FB80}" type="datetimeFigureOut">
              <a:rPr lang="en-GB" smtClean="0"/>
              <a:t>18/09/2013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1560517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4C5119-1007-42E5-8DB3-4B456E37FB80}" type="datetimeFigureOut">
              <a:rPr lang="en-GB" smtClean="0"/>
              <a:t>18/09/2013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256822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4C5119-1007-42E5-8DB3-4B456E37FB80}" type="datetimeFigureOut">
              <a:rPr lang="en-GB" smtClean="0"/>
              <a:t>18/09/2013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0FB538-B136-4E5F-A56E-1735ACF6F954}" type="slidenum">
              <a:rPr lang="en-GB" smtClean="0"/>
              <a:t>‹#›</a:t>
            </a:fld>
            <a:endParaRPr lang="en-GB"/>
          </a:p>
        </p:txBody>
      </p:sp>
    </p:spTree>
    <p:extLst>
      <p:ext uri="{BB962C8B-B14F-4D97-AF65-F5344CB8AC3E}">
        <p14:creationId xmlns:p14="http://schemas.microsoft.com/office/powerpoint/2010/main" val="71812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0" b="-3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C5119-1007-42E5-8DB3-4B456E37FB80}" type="datetimeFigureOut">
              <a:rPr lang="en-GB" smtClean="0"/>
              <a:t>18/09/2013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0FB538-B136-4E5F-A56E-1735ACF6F954}" type="slidenum">
              <a:rPr lang="en-GB" smtClean="0"/>
              <a:t>‹#›</a:t>
            </a:fld>
            <a:endParaRPr lang="en-GB"/>
          </a:p>
        </p:txBody>
      </p:sp>
    </p:spTree>
    <p:extLst>
      <p:ext uri="{BB962C8B-B14F-4D97-AF65-F5344CB8AC3E}">
        <p14:creationId xmlns:p14="http://schemas.microsoft.com/office/powerpoint/2010/main" val="2166358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348880"/>
            <a:ext cx="7918648" cy="1586607"/>
          </a:xfrm>
        </p:spPr>
        <p:txBody>
          <a:bodyPr>
            <a:normAutofit/>
          </a:bodyPr>
          <a:lstStyle/>
          <a:p>
            <a:r>
              <a:rPr lang="en-GB" sz="4800" b="1" dirty="0" smtClean="0">
                <a:latin typeface="Century Schoolbook" pitchFamily="18" charset="0"/>
                <a:cs typeface="Arial" pitchFamily="34" charset="0"/>
              </a:rPr>
              <a:t>Henry VI </a:t>
            </a:r>
            <a:endParaRPr lang="en-GB" sz="4800" b="1" dirty="0">
              <a:latin typeface="Century Schoolbook" pitchFamily="18" charset="0"/>
              <a:cs typeface="Arial" pitchFamily="34" charset="0"/>
            </a:endParaRPr>
          </a:p>
        </p:txBody>
      </p:sp>
      <p:sp>
        <p:nvSpPr>
          <p:cNvPr id="3" name="Subtitle 2"/>
          <p:cNvSpPr>
            <a:spLocks noGrp="1"/>
          </p:cNvSpPr>
          <p:nvPr>
            <p:ph type="subTitle" idx="1"/>
          </p:nvPr>
        </p:nvSpPr>
        <p:spPr>
          <a:xfrm>
            <a:off x="1475656" y="3429000"/>
            <a:ext cx="6400800" cy="1752600"/>
          </a:xfrm>
        </p:spPr>
        <p:txBody>
          <a:bodyPr/>
          <a:lstStyle/>
          <a:p>
            <a:r>
              <a:rPr lang="en-GB" dirty="0" smtClean="0">
                <a:solidFill>
                  <a:schemeClr val="tx1"/>
                </a:solidFill>
                <a:latin typeface="Century Schoolbook" pitchFamily="18" charset="0"/>
                <a:cs typeface="Arial" pitchFamily="34" charset="0"/>
              </a:rPr>
              <a:t>As a cause of the Wars of the Roses</a:t>
            </a:r>
            <a:endParaRPr lang="en-GB" dirty="0">
              <a:solidFill>
                <a:schemeClr val="tx1"/>
              </a:solidFill>
              <a:latin typeface="Century Schoolbook" pitchFamily="18" charset="0"/>
              <a:cs typeface="Arial" pitchFamily="34" charset="0"/>
            </a:endParaRPr>
          </a:p>
        </p:txBody>
      </p:sp>
    </p:spTree>
    <p:extLst>
      <p:ext uri="{BB962C8B-B14F-4D97-AF65-F5344CB8AC3E}">
        <p14:creationId xmlns:p14="http://schemas.microsoft.com/office/powerpoint/2010/main" val="266547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C 0.02118 -0.00602 0.04288 -0.04121 0.0559 -0.06019 C 0.0882 -0.10718 0.11875 -0.16991 0.13142 -0.23148 C 0.13299 -0.25348 0.1342 -0.25926 0.12952 -0.28773 C 0.12118 -0.33959 0.01493 -0.35718 0.01181 -0.35834 C -0.01007 -0.35741 -0.03229 -0.36019 -0.05382 -0.35556 C -0.06927 -0.35232 -0.08351 -0.3426 -0.09792 -0.33473 C -0.1217 -0.32176 -0.21024 -0.28148 -0.23229 -0.23797 C -0.23958 -0.22361 -0.24531 -0.20834 -0.25191 -0.19352 C -0.25121 -0.18704 -0.25278 -0.1794 -0.25 -0.17385 C -0.23125 -0.13519 -0.19427 -0.11598 -0.16267 -0.10602 C -0.13489 -0.09723 -0.10729 -0.08773 -0.07934 -0.07986 C -0.05642 -0.07361 -0.03333 -0.07269 -0.01076 -0.06412 C -0.01788 -0.05787 -0.03715 -0.04398 -0.04219 -0.03658 C -0.04844 -0.02755 -0.05451 -0.01829 -0.06076 -0.00926 C -0.06146 -0.00741 -0.06614 0.00625 -0.06562 0.00902 C -0.06302 0.02477 -0.05955 0.04004 -0.05486 0.05486 C -0.05382 0.0581 -0.04062 0.07176 -0.03923 0.07314 C -0.02951 0.08217 -0.01858 0.08958 -0.00972 0.10046 C -0.03663 0.11574 -0.06858 0.11088 -0.09705 0.10972 C -0.22691 0.09745 -0.35573 0.07199 -0.48524 0.0574 C -0.4967 0.05439 -0.50903 0.05486 -0.51962 0.04838 C -0.52205 0.04699 -0.51771 0.04143 -0.51562 0.03912 C -0.50937 0.0324 -0.5026 0.02639 -0.49514 0.02222 C -0.41076 -0.02547 -0.37361 -0.03773 -0.28229 -0.07199 C -0.1434 -0.12408 0.02465 -0.16158 0.14323 -0.28241 C 0.12031 -0.22871 0.08733 -0.18311 0.06285 -0.13079 C 0.05365 -0.11111 0.04479 -0.09144 0.03542 -0.07199 C 0.02222 -0.04514 0.01024 -0.01713 -0.00486 0.00787 C -0.00798 0.01319 -0.02986 0.04282 -0.01667 0.03912 C 0.02656 -0.00834 0.06302 -0.06459 0.09618 -0.12454 C 0.11476 -0.15787 0.1684 -0.24283 0.18247 -0.30209 C 0.18872 -0.32824 0.19358 -0.3551 0.19913 -0.38172 C 0.19948 -0.39144 0.20139 -0.43195 0.19913 -0.43936 C 0.18941 -0.47361 0.16424 -0.48148 0.14115 -0.48773 C 0.12118 -0.48727 0.10104 -0.49051 0.08142 -0.48635 C 0.06372 -0.48264 0.03038 -0.46412 0.03038 -0.46412 C -0.00798 -0.42848 -0.0533 -0.39005 -0.07257 -0.33079 C -0.08611 -0.28936 -0.08611 -0.28195 -0.09219 -0.24445 C -0.09028 -0.19121 -0.09114 -0.13773 -0.08628 -0.08496 C -0.08472 -0.0676 -0.04757 0.03264 -0.04705 0.03379 C 0.00486 0.1618 0.09809 0.22199 0.19323 0.27453 C 0.18924 0.28842 0.1658 0.29143 0.1559 0.29282 C -0.10087 0.24375 0.1559 0.29745 -0.06962 0.23773 C -0.2026 0.20254 -0.34635 0.18055 -0.46875 0.09514 C -0.47743 0.07939 -0.47743 0.08264 -0.44896 0.0574 C -0.42448 0.03518 -0.37847 0.01689 -0.35191 0 C -0.33246 -0.01227 -0.21371 -0.0882 -0.17344 -0.12454 C -0.12691 -0.16621 -0.07344 -0.19931 -0.03715 -0.25625 C 0.02014 -0.34607 -0.02483 -0.28056 -0.0118 -0.29954 C -0.02083 -0.25834 -0.04375 -0.2257 -0.06371 -0.19352 C -0.07014 -0.18334 -0.07986 -0.17061 -0.08333 -0.15949 C -0.08594 -0.15116 -0.08854 -0.14306 -0.09114 -0.13473 C -0.08854 -0.10602 -0.09236 -0.11389 -0.04792 -0.13079 C -0.02153 -0.14098 0.00486 -0.15278 0.02952 -0.16875 C 0.1092 -0.22061 0.19184 -0.26135 0.2382 -0.36991 C 0.23872 -0.38959 0.24115 -0.4132 0.23629 -0.43287 C 0.22969 -0.45903 0.20521 -0.46968 0.18733 -0.4838 C 0.16962 -0.49769 0.14757 -0.49885 0.12743 -0.50463 C 0.07743 -0.51898 -0.01545 -0.52176 -0.04305 -0.52431 C -0.1151 -0.5213 -0.20121 -0.53473 -0.26267 -0.47061 C -0.28125 -0.39653 -0.19826 -0.32917 -0.15677 -0.30602 C -0.07986 -0.2632 -0.00017 -0.22153 0.08247 -0.20139 C 0.11823 -0.1926 0.20677 -0.18102 0.25781 -0.15834 C 0.26077 -0.15533 0.26406 -0.15278 0.26667 -0.14908 C 0.27517 -0.13681 0.26406 -0.11574 0.26077 -0.09954 C 0.25781 -0.08496 0.24063 -0.03611 0.2382 -0.03148 C 0.20399 0.03194 0.17327 0.0993 0.11667 0.13055 C 0.09115 0.14467 0.06493 0.15671 0.0382 0.16597 C 0.02952 0.16898 -0.01163 0.17338 -0.02639 0.175 C -0.1118 0.16689 -0.10712 0.1706 -0.1559 0.1581 C -0.14722 0.13125 -0.15503 0.15139 -0.10972 0.12014 C -0.08212 0.10115 -0.07239 0.0949 -0.04705 0.07963 C 0.03906 0.02754 0.12465 -0.02639 0.21077 -0.07848 C 0.29063 -0.12662 0.29028 -0.1257 0.34323 -0.15556 C 0.35625 -0.16297 0.37014 -0.16829 0.38247 -0.17778 C 0.39254 -0.18565 0.41285 -0.20139 0.41285 -0.20139 C 0.37309 -0.21459 0.33785 -0.20463 0.29514 -0.20139 C 0.25556 -0.18473 0.21563 -0.17037 0.17656 -0.15162 C 0.05573 -0.09398 -0.09496 -0.01459 -0.13125 0.16713 C -0.12934 0.20254 -0.1309 0.23842 -0.12552 0.27314 C -0.12031 0.30671 -0.09427 0.34953 -0.07847 0.37384 C -0.03923 0.43402 0.03629 0.48634 0.09809 0.49791 C 0.11337 0.50069 0.12882 0.49953 0.1441 0.50046 C 0.14896 0.4993 0.15504 0.50115 0.15886 0.49676 C 0.16788 0.48634 0.16892 0.46342 0.17066 0.44953 C 0.16667 0.21504 0.0908 -0.05486 -0.04896 -0.20533 C -0.07986 -0.23866 -0.11163 -0.27037 -0.1441 -0.3007 C -0.20121 -0.35394 -0.25555 -0.4 -0.32639 -0.40949 C -0.38142 -0.40417 -0.40417 -0.33241 -0.42257 -0.27454 C -0.43524 -0.19144 -0.44757 -0.15533 -0.43819 -0.07454 C -0.42135 0.07014 -0.29618 0.11898 -0.2059 0.13981 C -0.06354 0.12963 0.09097 0.15 0.1941 -0.01181 C 0.22309 -0.11135 0.17656 -0.19514 0.11667 -0.25116 C -0.00798 -0.36829 -0.1434 -0.42686 -0.28524 -0.49676 C -0.32552 -0.51667 -0.37483 -0.53797 -0.41076 -0.56991 C -0.41597 -0.57454 -0.45503 -0.60301 -0.46371 -0.62616 C -0.46545 -0.60463 -0.46805 -0.58403 -0.46962 -0.56227 C -0.46337 -0.44746 -0.47309 -0.16968 -0.38125 -0.06551 C -0.35295 -0.03334 -0.31996 -0.00903 -0.28715 0.01435 C -0.26771 0.02824 -0.20625 0.02893 -0.1941 0.03009 C -0.13958 0.00995 -0.08437 -0.00741 -0.03038 -0.0301 C -0.00937 -0.03889 0.025 -0.07963 0.03542 -0.09699 C 0.07882 -0.16945 0.09566 -0.21551 0.11181 -0.29815 C 0.1257 -0.36991 0.12899 -0.44445 0.14028 -0.51644 C 0.14688 -0.55834 0.15399 -0.6 0.16077 -0.6419 C 0.16181 -0.64792 0.16372 -0.66019 0.16372 -0.66019 C 0.16511 -0.69561 0.16684 -0.72223 0.16285 -0.75949 C 0.1625 -0.76273 0.16111 -0.76621 0.15886 -0.76736 C 0.14983 -0.77223 0.13993 -0.77361 0.13038 -0.77662 C 0.11511 -0.77477 0.09931 -0.77639 0.08438 -0.7713 C 0.04479 -0.75811 -0.01597 -0.72523 -0.04305 -0.67732 C -0.0526 -0.66019 -0.05937 -0.64051 -0.06753 -0.62223 C -0.07726 -0.54468 -0.02014 -0.49236 0.02656 -0.46019 C 0.16354 -0.36574 0.31788 -0.34098 0.46962 -0.33079 C 0.47309 -0.3301 0.48142 -0.32963 0.47952 -0.32547 C 0.47795 -0.32223 0.47465 -0.32153 0.47257 -0.31898 C 0.45399 -0.29699 0.43577 -0.27477 0.41771 -0.25232 C 0.38542 -0.21204 0.35972 -0.16412 0.32847 -0.12292 C 0.23073 0.00602 0.13195 0.14259 -0.0059 0.19606 C -0.07517 0.22291 -0.11753 0.22014 -0.1941 0.22222 C -0.25503 0.21111 -0.35104 0.18865 -0.38524 0.11111 C -0.39635 0.08588 -0.39635 0.07939 -0.40191 0.05231 C -0.40069 0.02106 -0.40399 -0.01922 -0.3941 -0.05116 C -0.32726 -0.26482 -0.1908 -0.37755 -0.02344 -0.42223 C 0.00955 -0.43102 0.07413 -0.43241 0.09514 -0.43403 C 0.13281 -0.42986 0.16945 -0.42778 0.19809 -0.38959 C 0.21424 -0.33357 0.20764 -0.27292 0.19323 -0.21713 C 0.17101 -0.13056 0.14844 -0.05301 0.1 0.01273 C 0.08073 0.03912 0.06042 0.06389 0.04115 0.09004 C 0.03195 0.10231 0.02327 0.11504 0.01458 0.12801 C 0.01198 0.13217 0.00955 0.1368 0.00695 0.1412 C 0.00556 0.14375 0.0007 0.14861 0.00295 0.14884 C 0.0092 0.14953 0.05122 0.14606 0.06667 0.1449 C 0.12413 0.13518 0.18229 0.13009 0.23924 0.11504 C 0.35313 0.08449 0.24809 0.10879 0.31372 0.09398 C 0.35556 0.07477 0.40365 0.06018 0.43924 0.02222 C 0.44184 0.01134 0.44688 0.00092 0.44705 -0.01065 C 0.44722 -0.02593 0.43229 -0.06366 0.42656 -0.07338 C 0.40833 -0.10417 0.37622 -0.15718 0.34809 -0.18704 C 0.24323 -0.29815 0.0875 -0.41273 -0.05087 -0.42361 C -0.09149 -0.42223 -0.11892 -0.42338 -0.14305 -0.37523 C -0.17274 -0.18056 -0.02639 -0.00186 0.0882 0.08102 C 0.1559 0.13009 0.16493 0.13009 0.25 0.16597 C 0.27031 0.17453 0.27083 0.17268 0.2882 0.17639 C 0.29375 0.17754 0.31042 0.17986 0.30486 0.18032 C 0.28889 0.18171 0.27292 0.17939 0.25695 0.17893 C 0.17813 0.16805 0.10521 0.17037 0.02448 0.17106 C -0.14444 0.19606 -0.31215 0.23356 -0.48229 0.2456 C -0.53819 0.24328 -0.58316 0.26852 -0.62257 0.22731 C -0.62674 0.20764 -0.62969 0.20208 -0.62344 0.17893 C -0.60764 0.12106 -0.57552 0.02569 -0.54878 -0.02755 C -0.45503 -0.21551 -0.34618 -0.41621 -0.18229 -0.50463 C -0.14566 -0.52454 -0.09705 -0.55949 -0.05382 -0.56343 C -0.0276 -0.55834 0.00295 -0.56459 0.02448 -0.54398 C 0.06997 -0.5007 0.09358 -0.43079 0.12847 -0.37523 C 0.15035 -0.34028 0.17222 -0.30556 0.1941 -0.27061 C 0.20764 -0.24885 0.22118 -0.20741 0.24323 -0.19885 C 0.26337 -0.20371 0.25868 -0.24954 0.26372 -0.27593 C 0.27396 -0.33079 0.2842 -0.39398 0.30399 -0.4419 C 0.3132 -0.46412 0.31892 -0.48542 0.32448 -0.50996 C 0.32205 -0.53565 0.32552 -0.52315 0.28438 -0.52431 C 0.2533 -0.52523 0.22222 -0.52338 0.19115 -0.52292 C 0.08004 -0.50348 -0.03889 -0.47385 -0.13923 -0.40278 C -0.16076 -0.3875 -0.1842 -0.37523 -0.20295 -0.3544 C -0.23038 -0.32408 -0.25191 -0.28565 -0.27639 -0.25116 C -0.28125 -0.23195 -0.29045 -0.21389 -0.29114 -0.19352 C -0.29462 -0.08866 -0.24167 -0.00394 -0.17847 0.05092 C -0.05486 0.15856 0.09323 0.21759 0.23924 0.24166 C 0.2467 0.24514 0.22656 0.25463 0.21962 0.25995 C 0.20851 0.26828 0.19774 0.27754 0.18629 0.28495 C 0.1533 0.30602 0.13368 0.31921 0.09323 0.33727 C -0.05243 0.40231 -0.19236 0.4706 -0.34705 0.48356 C -0.37257 0.48217 -0.39809 0.48264 -0.42344 0.47963 C -0.43542 0.47824 -0.44739 0.47523 -0.45885 0.4706 C -0.46771 0.46689 -0.4842 0.45486 -0.4842 0.45486 C -0.49878 0.43449 -0.50069 0.43333 -0.50677 0.41041 C -0.50555 0.3868 -0.50538 0.36319 -0.50295 0.33981 C -0.49792 0.29004 -0.47187 0.24791 -0.45191 0.20509 C -0.41024 0.11574 -0.31944 0.04861 -0.25382 0.00648 C -0.23229 -0.00741 -0.2092 -0.01574 -0.18628 -0.025 C -0.1059 -0.05718 -0.02083 -0.05417 0.06181 -0.05764 C 0.13958 -0.04977 0.15295 -0.04491 0.23038 -0.01065 C 0.2408 -0.0007 0.25469 0.00509 0.26181 0.01944 C 0.26962 0.03518 0.27483 0.05393 0.28247 0.06921 C 0.2908 0.08564 0.31788 0.0875 0.33142 0.08889 C 0.33438 0.0875 0.33889 0.08865 0.34028 0.08495 C 0.34392 0.07523 0.32517 0.04328 0.32153 0.03657 C 0.3125 0.01967 0.29618 -0.00047 0.28438 -0.01181 C 0.18316 -0.10996 0.23559 -0.06065 0.17361 -0.10718 C 0.13715 -0.13449 0.10365 -0.16273 0.06077 -0.1713 C 0.05747 -0.17084 0.05243 -0.17385 0.05104 -0.16991 C 0.04392 -0.15 0.05469 -0.11204 0.06077 -0.09445 C 0.11024 0.05324 0.1592 0.19791 0.25886 0.29791 C 0.24045 0.30439 0.21927 0.29051 0.20208 0.28611 C 0.17986 0.28032 0.10538 0.27731 0.10295 0.27708 C 0.04028 0.27801 -0.02014 0.27939 -0.08229 0.29004 C -0.12274 0.28194 -0.12066 0.29213 -0.11667 0.23379 C -0.11649 0.23009 -0.11476 0.22685 -0.11371 0.22338 C -0.11111 0.18078 -0.10833 0.1412 -0.09792 0.10046 C -0.09583 0.09259 -0.08767 0.07615 -0.0842 0.06782 C -0.0776 0.05185 -0.06805 0.02963 -0.05382 0.02477 C -0.03316 0.03078 -0.01545 0.04282 0.00208 0.05879 C 0.00278 0.0574 0.00347 0.05625 0.00399 0.05486 C 0.00434 0.05393 0.01111 0.02986 0.01458 0.03379 L 0.00781 0.02222 L 0.02552 -0.00139 L 0.00695 0.03657 L -0.0158 0.03379 L 0.01458 0.01041 L 0 0 Z " pathEditMode="relative" ptsTypes="ffffffffffffffffffffffffffffffffffffffffffffffffffffffffffffffffffffffffffffffffffffffffffffffffffffffffffffffffffffffffffffffffffffffffffffffffffffffffffffffffffffffffffffffffffffffffffffffffffffffffffffAAAAAAf">
                                      <p:cBhvr>
                                        <p:cTn id="6" dur="2000" fill="hold"/>
                                        <p:tgtEl>
                                          <p:spTgt spid="3">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entury Schoolbook" pitchFamily="18" charset="0"/>
              </a:rPr>
              <a:t>Characteristics </a:t>
            </a:r>
            <a:endParaRPr lang="en-GB" b="1" dirty="0">
              <a:latin typeface="Century Schoolbook" pitchFamily="18" charset="0"/>
            </a:endParaRPr>
          </a:p>
        </p:txBody>
      </p:sp>
      <p:sp>
        <p:nvSpPr>
          <p:cNvPr id="3" name="Content Placeholder 2"/>
          <p:cNvSpPr>
            <a:spLocks noGrp="1"/>
          </p:cNvSpPr>
          <p:nvPr>
            <p:ph idx="1"/>
          </p:nvPr>
        </p:nvSpPr>
        <p:spPr>
          <a:xfrm>
            <a:off x="539552" y="1484784"/>
            <a:ext cx="8229600" cy="4525963"/>
          </a:xfrm>
          <a:solidFill>
            <a:srgbClr val="C00000"/>
          </a:solidFill>
          <a:ln w="19050">
            <a:solidFill>
              <a:schemeClr val="tx1"/>
            </a:solidFill>
          </a:ln>
        </p:spPr>
        <p:txBody>
          <a:bodyPr>
            <a:normAutofit fontScale="85000" lnSpcReduction="20000"/>
          </a:bodyPr>
          <a:lstStyle/>
          <a:p>
            <a:pPr marL="0" indent="0">
              <a:buNone/>
            </a:pPr>
            <a:r>
              <a:rPr lang="en-GB" dirty="0" smtClean="0">
                <a:latin typeface="Century Schoolbook" pitchFamily="18" charset="0"/>
              </a:rPr>
              <a:t>1	Mentally weak</a:t>
            </a:r>
          </a:p>
          <a:p>
            <a:pPr marL="0" indent="0">
              <a:buNone/>
            </a:pPr>
            <a:r>
              <a:rPr lang="en-GB" dirty="0" smtClean="0">
                <a:latin typeface="Century Schoolbook" pitchFamily="18" charset="0"/>
              </a:rPr>
              <a:t>2	Frequently wasted money</a:t>
            </a:r>
          </a:p>
          <a:p>
            <a:pPr marL="0" indent="0">
              <a:buNone/>
            </a:pPr>
            <a:r>
              <a:rPr lang="en-GB" dirty="0" smtClean="0">
                <a:latin typeface="Century Schoolbook" pitchFamily="18" charset="0"/>
              </a:rPr>
              <a:t>3	Disappointing compared to his father</a:t>
            </a:r>
          </a:p>
          <a:p>
            <a:pPr marL="0" indent="0">
              <a:buNone/>
            </a:pPr>
            <a:r>
              <a:rPr lang="en-GB" dirty="0" smtClean="0">
                <a:latin typeface="Century Schoolbook" pitchFamily="18" charset="0"/>
              </a:rPr>
              <a:t>4	Easily manipulated by those around him </a:t>
            </a:r>
          </a:p>
          <a:p>
            <a:pPr marL="0" indent="0">
              <a:buNone/>
            </a:pPr>
            <a:r>
              <a:rPr lang="en-GB" dirty="0" smtClean="0">
                <a:latin typeface="Century Schoolbook" pitchFamily="18" charset="0"/>
              </a:rPr>
              <a:t>5	Generous to a fault</a:t>
            </a:r>
          </a:p>
          <a:p>
            <a:pPr marL="0" indent="0">
              <a:buNone/>
            </a:pPr>
            <a:r>
              <a:rPr lang="en-GB" dirty="0" smtClean="0">
                <a:latin typeface="Century Schoolbook" pitchFamily="18" charset="0"/>
              </a:rPr>
              <a:t>6	Lacked political skills and awareness</a:t>
            </a:r>
          </a:p>
          <a:p>
            <a:pPr marL="0" indent="0">
              <a:buNone/>
            </a:pPr>
            <a:r>
              <a:rPr lang="en-GB" dirty="0" smtClean="0">
                <a:latin typeface="Century Schoolbook" pitchFamily="18" charset="0"/>
              </a:rPr>
              <a:t>7	The King’s patronage was extravagant and unreasonable</a:t>
            </a:r>
          </a:p>
          <a:p>
            <a:pPr marL="0" indent="0">
              <a:buNone/>
            </a:pPr>
            <a:r>
              <a:rPr lang="en-GB" dirty="0" smtClean="0">
                <a:latin typeface="Century Schoolbook" pitchFamily="18" charset="0"/>
              </a:rPr>
              <a:t>8	Depleted his own resources</a:t>
            </a:r>
          </a:p>
          <a:p>
            <a:pPr marL="0" indent="0">
              <a:buNone/>
            </a:pPr>
            <a:r>
              <a:rPr lang="en-GB" dirty="0" smtClean="0">
                <a:latin typeface="Century Schoolbook" pitchFamily="18" charset="0"/>
              </a:rPr>
              <a:t>9	Incapable of maintaining law and order</a:t>
            </a:r>
          </a:p>
          <a:p>
            <a:pPr marL="0" indent="0">
              <a:buNone/>
            </a:pPr>
            <a:r>
              <a:rPr lang="en-GB" dirty="0" smtClean="0">
                <a:latin typeface="Century Schoolbook" pitchFamily="18" charset="0"/>
              </a:rPr>
              <a:t>10	Often relied on the </a:t>
            </a:r>
            <a:r>
              <a:rPr lang="en-GB" smtClean="0">
                <a:latin typeface="Century Schoolbook" pitchFamily="18" charset="0"/>
              </a:rPr>
              <a:t>wrong people. </a:t>
            </a:r>
            <a:endParaRPr lang="en-GB" dirty="0">
              <a:latin typeface="Century Schoolbook" pitchFamily="18" charset="0"/>
            </a:endParaRPr>
          </a:p>
        </p:txBody>
      </p:sp>
    </p:spTree>
    <p:extLst>
      <p:ext uri="{BB962C8B-B14F-4D97-AF65-F5344CB8AC3E}">
        <p14:creationId xmlns:p14="http://schemas.microsoft.com/office/powerpoint/2010/main" val="1060133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Century Schoolbook" pitchFamily="18" charset="0"/>
              </a:rPr>
              <a:t>Henry VIs Mental Breakdown</a:t>
            </a:r>
            <a:endParaRPr lang="en-GB" b="1" dirty="0">
              <a:latin typeface="Century Schoolbook" pitchFamily="18" charset="0"/>
            </a:endParaRPr>
          </a:p>
        </p:txBody>
      </p:sp>
      <p:sp>
        <p:nvSpPr>
          <p:cNvPr id="3" name="Content Placeholder 2"/>
          <p:cNvSpPr>
            <a:spLocks noGrp="1"/>
          </p:cNvSpPr>
          <p:nvPr>
            <p:ph idx="1"/>
          </p:nvPr>
        </p:nvSpPr>
        <p:spPr>
          <a:solidFill>
            <a:srgbClr val="FFC000"/>
          </a:solidFill>
          <a:ln w="19050">
            <a:solidFill>
              <a:schemeClr val="tx1"/>
            </a:solidFill>
          </a:ln>
        </p:spPr>
        <p:txBody>
          <a:bodyPr>
            <a:normAutofit/>
          </a:bodyPr>
          <a:lstStyle/>
          <a:p>
            <a:pPr marL="0" indent="0">
              <a:buNone/>
            </a:pPr>
            <a:r>
              <a:rPr lang="en-GB" b="1" dirty="0" smtClean="0">
                <a:latin typeface="Century Schoolbook" pitchFamily="18" charset="0"/>
              </a:rPr>
              <a:t>1453</a:t>
            </a:r>
            <a:r>
              <a:rPr lang="en-GB" dirty="0" smtClean="0">
                <a:latin typeface="Century Schoolbook" pitchFamily="18" charset="0"/>
              </a:rPr>
              <a:t> He suffered a mental collapse – now thought to be catatonic schizophrenia. This rendered him helpless and apparently speechless for at least 15 months possible longer. During this period, his son, Prince Edward (October) was born, Henry was unaware of this. Therefore York was no longer heir to the throne and Margaret of Anjou was now appealing that she should be protector of the throne not York. </a:t>
            </a:r>
            <a:endParaRPr lang="en-GB" dirty="0">
              <a:latin typeface="Century Schoolbook" pitchFamily="18" charset="0"/>
            </a:endParaRPr>
          </a:p>
        </p:txBody>
      </p:sp>
    </p:spTree>
    <p:extLst>
      <p:ext uri="{BB962C8B-B14F-4D97-AF65-F5344CB8AC3E}">
        <p14:creationId xmlns:p14="http://schemas.microsoft.com/office/powerpoint/2010/main" val="111152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entury Schoolbook" pitchFamily="18" charset="0"/>
              </a:rPr>
              <a:t>Cades Rebellion </a:t>
            </a:r>
            <a:endParaRPr lang="en-GB" b="1" dirty="0">
              <a:latin typeface="Century Schoolbook" pitchFamily="18" charset="0"/>
            </a:endParaRPr>
          </a:p>
        </p:txBody>
      </p:sp>
      <p:sp>
        <p:nvSpPr>
          <p:cNvPr id="3" name="Content Placeholder 2"/>
          <p:cNvSpPr>
            <a:spLocks noGrp="1"/>
          </p:cNvSpPr>
          <p:nvPr>
            <p:ph idx="1"/>
          </p:nvPr>
        </p:nvSpPr>
        <p:spPr>
          <a:solidFill>
            <a:srgbClr val="C00000"/>
          </a:solidFill>
          <a:ln w="19050">
            <a:solidFill>
              <a:schemeClr val="tx1"/>
            </a:solidFill>
          </a:ln>
        </p:spPr>
        <p:txBody>
          <a:bodyPr/>
          <a:lstStyle/>
          <a:p>
            <a:pPr marL="0" indent="0">
              <a:buNone/>
            </a:pPr>
            <a:r>
              <a:rPr lang="en-GB" b="1" dirty="0" smtClean="0">
                <a:latin typeface="Century Schoolbook" pitchFamily="18" charset="0"/>
              </a:rPr>
              <a:t>1450 </a:t>
            </a:r>
            <a:r>
              <a:rPr lang="en-GB" dirty="0" smtClean="0">
                <a:latin typeface="Century Schoolbook" pitchFamily="18" charset="0"/>
              </a:rPr>
              <a:t>Cades rebellion broke out, however he was incapable of preventing this and regaining control of the country. If he had have been successful in keeping law and order in the country then York would not have gained so much support from the people of England.</a:t>
            </a:r>
            <a:endParaRPr lang="en-GB" b="1" dirty="0">
              <a:latin typeface="Century Schoolbook" pitchFamily="18" charset="0"/>
            </a:endParaRPr>
          </a:p>
        </p:txBody>
      </p:sp>
    </p:spTree>
    <p:extLst>
      <p:ext uri="{BB962C8B-B14F-4D97-AF65-F5344CB8AC3E}">
        <p14:creationId xmlns:p14="http://schemas.microsoft.com/office/powerpoint/2010/main" val="593417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entury Schoolbook" pitchFamily="18" charset="0"/>
              </a:rPr>
              <a:t>Losing land in France</a:t>
            </a:r>
            <a:endParaRPr lang="en-GB" b="1" dirty="0">
              <a:latin typeface="Century Schoolbook" pitchFamily="18" charset="0"/>
            </a:endParaRPr>
          </a:p>
        </p:txBody>
      </p:sp>
      <p:sp>
        <p:nvSpPr>
          <p:cNvPr id="3" name="Content Placeholder 2"/>
          <p:cNvSpPr>
            <a:spLocks noGrp="1"/>
          </p:cNvSpPr>
          <p:nvPr>
            <p:ph idx="1"/>
          </p:nvPr>
        </p:nvSpPr>
        <p:spPr>
          <a:solidFill>
            <a:srgbClr val="FFC000"/>
          </a:solidFill>
          <a:ln w="19050">
            <a:solidFill>
              <a:schemeClr val="tx1"/>
            </a:solidFill>
          </a:ln>
        </p:spPr>
        <p:txBody>
          <a:bodyPr>
            <a:normAutofit/>
          </a:bodyPr>
          <a:lstStyle/>
          <a:p>
            <a:pPr marL="0" indent="0">
              <a:buNone/>
            </a:pPr>
            <a:r>
              <a:rPr lang="en-GB" b="1" dirty="0" smtClean="0">
                <a:latin typeface="Century Schoolbook" pitchFamily="18" charset="0"/>
              </a:rPr>
              <a:t>1453 </a:t>
            </a:r>
            <a:r>
              <a:rPr lang="en-GB" dirty="0" smtClean="0">
                <a:latin typeface="Century Schoolbook" pitchFamily="18" charset="0"/>
              </a:rPr>
              <a:t>Gascony and Normandy were lost to the French. He only retained Calais and The Channel Islands. This was a major blow for the King and could have led to his mental breakdown which is ultimately where things begin to break down completely in England. </a:t>
            </a:r>
            <a:endParaRPr lang="en-GB" dirty="0">
              <a:latin typeface="Century Schoolbook" pitchFamily="18" charset="0"/>
            </a:endParaRPr>
          </a:p>
        </p:txBody>
      </p:sp>
    </p:spTree>
    <p:extLst>
      <p:ext uri="{BB962C8B-B14F-4D97-AF65-F5344CB8AC3E}">
        <p14:creationId xmlns:p14="http://schemas.microsoft.com/office/powerpoint/2010/main" val="3503773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197</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Henry VI </vt:lpstr>
      <vt:lpstr>Characteristics </vt:lpstr>
      <vt:lpstr>Henry VIs Mental Breakdown</vt:lpstr>
      <vt:lpstr>Cades Rebellion </vt:lpstr>
      <vt:lpstr>Losing land in France</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Henry VI</dc:title>
  <dc:creator>LARA K DAVISON (6010)</dc:creator>
  <cp:lastModifiedBy>Alex Winfrow</cp:lastModifiedBy>
  <cp:revision>7</cp:revision>
  <dcterms:created xsi:type="dcterms:W3CDTF">2011-10-07T10:49:25Z</dcterms:created>
  <dcterms:modified xsi:type="dcterms:W3CDTF">2013-09-18T07:09:09Z</dcterms:modified>
</cp:coreProperties>
</file>