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4" r:id="rId8"/>
    <p:sldId id="266" r:id="rId9"/>
    <p:sldId id="272"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518"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3C2FC2-0AED-43BE-B05C-A2E60CA48A0E}"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C2FC2-0AED-43BE-B05C-A2E60CA48A0E}"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C2FC2-0AED-43BE-B05C-A2E60CA48A0E}"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C2FC2-0AED-43BE-B05C-A2E60CA48A0E}"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C2FC2-0AED-43BE-B05C-A2E60CA48A0E}"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3C2FC2-0AED-43BE-B05C-A2E60CA48A0E}" type="datetimeFigureOut">
              <a:rPr lang="en-GB" smtClean="0"/>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C2FC2-0AED-43BE-B05C-A2E60CA48A0E}" type="datetimeFigureOut">
              <a:rPr lang="en-GB" smtClean="0"/>
              <a:t>22/09/2015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C2FC2-0AED-43BE-B05C-A2E60CA48A0E}" type="datetimeFigureOut">
              <a:rPr lang="en-GB" smtClean="0"/>
              <a:t>22/09/2015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C2FC2-0AED-43BE-B05C-A2E60CA48A0E}" type="datetimeFigureOut">
              <a:rPr lang="en-GB" smtClean="0"/>
              <a:t>22/09/2015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7573E5-00F9-465F-928A-FB3FE3E2F9E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C2FC2-0AED-43BE-B05C-A2E60CA48A0E}" type="datetimeFigureOut">
              <a:rPr lang="en-GB" smtClean="0"/>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73E5-00F9-465F-928A-FB3FE3E2F9E2}"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3C2FC2-0AED-43BE-B05C-A2E60CA48A0E}" type="datetimeFigureOut">
              <a:rPr lang="en-GB" smtClean="0"/>
              <a:t>22/09/2015</a:t>
            </a:fld>
            <a:endParaRPr lang="en-GB"/>
          </a:p>
        </p:txBody>
      </p:sp>
      <p:sp>
        <p:nvSpPr>
          <p:cNvPr id="9" name="Slide Number Placeholder 8"/>
          <p:cNvSpPr>
            <a:spLocks noGrp="1"/>
          </p:cNvSpPr>
          <p:nvPr>
            <p:ph type="sldNum" sz="quarter" idx="11"/>
          </p:nvPr>
        </p:nvSpPr>
        <p:spPr/>
        <p:txBody>
          <a:bodyPr/>
          <a:lstStyle/>
          <a:p>
            <a:fld id="{957573E5-00F9-465F-928A-FB3FE3E2F9E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57573E5-00F9-465F-928A-FB3FE3E2F9E2}"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83C2FC2-0AED-43BE-B05C-A2E60CA48A0E}" type="datetimeFigureOut">
              <a:rPr lang="en-GB" smtClean="0"/>
              <a:t>22/09/2015</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uact=8&amp;ved=0CAcQjRxqFQoTCOL00bfPgMgCFYHVGgodlC4K5Q&amp;url=http://www.intriguing-history.com/cades-rebellion-1450/&amp;bvm=bv.102829193,d.d2s&amp;psig=AFQjCNGhMJOVUf6EXimNq1H8JrCmx_uZBw&amp;ust=144266697187325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OrCnLaNisgCFYK8FAodf5IH2Q&amp;url=http%3A%2F%2Fwww.fanpop.com%2Fclubs%2Fthe-white-queen-bbc%2Fimages%2F35214983%2Ftitle%2Fmargaret-anjou-photo&amp;bvm=bv.103073922,d.ZGU&amp;psig=AFQjCNErY29kmmYXJSVK6iUYQYUooCaWuw&amp;ust=1442992840785055"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uact=8&amp;ved=0CAcQjRxqFQoTCMf5kfyMisgCFQHsFAod-NUF5A&amp;url=http%3A%2F%2Floyaltybindsmeuk.blogspot.com%2F2015%2F03%2Fprofile-richard-duke-of-york-part-2.html&amp;psig=AFQjCNFcitOBtO25DVUpRAlyQ8jFW0GpBg&amp;ust=144299267421546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lstStyle/>
          <a:p>
            <a:r>
              <a:rPr lang="en-GB" dirty="0" smtClean="0"/>
              <a:t>Cade’s Rebellion</a:t>
            </a:r>
            <a:endParaRPr lang="en-GB" dirty="0"/>
          </a:p>
        </p:txBody>
      </p:sp>
      <p:sp>
        <p:nvSpPr>
          <p:cNvPr id="3" name="Subtitle 2"/>
          <p:cNvSpPr>
            <a:spLocks noGrp="1"/>
          </p:cNvSpPr>
          <p:nvPr>
            <p:ph type="subTitle" idx="1"/>
          </p:nvPr>
        </p:nvSpPr>
        <p:spPr/>
        <p:txBody>
          <a:bodyPr/>
          <a:lstStyle/>
          <a:p>
            <a:endParaRPr lang="en-GB"/>
          </a:p>
        </p:txBody>
      </p:sp>
      <p:pic>
        <p:nvPicPr>
          <p:cNvPr id="2050" name="Picture 2" descr="http://www.intriguing-history.com/wp-content/uploads/2014/12/Cades-Rebellion-14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14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Duke of York</a:t>
            </a:r>
            <a:endParaRPr lang="en-GB" dirty="0"/>
          </a:p>
        </p:txBody>
      </p:sp>
      <p:sp>
        <p:nvSpPr>
          <p:cNvPr id="3" name="Content Placeholder 2"/>
          <p:cNvSpPr>
            <a:spLocks noGrp="1"/>
          </p:cNvSpPr>
          <p:nvPr>
            <p:ph idx="1"/>
          </p:nvPr>
        </p:nvSpPr>
        <p:spPr>
          <a:xfrm>
            <a:off x="457200" y="1600200"/>
            <a:ext cx="3538736" cy="4800600"/>
          </a:xfrm>
        </p:spPr>
        <p:txBody>
          <a:bodyPr/>
          <a:lstStyle/>
          <a:p>
            <a:r>
              <a:rPr lang="en-GB" dirty="0" smtClean="0"/>
              <a:t>Ambitious</a:t>
            </a:r>
          </a:p>
          <a:p>
            <a:endParaRPr lang="en-GB" dirty="0" smtClean="0"/>
          </a:p>
          <a:p>
            <a:r>
              <a:rPr lang="en-GB" dirty="0" smtClean="0"/>
              <a:t>Tried to rule through the King</a:t>
            </a:r>
          </a:p>
          <a:p>
            <a:endParaRPr lang="en-GB" dirty="0" smtClean="0"/>
          </a:p>
          <a:p>
            <a:r>
              <a:rPr lang="en-GB" dirty="0" smtClean="0"/>
              <a:t>Lacked political judgement</a:t>
            </a:r>
          </a:p>
          <a:p>
            <a:endParaRPr lang="en-GB" dirty="0"/>
          </a:p>
          <a:p>
            <a:r>
              <a:rPr lang="en-GB" dirty="0" smtClean="0"/>
              <a:t>Not trusted by </a:t>
            </a:r>
            <a:r>
              <a:rPr lang="en-GB" dirty="0" smtClean="0"/>
              <a:t>Margaret of Anjou</a:t>
            </a:r>
            <a:endParaRPr lang="en-GB" dirty="0"/>
          </a:p>
        </p:txBody>
      </p:sp>
      <p:pic>
        <p:nvPicPr>
          <p:cNvPr id="5122" name="Picture 2" descr="http://www.luminarium.org/encyclopedia/richarddukeofy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92696"/>
            <a:ext cx="23145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mages6.fanpop.com/image/photos/35200000/Margaret-of-Anjou-the-white-queen-bbc-35214983-720-4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83457"/>
            <a:ext cx="4124759" cy="274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3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Exclusion of York</a:t>
            </a:r>
            <a:endParaRPr lang="en-GB" dirty="0"/>
          </a:p>
        </p:txBody>
      </p:sp>
      <p:sp>
        <p:nvSpPr>
          <p:cNvPr id="3" name="Content Placeholder 2"/>
          <p:cNvSpPr>
            <a:spLocks noGrp="1"/>
          </p:cNvSpPr>
          <p:nvPr>
            <p:ph idx="1"/>
          </p:nvPr>
        </p:nvSpPr>
        <p:spPr>
          <a:xfrm>
            <a:off x="457200" y="1600200"/>
            <a:ext cx="5050904" cy="4800600"/>
          </a:xfrm>
        </p:spPr>
        <p:txBody>
          <a:bodyPr>
            <a:normAutofit fontScale="92500" lnSpcReduction="10000"/>
          </a:bodyPr>
          <a:lstStyle/>
          <a:p>
            <a:r>
              <a:rPr lang="en-GB" dirty="0" smtClean="0"/>
              <a:t>York was the King’s closest male relative</a:t>
            </a:r>
          </a:p>
          <a:p>
            <a:endParaRPr lang="en-GB" dirty="0"/>
          </a:p>
          <a:p>
            <a:r>
              <a:rPr lang="en-GB" dirty="0" smtClean="0"/>
              <a:t>Despite this was excluded from government. There were three main reasons for this:</a:t>
            </a:r>
          </a:p>
          <a:p>
            <a:endParaRPr lang="en-GB" dirty="0"/>
          </a:p>
          <a:p>
            <a:pPr lvl="1"/>
            <a:r>
              <a:rPr lang="en-GB" dirty="0" smtClean="0"/>
              <a:t>The King already had close advisers, namely the Dukes of Suffolk and Somerset. They did not wish to share power</a:t>
            </a:r>
          </a:p>
          <a:p>
            <a:pPr lvl="1"/>
            <a:endParaRPr lang="en-GB" dirty="0"/>
          </a:p>
          <a:p>
            <a:pPr lvl="1"/>
            <a:r>
              <a:rPr lang="en-GB" dirty="0" smtClean="0"/>
              <a:t>The Queen did not trust York, because of his forcefulness and his claim to the throne</a:t>
            </a:r>
          </a:p>
          <a:p>
            <a:pPr lvl="1"/>
            <a:endParaRPr lang="en-GB" dirty="0"/>
          </a:p>
          <a:p>
            <a:pPr lvl="1"/>
            <a:r>
              <a:rPr lang="en-GB" dirty="0" smtClean="0"/>
              <a:t>York was too arrogant, stubborn and demanding</a:t>
            </a:r>
          </a:p>
        </p:txBody>
      </p:sp>
      <p:pic>
        <p:nvPicPr>
          <p:cNvPr id="7170" name="Picture 2" descr="http://www.luminarium.org/encyclopedia/richarddukeofy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24744"/>
            <a:ext cx="2314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6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Resentment of York	</a:t>
            </a:r>
            <a:endParaRPr lang="en-GB" dirty="0"/>
          </a:p>
        </p:txBody>
      </p:sp>
      <p:sp>
        <p:nvSpPr>
          <p:cNvPr id="3" name="Content Placeholder 2"/>
          <p:cNvSpPr>
            <a:spLocks noGrp="1"/>
          </p:cNvSpPr>
          <p:nvPr>
            <p:ph idx="1"/>
          </p:nvPr>
        </p:nvSpPr>
        <p:spPr>
          <a:xfrm>
            <a:off x="457200" y="1600200"/>
            <a:ext cx="3466728" cy="4800600"/>
          </a:xfrm>
        </p:spPr>
        <p:txBody>
          <a:bodyPr>
            <a:normAutofit fontScale="92500"/>
          </a:bodyPr>
          <a:lstStyle/>
          <a:p>
            <a:r>
              <a:rPr lang="en-GB" dirty="0" smtClean="0"/>
              <a:t>As well as being excluded from court York also had resentment towards Henry for other reasons.</a:t>
            </a:r>
          </a:p>
          <a:p>
            <a:r>
              <a:rPr lang="en-GB" dirty="0" smtClean="0"/>
              <a:t>He had not had his costs paid for his time in France, whilst the Duke of Somerset had.</a:t>
            </a:r>
          </a:p>
          <a:p>
            <a:r>
              <a:rPr lang="en-GB" dirty="0" smtClean="0"/>
              <a:t>He felt that he had been sent in to isolation in France</a:t>
            </a:r>
          </a:p>
          <a:p>
            <a:r>
              <a:rPr lang="en-GB" dirty="0" smtClean="0"/>
              <a:t>He resented that Somerset had replaced him as commander of France</a:t>
            </a:r>
          </a:p>
        </p:txBody>
      </p:sp>
      <p:pic>
        <p:nvPicPr>
          <p:cNvPr id="4" name="Picture 2" descr="http://www.luminarium.org/encyclopedia/richarddukeofy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864" y="2564322"/>
            <a:ext cx="2314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4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York’s action</a:t>
            </a:r>
            <a:endParaRPr lang="en-GB" dirty="0"/>
          </a:p>
        </p:txBody>
      </p:sp>
      <p:sp>
        <p:nvSpPr>
          <p:cNvPr id="3" name="Content Placeholder 2"/>
          <p:cNvSpPr>
            <a:spLocks noGrp="1"/>
          </p:cNvSpPr>
          <p:nvPr>
            <p:ph idx="1"/>
          </p:nvPr>
        </p:nvSpPr>
        <p:spPr>
          <a:xfrm>
            <a:off x="457200" y="1600200"/>
            <a:ext cx="5338936" cy="4800600"/>
          </a:xfrm>
        </p:spPr>
        <p:txBody>
          <a:bodyPr>
            <a:normAutofit fontScale="92500" lnSpcReduction="20000"/>
          </a:bodyPr>
          <a:lstStyle/>
          <a:p>
            <a:r>
              <a:rPr lang="en-GB" dirty="0" smtClean="0"/>
              <a:t>Prepared two petitions for the King</a:t>
            </a:r>
          </a:p>
          <a:p>
            <a:endParaRPr lang="en-GB" dirty="0" smtClean="0"/>
          </a:p>
          <a:p>
            <a:r>
              <a:rPr lang="en-GB" dirty="0" smtClean="0"/>
              <a:t>In both York was appealing for public sympathy and support </a:t>
            </a:r>
          </a:p>
          <a:p>
            <a:endParaRPr lang="en-GB" dirty="0"/>
          </a:p>
          <a:p>
            <a:r>
              <a:rPr lang="en-GB" dirty="0" smtClean="0"/>
              <a:t>However he found himself isolated and distrusted</a:t>
            </a:r>
          </a:p>
          <a:p>
            <a:endParaRPr lang="en-GB" dirty="0"/>
          </a:p>
          <a:p>
            <a:r>
              <a:rPr lang="en-GB" dirty="0" smtClean="0"/>
              <a:t>Because Henry was ignoring York’s claims, York had no choice but to impose himself by force. </a:t>
            </a:r>
          </a:p>
          <a:p>
            <a:endParaRPr lang="en-GB" dirty="0"/>
          </a:p>
          <a:p>
            <a:r>
              <a:rPr lang="en-GB" dirty="0" smtClean="0"/>
              <a:t>His lack of support meant this was bound to fail and York eventually had to submit to the King. York took an oath of allegiance to him in St Paul’s Cathedral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476671"/>
            <a:ext cx="20955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823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the sources on page 21 in the booklet</a:t>
            </a:r>
            <a:endParaRPr lang="en-GB" dirty="0"/>
          </a:p>
        </p:txBody>
      </p:sp>
      <p:sp>
        <p:nvSpPr>
          <p:cNvPr id="3" name="Content Placeholder 2"/>
          <p:cNvSpPr>
            <a:spLocks noGrp="1"/>
          </p:cNvSpPr>
          <p:nvPr>
            <p:ph idx="1"/>
          </p:nvPr>
        </p:nvSpPr>
        <p:spPr/>
        <p:txBody>
          <a:bodyPr>
            <a:normAutofit lnSpcReduction="10000"/>
          </a:bodyPr>
          <a:lstStyle/>
          <a:p>
            <a:r>
              <a:rPr lang="en-GB" dirty="0" smtClean="0"/>
              <a:t>Find evidence in either of the sources for the following issues York had:</a:t>
            </a:r>
          </a:p>
          <a:p>
            <a:pPr lvl="1"/>
            <a:r>
              <a:rPr lang="en-GB" dirty="0" smtClean="0"/>
              <a:t>York resented being replaced by Somerset as Lieutenant General in France</a:t>
            </a:r>
          </a:p>
          <a:p>
            <a:pPr lvl="1"/>
            <a:r>
              <a:rPr lang="en-GB" dirty="0" smtClean="0"/>
              <a:t>York also resented being ‘exiled’ to Ireland</a:t>
            </a:r>
          </a:p>
          <a:p>
            <a:pPr lvl="1"/>
            <a:r>
              <a:rPr lang="en-GB" dirty="0" smtClean="0"/>
              <a:t>York blamed Somerset for the key losses in France</a:t>
            </a:r>
          </a:p>
          <a:p>
            <a:pPr lvl="1"/>
            <a:r>
              <a:rPr lang="en-GB" dirty="0" smtClean="0"/>
              <a:t>York was annoyed with Somerset having his loans repaid promptly by the Crown, while he did not</a:t>
            </a:r>
          </a:p>
          <a:p>
            <a:pPr lvl="1"/>
            <a:r>
              <a:rPr lang="en-GB" dirty="0" smtClean="0"/>
              <a:t>York felt he had been excluded from his rightful place as principal adviser to the King </a:t>
            </a:r>
          </a:p>
          <a:p>
            <a:pPr lvl="1"/>
            <a:r>
              <a:rPr lang="en-GB" dirty="0" smtClean="0"/>
              <a:t>Find evidence that this was destabilising </a:t>
            </a:r>
            <a:r>
              <a:rPr lang="en-GB" smtClean="0"/>
              <a:t>the kingdom. </a:t>
            </a:r>
            <a:endParaRPr lang="en-GB" dirty="0" smtClean="0"/>
          </a:p>
          <a:p>
            <a:pPr lvl="1"/>
            <a:endParaRPr lang="en-GB" dirty="0"/>
          </a:p>
          <a:p>
            <a:r>
              <a:rPr lang="en-GB" dirty="0" smtClean="0"/>
              <a:t>Create a table with these bullet points and include evidence from source M or N. </a:t>
            </a:r>
            <a:endParaRPr lang="en-GB" dirty="0"/>
          </a:p>
        </p:txBody>
      </p:sp>
    </p:spTree>
    <p:extLst>
      <p:ext uri="{BB962C8B-B14F-4D97-AF65-F5344CB8AC3E}">
        <p14:creationId xmlns:p14="http://schemas.microsoft.com/office/powerpoint/2010/main" val="1445969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4104456" cy="1143000"/>
          </a:xfrm>
        </p:spPr>
        <p:txBody>
          <a:bodyPr/>
          <a:lstStyle/>
          <a:p>
            <a:r>
              <a:rPr lang="en-GB" dirty="0" smtClean="0"/>
              <a:t>Imagine you are Richard, Duke of York. Write a letter from Ireland setting out why you think you’ve been treated unfairly </a:t>
            </a:r>
            <a:endParaRPr lang="en-GB" dirty="0"/>
          </a:p>
        </p:txBody>
      </p:sp>
      <p:pic>
        <p:nvPicPr>
          <p:cNvPr id="11266" name="Picture 2" descr="http://nerdalicious.com.au/wp-content/uploads/2013/12/Richard-3rd-Duke-York-Cro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196752"/>
            <a:ext cx="3953256" cy="479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4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happened</a:t>
            </a:r>
            <a:endParaRPr lang="en-GB" dirty="0"/>
          </a:p>
        </p:txBody>
      </p:sp>
      <p:sp>
        <p:nvSpPr>
          <p:cNvPr id="3" name="Content Placeholder 2"/>
          <p:cNvSpPr>
            <a:spLocks noGrp="1"/>
          </p:cNvSpPr>
          <p:nvPr>
            <p:ph idx="1"/>
          </p:nvPr>
        </p:nvSpPr>
        <p:spPr>
          <a:xfrm>
            <a:off x="457200" y="1600200"/>
            <a:ext cx="5482952" cy="4853136"/>
          </a:xfrm>
        </p:spPr>
        <p:txBody>
          <a:bodyPr/>
          <a:lstStyle/>
          <a:p>
            <a:r>
              <a:rPr lang="en-GB" dirty="0" smtClean="0"/>
              <a:t>Cade’s Rebellion was an uprising which began in Kent in 1450. It was led by Jack Cade</a:t>
            </a:r>
          </a:p>
          <a:p>
            <a:r>
              <a:rPr lang="en-GB" dirty="0" smtClean="0"/>
              <a:t>The rebels moved through Kent and marched on London. By the time they reached black heath there were 46,000.</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12776"/>
            <a:ext cx="328896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88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a:xfrm>
            <a:off x="457200" y="1600200"/>
            <a:ext cx="4258816" cy="4525963"/>
          </a:xfrm>
        </p:spPr>
        <p:txBody>
          <a:bodyPr>
            <a:normAutofit/>
          </a:bodyPr>
          <a:lstStyle/>
          <a:p>
            <a:r>
              <a:rPr lang="en-GB" dirty="0" smtClean="0"/>
              <a:t>The murder of Suffolk might have triggered a fear that the Kentish folk would be blamed for it. </a:t>
            </a:r>
          </a:p>
          <a:p>
            <a:r>
              <a:rPr lang="en-GB" dirty="0" smtClean="0"/>
              <a:t>Taxes were unfairly levied</a:t>
            </a:r>
          </a:p>
          <a:p>
            <a:r>
              <a:rPr lang="en-GB" dirty="0" smtClean="0"/>
              <a:t>Taxes had been increased to counter the amount of land Henry had given away</a:t>
            </a:r>
          </a:p>
          <a:p>
            <a:endParaRPr lang="en-GB" dirty="0"/>
          </a:p>
        </p:txBody>
      </p:sp>
      <p:pic>
        <p:nvPicPr>
          <p:cNvPr id="1026" name="Picture 2" descr="http://dallaselderlawyer.com/wp-content/uploads/2014/05/Michael-B.-Cohen-Dallas-Elder-Law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76872"/>
            <a:ext cx="36957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18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a:t>
            </a:r>
            <a:endParaRPr lang="en-GB" dirty="0"/>
          </a:p>
        </p:txBody>
      </p:sp>
      <p:sp>
        <p:nvSpPr>
          <p:cNvPr id="3" name="Content Placeholder 2"/>
          <p:cNvSpPr>
            <a:spLocks noGrp="1"/>
          </p:cNvSpPr>
          <p:nvPr>
            <p:ph idx="1"/>
          </p:nvPr>
        </p:nvSpPr>
        <p:spPr>
          <a:xfrm>
            <a:off x="457200" y="1600200"/>
            <a:ext cx="4186808" cy="4525963"/>
          </a:xfrm>
        </p:spPr>
        <p:txBody>
          <a:bodyPr/>
          <a:lstStyle/>
          <a:p>
            <a:r>
              <a:rPr lang="en-GB" dirty="0"/>
              <a:t>Justice was not impartial</a:t>
            </a:r>
          </a:p>
          <a:p>
            <a:r>
              <a:rPr lang="en-GB" dirty="0"/>
              <a:t>The kings favourites were blamed for France</a:t>
            </a:r>
          </a:p>
          <a:p>
            <a:r>
              <a:rPr lang="en-GB" dirty="0"/>
              <a:t>There was fear of invasion. </a:t>
            </a:r>
          </a:p>
          <a:p>
            <a:endParaRPr lang="en-GB" dirty="0"/>
          </a:p>
        </p:txBody>
      </p:sp>
      <p:pic>
        <p:nvPicPr>
          <p:cNvPr id="2050" name="Picture 2" descr="https://upload.wikimedia.org/wikipedia/commons/thumb/a/a6/HenryVIofEngland.JPG/250px-HenryVIofEng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60848"/>
            <a:ext cx="23812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5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Events</a:t>
            </a:r>
            <a:endParaRPr lang="en-GB" dirty="0"/>
          </a:p>
        </p:txBody>
      </p:sp>
      <p:sp>
        <p:nvSpPr>
          <p:cNvPr id="3" name="Content Placeholder 2"/>
          <p:cNvSpPr>
            <a:spLocks noGrp="1"/>
          </p:cNvSpPr>
          <p:nvPr>
            <p:ph idx="1"/>
          </p:nvPr>
        </p:nvSpPr>
        <p:spPr>
          <a:xfrm>
            <a:off x="457200" y="1600200"/>
            <a:ext cx="4330824" cy="4525963"/>
          </a:xfrm>
        </p:spPr>
        <p:txBody>
          <a:bodyPr>
            <a:normAutofit/>
          </a:bodyPr>
          <a:lstStyle/>
          <a:p>
            <a:r>
              <a:rPr lang="en-GB" dirty="0" smtClean="0"/>
              <a:t>Henry returned with an army of 10000. Cade withdrew but some Henry’s army followed him and were slaughtered. When the king heard of this he fled to the midlands.</a:t>
            </a:r>
          </a:p>
          <a:p>
            <a:r>
              <a:rPr lang="en-GB" dirty="0" smtClean="0"/>
              <a:t>Unrest spread and there were murders looting and pillaging.</a:t>
            </a:r>
          </a:p>
          <a:p>
            <a:r>
              <a:rPr lang="en-GB" dirty="0" smtClean="0"/>
              <a:t>However once in London the rebels lost control and looted and the Londoners then forced them out</a:t>
            </a:r>
            <a:endParaRPr lang="en-GB" dirty="0"/>
          </a:p>
        </p:txBody>
      </p:sp>
      <p:sp>
        <p:nvSpPr>
          <p:cNvPr id="4" name="AutoShape 2" descr="data:image/jpeg;base64,/9j/4AAQSkZJRgABAQAAAQABAAD/2wCEAAkGBxQTEhQUExQWFhUXGR8aGBgYGR8aHBwfGhwXHRgYHR0cHCghGholHR0cITEkJykrLi4uHR8zODMsNygtLiwBCgoKDg0OGxAQGywkHyQsLCwsLCwuLCwsLCwsLCwsLCwsLCwsLCwsLCwsLCwsLCwsLCwsLCwsLCwsLCwsLCwsLP/AABEIAMcA/gMBIgACEQEDEQH/xAAbAAACAgMBAAAAAAAAAAAAAAAEBQMGAAECB//EAFIQAAEDAgQCBgQJBwkGBQUAAAECAxEAIQQFEjFBUQYTImFxgTKRscEUI0JScpKh0fAHFSQzYrLhNENTY3OCwtLxFlSDk6PTosPU4uMXRFVks//EABoBAAMBAQEBAAAAAAAAAAAAAAIDBAEABQb/xAAtEQACAgEDBAIBAgYDAAAAAAAAAQIRAxIhMQQTQVEiYTJxwQUUI4GRsULR8P/aAAwDAQACEQMRAD8AuWZdNsM2EqBU4FJ1AtgGQNUm5G2kikv/ANUcAd0ujxa/jVbzLFIViUBop6tttaEpTsAlDoEHj499I+juHU//ADl4UZKQf6O1IirdDHOlZfl/lByxXpavNgn3GoD0jyVye0B3hC0/4aqy8nGqCoTP9H9npVo9GhvKD4oI9iqZ2bF94tChlKrjEkT9L3pqP4Llc2xwT4/xFVv/AGcG8I9Sh/irEdHR81J/vKFZ/Ls3vosisvy/hj2/srYyvAzH5xZnlKfvqu/mAfMB/wCIv7qkT0fH9GP+av8Ay1n8uze8h9+bMH/+Rw/1h99Tt5fgB6WYsfXR99VVzo2bwnf+tV700Ovo6pJSAnfaHT/kruw0d3kXtpGUDfFtrO/61PDwqdrMslH89hz4uT768/PRxUgFBJP9bG39yuh0duRpIj+t5/8ADouw/R3eR6KnPMn2DuE9aa7TneUSfjMJw+bXnrWQrFhIE3+M/wDj3rF9HArcK/5n/wAdd2Zeje8j0VzN8o4rwv2e4UKvMMmVs60nvSpQqks9Hgn5Tg8HP/ZXS8iSJhTt/wCsH/brOzL0d3kWV3D5Wv0MW2DzKh76gcyZBEs4plY4Q4B76rK+jgI3e/5qf8lQK6KpPBwn6TZ9qRQ9mXo7uxHj+AcFpCvBYPvqE4JY+SaSHoon+jWfDqh/iFc/7NlA9B/yLZ9i6zsyO1xHnwVXzTU7GDckFKVAi4IkEd4PCkbfR5WxQ99ZH/crr/ZtZ2GI+s2P8c13akdriW9nAYxUdp0d5Wr76NRlGK4vqH/EV99ef4vInEplXXjlLiPLiaXjJFqKSrrYP7aPeK7tM3uI9VGU4j/elD/iK++tP5G44kocxIcQd0LWVJPiFEg15a90fm2lye9Tf+WjmehLqvRT/wCNvl9DlQyhXISlZdF9CWtgnDeGlH3UJiOh6Bct4dXkj7qqOI6HvNmCm5Hzmz/5dBjInPmH/pn/AAVmkLU0Wt3o60N8O15ISfdQq8mYG7DX1E/dST83OAD4oHxS3PsFd/mdxRhLaN7Slu9ZpZuqxp+Z8N/QNfUT91YMlwxH6hr6gpFjMndbcQl5ASCQfRTca0iJTwvXrnRDoywcFhzpHabSo+JEk+usp+zl+h54cCG8ShCVauy6Z7ghWm3CRQ3QHSk9q0pMR4t00eZjFJICQCl4gJkpALabAkC0zwtNKOjJiJ30q9jJ99Oi6YnSqosGIICif2t/OmGBOtYTaDsfvpSohSVHVzmOdc4DHaAClRBB5Wg299EsjTOcEy0ry8JSSVJt7eFQ5blgVr7QsfbS9p8mBqsbkc45+dOejmITrWhRF7gjawuKNZdwe0kiQ5L31gynvNPUqRvqEfiK38IaAPbTYE+Q3PgKZ3Ae0IzlR5n1UnzdgIcbBIsQTPCeNXUrT89O0gTv4c6oOa44OqJumTIMKMAbbp7qyc9jY46G68D2xBOyv8H30NhMPqedE7BMbXsduNayfMlKSFglSlB8iTMkdTHq91CZAFDFNwQSo6SDAsnc24xB8ZrXl4MWIbN4BRUoGwEQRxtfw5Vzi8CQglBhUWkTVobQnUu4sRuf2RUOaIT1S+2AdO8ifKi1ndoSt4AQJUSeJIifuqLFsoQJJPdarQptPNJPcRJql9IMyRrCdPcR7aCeWkDKOlbkKVggyfKIrlh1JJsaFxjrSBa33cqhw+M1AgGKV3n7Jm2WLDYQKF4F+YoheXeNVVAWFSCTzg7/AMav+Vr6xANtQFwINMjlvkdj+QpGX10rD6ASacYlxLZgz3wJjxikOb4kGNIMGxkHffyH+lGsiuhrxtKxNjHgtV/QHdvP37VrWhR0TAvBtBjTYfWB86kUgERsCRJM8xO19qGbwp1SoJCiZMQRI03EKMSQVkd6bymuYKOH8OrflVty0QEq/ZH7opItIUPfxp5gljQieQ/dTUvULgpwvkXdKEqUpBSFGARYeFJFYdztDQqwkGDfb11dJE1yt0C5IHiYFITGOJQXC5oHZUTJ+SZG1S4VtfXoEGCocPCrv1gMEEEcwQfZXYI5VrkZoKT+UH9YyQdkzy2cbr0noUf0HDf2SfZXm/5QkStqOKD6+sbr0XoSf0HDf2Yroms86JT17RAsptwg9xSkCqzkbkqHLSf3WJqzY22Jaggp6tREbAEI0xxumDe96qXR9fbGw9L7Es0yKpipMa4stwT8oDvoa+iQeO3mKOx/oqnkfZShQ7CSVbnifCPZXPk5BWMfVIIkXjkSIpxleIhSYkDQdhxNvxakuYrJcSDtAI9V78aKy7FJbXc2i0nYyKKLqQM/xG7isQk9kqibb+yhG+lDiOsQpSgSIBCZg3mJ8vtok4lW8wR38Z29VK8Qk6yNRuJtG/DhVTzprgkhG3sxxic8fXpWFkAi22wvQbmYqKk2BIQqZBtpB77X5VAEILaRr7USZvc34d9cPqHaGpEkEDtCbyfnV2ScWlQzGpJuyTCYtwaVpVCJWCOHaJsPGBXWXYtQeQSoolaiO4EEQKWsHSkp3IUBvaVazO/d9tcqcHWNkSISVWMfKUPdS9VjaLNhc7eBUStXa0x5JV9wqLM8+fLSusm6d7DvNKVuTqAK+yoRBPEGOO0GtZq8BhyAomTBncWEzTYZE3ukKmmls2PjnylFMqVeNyDY35ULinwq6r+P30HhWobQqbxsfOoX0KVtb8eugzuPgRJz8sKddSoQrht3VjLKETpm+/HegcLgFAgqj8b0W+1qsTU9XvQD9WFN4g/JMR4UVk+aOsOlUjSbKt4SY4mlLaQ2DP4ihUZsCeIrGMxbStFszJSnQVEwJET3kSfGpCjSzqvOriZ2FLM0zkJYa0wVL4HgE7/bFM2XwtgEbEz6xWYY/wBRM9nNKLxNCnI8UpxkKWZJJ7tjai21GSItG/uqNvQkaUCEjaNt710lweFXM8wjcxXx6G73SVd3GrLggNKLfJTf+4KRNsJkLIGsCAruPCrBhk2b+iP3E1L1HgpwLk6x7wbbUs8B/oKrGXhzEuKWpQgfJPHu3sLeNqb9LDDAHNQ9hqDIcv8AikrJKSUkCIEgkmTzPH1VN4GvkhwLyUK1oB0LCpBuEKQe1c7iDbjtTnAu6gFbBW3r386WvNqDam0gEhSTA4gRv4xR2XNhNtSjHAiIkkwOYrGahB+UFm7f0CP+o1V86DfyDDdyI9RNUb8oMBCPon99urp0CXOX4ePmn95VHHgzyUjMMMpOKZCtGooWTonTcI2B2vVK6NTqkzuv91mrnikqOLYBiQ2sqjaTEwTuJkTxINU3o1wO8qVP1GaZHyKbtoOzTFhY0BJ1Hbv3oFtzUtKZEpSoaFp7JOlYUq/FIM+VG/Byt5BTciSQN+MGOXClmbJDbpDiLkFV7kblKYBlOsjSZ4GmYvyBnwdNNjSQpwqSlo9X1iI0tqUDrSJ9IK1W7t6Z5TC21SkLMkzGk6uFoNjvfakJxzSgCUp7CAYUFXMwWwZsntax4U5wjjYbV1i5JumINuVyLnurOt/FfqO6NfJ2TPklq8hQOwFrnYmBc+6iX1yVGJECPx40PhXEqQQ2QCT6BiTsJgceXHlTtxop1E7Dlw2AkRbjU2FtXZ3WvTJUhLim0rQgEHYXnTHCZi8QKLxDSQCIE8LD7qJKQs9kxvfgALe6u3cPrBhUSdz48vsp97Eaypi/BMEthIGpJvbs6dJNu+5mocOwNQOhaCLXuOcc+du+ihhEpATNxxuJ5+yuk4VMefM78ePI1thvJFeQfBoJkJdNoHZHcd5G9gK3lrdlBV5JuoweEWFuFE4dgCYtw3O441Lh8ECOBHMgb11+ge9ECaDknWsEDu8PsqRS/wDUVKtICimQY7qFxDuna3nXORNN63sSKxFu78TXRVuLWP33+ylDz6wqLQdvIC9pPdUOpcxcmdhveDt+N6TqY2ODYcpdSZCiIqJWHQoyAL8ftqNjAuKgBKhwmPxeuc6X1COqR+tWIJmQlPE24m4oovUEsEkxo9g0Yh1rSontaCpJsISpUDltVgTlYw7AQCTc3O/sqq9FFhOIbClWV6JBsFwQPWCU+MVe88Pxafpe6uhN95JcFU18W2VDNsxThkhShqKpgWFh7B7b0LkvSBGIcDRTpUQSkzIOkEkG3IGKV9PD20Dkn3qpT0aVGKYj54/j9lWt7kl7npaEQIqwsp9D6Kf3RSBB9lPQv0Pop/dFT9T4KsPkVdMj8U39P3Uj6RY1bLDCkKKT1aIjvLkiPKnHS8yhr6dVnpr/ACfDc9KPsDh99T+BnkOyXN3V4HEOrWdSFdki0dlJi3CiOgmdPYhTodVOkJIHKZFJsgtlWKP9b/gRRn5LLqxB7ke1dYwkMvyijsInkY+u1Vw6BfyBjwP7yqpv5QTKUTayv3mqt/QQ/oDHgf3lVseDPJUUY1LuORpWhQSy56MQCDEW+jJ8d6o2Q7JkkXXcW+QzFWvI8EpnGhCr9Xho1barqhRtuRHq41UsoNp7z/8AyZpySt0JfCsny18BZC0haZJgkgiyrpIuPZ3VmX4gF1RS2AoAjSCo64J9IqJMxG0bcKHw7qQ4sEgXPsXXWVuIDitRMEmNIubmIPAc70nKvgP6eVTQa0kaj2AExZIK5MbX2FufKgyyFSnXqXrTpOgFQML6tKQTdBsTy5VO3mLQWoyR3gXPM9w470A5iU650gkOASEkKEX1gzYzaI2oujTUnsN65xcVTDsF+sYWhQLxeMQjSXCVI1JN4QEiY334V6d0uzTGnCrS5h0ISsgag6FEHUCLRe4ivLMrXDjKur0wsAEIUCmCNKpNpXN+cCvRcyW5iYQ46SGnUrAgDUQAdJIG14qjqm+CbpZRi7aHLDWCxzY0ktupSEqAhLnZEQoEEKHffxqv9K8rbwvUobU4tSgbEp4RwCR7asuMyPC49PWwULO62zpWFDcK7xVMxmWJwzrjYcW6UwNbhlW2rTPKl1Kt/wDIvqY4tOpcguFwpUo9adAixnj5Gpl5ci0Pm3dO1BpBIlROo/YOAqUAgbiaXovyRLIl4NrwhZSVFwLB2gRE8d+6h8PmKQgibz+Psphl7qdYQsAhVoN7xNMnMsY4tI+qKG3Fjo4+4rQgwjXWqkqgD7Z4V2MrcWqFgJTxM8O6DanrgbSICUgeAodbwVuQlExJMSeV67cfi6RPeXBDh8rbmwMczEk90AUq6Q4hGGW4sAT1QCQPnFVp9VWBtRKxaydQttuiPbVY6R5eXsQdRSAkAgSe8A+NdGNsuyVCNkOQZoUL3Pxg03myh2gY7wT9lWZOAAYecWAVFtZgi/onnxqq9GsoW+VqQoJLakGSJuACDvwq+56sDDvAm/VK9htQ5clfBf3Jat2yDJssYUwwpbY1QIUJBkGZsRJmmHSGyATsD7qHyRmcOzJtpBFddInZwxglW/sNqHpn/WRuT8GeddOP1iOWge1VJciXGJZPJdNemp7bf9mm3rpLkf8AKGrTfbyNeo+SHyXpPSduQnQrUqNAkdrUdIi9vOKaYPpWld0tOEISAqNMgiU843FUxoulJWVIUoFI3sqSSrUCmSpcJgimGVMqIMnUYk6Z5qFrWgQnbgaT1dRhfku6SOrJpfA5zvPA6lCQhYhe5jjaN96OxvRJ/HMMlgt9hKZ1qI3QeSTzqukmEW0jULcLHnz4zV/6K58yy0A64lsltkjUYnsEH2VJhlqXyKM+LROolWxnR1/BYBbDwRLzpIUlUiyU2NgQbUf0A6K4lhCnFICkvJQpGlQmO0byRG4on8oGesPtMhp5CylZJCTwKd6svRvPMOMMynr2gUtpBBWBBAuIJ3o1Tm0Y8bWNPyUXp8s9W3IIIUoXgmy0DgSKuXQZU4FjwV++qqZ08dStsFBCgXFkEG361F54irf0IV+gsfRP7yq7hCfJWnVTmGwEMabfRE+o8+FUHCPgJ1GImBeJ+KaA9lXbDN6cTBEKOGJPHtEAkzxqjNDSwmbEkpO/FtHLfwpkOReTZETkEkhMlRsn5QJ12jc+Nc4Zeggz6KiD4EKE7WF/sNSKdggmCgLk2tABF0E6hBJ/AoP4ROkEQkTJJtCiZMcInnwqhYVLwTd1onX2Qe8rFx5RJ4xBn9ruqRp0BSpPywZjvTeN/VNd4bLlPJWWgVKTr1HmNVk3J4edxUWW4RTzuhrtqOwkEgRxPADvrYY4N0znOQ9T0jcDagpCdCim4BsAEAHlHZPfbhR2C6SKJcIQASQZNxEBNvMGq/nGWqwyihahBAMiVDVqkIIHga76PY1AWovWSJKrEDgAAACf4TxilyxxrY3VPi6ZdMlzdSlKIJQsRJSY1DvBsYjjQ2MQ4+C6CNalHVwmCQk+MAUA3muC1lQUUqQiQYVpJMyJI5xTjKXEqZRpIMAAxzgTPI1NPVHYaoao1LcUqwptqJBHCtOIBjtEHu8qOzHDlROkGe6I9tJHsrfJtqAvNvDvrtRL2nbCm2VF9sg7KFvfT/G40Npvc8B7z3Usy3BKbSpSidWmJNo8O+iRlzKvTIINz8b6uNDTb2Lulx7bihWOLhN7D7Y9lV3PMuxSYXiApSbCZkAHYHkavzeTYbdMgxwWCPZUOdZiENhtQ1agYBJI7ySd7mndLOWN8XY7qoKUdtqK10KzMoWppSlFGkqAJkAiPaD9gp9gcKcRiFnZISCfXtVBy8q6zsKhUEg89hHnVu6HZyFKWlSih0iDtCgJ2BFjfnT+rhTbgSYZSmlCQd+T3/7kgxC0/un7KsGeK6xlaG06lKSRbh3zS/J8rbw+oNrUdcFUlJ2naBThC1Rb92vNnjk5WivtsiyVehlptwaVBKR4mwtROcKhA23qFbKpk7jjpPD+9UeN1rSASBx9E/5q3DCUcikzJ45NbHnXTv8AWo+jb1mk2UJ+Pb8T+6av+b9GPhEKLmkpT80mbn9rvoBfQ3qD1vXA9WFGNG8A2nVa1eg5p8EnZnfBCcMgQQN9O5JHZAi0zahcYjSpaUKCewVC6gRI9I7jSL23vTwZW52AEpmBcm9pvbjQOPyV1aiQ2lRCRuu17BO4sd/IVHg16/nx9np51Dt/0+foXocUVoMpA1aY1nTsmEgFM6pknxq+9Huj7OKaBdK5Q20BpVA9FXcZqnfmR7rAdCQNfpagTwlRvc8NtgKtmQ578GQuUawGWyYMeiHBxG5+6qJqLfiiWDyJ3vYJ006LsYRttTRXKlKB1EHYA2sOdMcr/J3h3WW1l15KloSo+iRJEndNB9MMwXjEIQ0jSULUk6iIOpKSNu4U7wfSUNtNoLaiRpQbjgNJO+0ikrHHW9tiuWbJ21T3Kf0rwqWcOhpJJCFOIBO5h1A9dXbob/IcP9D3mqH0xxusJERK1k+brdX3ol/I8OP2BXcEu97lIy0rLrZWST8GXc8hOmZ4xFVbCrK2W1BIUC4ZBtYJQJvwmPKatWHeC3ApCitPUOdsp0FUhcHTAgdnhVcy3DpLLaQnWNaoEajOlE0xOnuTy2h72OOl2XfB9BLhKnD8YBcWukjmBtfuqTGdEFN4ZTy3EatOpKAJkRN1c47vOk2fpShUQoLvIVwH42oBvM3+qDQUotTOk+yeXdVEcjpUxKUXvQ5ynHuJbDTRErSQrVACYmFJIUOA2UNzN7VLlmJWy6h3WEqKdIhMA/srAsT4XpNgSk6iUkkSNIE7ixnberTnuMbXhmmktltXZ1SkiCmDIMQQbbc6DLVOhmB/NX48HTeH+HO/GKDavk6bJ7pE/gUrx2GU2FCJ0qNxPDjJ3Ft/spbMJBk899ttvVWmsQ4ExqUZFwTwPCk44Snsty3qmsUoyjSvn0TuYdS0nQCoAwSLkCRpMCneTPOYfEob1BZUoJUE3kcfq3v3cqD6IOhL0Kc6sH5Jg6yPkg8P41essy9lKluBAC1ekZk+HcO4U3qG5MVgagnHm/8AAepwTUa3B4TXMXoTOUlISmCrVw5RuR7amlJxVhJW6J0omQa4/NxH84seQHsEih3XlIVGqQAnVqTAAUOySZncEHyo8YjSQHBp4Tuk7Rfh51uteRmNAeYYhthSA4SsG+qSqBfeTPlVZzx9tb56qdEJAixMC8TF7mic0aW6oJhRWXHEj6KAFCKUdUQY0wBv4iPMfxp+JJ7i81rZkKWEIc1CxuSOCQIJ86hUwoqa6sS5IEASZMqTY8r0Qxg1OKWAQntSQTB7RkAc9pPdHOmiMMppTb8p7OkqEidIsSBO4HrHhT3J8kyitkPl5IsxKWdUX7PHju2a03kK+KGvGGv/AE1NsXjgnDreRwQVJPO1j3g0Ng8wU4+lE9n4OhwwALq34VBSPTIUZSsfJb9TX/aFS/AneCE+Wj3EUzCoIHavxGwjnyml+ZZwWnSgQQGVuXn5O1waKqO5OE4B4/zZjuKf+8KGzfBOBh0lpUBCjv8Asm/6/wB1HOZyUstuFJ1OJBAhRA2JMiTAF4FzVYzLpKXOytSAkiDGoJM2IVqgjsmd4t30ccbe6FZc0Y7MZvqDY7SSPFav/VUEc3TeyxuBdy5Tukfpe/IcaQPvgEBCusklIjcxOkETCgLwd5MzURcPEqBMEoXNhxK1RdJIsZt7D7C8kz6p/wDFD78/kTAVY8VvJA71HrzoHC9+6gnM4JSZQJLMDtu2uQZJc7PpWkQbx3qetHGU8Oa0m5sLaknmZNdJRFh8wxcqABOySN1HkbcBwkliihb6ibHCc7OrspR2nJEuOD+bAH85IB5m3fXLmcqIEIRZcntuGDqMpPbiYuBN5340mSiDABgqAMzuQJ1DnE7WprjcqUhKXF8QDMk3+TJB8xttWuEQe7M4exBUkgiNzAJO7jcekTB7uHGvWOiSf0PD/wBmK8ZQLEmSSCd/22+HAxXs/Q/+R4f+yT7KRkVMfik5bsojAKXdJRo0YYp0zMQhQ3Fuf+s1Xej+alhDakoLh1LSU24hJm9uFWNCyp0rggKwxInTfsqM9mw9KYHOqOzZA56zt9FNFFW9xbelbEPSXELfdU8UkCwMkEiOcd9WLor0XYew/XP61qBIDaTYAC0wZk7+FKHnAY/asT76Ow6gkHQSCm0hwhJ5HYwPOqVhbj6EPIlL2SKYbYVoaBjWZ4mwO57hRGhJ7gbTyB3IFLkYRxR61khwIVKwCTwN5VuY5US7jEaSZsBf31Pkg4urJ5J3dAudYJtEhlanQgCXAAUkRsop2IHGgsMlMXO5PAkxKIO4tBPqqNxwhtMHT2fAqm5HeIPduKPxDAbDCkyQ43qse4akxBvPt7qZBuDTTK5NSjpF4alSouEgiQNwFJJO9o3nwFetYFHZmeG9eaN4fSgKISCGtBSQZKlFRMxb5YN/ur0fCIKEBMzAAnwFBlle7DxKrR22JV50Pj2ndbikqspEJG8KBHq3NTpTB3rT7alRBuNovP7N9p51NOSoojyV4YpQQ42uXFrUEqVwgW34CCfOrRg2NICT2kEcbxUQfSwlSVNz1lilImTBtPLc376TpxDqIbJUhKp0k7xynmKXki5fK9g8clFUuRlmB+DlPVqCgTHVbm/FIFx4bVX+kulw60qKVi2iIUTNwCDuJ4+RpjjXEtJ+L9JW6zvHceZJAquYokqQeavVH+s07p9+OBebK70MXNKKTfs73VETE8ee29doTqcbLyiG9XyeHffl38BXeNw6ipKRew2Ei96hDKurhYIANp3757t69GUFptEik9VM9ORh2g2GxpUgJCYVBt76mThkAhSQgLA0yAAdKfRTtsKrWXMOOsoUlUGBM3uLHjROMw+gAFxZO6iDETMAD+6rflXnKcHKlyXuckraH8/if4UHmjjDaC66lNk6CSJJColN+Z4UlxZxDUQdQOzk9kDmob+r7KXZthFutHUtTiwQRwHeANvae+nY4xm1TF5OocVugjGdJTqYSEpSxGojTrIF0psSOHupDmDwccUptIO8pKAEwD2QEjtWkbneKXAFvWFApNgRbjf3U3wrKE4Q4hLig5rlCZFjtCf2iJPqqpxhD/RHKUsm7f2RZZiEFbgfSpa1hJbCEwJg2IgRHOZ9dQKbcUdZBt2RrIIPABRjUU2G59dcMY2e3A9IEgWPZ8Z4wTPI861nD7qjoKbq9GOSoO4HaMUqMk7CnjcUr8mwZgi5Em/ZOo/MULrTaADw9VTKcQiEgE816dIBkSoovq799tjwjfS4QiQNZHoJG0De5jYbcKPzbJiy0HVutlSj2Uwbkxt696O4+QKl4F2HaBlaYIBueAJFtMcfPn5dh11bfVlZDaSUypIJ1CbWPoxNztWN5WvQTAKvpRB8OJ3HnRjGYpDBwsAuIVqCyQmSVSTe83g+HfQNp8GRad7gGozcQrRc3v2m4P2V7N0QP6Hh/wCyR7BXiTA+MWm8jgeWtFe39EEfoeH/ALNPsFIy8lWF7FFLQDq9NkjDlKRtASmqRhkzAt6Z/dRV6zB2cU6EkQnDqiPocO6wvVCwonSP2lH1JQK3FyBkJ1qUmYIHdyJ9ppphsS38EWV2c1jSOfIx3GaVv+kZHyuNArWJMUM8k7o9TF0uCeNNcv8A8xvgc4Xh1Qm6VSFJIHIkEXF6EwrQOsx33E3vUeHYW86AgAwdiY+So+uEn1VKWiFAdrUpKiACYNuyOzvEyeFiKyKlLdietWKMHjhzaD8ThpwTRTILa78zqKIHkCPq1M5hytDCQtKYBRIEiStF733vFriKZ5qmMGsJAA0JNrX7MnxpIlh9LnWBpxXbCtKkbmLgGZAknhyNHB2iCUa2J8SyUMkFWtQdMkCJDfVo2nhAFegYV9t1MtqB5gG4PIj5J7jSHJcsQ40jrWwSVKWAoTp1rUqPtqxYLKmmZ6pASVekRN4234VjkmhkYtOzs4Uk91TpwpSRyqea51GltJjCN5uDQWZ4AOtqBsR2kq+aQN/DgaaTNRuvIQlRXtt4zaO8mg0LyFdcHmaMWVIOrdNue5n/AA0IyvUuJsATPnA/HfT/ABWGYbQ6UgjtFICpkfN38arrSADq2mwB3Pl+ItT+m001ERli1K35N450JcCkzChB/u+yZrH1yImZB9hqHG9pE7FJH3fjwreHsJ8h51V9Cy0dFM3S3hwlwL7JNwmRe/von87tKlUqJ60KjTHZTYCT3X8zVe6N40pKxO8H1pA9xp41pVh0mE2KDt80ivNbhHI015LHGTgmn4DMLm0pKGUayCYngkkxqiwjbcbVHlhaU4tK0Nqn9kXUkkLi1tgY8anzTFpaX1kwC2R9UhQ99KMOn4pDoBKtWsieM6iPb66XLJFSTSpBxxtxep2V/Pfj8QoMtgJmwSIGlEgqNvE+FHPMJTBISoFNhMBKgI0kAq4/JsYM0XleKUy8oqRKngNAJBBKlKuRyuNq6zrKdDbZbJKoK1KN422BsnnavT1WqRBVStleCAgBenQ4D2vkyDMqgTACgIi0RxJl90bTL2ktyvTMd1ryeERBpJhGFOwkiUAp1qUVaRpNyLyoq4gRTd7FtM4jrGIV2dJUCdJ5kAnwv3UnNKOjS/Pod0uOWTJcN69jrpBhEOskkFC0DUJ3HEQRwJESPaKpmOKUoPVtpTC41FWop1DYCAT6PpfZenOZ4xx49cbQAVJBNxvvx8KUfBxqaUl2+nUqCDEzYHvHAzEmu6SOlPe19gdU4uTXlclixOXfENupeSSsD0uxO152vyNJMyy51spafARrOqSUnukW3F+PGu8vQlWJaRAVBTpmDABFvIUV+Up5XwjDhIkkHwJJEW2O23fRqGl2JcY1aQrw7ADo0DsTo1X7RCkXnwItXtPQ9P6Gx9AV4rgXF9dBNtRJtAlJSCePhY17T0RXODY+gKXk5KMPBQ8ev9LfgWOFMXn5BIqiZekgJUASPjDaNh1YPHnV8x+kYjEhI7Iw5jkApsm3dtVFQkBhJIkhLsePWIEjvrcYE+DWIxBVJAMG0i/j91QoQCmCNjYkR5RVnVkDfUBbL7awlMq3kGJULT9oBpK2hSjo6shVjdUDeOI3m1ZKUpbJF2F4MdScnxwQYHFpYdQ5BCRqkeKFAD1mrHkuJQUKUdIcLYEbG6JMd3hypWnLSllt+AqXNKUkSCAFDVHG88OFMcJlzbrbqtJUZIbJJGyYERE3413/ABdk+aSlkuI9aZStkIUJCkgEHwo6hGGylKRxAA+yptcC+5pIQWzvvXb2apRYXPqpDjcXwuI/HlQesn7zRxVkmbqNO0S2sZygwFWphrnbaqFrI58qmwWcLQZklPEEzbu765qjMfU3+ReEuxtSjpK+dBHIFZ/uxH2kHyotjGpIkEX7/spZnYDieMbKi50neBS5/iy6DV2D4nogHWQph8hakjWV9tKu8fNVwm47qUDowFdW20pS5Rr7ZE2KbAxb0tjarTlWO0tpSBpF4ERaTBjnF6X5aSl4XsEKG39ZA/doVNxaoJpSTsSr6OPlKgWlSbbeXA3oTD9FsUI1NLteInar58JHM1ErFcAo1R35Ce0ir5f0KeELU6loxGkjWePJQA376ZsZanDjQtZcaVuuI0nkY+SYF/GaOcxC7AGSTb8cqCxLrql6EgBOyibzFjbapsktT+x0FS+iDpNglP6UNx2QVhPztJT2QeBIJI8Kgy3EjqXBcKTaCIIO1waZIwyWwlUrUoeilIuTBhIAFhc91CZ3h3FhK1J6uUkETKoA1DURYQeA9dB2/ir8BOb3SA8sxB65JMrUnYcdvUkUTmShAS4q2myE7WJABO6zbuHdS7PGXcKhkgJ0uGApPC0iZ4/dSVeNSg6ivVeZmT31ap1HY8qOqLqRNmWIUD1YICSfOCRPlfelqcTA8LeqhXcWVukgX1W48bW40YMEFq0EBJ7MEiJBkSOfaoZR+Ks9DocixzbVbjDK8dqQuQNKBBM8uHqrtTpAa0KQZbAKSFHa4329Lh3U6Y6PNttqaU8DLZWdIuVQdKY5Wnypfk2GDylhw6UtoBSqZIVbTcG6AmbUUfwdCGl/MOUls2K8mxKg8HoBKTJTt3QKaZxmjj1g22EgggKOomDME8qXiOtc07WG0XBVJg7fwp5h+jeKWkLQyopIkGREHzoZZZJ0fQ9D/C+ky9OsmSVW35or2DYWhSZjSAeJ3MTY+FendFukrDeHbaUVa0pvCSRvzpZhMCvqWuqwLb3ZOtaxfVqUCPTHCKQ4YEPLBSEG8pGwuLeVKlNvcpw/wnpXaje32v2GWLSdWPWbRhwkTY2bg8ec1SupKksoNp6wTw9Ow53ir3jyFJxyhuW1DedlGPbSbJsClxoIWLFBO9wetcgjkRFOjKtz5SUb2JsPl7LbTrqSpQWi4WRERMWAnzpA8pJXIlCXPi9RJMalXVebxq9Qp3j0Jw7KWpKtRN1cvSVtHh51DlvR1CkIWpxw6hrhKoSCq82EkxaaOMqVsGUbdIZP4looaDaklCVoCQkyABYfZR4BN/wKAaydCEpCOC0qJJknSZ3pn1lTuh6+za02vQzsAEyBRKRJ3oHMfSi0d1bFWxeaemNi52VG/wBtcIRFEE1pSqZSPLts1qt+PvrWkHesma5Ua4wbZG4JKD5WPn+DTN1uD3eFVhhztD/X11b23xHA0mVJnp9NNuNMBxD+kTHIDxNhQWBSvWsqHZACQdpuVE34X+ynT5SoXERyJHspejDpn0ZMyZUTPrNIk1ZYqo61d9cqNThiNorS0Gi1IEDcINpI8CQfsNY2ABAFEKw3I1IyxG5PsrVKJ1mmQrcH10Nmr6ShZUpIKeyBx7QEmOMA7eNH9Ymd9u+tKdQVXCTyMA1kmpKrOi6ZTs9+ObgLWQlMICrTA5czekeY4XrGmFNImQZAkwYT32Eg02xALbrhj0D2yFEahYmxJlRT7+VdJwnUuutkrDba9fZ4NuQQefZIVPeRVsdkkefNSlJyELOXlC0rXA7JUnTtKU7GfWYk04Thk/BesQtalBWh68HSY2BBhIm3iaYNBCsIsEA6VntWJSQZSok7gTHhUeQP6w40uQVISozuQqSTO5MnfwrtTUd/AxR3/UD6J4rS+632gh5B0gnimxJ/aj2GoE4c6ErTrCBZxQIkX7JVb0QAkm3qG0GZ4ZeHd1/KHbbUB6QGkFKo7p299WHoyNOGKlAkGSAR6QjgOIPCa1ySWpeTUtXxfgr2AJvJMkAnkbqhQA2EDxq/5Thgpos/BQdSW1qUrElAJOrqwOzZSpMJ8KpzqxqUlNkSCE2OkxB22EAd9WtOOQlthDruJBQEuJSltsp27BndQA2nap8rudn1fQxb6HHFe379/QZk/wAH6lOttCVXSQphbigoLJJKk2KdPZ8arDakl9wpEJJVpBEQNVhHCBVoyjHut4cKQ3iHkKJKlJeukhRIASmdM8ZF5qrNPFb7iyIKipRHIlQJFLfBf0kWp5G+P1+/X/Yycf1Yd9YASVokjgCpxBjwvUHR828Gkj/qOmoMzXDWJ08Sn7VsbeuoujWKQEXKp0pmEqN5XyHeKfxE+Jvcb43AIdADgkAzy+0UQAAAAAALAcu6hxj2puo/UV91SjFtn531VfdS9T9MLY6SQalQzNDpxzQ5/VV91TJzFvmfqn7qy36NsnW1CTAvVexUyfsp1+cGz8o/VP3UlxaxJInfkfuo4N+iXqU2lQKFGYmtOOWBHHv99acMb6h5GoXCfkz9v3VtslUTZfiNz+PtrZfny/HjQZSvlHrrsJMX9h+6s3N0heqeFWzLGyW0ke2qYhszPOrVluZIQgJKgI/HLnQSXsp6fZsZdUuo05csmSTXCc7b4LHqNEjN0/PTSnBMsTN/BVWmpUtK5UMnN0H5Yrasxb4rHrrNKOsM0q5VG42e6hW8c2rZYPnWl49A3Wn111fRjYUG+4VGpHhQyswb/pEfWFYMxZP84j6wrP7GWVTpPpUetaCiVJIV2SIKdjcW4g+VMsweSXMNiBBQ4nql96XRKCf71v71G4xjBuElam5O5C9JPiQRNaxCMOpotBxATEDtCRF0kX3BAPlTu4qSp7ClHdsTZPlqm8Q4YV1ekpOrYmRBHAiB+NqYM5Y0h0uJBCiIgejeJIHA2HqpiHm4/WI+sK46xv8ApEfWFDLI2wlFJFa6UYpsaUFIU5MgRJjkI3k2jxo3JgtDSULPaRY+1IHcAQPKma3GgZ6xufpCa5Lje+tH1hWufxUaOS3uxXnS5SnxPsp1h80UW2kpx4ahCUdWGlq2HPTc+FJs8UkpTpUCZvBnhVwyZxRwzYS08n4tISpIZ7JE6lIKjqlffcxauR9P08lHosbry/X7pgvR/V8H+JcQ2pK9S1llxatSjpBBjSD4C1VbSoYh0KVqUCoKVzIVc+ZpxkubMjSHHsQlSAoJBOloEk+kUdq/E0kZVLyz2flej6PpDburnwej00JRyZLXP1+/knw7QebxFyBGsRyQpBjz00mx2VNNo64LUUKiw7JBIn1VlZTmz4Vi9lttagE9cdWwCwPEXo51ptHp6kqi4JBj6qCJ8DWVlamctzl0sAa4WUCBqSBE7XBhRuDwoE4d1SVqQRpQATwMHa0nlW6ytbphUMcPhm1ICusUmFhBNhG15S2oqVEnYC282prmuW4dlxDQW+7KC4ohLVkJBMjXEqtEW4+FZWVqBJnOijCnm20HEualOBR+JEBshKz2ontqHkDANcYTozg0FaHnXdaHFJ7KUkRrCUntJPzhaedZWVzewWlBuB6J4R5wIQcRATqK/igAeyQkjTJJCgdo7+Qacmy47PYmLydKIEJWrbTJsk+sVlZWWdpRLl/Q5p1aka8UjSBrJU0QglKVBMC5OlQuJFMx+TJH+9P/APhrKytCUUTJ/J2m4GJdvxgT7a6H5OB/vb3q/jWqyso2jofk3/8A23fV9yqhd/Jwr/fF+aSf/MrKysNoXZh0FLSQV41QBIA7CjzPBzkDSwZCLdXjHFkqQkANqF3AlQJ1OgQEqBrKysXJjQbiOibiXS2cWrstlxR0rt2tIEdZeb+EUPh8mujVi1aXGg6hUOXCtRA0hZg6Uk1lZWMwnd6Pp0BYxpCVJ1CUuG2krnefRBNADLEmdONnSQD2HBcqCBueZrKysCoKT0ZdUWAjFyH5KDCxAA1SQTNRudGVS1+nD40kN9hy5TMje23GsrK1GNEOMyHqlKbcxqQpGkklLpHa22mil9F9JM4wEiZ7Dn7U8f2VeqsrKLwYgbEZdoSkpdDupSk+ipN0GCe0edM8N0ieQlKeqYOgIupBJ7HoEnVuJrKykSe59d/DYRn0sVJXTf8AsTKaWskxckk7bm/Oisvwq9R7PDmOY761WUNnqSyPT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92896"/>
            <a:ext cx="3209663" cy="251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63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78173"/>
            <a:ext cx="8229600" cy="4525963"/>
          </a:xfrm>
        </p:spPr>
        <p:txBody>
          <a:bodyPr/>
          <a:lstStyle/>
          <a:p>
            <a:r>
              <a:rPr lang="en-GB" dirty="0" smtClean="0"/>
              <a:t>Cade was chased into Sussex where he was killed and his head set on a spike in London.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976664" cy="504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3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20000" cy="1143000"/>
          </a:xfrm>
        </p:spPr>
        <p:txBody>
          <a:bodyPr/>
          <a:lstStyle/>
          <a:p>
            <a:r>
              <a:rPr lang="en-GB" dirty="0" smtClean="0"/>
              <a:t>Why was Cade’s rebellion such a significant moment? What did it demonstrate?</a:t>
            </a:r>
            <a:endParaRPr lang="en-GB" dirty="0"/>
          </a:p>
        </p:txBody>
      </p:sp>
      <p:pic>
        <p:nvPicPr>
          <p:cNvPr id="4098" name="Picture 2" descr="http://warsoftheroses.devhub.com/img/upload/peasants-revolt-500x3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6891" y="2276475"/>
            <a:ext cx="5260618"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8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20000" cy="1143000"/>
          </a:xfrm>
        </p:spPr>
        <p:txBody>
          <a:bodyPr/>
          <a:lstStyle/>
          <a:p>
            <a:r>
              <a:rPr lang="en-GB" dirty="0" smtClean="0"/>
              <a:t>Which reason is most significant?</a:t>
            </a:r>
            <a:endParaRPr lang="en-GB" dirty="0"/>
          </a:p>
        </p:txBody>
      </p:sp>
      <p:pic>
        <p:nvPicPr>
          <p:cNvPr id="4098" name="Picture 2" descr="http://warsoftheroses.devhub.com/img/upload/peasants-revolt-500x3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6891" y="2276475"/>
            <a:ext cx="5260618"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3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Richard Duke of York</a:t>
            </a:r>
            <a:endParaRPr lang="en-GB" dirty="0"/>
          </a:p>
        </p:txBody>
      </p:sp>
      <p:sp>
        <p:nvSpPr>
          <p:cNvPr id="3" name="Content Placeholder 2"/>
          <p:cNvSpPr>
            <a:spLocks noGrp="1"/>
          </p:cNvSpPr>
          <p:nvPr>
            <p:ph idx="1"/>
          </p:nvPr>
        </p:nvSpPr>
        <p:spPr>
          <a:xfrm>
            <a:off x="457200" y="1600200"/>
            <a:ext cx="3826768" cy="4637112"/>
          </a:xfrm>
        </p:spPr>
        <p:txBody>
          <a:bodyPr/>
          <a:lstStyle/>
          <a:p>
            <a:r>
              <a:rPr lang="en-GB" dirty="0" smtClean="0"/>
              <a:t>In pairs spend 15 minutes researching Richard Duke of York online (He is the one born in 1411)</a:t>
            </a:r>
          </a:p>
          <a:p>
            <a:r>
              <a:rPr lang="en-GB" dirty="0" smtClean="0"/>
              <a:t>List the reasons why York was so important. (para 2 on Wiki)</a:t>
            </a:r>
          </a:p>
          <a:p>
            <a:r>
              <a:rPr lang="en-GB" dirty="0" smtClean="0"/>
              <a:t>What were the origins of his feud with Somerset (para 5 on Wiki)</a:t>
            </a:r>
          </a:p>
          <a:p>
            <a:r>
              <a:rPr lang="en-GB" dirty="0" smtClean="0"/>
              <a:t>Draw out a family tree of his of his Wife and Children.</a:t>
            </a:r>
          </a:p>
          <a:p>
            <a:pPr marL="114300" indent="0">
              <a:buNone/>
            </a:pPr>
            <a:endParaRPr lang="en-GB" dirty="0"/>
          </a:p>
        </p:txBody>
      </p:sp>
      <p:pic>
        <p:nvPicPr>
          <p:cNvPr id="2052" name="Picture 4" descr="http://nerdalicious.com.au/wp-content/uploads/2013/12/Richard-3rd-Duke-York-Cro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412776"/>
            <a:ext cx="4109095" cy="498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59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153</TotalTime>
  <Words>629</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Cade’s Rebellion</vt:lpstr>
      <vt:lpstr>What happened</vt:lpstr>
      <vt:lpstr>Causes</vt:lpstr>
      <vt:lpstr>Causes</vt:lpstr>
      <vt:lpstr>Events</vt:lpstr>
      <vt:lpstr>PowerPoint Presentation</vt:lpstr>
      <vt:lpstr>Why was Cade’s rebellion such a significant moment? What did it demonstrate?</vt:lpstr>
      <vt:lpstr>Which reason is most significant?</vt:lpstr>
      <vt:lpstr>Richard Duke of York</vt:lpstr>
      <vt:lpstr>The Duke of York</vt:lpstr>
      <vt:lpstr>Exclusion of York</vt:lpstr>
      <vt:lpstr>Resentment of York </vt:lpstr>
      <vt:lpstr>York’s action</vt:lpstr>
      <vt:lpstr>Use the sources on page 21 in the booklet</vt:lpstr>
      <vt:lpstr>Imagine you are Richard, Duke of York. Write a letter from Ireland setting out why you think you’ve been treated unfairly </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Cade’s Rebellion</dc:title>
  <dc:creator>Alex Winfrow</dc:creator>
  <cp:lastModifiedBy>Alex Winfrow</cp:lastModifiedBy>
  <cp:revision>15</cp:revision>
  <dcterms:created xsi:type="dcterms:W3CDTF">2015-09-18T12:13:14Z</dcterms:created>
  <dcterms:modified xsi:type="dcterms:W3CDTF">2015-09-22T07:22:13Z</dcterms:modified>
</cp:coreProperties>
</file>