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7" r:id="rId4"/>
    <p:sldId id="265" r:id="rId5"/>
    <p:sldId id="258" r:id="rId6"/>
    <p:sldId id="266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4AC5-9D8A-4FF4-84DE-9326FDE3F85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11BC-21CE-4B00-8529-76A8327AFA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70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4AC5-9D8A-4FF4-84DE-9326FDE3F85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11BC-21CE-4B00-8529-76A8327AFA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140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4AC5-9D8A-4FF4-84DE-9326FDE3F85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11BC-21CE-4B00-8529-76A8327AFA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905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4AC5-9D8A-4FF4-84DE-9326FDE3F85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11BC-21CE-4B00-8529-76A8327AFA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166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4AC5-9D8A-4FF4-84DE-9326FDE3F85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11BC-21CE-4B00-8529-76A8327AFA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223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4AC5-9D8A-4FF4-84DE-9326FDE3F85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11BC-21CE-4B00-8529-76A8327AFA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500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4AC5-9D8A-4FF4-84DE-9326FDE3F85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11BC-21CE-4B00-8529-76A8327AFA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872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4AC5-9D8A-4FF4-84DE-9326FDE3F85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11BC-21CE-4B00-8529-76A8327AFA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588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4AC5-9D8A-4FF4-84DE-9326FDE3F85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11BC-21CE-4B00-8529-76A8327AFA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353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4AC5-9D8A-4FF4-84DE-9326FDE3F85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11BC-21CE-4B00-8529-76A8327AFA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454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14AC5-9D8A-4FF4-84DE-9326FDE3F85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11BC-21CE-4B00-8529-76A8327AFA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4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14AC5-9D8A-4FF4-84DE-9326FDE3F85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011BC-21CE-4B00-8529-76A8327AFA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59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5372" y="197707"/>
            <a:ext cx="6667941" cy="136983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en-GB" b="1" i="1" dirty="0" smtClean="0"/>
              <a:t>Exam overview: Unit 1 England 1485-1558: the Early Tudors</a:t>
            </a:r>
            <a:endParaRPr lang="en-GB" b="1" i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55373" y="1825625"/>
            <a:ext cx="6667941" cy="481407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100" b="1" dirty="0" smtClean="0"/>
              <a:t>Section A (30 marks). Edward &amp; Mary. </a:t>
            </a:r>
            <a:r>
              <a:rPr lang="en-GB" sz="2100" dirty="0" smtClean="0"/>
              <a:t>Spend about 54 minutes on this section</a:t>
            </a:r>
          </a:p>
          <a:p>
            <a:pPr marL="0" indent="0">
              <a:buNone/>
            </a:pPr>
            <a:r>
              <a:rPr lang="en-GB" sz="2100" dirty="0" smtClean="0"/>
              <a:t>1 x 10-mark question on the usefulness of one source</a:t>
            </a:r>
          </a:p>
          <a:p>
            <a:pPr marL="0" indent="0">
              <a:buNone/>
            </a:pPr>
            <a:r>
              <a:rPr lang="en-GB" sz="2100" dirty="0" smtClean="0"/>
              <a:t>1 x 20-mark question using three sources (mini essay)</a:t>
            </a:r>
          </a:p>
          <a:p>
            <a:pPr marL="0" indent="0">
              <a:buNone/>
            </a:pPr>
            <a:r>
              <a:rPr lang="en-GB" sz="2100" b="1" dirty="0" smtClean="0"/>
              <a:t>Three themes:</a:t>
            </a:r>
          </a:p>
          <a:p>
            <a:pPr marL="0" indent="0">
              <a:buNone/>
            </a:pPr>
            <a:r>
              <a:rPr lang="en-GB" sz="2100" b="1" dirty="0" smtClean="0"/>
              <a:t>Stability of the monarchy: </a:t>
            </a:r>
            <a:r>
              <a:rPr lang="en-GB" sz="2100" dirty="0" smtClean="0"/>
              <a:t>problems of minority &amp; female rule, rule of Somerset &amp; Northumberland, Devise for the Succession, Mary’s marriage to Philip</a:t>
            </a:r>
          </a:p>
          <a:p>
            <a:pPr marL="0" indent="0">
              <a:buNone/>
            </a:pPr>
            <a:r>
              <a:rPr lang="en-GB" sz="2100" b="1" dirty="0" smtClean="0"/>
              <a:t>Religious change: </a:t>
            </a:r>
            <a:r>
              <a:rPr lang="en-GB" sz="2100" dirty="0" smtClean="0"/>
              <a:t>Edward’s Acts of Uniformity &amp; dissolution of chantries, Prayer Books, extent of change by 1553, Catholic restoration &amp; persecution of Protestants under Mary</a:t>
            </a:r>
          </a:p>
          <a:p>
            <a:pPr marL="0" indent="0">
              <a:buNone/>
            </a:pPr>
            <a:r>
              <a:rPr lang="en-GB" sz="2100" b="1" dirty="0" smtClean="0"/>
              <a:t>Rebellion and unrest: </a:t>
            </a:r>
            <a:r>
              <a:rPr lang="en-GB" sz="2100" dirty="0" smtClean="0"/>
              <a:t>1549 rebellions including Western &amp; </a:t>
            </a:r>
            <a:r>
              <a:rPr lang="en-GB" sz="2100" dirty="0" err="1" smtClean="0"/>
              <a:t>Kett’s</a:t>
            </a:r>
            <a:r>
              <a:rPr lang="en-GB" sz="2100" dirty="0" smtClean="0"/>
              <a:t>, Wyatt’s Rebellion</a:t>
            </a:r>
            <a:endParaRPr lang="en-GB" sz="21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7137918" y="197708"/>
            <a:ext cx="4823423" cy="644198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1" dirty="0" smtClean="0"/>
              <a:t>Section B (20 marks). Henry VII &amp; Henry VIII. </a:t>
            </a:r>
            <a:r>
              <a:rPr lang="en-GB" sz="2000" dirty="0" smtClean="0"/>
              <a:t>Spend about 36 minutes on this section</a:t>
            </a:r>
          </a:p>
          <a:p>
            <a:pPr marL="0" indent="0">
              <a:buNone/>
            </a:pPr>
            <a:r>
              <a:rPr lang="en-GB" sz="2000" dirty="0" smtClean="0"/>
              <a:t>1 x essay with a choice of 2 questions.</a:t>
            </a:r>
          </a:p>
          <a:p>
            <a:pPr marL="0" indent="0">
              <a:buNone/>
            </a:pPr>
            <a:r>
              <a:rPr lang="en-GB" sz="2000" b="1" dirty="0" smtClean="0"/>
              <a:t>Henry VII:</a:t>
            </a:r>
          </a:p>
          <a:p>
            <a:r>
              <a:rPr lang="en-GB" sz="2000" dirty="0" smtClean="0"/>
              <a:t>Rebellions and Pretenders</a:t>
            </a:r>
          </a:p>
          <a:p>
            <a:r>
              <a:rPr lang="en-GB" sz="2000" dirty="0" smtClean="0"/>
              <a:t>Foreign Policy</a:t>
            </a:r>
          </a:p>
          <a:p>
            <a:r>
              <a:rPr lang="en-GB" sz="2000" dirty="0" smtClean="0"/>
              <a:t>Domestic Policy – nobility &amp; finances</a:t>
            </a:r>
          </a:p>
          <a:p>
            <a:pPr marL="0" indent="0">
              <a:buNone/>
            </a:pPr>
            <a:r>
              <a:rPr lang="en-GB" sz="2000" b="1" dirty="0" smtClean="0"/>
              <a:t>Henry VIII:</a:t>
            </a:r>
          </a:p>
          <a:p>
            <a:r>
              <a:rPr lang="en-GB" sz="2000" dirty="0" smtClean="0"/>
              <a:t>Foreign Policy to 1529</a:t>
            </a:r>
          </a:p>
          <a:p>
            <a:r>
              <a:rPr lang="en-GB" sz="2000" dirty="0" smtClean="0"/>
              <a:t>Wolsey’s domestic policies</a:t>
            </a:r>
          </a:p>
          <a:p>
            <a:r>
              <a:rPr lang="en-GB" sz="2000" dirty="0" smtClean="0"/>
              <a:t>The marriage issue &amp; fall of Wolsey</a:t>
            </a:r>
          </a:p>
          <a:p>
            <a:r>
              <a:rPr lang="en-GB" sz="2000" dirty="0" smtClean="0"/>
              <a:t>Break with Rome &amp; religious change in 1530s</a:t>
            </a:r>
          </a:p>
          <a:p>
            <a:r>
              <a:rPr lang="en-GB" sz="2000" dirty="0" smtClean="0"/>
              <a:t>Dissolution</a:t>
            </a:r>
            <a:endParaRPr lang="en-GB" sz="2000" dirty="0"/>
          </a:p>
          <a:p>
            <a:r>
              <a:rPr lang="en-GB" sz="2000" dirty="0" smtClean="0"/>
              <a:t>Opposition to religious changes</a:t>
            </a:r>
          </a:p>
          <a:p>
            <a:r>
              <a:rPr lang="en-GB" sz="2000" dirty="0" smtClean="0"/>
              <a:t>Final years – foreign policy, faction, succession</a:t>
            </a:r>
          </a:p>
        </p:txBody>
      </p:sp>
    </p:spTree>
    <p:extLst>
      <p:ext uri="{BB962C8B-B14F-4D97-AF65-F5344CB8AC3E}">
        <p14:creationId xmlns:p14="http://schemas.microsoft.com/office/powerpoint/2010/main" val="95911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375" y="131861"/>
            <a:ext cx="11719250" cy="959822"/>
          </a:xfr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/>
            <a:r>
              <a:rPr lang="en-GB" sz="3600" b="1" i="1" dirty="0" smtClean="0"/>
              <a:t>How far did the religious changes in Henry VIII’s reign make England Protestant?</a:t>
            </a:r>
            <a:endParaRPr lang="en-GB" sz="3600" b="1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4206160"/>
              </p:ext>
            </p:extLst>
          </p:nvPr>
        </p:nvGraphicFramePr>
        <p:xfrm>
          <a:off x="236372" y="1240971"/>
          <a:ext cx="11719252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19407"/>
                <a:gridCol w="7099845"/>
              </a:tblGrid>
              <a:tr h="336285">
                <a:tc>
                  <a:txBody>
                    <a:bodyPr/>
                    <a:lstStyle/>
                    <a:p>
                      <a:r>
                        <a:rPr lang="en-GB" dirty="0" smtClean="0"/>
                        <a:t>Protestant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Not Protestant</a:t>
                      </a:r>
                      <a:endParaRPr lang="en-GB" dirty="0"/>
                    </a:p>
                  </a:txBody>
                  <a:tcPr/>
                </a:tc>
              </a:tr>
              <a:tr h="512834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1" dirty="0" smtClean="0"/>
                        <a:t>Break with Rome (Royal Supremacy 1534) </a:t>
                      </a:r>
                      <a:r>
                        <a:rPr lang="en-GB" dirty="0" smtClean="0"/>
                        <a:t>set foundations for later changes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1" baseline="0" dirty="0" smtClean="0"/>
                        <a:t>Dissolution of the Monasteries by 1540</a:t>
                      </a:r>
                      <a:r>
                        <a:rPr lang="en-GB" baseline="0" dirty="0" smtClean="0"/>
                        <a:t>: undermined belief in pilgrimage, salvation by good works and purgatory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1" baseline="0" dirty="0" smtClean="0"/>
                        <a:t>10 Articles (1536) </a:t>
                      </a:r>
                      <a:r>
                        <a:rPr lang="en-GB" baseline="0" dirty="0" smtClean="0"/>
                        <a:t>rejected 4 of the 7 Catholic sacraments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1" baseline="0" dirty="0" smtClean="0"/>
                        <a:t>Royal Injunctions 1536 &amp; 1538 </a:t>
                      </a:r>
                      <a:r>
                        <a:rPr lang="en-GB" baseline="0" dirty="0" smtClean="0"/>
                        <a:t>criticised pilgrimage; 1538 Injunctions ordered an English Bible to be present in all parishes within 2 years.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baseline="0" dirty="0" smtClean="0"/>
                        <a:t>Introduction of the English Bible: Matthew’s Bible 1537.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English Litany published in 1544. Encouragement of Bible-based preaching.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Edward VI had Protestant tutors e.g. John </a:t>
                      </a:r>
                      <a:r>
                        <a:rPr lang="en-GB" baseline="0" dirty="0" err="1" smtClean="0"/>
                        <a:t>Cheke</a:t>
                      </a:r>
                      <a:r>
                        <a:rPr lang="en-GB" baseline="0" dirty="0" smtClean="0"/>
                        <a:t> &amp; a Protestant dominated Regency Council emerged by the end of the reign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John Lambert (1538) and Anne Askew (1546) were burned for denying transubstantiation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Monks &amp; nuns still had to observe their vows of chastity despite the Dissolution.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 of the 6 Articles (1539)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confirmed transubstantiation and forbade taking of communion on both kinds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 for the Advancement of True Religion 1543 restricted access to the English Bible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the upper classes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&amp; the King’s defended the 6 Articles in 1543.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doctrine &amp; worship of the Church of England was still fundamentally Catholic, with the 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Latin Mass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communion in one kind for the laity, transubstantiation, clerical celibacy &amp; confession to priests still being upheld.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Parish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churches were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barely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touched &amp; the chantries weren’t dissolved.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changes were mainly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legal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character with little impact on religion at grassroots level.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Pilgrimage of Grace</a:t>
                      </a:r>
                      <a:r>
                        <a:rPr lang="en-GB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shows how strong opposition to the Reformation in the North was.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Explosion 1 2"/>
          <p:cNvSpPr/>
          <p:nvPr/>
        </p:nvSpPr>
        <p:spPr>
          <a:xfrm>
            <a:off x="1292772" y="1240971"/>
            <a:ext cx="10196863" cy="4424105"/>
          </a:xfrm>
          <a:prstGeom prst="irregularSeal1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Fully Catholic, Catholic with a few Protestant elements, 50:50, Protestant with a few Catholic elements, or fully Protestant?</a:t>
            </a:r>
            <a:endParaRPr lang="en-GB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56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791" y="166344"/>
            <a:ext cx="11688418" cy="99984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en-GB" sz="3600" b="1" i="1" dirty="0" smtClean="0"/>
              <a:t>To what extent was England a Protestant country by the death of Edward VI in 1553?</a:t>
            </a:r>
            <a:endParaRPr lang="en-GB" sz="3600" b="1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0374585"/>
              </p:ext>
            </p:extLst>
          </p:nvPr>
        </p:nvGraphicFramePr>
        <p:xfrm>
          <a:off x="251791" y="1282287"/>
          <a:ext cx="11688418" cy="540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4052"/>
                <a:gridCol w="5274366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Protestant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Not Protestant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England was officially Protestant for the first</a:t>
                      </a:r>
                      <a:r>
                        <a:rPr lang="en-GB" baseline="0" dirty="0" smtClean="0"/>
                        <a:t> time.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1547 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Book</a:t>
                      </a:r>
                      <a:r>
                        <a:rPr lang="en-GB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Homilies 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provided clergy with model sermons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Chantries dissolved 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1547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1549 Act of Uniformity 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allowed clerical marriage, banned singing masses for the souls of the dead, communion in both kinds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Second Book of Common Prayer (1552)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established Eucharist ceremony in line with Calvin’s belief in a ‘spiritual presence’. Prayers for the dead and wearing of vestments removed. Altars replaced by communion tables. Sign of cross removed in confirmation.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Second Act of Uniformity (1552)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enforced Second Prayer Book and it became an offence for both clergy and laity not to attend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CoE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services (punishable by fines and imprisonment)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Forty-Two</a:t>
                      </a:r>
                      <a:r>
                        <a:rPr lang="en-GB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Articles (1552)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Strongly Protestant.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Protestant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belief was strong in 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London, the South East &amp; East Anglia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among people who were 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young, educated or involved in trade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with the Netherlands or Germany.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1552 Act of Uniformity only lasted a year &amp; Edward 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died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before the 42 Articles could be imposed.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Many parishes kept or hid as many 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images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&amp; as much church plate as they could rather than destroying them.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fact that Hooper had to urge his clergy to preach against salvation by good works, prayers for the dead, transubstantiation &amp; the worship of saints &amp; images suggests that such 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Catholic</a:t>
                      </a:r>
                      <a:r>
                        <a:rPr lang="en-GB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beliefs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were still popular.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Catholic belief was especially strong among 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older, less educated people in the North &amp; West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 20% of the clergy 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married.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Introduction</a:t>
                      </a:r>
                      <a:r>
                        <a:rPr lang="en-GB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the </a:t>
                      </a:r>
                      <a:r>
                        <a:rPr lang="en-GB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First Book of Common Prayer contributed to the Western Rebellion</a:t>
                      </a:r>
                      <a:r>
                        <a:rPr lang="en-GB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Rapid restoration of Catholicism under Mary suggests traditional religion remained popular. 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400" y="1166192"/>
            <a:ext cx="10278747" cy="4456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889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571" y="223935"/>
            <a:ext cx="1474238" cy="979714"/>
          </a:xfr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n-GB" b="1" i="1" dirty="0" smtClean="0"/>
              <a:t>Tasks</a:t>
            </a:r>
            <a:endParaRPr lang="en-GB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71" y="1371600"/>
            <a:ext cx="6969968" cy="48053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Section A:</a:t>
            </a:r>
          </a:p>
          <a:p>
            <a:r>
              <a:rPr lang="en-GB" dirty="0" smtClean="0"/>
              <a:t>Go onto Godalming Online, complete the timeline of Edward and Mary’s reign. This will give you a reminder of the overview of the content and where it fits into each of the three themes.</a:t>
            </a:r>
          </a:p>
          <a:p>
            <a:r>
              <a:rPr lang="en-GB" dirty="0" smtClean="0"/>
              <a:t>Plan (write?) answers to the source questions provided. One is about religion under Edward and one is about the impact of the burnings under Mary.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576457" y="1371600"/>
            <a:ext cx="4173894" cy="48053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 dirty="0" smtClean="0"/>
              <a:t>Section B:</a:t>
            </a:r>
          </a:p>
          <a:p>
            <a:r>
              <a:rPr lang="en-GB" dirty="0" smtClean="0"/>
              <a:t>We will be going through some key content but most of this will be you planning/ </a:t>
            </a:r>
            <a:r>
              <a:rPr lang="en-GB" dirty="0" err="1" smtClean="0"/>
              <a:t>mindmapping</a:t>
            </a:r>
            <a:r>
              <a:rPr lang="en-GB" dirty="0" smtClean="0"/>
              <a:t> answers to past exam questions.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95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i="1" dirty="0"/>
              <a:t>How serious a threat to Henry’s rule was the Yorkist challenge</a:t>
            </a:r>
            <a:r>
              <a:rPr lang="en-GB" b="1" i="1" dirty="0" smtClean="0"/>
              <a:t>?</a:t>
            </a:r>
          </a:p>
          <a:p>
            <a:r>
              <a:rPr lang="en-GB" b="1" i="1" dirty="0"/>
              <a:t>How successful was Henry VII’s financial policy</a:t>
            </a:r>
            <a:r>
              <a:rPr lang="en-GB" b="1" i="1" dirty="0" smtClean="0"/>
              <a:t>?</a:t>
            </a:r>
          </a:p>
          <a:p>
            <a:r>
              <a:rPr lang="en-GB" b="1" i="1" dirty="0"/>
              <a:t>How successfully did Henry VII handle the nobility</a:t>
            </a:r>
            <a:r>
              <a:rPr lang="en-GB" b="1" i="1" dirty="0" smtClean="0"/>
              <a:t>?</a:t>
            </a:r>
          </a:p>
          <a:p>
            <a:r>
              <a:rPr lang="en-GB" b="1" i="1" dirty="0"/>
              <a:t>How successful was Henry VIII’s foreign policy 1509-1529</a:t>
            </a:r>
            <a:r>
              <a:rPr lang="en-GB" b="1" i="1" dirty="0" smtClean="0"/>
              <a:t>?</a:t>
            </a:r>
          </a:p>
          <a:p>
            <a:r>
              <a:rPr lang="en-GB" b="1" i="1" dirty="0"/>
              <a:t>How successful were Wolsey’s domestic policies</a:t>
            </a:r>
            <a:r>
              <a:rPr lang="en-GB" b="1" i="1" dirty="0" smtClean="0"/>
              <a:t>?</a:t>
            </a:r>
          </a:p>
          <a:p>
            <a:r>
              <a:rPr lang="en-GB" b="1" i="1" dirty="0"/>
              <a:t>How far did the religious changes in Henry VIII’s reign make England Protestant</a:t>
            </a:r>
            <a:r>
              <a:rPr lang="en-GB" b="1" i="1" dirty="0" smtClean="0"/>
              <a:t>?</a:t>
            </a:r>
          </a:p>
          <a:p>
            <a:r>
              <a:rPr lang="en-GB" b="1" i="1" dirty="0"/>
              <a:t>To what extent was England a Protestant country by the death of Edward VI in 1553?</a:t>
            </a:r>
            <a:endParaRPr lang="en-GB" b="1" i="1" dirty="0" smtClean="0"/>
          </a:p>
        </p:txBody>
      </p:sp>
    </p:spTree>
    <p:extLst>
      <p:ext uri="{BB962C8B-B14F-4D97-AF65-F5344CB8AC3E}">
        <p14:creationId xmlns:p14="http://schemas.microsoft.com/office/powerpoint/2010/main" val="2741227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1966" y="0"/>
            <a:ext cx="9645373" cy="689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48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39" y="119271"/>
            <a:ext cx="11661913" cy="887894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/>
            <a:r>
              <a:rPr lang="en-GB" sz="3800" b="1" i="1" dirty="0" smtClean="0"/>
              <a:t>How serious a threat to Henry’s rule was the Yorkist challenge?</a:t>
            </a:r>
            <a:endParaRPr lang="en-GB" sz="3800" b="1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7321297"/>
              </p:ext>
            </p:extLst>
          </p:nvPr>
        </p:nvGraphicFramePr>
        <p:xfrm>
          <a:off x="238538" y="1163015"/>
          <a:ext cx="11661914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7306"/>
                <a:gridCol w="5234608"/>
              </a:tblGrid>
              <a:tr h="309162">
                <a:tc>
                  <a:txBody>
                    <a:bodyPr/>
                    <a:lstStyle/>
                    <a:p>
                      <a:r>
                        <a:rPr lang="en-GB" dirty="0" smtClean="0"/>
                        <a:t>Serious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Not serious</a:t>
                      </a:r>
                      <a:endParaRPr lang="en-GB" dirty="0"/>
                    </a:p>
                  </a:txBody>
                  <a:tcPr/>
                </a:tc>
              </a:tr>
              <a:tr h="5107527"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Stafford/Lovell rebellion in 1486 showed how insecure Henry was at the start of his reign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Simnel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Warbeck were backed by 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Margaret of Burgundy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who financed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Simnel’s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army at Stoke. 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Ireland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was also sympathetic to the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Yorkists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Simnel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was supported by powerful 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nobles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like Kildare, Lincoln &amp; Lovell.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Stoke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was a bigger, bloodier &amp; longer battle than 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Bosworth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Warbeck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was a threat as he received support from various times from France, Burgundy, the HRE &amp; Scotland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Scotland invaded in 1496 leading to taxes provoking the Cornish rebellion 1497.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Henry had to impose a costly &amp; unpopular 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trade embargo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1493-6 to stop Burgundy &amp; the HRE supporting Warbeck.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Henry’s decisions to 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execute Stanley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1495 &amp; Warbeck in 1499 shows he did not feel secure. The imprisonment &amp; later execution of 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Warwick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showed he was a threat.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Suffolk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posed a serious threat which Henry was lucky to be able to deal with.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fact that Richard III was 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killed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forced the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Yorkists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rely on impostors. He married the best claimant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Henry had more troops than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Simnel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at 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Stoke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&amp; they were more experienced.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Yorkshire tax rebellion in 1489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was not a serious threat &amp; probably not connected to Yorkist claims to the throne anyway.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Warbeck had to keep moving,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successively to Ireland, Kent, France, Burgundy, the HRE, Scotland &amp; Cornwall, reflecting his inability to get any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sustained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support.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Scottish “invasion” of 1496 was little more than a border raid &amp; Warbeck’s army in Somerset in 1497 fled without a battle.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Warbeck’s failure to exploit the Cornish tax rebellion in 1497 shows that it had little to do with Yorkist claims to the throne.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Henry’s 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spy network.</a:t>
                      </a:r>
                      <a:endParaRPr lang="en-GB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xplosion 1 4"/>
          <p:cNvSpPr/>
          <p:nvPr/>
        </p:nvSpPr>
        <p:spPr>
          <a:xfrm>
            <a:off x="2339008" y="1649896"/>
            <a:ext cx="8521148" cy="3843131"/>
          </a:xfrm>
          <a:prstGeom prst="irregularSeal1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b="1" dirty="0" smtClean="0">
                <a:solidFill>
                  <a:schemeClr val="tx1"/>
                </a:solidFill>
              </a:rPr>
              <a:t>Did the threat reduce as time went on? At what point in his reign was Henry most threatened?</a:t>
            </a:r>
            <a:endParaRPr lang="en-GB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023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783" y="172279"/>
            <a:ext cx="11714921" cy="1046922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en-GB" b="1" i="1" dirty="0" smtClean="0"/>
              <a:t>How successful was Henry VII’s financial policy?</a:t>
            </a:r>
            <a:endParaRPr lang="en-GB" b="1" i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7513983" y="1524000"/>
            <a:ext cx="4399721" cy="5115339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GB" sz="1900" dirty="0" smtClean="0"/>
              <a:t>Raising </a:t>
            </a:r>
            <a:r>
              <a:rPr lang="en-GB" sz="1900" b="1" dirty="0"/>
              <a:t>taxes</a:t>
            </a:r>
            <a:r>
              <a:rPr lang="en-GB" sz="1900" dirty="0"/>
              <a:t> provoked rebellions in Yorkshire in 1489 &amp; Cornwall in 1497, forcing </a:t>
            </a:r>
            <a:r>
              <a:rPr lang="en-GB" sz="1900" dirty="0" smtClean="0"/>
              <a:t>Henry </a:t>
            </a:r>
            <a:r>
              <a:rPr lang="en-GB" sz="1900" dirty="0"/>
              <a:t>to limit them </a:t>
            </a:r>
            <a:r>
              <a:rPr lang="en-GB" sz="1900" dirty="0" smtClean="0"/>
              <a:t>thereafter</a:t>
            </a:r>
          </a:p>
          <a:p>
            <a:r>
              <a:rPr lang="en-GB" sz="1900" b="1" dirty="0"/>
              <a:t>T</a:t>
            </a:r>
            <a:r>
              <a:rPr lang="en-GB" sz="1900" b="1" dirty="0" smtClean="0"/>
              <a:t>rade </a:t>
            </a:r>
            <a:r>
              <a:rPr lang="en-GB" sz="1900" b="1" dirty="0"/>
              <a:t>embargoes</a:t>
            </a:r>
            <a:r>
              <a:rPr lang="en-GB" sz="1900" dirty="0"/>
              <a:t> against Burgundy 1493-6 &amp; </a:t>
            </a:r>
            <a:r>
              <a:rPr lang="en-GB" sz="1900" dirty="0" smtClean="0"/>
              <a:t>1506</a:t>
            </a:r>
            <a:r>
              <a:rPr lang="en-GB" sz="1900" dirty="0"/>
              <a:t> </a:t>
            </a:r>
            <a:r>
              <a:rPr lang="en-GB" sz="1900" dirty="0" smtClean="0"/>
              <a:t>hampered customs revenue (£40,000 rather than £70,000 under Ed IV)</a:t>
            </a:r>
          </a:p>
          <a:p>
            <a:r>
              <a:rPr lang="en-GB" sz="1900" dirty="0" smtClean="0"/>
              <a:t>His desperation </a:t>
            </a:r>
            <a:r>
              <a:rPr lang="en-GB" sz="1900" dirty="0"/>
              <a:t>to cut off support for pretenders forced him to give huge sums to Maximilian (some estimates say around £300,000) to stop support for Warbeck &amp; Suffolk.</a:t>
            </a:r>
          </a:p>
          <a:p>
            <a:pPr lvl="0"/>
            <a:r>
              <a:rPr lang="en-GB" sz="1900" dirty="0" smtClean="0"/>
              <a:t>His </a:t>
            </a:r>
            <a:r>
              <a:rPr lang="en-GB" sz="1900" dirty="0"/>
              <a:t>greed, especially in the last years of his reign when </a:t>
            </a:r>
            <a:r>
              <a:rPr lang="en-GB" sz="1900" dirty="0" err="1"/>
              <a:t>Empson</a:t>
            </a:r>
            <a:r>
              <a:rPr lang="en-GB" sz="1900" dirty="0"/>
              <a:t> &amp; Dudley extorted so much money by unfair methods, caused so much resentment that it might have provoked a </a:t>
            </a:r>
            <a:r>
              <a:rPr lang="en-GB" sz="1900" b="1" dirty="0"/>
              <a:t>rebellion</a:t>
            </a:r>
            <a:r>
              <a:rPr lang="en-GB" sz="1900" dirty="0"/>
              <a:t>. 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sz="half" idx="1"/>
          </p:nvPr>
        </p:nvSpPr>
        <p:spPr>
          <a:xfrm>
            <a:off x="198783" y="1524000"/>
            <a:ext cx="7182678" cy="511533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lvl="0"/>
            <a:r>
              <a:rPr lang="en-GB" sz="3300" dirty="0" smtClean="0"/>
              <a:t>Move from the </a:t>
            </a:r>
            <a:r>
              <a:rPr lang="en-GB" sz="3300" b="1" dirty="0" smtClean="0"/>
              <a:t>Exchequer to the Chamber system </a:t>
            </a:r>
            <a:r>
              <a:rPr lang="en-GB" sz="3300" dirty="0" smtClean="0"/>
              <a:t>brought finance </a:t>
            </a:r>
            <a:r>
              <a:rPr lang="en-GB" sz="3300" dirty="0"/>
              <a:t>under his personal </a:t>
            </a:r>
            <a:r>
              <a:rPr lang="en-GB" sz="3300" dirty="0" smtClean="0"/>
              <a:t>control.</a:t>
            </a:r>
          </a:p>
          <a:p>
            <a:pPr lvl="0"/>
            <a:r>
              <a:rPr lang="en-GB" sz="3300" dirty="0" smtClean="0"/>
              <a:t>He </a:t>
            </a:r>
            <a:r>
              <a:rPr lang="en-GB" sz="3300" dirty="0"/>
              <a:t>employed effective officials like </a:t>
            </a:r>
            <a:r>
              <a:rPr lang="en-GB" sz="3300" b="1" dirty="0"/>
              <a:t>Bray, </a:t>
            </a:r>
            <a:r>
              <a:rPr lang="en-GB" sz="3300" b="1" dirty="0" err="1"/>
              <a:t>Empson</a:t>
            </a:r>
            <a:r>
              <a:rPr lang="en-GB" sz="3300" b="1" dirty="0"/>
              <a:t> &amp; Dudley</a:t>
            </a:r>
            <a:r>
              <a:rPr lang="en-GB" sz="3300" dirty="0"/>
              <a:t> to ensure that any money due to the Crown (e.g. fines &amp; feudal dues) was thoroughly </a:t>
            </a:r>
            <a:r>
              <a:rPr lang="en-GB" sz="3300" dirty="0" smtClean="0"/>
              <a:t>collected.</a:t>
            </a:r>
          </a:p>
          <a:p>
            <a:pPr lvl="0"/>
            <a:r>
              <a:rPr lang="en-GB" sz="3300" b="1" dirty="0" smtClean="0"/>
              <a:t>Bonds </a:t>
            </a:r>
            <a:r>
              <a:rPr lang="en-GB" sz="3300" b="1" dirty="0"/>
              <a:t>&amp; recognisances </a:t>
            </a:r>
            <a:r>
              <a:rPr lang="en-GB" sz="3300" dirty="0"/>
              <a:t>were used to increase </a:t>
            </a:r>
            <a:r>
              <a:rPr lang="en-GB" sz="3300" dirty="0" smtClean="0"/>
              <a:t>revenue. Income from </a:t>
            </a:r>
            <a:r>
              <a:rPr lang="en-GB" sz="3300" b="1" dirty="0" smtClean="0"/>
              <a:t>feudal dues </a:t>
            </a:r>
            <a:r>
              <a:rPr lang="en-GB" sz="3300" dirty="0" smtClean="0"/>
              <a:t>e.g. </a:t>
            </a:r>
            <a:r>
              <a:rPr lang="en-GB" sz="3300" dirty="0" err="1" smtClean="0"/>
              <a:t>wardship</a:t>
            </a:r>
            <a:r>
              <a:rPr lang="en-GB" sz="3300" dirty="0" smtClean="0"/>
              <a:t>, marriage, livery rose from £350 to £6000.</a:t>
            </a:r>
            <a:endParaRPr lang="en-GB" sz="3300" b="1" dirty="0"/>
          </a:p>
          <a:p>
            <a:pPr lvl="0"/>
            <a:r>
              <a:rPr lang="en-GB" sz="3300" dirty="0"/>
              <a:t>Compared with Edward </a:t>
            </a:r>
            <a:r>
              <a:rPr lang="en-GB" sz="3300" dirty="0" smtClean="0"/>
              <a:t>IV, Henry </a:t>
            </a:r>
            <a:r>
              <a:rPr lang="en-GB" sz="3300" dirty="0"/>
              <a:t>increased all revenues, especially crown lands (X4), benevolences (X2) parliamentary taxation (by 55%). </a:t>
            </a:r>
            <a:endParaRPr lang="en-GB" sz="3300" dirty="0" smtClean="0"/>
          </a:p>
          <a:p>
            <a:pPr lvl="0"/>
            <a:r>
              <a:rPr lang="en-GB" sz="3300" dirty="0" smtClean="0"/>
              <a:t>Overall </a:t>
            </a:r>
            <a:r>
              <a:rPr lang="en-GB" sz="3300" dirty="0"/>
              <a:t>income was increased by 67%.</a:t>
            </a:r>
          </a:p>
          <a:p>
            <a:pPr lvl="0"/>
            <a:r>
              <a:rPr lang="en-GB" sz="3300" dirty="0"/>
              <a:t>He increased income from crown lands by seizing the estates of those who opposed him like Lincoln, Suffolk &amp; Sir W Stanley. </a:t>
            </a:r>
            <a:r>
              <a:rPr lang="en-GB" sz="3300" dirty="0" smtClean="0"/>
              <a:t>This plus Acts </a:t>
            </a:r>
            <a:r>
              <a:rPr lang="en-GB" sz="3300" dirty="0"/>
              <a:t>of Resumption (taking back all lands given away by the Crown since the Wars of the Roses started in 1455) enabled him to quadruple revenue from </a:t>
            </a:r>
            <a:r>
              <a:rPr lang="en-GB" sz="3300" b="1" dirty="0"/>
              <a:t>crown lands</a:t>
            </a:r>
            <a:r>
              <a:rPr lang="en-GB" sz="3300" dirty="0"/>
              <a:t>.</a:t>
            </a:r>
          </a:p>
          <a:p>
            <a:pPr lvl="0"/>
            <a:r>
              <a:rPr lang="en-GB" sz="3300" dirty="0"/>
              <a:t>He </a:t>
            </a:r>
            <a:r>
              <a:rPr lang="en-GB" sz="3300" dirty="0" smtClean="0"/>
              <a:t>secured a </a:t>
            </a:r>
            <a:r>
              <a:rPr lang="en-GB" sz="3300" b="1" dirty="0" smtClean="0"/>
              <a:t>French pension </a:t>
            </a:r>
            <a:r>
              <a:rPr lang="en-GB" sz="3300" dirty="0" smtClean="0"/>
              <a:t>of £5000 in the Treaty of </a:t>
            </a:r>
            <a:r>
              <a:rPr lang="en-GB" sz="3300" dirty="0" err="1" smtClean="0"/>
              <a:t>Etaples</a:t>
            </a:r>
            <a:r>
              <a:rPr lang="en-GB" sz="3300" dirty="0" smtClean="0"/>
              <a:t>.</a:t>
            </a:r>
            <a:endParaRPr lang="en-GB" sz="3300" dirty="0"/>
          </a:p>
          <a:p>
            <a:pPr lvl="0"/>
            <a:r>
              <a:rPr lang="en-GB" sz="3300" dirty="0"/>
              <a:t>He secured profitable trade agreements with Burgundy, France &amp; Spain which boosted </a:t>
            </a:r>
            <a:r>
              <a:rPr lang="en-GB" sz="3300" b="1" dirty="0"/>
              <a:t>customs</a:t>
            </a:r>
            <a:r>
              <a:rPr lang="en-GB" sz="3300" dirty="0"/>
              <a:t> </a:t>
            </a:r>
            <a:r>
              <a:rPr lang="en-GB" sz="3300" dirty="0" smtClean="0"/>
              <a:t>revenue.</a:t>
            </a:r>
          </a:p>
          <a:p>
            <a:pPr lvl="0"/>
            <a:r>
              <a:rPr lang="en-GB" sz="3300" dirty="0" smtClean="0"/>
              <a:t>He </a:t>
            </a:r>
            <a:r>
              <a:rPr lang="en-GB" sz="3300" dirty="0"/>
              <a:t>left a substantial </a:t>
            </a:r>
            <a:r>
              <a:rPr lang="en-GB" sz="3300" b="1" dirty="0"/>
              <a:t>surplus</a:t>
            </a:r>
            <a:r>
              <a:rPr lang="en-GB" sz="3300" dirty="0"/>
              <a:t> (estimated at around £100,000) for his son.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455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297" y="206099"/>
            <a:ext cx="11691730" cy="70830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en-GB" b="1" i="1" dirty="0" smtClean="0"/>
              <a:t>How successfully did Henry VII handle the nobility?</a:t>
            </a:r>
            <a:endParaRPr lang="en-GB" sz="4000" b="1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78296" y="1099930"/>
            <a:ext cx="7103166" cy="54864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32500" lnSpcReduction="20000"/>
          </a:bodyPr>
          <a:lstStyle/>
          <a:p>
            <a:pPr lvl="0"/>
            <a:r>
              <a:rPr lang="en-GB" sz="5500" dirty="0" smtClean="0"/>
              <a:t>By </a:t>
            </a:r>
            <a:r>
              <a:rPr lang="en-GB" sz="5500" dirty="0"/>
              <a:t>dating his reign to the day before the Battle of Bosworth, </a:t>
            </a:r>
            <a:r>
              <a:rPr lang="en-GB" sz="5500" dirty="0" smtClean="0"/>
              <a:t>Henry </a:t>
            </a:r>
            <a:r>
              <a:rPr lang="en-GB" sz="5500" dirty="0"/>
              <a:t>could threaten nobles who fought against him with acts of </a:t>
            </a:r>
            <a:r>
              <a:rPr lang="en-GB" sz="5500" dirty="0" smtClean="0"/>
              <a:t>attainder.</a:t>
            </a:r>
            <a:endParaRPr lang="en-GB" sz="5500" dirty="0"/>
          </a:p>
          <a:p>
            <a:pPr lvl="0"/>
            <a:r>
              <a:rPr lang="en-GB" sz="5500" dirty="0" smtClean="0"/>
              <a:t>He </a:t>
            </a:r>
            <a:r>
              <a:rPr lang="en-GB" sz="5500" dirty="0"/>
              <a:t>used </a:t>
            </a:r>
            <a:r>
              <a:rPr lang="en-GB" sz="5500" b="1" dirty="0"/>
              <a:t>bonds &amp; recognisances</a:t>
            </a:r>
            <a:r>
              <a:rPr lang="en-GB" sz="5500" dirty="0"/>
              <a:t> to limit the power of the nobility </a:t>
            </a:r>
            <a:r>
              <a:rPr lang="en-GB" sz="5500" dirty="0" smtClean="0"/>
              <a:t>(60</a:t>
            </a:r>
            <a:r>
              <a:rPr lang="en-GB" sz="5500" dirty="0"/>
              <a:t>% of the nobility were subjected to them at some stage during his reign) </a:t>
            </a:r>
            <a:endParaRPr lang="en-GB" sz="5500" dirty="0" smtClean="0"/>
          </a:p>
          <a:p>
            <a:pPr lvl="0"/>
            <a:r>
              <a:rPr lang="en-GB" sz="5500" dirty="0" smtClean="0"/>
              <a:t>At the same time he won their support through </a:t>
            </a:r>
            <a:r>
              <a:rPr lang="en-GB" sz="5500" dirty="0"/>
              <a:t>the Order of the </a:t>
            </a:r>
            <a:r>
              <a:rPr lang="en-GB" sz="5500" dirty="0" smtClean="0"/>
              <a:t>Garter (creating 37)</a:t>
            </a:r>
            <a:endParaRPr lang="en-GB" sz="5500" dirty="0"/>
          </a:p>
          <a:p>
            <a:pPr lvl="0"/>
            <a:r>
              <a:rPr lang="en-GB" sz="5500" dirty="0" smtClean="0"/>
              <a:t>He </a:t>
            </a:r>
            <a:r>
              <a:rPr lang="en-GB" sz="5500" dirty="0"/>
              <a:t>was much more effective than previous kings at penalising </a:t>
            </a:r>
            <a:r>
              <a:rPr lang="en-GB" sz="5500" b="1" dirty="0"/>
              <a:t>retaining</a:t>
            </a:r>
            <a:r>
              <a:rPr lang="en-GB" sz="5500" dirty="0"/>
              <a:t>, e.g. </a:t>
            </a:r>
            <a:r>
              <a:rPr lang="en-GB" sz="5500" dirty="0" err="1"/>
              <a:t>Burgavenny</a:t>
            </a:r>
            <a:r>
              <a:rPr lang="en-GB" sz="5500" dirty="0"/>
              <a:t> was fined £70,000 in 1507.</a:t>
            </a:r>
          </a:p>
          <a:p>
            <a:pPr lvl="0"/>
            <a:r>
              <a:rPr lang="en-GB" sz="5500" dirty="0"/>
              <a:t>The </a:t>
            </a:r>
            <a:r>
              <a:rPr lang="en-GB" sz="5500" b="1" dirty="0" smtClean="0"/>
              <a:t>King’s Council </a:t>
            </a:r>
            <a:r>
              <a:rPr lang="en-GB" sz="5500" dirty="0"/>
              <a:t>was used more effectively to exert control over the </a:t>
            </a:r>
            <a:r>
              <a:rPr lang="en-GB" sz="5500" dirty="0" smtClean="0"/>
              <a:t>nobility (membership was a sign of royal trust).</a:t>
            </a:r>
          </a:p>
          <a:p>
            <a:pPr lvl="0"/>
            <a:r>
              <a:rPr lang="en-GB" sz="5500" dirty="0" smtClean="0"/>
              <a:t>He </a:t>
            </a:r>
            <a:r>
              <a:rPr lang="en-GB" sz="5500" dirty="0"/>
              <a:t>relied on </a:t>
            </a:r>
            <a:r>
              <a:rPr lang="en-GB" sz="5500" b="1" dirty="0"/>
              <a:t>loyal nobles</a:t>
            </a:r>
            <a:r>
              <a:rPr lang="en-GB" sz="5500" dirty="0"/>
              <a:t> to control parts of the country, like Bedford in Wales &amp; Oxford in East Anglia. </a:t>
            </a:r>
            <a:endParaRPr lang="en-GB" sz="5500" dirty="0" smtClean="0"/>
          </a:p>
          <a:p>
            <a:pPr lvl="0"/>
            <a:r>
              <a:rPr lang="en-GB" sz="5500" dirty="0" smtClean="0"/>
              <a:t>He </a:t>
            </a:r>
            <a:r>
              <a:rPr lang="en-GB" sz="5500" dirty="0"/>
              <a:t>gained the support of some former </a:t>
            </a:r>
            <a:r>
              <a:rPr lang="en-GB" sz="5500" b="1" dirty="0" err="1"/>
              <a:t>Yorkists</a:t>
            </a:r>
            <a:r>
              <a:rPr lang="en-GB" sz="5500" dirty="0"/>
              <a:t>, e.g. Thomas Howard was restored to the earldom of Surrey for suppressing the Yorkshire tax rebellion in 1489.</a:t>
            </a:r>
          </a:p>
          <a:p>
            <a:pPr lvl="0"/>
            <a:r>
              <a:rPr lang="en-GB" sz="5500" b="1" dirty="0"/>
              <a:t>Hardly any nobles supported rival claimants after the </a:t>
            </a:r>
            <a:r>
              <a:rPr lang="en-GB" sz="5500" b="1" dirty="0" err="1"/>
              <a:t>Simnel</a:t>
            </a:r>
            <a:r>
              <a:rPr lang="en-GB" sz="5500" b="1" dirty="0"/>
              <a:t> rebellion</a:t>
            </a:r>
            <a:r>
              <a:rPr lang="en-GB" sz="5500" dirty="0"/>
              <a:t>; Warbeck had to rely on support from abroad</a:t>
            </a:r>
            <a:r>
              <a:rPr lang="en-GB" sz="5500" dirty="0" smtClean="0"/>
              <a:t>.</a:t>
            </a:r>
          </a:p>
          <a:p>
            <a:r>
              <a:rPr lang="en-GB" sz="5500" dirty="0" smtClean="0"/>
              <a:t>Acts of Resumption recovered land granted away since before the Wars of the Roses and using methods such as these enabled Henry to </a:t>
            </a:r>
            <a:r>
              <a:rPr lang="en-GB" sz="5500" b="1" dirty="0" smtClean="0"/>
              <a:t>prevent the </a:t>
            </a:r>
            <a:r>
              <a:rPr lang="en-GB" sz="5500" b="1" dirty="0"/>
              <a:t>emergence of over-mighty subjects</a:t>
            </a:r>
            <a:r>
              <a:rPr lang="en-GB" sz="5500" dirty="0"/>
              <a:t> (like Warwick in Edward IV’s reign).</a:t>
            </a:r>
          </a:p>
          <a:p>
            <a:pPr lvl="0"/>
            <a:endParaRPr lang="en-GB" sz="37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7580243" y="1099930"/>
            <a:ext cx="4389784" cy="54864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en-GB" sz="1500" dirty="0" smtClean="0"/>
              <a:t>Nobles leant their support to pretenders e.g. Lincoln</a:t>
            </a:r>
            <a:r>
              <a:rPr lang="en-GB" sz="1500" dirty="0"/>
              <a:t>, Lovell &amp; Kildare </a:t>
            </a:r>
            <a:r>
              <a:rPr lang="en-GB" sz="1500" dirty="0" smtClean="0"/>
              <a:t>supported </a:t>
            </a:r>
            <a:r>
              <a:rPr lang="en-GB" sz="1500" dirty="0" err="1" smtClean="0"/>
              <a:t>Simnel</a:t>
            </a:r>
            <a:r>
              <a:rPr lang="en-GB" sz="1500" dirty="0" smtClean="0"/>
              <a:t>  forcing him </a:t>
            </a:r>
            <a:r>
              <a:rPr lang="en-GB" sz="1500" dirty="0"/>
              <a:t>to fight a battle at </a:t>
            </a:r>
            <a:r>
              <a:rPr lang="en-GB" sz="1500" b="1" dirty="0"/>
              <a:t>Stoke</a:t>
            </a:r>
            <a:r>
              <a:rPr lang="en-GB" sz="1500" dirty="0"/>
              <a:t> </a:t>
            </a:r>
            <a:r>
              <a:rPr lang="en-GB" sz="1500" dirty="0" smtClean="0"/>
              <a:t>.</a:t>
            </a:r>
          </a:p>
          <a:p>
            <a:pPr lvl="0"/>
            <a:r>
              <a:rPr lang="en-GB" sz="1500" dirty="0" smtClean="0"/>
              <a:t>The </a:t>
            </a:r>
            <a:r>
              <a:rPr lang="en-GB" sz="1500" dirty="0"/>
              <a:t>failure of the nobility to prevent </a:t>
            </a:r>
            <a:r>
              <a:rPr lang="en-GB" sz="1500" dirty="0" err="1"/>
              <a:t>Simnel</a:t>
            </a:r>
            <a:r>
              <a:rPr lang="en-GB" sz="1500" dirty="0"/>
              <a:t> marching across the North in 1487 &amp; the Cornish rebels marching across the South in 1497 shows their lack of loyalty to </a:t>
            </a:r>
            <a:r>
              <a:rPr lang="en-GB" sz="1500" dirty="0" smtClean="0"/>
              <a:t>Henry</a:t>
            </a:r>
            <a:endParaRPr lang="en-GB" sz="1500" dirty="0"/>
          </a:p>
          <a:p>
            <a:pPr lvl="0"/>
            <a:r>
              <a:rPr lang="en-GB" sz="1500" dirty="0" smtClean="0"/>
              <a:t>Henry </a:t>
            </a:r>
            <a:r>
              <a:rPr lang="en-GB" sz="1500" dirty="0"/>
              <a:t>became harsher &amp; more greedy in the 2</a:t>
            </a:r>
            <a:r>
              <a:rPr lang="en-GB" sz="1500" baseline="30000" dirty="0"/>
              <a:t>nd</a:t>
            </a:r>
            <a:r>
              <a:rPr lang="en-GB" sz="1500" dirty="0"/>
              <a:t> half of his reign (he passed 51 acts of attainder 1504-9) </a:t>
            </a:r>
            <a:r>
              <a:rPr lang="en-GB" sz="1500" b="1" dirty="0"/>
              <a:t>despite being more </a:t>
            </a:r>
            <a:r>
              <a:rPr lang="en-GB" sz="1500" b="1" dirty="0" smtClean="0"/>
              <a:t>secure</a:t>
            </a:r>
            <a:r>
              <a:rPr lang="en-GB" sz="1500" dirty="0" smtClean="0"/>
              <a:t>.</a:t>
            </a:r>
          </a:p>
          <a:p>
            <a:pPr lvl="0"/>
            <a:r>
              <a:rPr lang="en-GB" sz="1500" dirty="0" smtClean="0"/>
              <a:t>His </a:t>
            </a:r>
            <a:r>
              <a:rPr lang="en-GB" sz="1500" dirty="0"/>
              <a:t>excessive severity against the nobility (subjecting nearly 60% of them to </a:t>
            </a:r>
            <a:r>
              <a:rPr lang="en-GB" sz="1500" b="1" dirty="0"/>
              <a:t>bonds &amp; </a:t>
            </a:r>
            <a:r>
              <a:rPr lang="en-GB" sz="1500" b="1" dirty="0" err="1"/>
              <a:t>recogs</a:t>
            </a:r>
            <a:r>
              <a:rPr lang="en-GB" sz="1500" b="1" dirty="0"/>
              <a:t>.)</a:t>
            </a:r>
            <a:r>
              <a:rPr lang="en-GB" sz="1500" dirty="0"/>
              <a:t> made him v unpopular. </a:t>
            </a:r>
            <a:endParaRPr lang="en-GB" sz="1500" dirty="0" smtClean="0"/>
          </a:p>
          <a:p>
            <a:pPr lvl="0"/>
            <a:r>
              <a:rPr lang="en-GB" sz="1500" dirty="0" smtClean="0"/>
              <a:t>The </a:t>
            </a:r>
            <a:r>
              <a:rPr lang="en-GB" sz="1500" dirty="0"/>
              <a:t>frequency of </a:t>
            </a:r>
            <a:r>
              <a:rPr lang="en-GB" sz="1500" dirty="0" smtClean="0"/>
              <a:t>Henry’s </a:t>
            </a:r>
            <a:r>
              <a:rPr lang="en-GB" sz="1500" dirty="0"/>
              <a:t>acts against </a:t>
            </a:r>
            <a:r>
              <a:rPr lang="en-GB" sz="1500" b="1" dirty="0"/>
              <a:t>retaining</a:t>
            </a:r>
            <a:r>
              <a:rPr lang="en-GB" sz="1500" dirty="0"/>
              <a:t> (1485, 1487 &amp; 1504) suggests they were ineffective.</a:t>
            </a:r>
          </a:p>
          <a:p>
            <a:pPr lvl="0"/>
            <a:r>
              <a:rPr lang="en-GB" sz="1500" dirty="0"/>
              <a:t>The limitations </a:t>
            </a:r>
            <a:r>
              <a:rPr lang="en-GB" sz="1500" dirty="0" smtClean="0"/>
              <a:t>Henry </a:t>
            </a:r>
            <a:r>
              <a:rPr lang="en-GB" sz="1500" dirty="0"/>
              <a:t>placed on the nobility (there were only 35 nobles in England in 1509 compared with 50 in 1509) &amp; his harshness even towards loyal supporters (he fined Oxford for retaining) made him so unpopular that there might have been a </a:t>
            </a:r>
            <a:r>
              <a:rPr lang="en-GB" sz="1500" b="1" dirty="0"/>
              <a:t>revolt</a:t>
            </a:r>
            <a:r>
              <a:rPr lang="en-GB" sz="1500" dirty="0"/>
              <a:t> if he had reigned much longer</a:t>
            </a:r>
            <a:r>
              <a:rPr lang="en-GB" sz="1500" dirty="0" smtClean="0"/>
              <a:t>.</a:t>
            </a: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91301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783" y="119270"/>
            <a:ext cx="11767930" cy="88962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en-GB" b="1" i="1" dirty="0" smtClean="0"/>
              <a:t>How successful was Henry VIII’s foreign policy 1509-1529?</a:t>
            </a:r>
            <a:endParaRPr lang="en-GB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783" y="1189521"/>
            <a:ext cx="7219122" cy="132839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sz="3500" b="1" dirty="0" smtClean="0"/>
              <a:t>Military glory:</a:t>
            </a:r>
          </a:p>
          <a:p>
            <a:r>
              <a:rPr lang="en-GB" sz="3500" b="1" dirty="0" smtClean="0"/>
              <a:t>Battle </a:t>
            </a:r>
            <a:r>
              <a:rPr lang="en-GB" sz="3500" b="1" dirty="0"/>
              <a:t>of the Spurs</a:t>
            </a:r>
            <a:r>
              <a:rPr lang="en-GB" sz="3500" dirty="0"/>
              <a:t>, capturing </a:t>
            </a:r>
            <a:r>
              <a:rPr lang="en-GB" sz="3500" b="1" dirty="0" err="1"/>
              <a:t>Therouanne</a:t>
            </a:r>
            <a:r>
              <a:rPr lang="en-GB" sz="3500" dirty="0"/>
              <a:t> (1513) and </a:t>
            </a:r>
            <a:r>
              <a:rPr lang="en-GB" sz="3500" b="1" dirty="0" err="1"/>
              <a:t>Tournai</a:t>
            </a:r>
            <a:r>
              <a:rPr lang="en-GB" sz="3500" dirty="0"/>
              <a:t>. </a:t>
            </a:r>
          </a:p>
          <a:p>
            <a:r>
              <a:rPr lang="en-GB" sz="3500" b="1" dirty="0" smtClean="0"/>
              <a:t>Battle of Flodden Field </a:t>
            </a:r>
            <a:r>
              <a:rPr lang="en-GB" sz="3500" dirty="0" smtClean="0"/>
              <a:t>(1513) annihilated the Scots (but did not involve H)</a:t>
            </a:r>
          </a:p>
          <a:p>
            <a:pPr marL="0" lvl="0" indent="0">
              <a:buNone/>
            </a:pPr>
            <a:r>
              <a:rPr lang="en-GB" sz="3500" dirty="0" smtClean="0">
                <a:solidFill>
                  <a:srgbClr val="FF0000"/>
                </a:solidFill>
              </a:rPr>
              <a:t>BUT the </a:t>
            </a:r>
            <a:r>
              <a:rPr lang="en-GB" sz="3500" b="1" dirty="0">
                <a:solidFill>
                  <a:srgbClr val="FF0000"/>
                </a:solidFill>
              </a:rPr>
              <a:t>1512 campaign</a:t>
            </a:r>
            <a:r>
              <a:rPr lang="en-GB" sz="3500" dirty="0">
                <a:solidFill>
                  <a:srgbClr val="FF0000"/>
                </a:solidFill>
              </a:rPr>
              <a:t> was a failure and achieved very </a:t>
            </a:r>
            <a:r>
              <a:rPr lang="en-GB" sz="3500" dirty="0" smtClean="0">
                <a:solidFill>
                  <a:srgbClr val="FF0000"/>
                </a:solidFill>
              </a:rPr>
              <a:t>little</a:t>
            </a:r>
            <a:r>
              <a:rPr lang="en-GB" sz="3500" dirty="0">
                <a:solidFill>
                  <a:srgbClr val="FF0000"/>
                </a:solidFill>
              </a:rPr>
              <a:t>;</a:t>
            </a:r>
            <a:r>
              <a:rPr lang="en-GB" sz="3500" dirty="0" smtClean="0">
                <a:solidFill>
                  <a:srgbClr val="FF0000"/>
                </a:solidFill>
              </a:rPr>
              <a:t> England </a:t>
            </a:r>
            <a:r>
              <a:rPr lang="en-GB" sz="3500" dirty="0">
                <a:solidFill>
                  <a:srgbClr val="FF0000"/>
                </a:solidFill>
              </a:rPr>
              <a:t>sent an army to France in 1523, was abandoned by Charles, and the </a:t>
            </a:r>
            <a:r>
              <a:rPr lang="en-GB" sz="3500" b="1" dirty="0">
                <a:solidFill>
                  <a:srgbClr val="FF0000"/>
                </a:solidFill>
              </a:rPr>
              <a:t>army returned in </a:t>
            </a:r>
            <a:r>
              <a:rPr lang="en-GB" sz="3500" b="1" dirty="0" smtClean="0">
                <a:solidFill>
                  <a:srgbClr val="FF0000"/>
                </a:solidFill>
              </a:rPr>
              <a:t>disarray</a:t>
            </a:r>
            <a:r>
              <a:rPr lang="en-GB" sz="3500" dirty="0" smtClean="0">
                <a:solidFill>
                  <a:srgbClr val="FF0000"/>
                </a:solidFill>
              </a:rPr>
              <a:t>, costing a </a:t>
            </a:r>
            <a:r>
              <a:rPr lang="en-GB" sz="3500" dirty="0">
                <a:solidFill>
                  <a:srgbClr val="FF0000"/>
                </a:solidFill>
              </a:rPr>
              <a:t>year’s income.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98783" y="2698544"/>
            <a:ext cx="7219122" cy="39697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 dirty="0" smtClean="0"/>
              <a:t>A central role in European affairs/prestige:</a:t>
            </a:r>
          </a:p>
          <a:p>
            <a:pPr lvl="0"/>
            <a:r>
              <a:rPr lang="en-GB" b="1" dirty="0" smtClean="0"/>
              <a:t>Treaty </a:t>
            </a:r>
            <a:r>
              <a:rPr lang="en-GB" b="1" dirty="0"/>
              <a:t>of London (1518)</a:t>
            </a:r>
            <a:r>
              <a:rPr lang="en-GB" dirty="0"/>
              <a:t> made England seem to be the pivotal power as 20 European countries met in </a:t>
            </a:r>
            <a:r>
              <a:rPr lang="en-GB" dirty="0" smtClean="0"/>
              <a:t>London</a:t>
            </a:r>
            <a:endParaRPr lang="en-GB" dirty="0"/>
          </a:p>
          <a:p>
            <a:pPr lvl="0"/>
            <a:r>
              <a:rPr lang="en-GB" dirty="0"/>
              <a:t>Meeting Francis I at the </a:t>
            </a:r>
            <a:r>
              <a:rPr lang="en-GB" b="1" dirty="0"/>
              <a:t>Field of the Cloth of Gold (1520)</a:t>
            </a:r>
            <a:r>
              <a:rPr lang="en-GB" dirty="0"/>
              <a:t> brought Henry prestige through its magnificence.</a:t>
            </a:r>
          </a:p>
          <a:p>
            <a:pPr lvl="0"/>
            <a:r>
              <a:rPr lang="en-GB" dirty="0"/>
              <a:t>Both Francis and Charles </a:t>
            </a:r>
            <a:r>
              <a:rPr lang="en-GB" b="1" dirty="0"/>
              <a:t>sought Henry as an ally</a:t>
            </a:r>
            <a:r>
              <a:rPr lang="en-GB" dirty="0"/>
              <a:t> in the approaching Habsburg-Valois conflict</a:t>
            </a:r>
            <a:r>
              <a:rPr lang="en-GB" dirty="0" smtClean="0"/>
              <a:t>.</a:t>
            </a:r>
          </a:p>
          <a:p>
            <a:pPr marL="0" lv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BUT </a:t>
            </a:r>
            <a:endParaRPr lang="en-GB" dirty="0">
              <a:solidFill>
                <a:srgbClr val="FF0000"/>
              </a:solidFill>
            </a:endParaRPr>
          </a:p>
          <a:p>
            <a:pPr lvl="0"/>
            <a:r>
              <a:rPr lang="en-GB" dirty="0" smtClean="0">
                <a:solidFill>
                  <a:srgbClr val="FF0000"/>
                </a:solidFill>
              </a:rPr>
              <a:t>Although </a:t>
            </a:r>
            <a:r>
              <a:rPr lang="en-GB" dirty="0">
                <a:solidFill>
                  <a:srgbClr val="FF0000"/>
                </a:solidFill>
              </a:rPr>
              <a:t>the Field of the Cloth of Gold was magnificent, it achieved little of diplomatic value.</a:t>
            </a:r>
          </a:p>
          <a:p>
            <a:pPr lvl="0"/>
            <a:r>
              <a:rPr lang="en-GB" dirty="0">
                <a:solidFill>
                  <a:srgbClr val="FF0000"/>
                </a:solidFill>
              </a:rPr>
              <a:t>Following Pavia, Henry’s overtures to </a:t>
            </a:r>
            <a:r>
              <a:rPr lang="en-GB" dirty="0" smtClean="0">
                <a:solidFill>
                  <a:srgbClr val="FF0000"/>
                </a:solidFill>
              </a:rPr>
              <a:t>Charles were rejected. War </a:t>
            </a:r>
            <a:r>
              <a:rPr lang="en-GB" dirty="0">
                <a:solidFill>
                  <a:srgbClr val="FF0000"/>
                </a:solidFill>
              </a:rPr>
              <a:t>between Francis and Charles was ended in 1529 with the Treaty of </a:t>
            </a:r>
            <a:r>
              <a:rPr lang="en-GB" dirty="0" err="1">
                <a:solidFill>
                  <a:srgbClr val="FF0000"/>
                </a:solidFill>
              </a:rPr>
              <a:t>Cambrai</a:t>
            </a:r>
            <a:r>
              <a:rPr lang="en-GB" dirty="0">
                <a:solidFill>
                  <a:srgbClr val="FF0000"/>
                </a:solidFill>
              </a:rPr>
              <a:t>, and it was only at the last minute that England was invited to join the negotiations.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593496" y="1146590"/>
            <a:ext cx="4373218" cy="203248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 dirty="0" smtClean="0"/>
              <a:t>Protect the dynasty:</a:t>
            </a:r>
          </a:p>
          <a:p>
            <a:pPr lvl="0"/>
            <a:r>
              <a:rPr lang="en-GB" dirty="0"/>
              <a:t>The </a:t>
            </a:r>
            <a:r>
              <a:rPr lang="en-GB" b="1" dirty="0"/>
              <a:t>Battle of Flodden Field</a:t>
            </a:r>
            <a:r>
              <a:rPr lang="en-GB" dirty="0"/>
              <a:t> annihilated the Scottish army </a:t>
            </a:r>
            <a:r>
              <a:rPr lang="en-GB" dirty="0" smtClean="0"/>
              <a:t>; the Scots posed no threat</a:t>
            </a:r>
          </a:p>
          <a:p>
            <a:pPr lvl="0"/>
            <a:r>
              <a:rPr lang="en-GB" dirty="0" smtClean="0"/>
              <a:t>Peace </a:t>
            </a:r>
            <a:r>
              <a:rPr lang="en-GB" dirty="0"/>
              <a:t>with France in 1514 involved promising Henry’s sister Mary to Louis </a:t>
            </a:r>
            <a:r>
              <a:rPr lang="en-GB" dirty="0" smtClean="0"/>
              <a:t>XII </a:t>
            </a:r>
            <a:r>
              <a:rPr lang="en-GB" dirty="0" smtClean="0">
                <a:solidFill>
                  <a:srgbClr val="FF0000"/>
                </a:solidFill>
              </a:rPr>
              <a:t>BUT this did not last as he died and M married Charles Brandon. Henry’s </a:t>
            </a:r>
            <a:r>
              <a:rPr lang="en-GB" dirty="0">
                <a:solidFill>
                  <a:srgbClr val="FF0000"/>
                </a:solidFill>
              </a:rPr>
              <a:t>daughter Mary was promised to first the Dauphin and then Charles, but both engagements were broken off</a:t>
            </a:r>
            <a:r>
              <a:rPr lang="en-GB" dirty="0" smtClean="0">
                <a:solidFill>
                  <a:srgbClr val="FF0000"/>
                </a:solidFill>
              </a:rPr>
              <a:t>.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593497" y="3316773"/>
            <a:ext cx="4373216" cy="33514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 dirty="0" smtClean="0"/>
              <a:t>Preserve balance of power in Europe:</a:t>
            </a:r>
          </a:p>
          <a:p>
            <a:pPr lvl="0"/>
            <a:r>
              <a:rPr lang="en-GB" b="1" dirty="0" smtClean="0"/>
              <a:t>Treaty </a:t>
            </a:r>
            <a:r>
              <a:rPr lang="en-GB" b="1" dirty="0"/>
              <a:t>of the More (1525</a:t>
            </a:r>
            <a:r>
              <a:rPr lang="en-GB" b="1" dirty="0" smtClean="0"/>
              <a:t>)</a:t>
            </a:r>
            <a:r>
              <a:rPr lang="en-GB" dirty="0"/>
              <a:t> </a:t>
            </a:r>
            <a:r>
              <a:rPr lang="en-GB" dirty="0" smtClean="0"/>
              <a:t>and League of Cognac (1526) aimed </a:t>
            </a:r>
            <a:r>
              <a:rPr lang="en-GB" dirty="0"/>
              <a:t>to try to prevent Charles V’s domination of </a:t>
            </a:r>
            <a:r>
              <a:rPr lang="en-GB" dirty="0" smtClean="0"/>
              <a:t>Europe. Followed </a:t>
            </a:r>
            <a:r>
              <a:rPr lang="en-GB" dirty="0"/>
              <a:t>by the Anglo-French Treaty of Westminster (1527) and the Treaty of Amiens</a:t>
            </a:r>
            <a:r>
              <a:rPr lang="en-GB" dirty="0" smtClean="0"/>
              <a:t>.</a:t>
            </a:r>
          </a:p>
          <a:p>
            <a:pPr lvl="0"/>
            <a:r>
              <a:rPr lang="en-GB" dirty="0" smtClean="0">
                <a:solidFill>
                  <a:srgbClr val="FF0000"/>
                </a:solidFill>
              </a:rPr>
              <a:t>BUT Wolsey’s </a:t>
            </a:r>
            <a:r>
              <a:rPr lang="en-GB" dirty="0">
                <a:solidFill>
                  <a:srgbClr val="FF0000"/>
                </a:solidFill>
              </a:rPr>
              <a:t>attempt to act as a counterweight between Francis and Charles failed as the two were at war by </a:t>
            </a:r>
            <a:r>
              <a:rPr lang="en-GB" dirty="0" smtClean="0">
                <a:solidFill>
                  <a:srgbClr val="FF0000"/>
                </a:solidFill>
              </a:rPr>
              <a:t>1521. The </a:t>
            </a:r>
            <a:r>
              <a:rPr lang="en-GB" b="1" dirty="0">
                <a:solidFill>
                  <a:srgbClr val="FF0000"/>
                </a:solidFill>
              </a:rPr>
              <a:t>Battle of Pavia (1525)</a:t>
            </a:r>
            <a:r>
              <a:rPr lang="en-GB" dirty="0">
                <a:solidFill>
                  <a:srgbClr val="FF0000"/>
                </a:solidFill>
              </a:rPr>
              <a:t> indicated Charles’ dominance in Europe: Francis’ army was crushed and he was captured.</a:t>
            </a:r>
            <a:endParaRPr lang="en-GB" dirty="0" smtClean="0">
              <a:solidFill>
                <a:srgbClr val="FF0000"/>
              </a:solidFill>
            </a:endParaRPr>
          </a:p>
          <a:p>
            <a:pPr lvl="0"/>
            <a:endParaRPr lang="en-GB" dirty="0"/>
          </a:p>
        </p:txBody>
      </p:sp>
      <p:sp>
        <p:nvSpPr>
          <p:cNvPr id="8" name="Explosion 1 7"/>
          <p:cNvSpPr/>
          <p:nvPr/>
        </p:nvSpPr>
        <p:spPr>
          <a:xfrm>
            <a:off x="1285461" y="1189521"/>
            <a:ext cx="9594574" cy="438964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b="1" dirty="0" smtClean="0">
                <a:solidFill>
                  <a:schemeClr val="tx1"/>
                </a:solidFill>
              </a:rPr>
              <a:t>Could also consider change over time?</a:t>
            </a:r>
          </a:p>
          <a:p>
            <a:pPr algn="ctr"/>
            <a:r>
              <a:rPr lang="en-GB" sz="2200" b="1" dirty="0" smtClean="0">
                <a:solidFill>
                  <a:schemeClr val="tx1"/>
                </a:solidFill>
              </a:rPr>
              <a:t>More successful at the start of the period, or the end?</a:t>
            </a:r>
            <a:endParaRPr lang="en-GB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823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580" y="144204"/>
            <a:ext cx="11681926" cy="732874"/>
          </a:xfr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en-GB" b="1" i="1" dirty="0" smtClean="0"/>
              <a:t>How successful were Wolsey’s domestic policies?</a:t>
            </a:r>
            <a:endParaRPr lang="en-GB" b="1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3935" y="1133898"/>
            <a:ext cx="5386873" cy="165595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Legal Reform:</a:t>
            </a:r>
          </a:p>
          <a:p>
            <a:pPr marL="0" indent="0">
              <a:buNone/>
            </a:pPr>
            <a:r>
              <a:rPr lang="en-GB" dirty="0" smtClean="0"/>
              <a:t>Increased the number of cases heard in Star Chamber, Chancery &amp; Requests so improving justice for the poor.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But many of these courts could not cope with the increased caseload.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23935" y="2957804"/>
            <a:ext cx="3508310" cy="197289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Education:</a:t>
            </a:r>
          </a:p>
          <a:p>
            <a:pPr marL="0" indent="0">
              <a:buNone/>
            </a:pPr>
            <a:r>
              <a:rPr lang="en-GB" dirty="0" smtClean="0"/>
              <a:t>Dissolved small, unviable monasteries to fund a college at Oxford and school at Ipswich.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But this was not true/fundamental educational reform and arguably an ego trip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3952291" y="2957804"/>
            <a:ext cx="8028214" cy="19728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 dirty="0" smtClean="0"/>
              <a:t>Raising taxes: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Introduced the subsidy to replace the old system of fifteenths and tenths, bringing in far more money because </a:t>
            </a:r>
            <a:r>
              <a:rPr lang="en-GB" dirty="0"/>
              <a:t>i</a:t>
            </a:r>
            <a:r>
              <a:rPr lang="en-GB" dirty="0" smtClean="0"/>
              <a:t>t was based on a more realistic assessment of wealth.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>
                <a:solidFill>
                  <a:srgbClr val="FF0000"/>
                </a:solidFill>
              </a:rPr>
              <a:t>But Amicable Grant of 1525 provoked so much resistance it had to be scrapped &amp; as a result Henry failed in France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>
                <a:solidFill>
                  <a:srgbClr val="FF0000"/>
                </a:solidFill>
              </a:rPr>
              <a:t>Tried to increase revenue from crown lands but in all Wolsey did not manage to raise enough money to cover the cost of Henry’s foreign policy adventures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5514392" y="5119286"/>
            <a:ext cx="6466113" cy="14978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 dirty="0" smtClean="0"/>
              <a:t>Enclosures: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Showed a genuine desire to help the poor by attempting to curb enclosure, with legal action taken against landowners.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>
                <a:solidFill>
                  <a:srgbClr val="FF0000"/>
                </a:solidFill>
              </a:rPr>
              <a:t>But it achieved no lasting success and had to be abandoned in 1523 to raise the subsidy for Henry’s campaign in France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223935" y="5166472"/>
            <a:ext cx="5181600" cy="14506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He was a wealthy absentee pluralist exemplifying everything wrong about the Church and discrediting the Church in the eyes of Henry &amp; the nobility</a:t>
            </a:r>
            <a:endParaRPr lang="en-GB" dirty="0"/>
          </a:p>
        </p:txBody>
      </p:sp>
      <p:sp>
        <p:nvSpPr>
          <p:cNvPr id="13" name="Content Placeholder 3"/>
          <p:cNvSpPr txBox="1">
            <a:spLocks/>
          </p:cNvSpPr>
          <p:nvPr/>
        </p:nvSpPr>
        <p:spPr>
          <a:xfrm>
            <a:off x="5876730" y="1148122"/>
            <a:ext cx="6103775" cy="16417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 dirty="0" smtClean="0"/>
              <a:t>Nobility: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Generally had a good relationship with them – he had control of patronage.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>
                <a:solidFill>
                  <a:srgbClr val="FF0000"/>
                </a:solidFill>
              </a:rPr>
              <a:t>But his policies alienated the nobility e.g. Eltham Ordinances 1526 restricted access of the younger nobles to Henry; interfered with their marriages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78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2727</Words>
  <Application>Microsoft Office PowerPoint</Application>
  <PresentationFormat>Widescreen</PresentationFormat>
  <Paragraphs>159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Exam overview: Unit 1 England 1485-1558: the Early Tudors</vt:lpstr>
      <vt:lpstr>Tasks</vt:lpstr>
      <vt:lpstr>PowerPoint Presentation</vt:lpstr>
      <vt:lpstr>PowerPoint Presentation</vt:lpstr>
      <vt:lpstr>How serious a threat to Henry’s rule was the Yorkist challenge?</vt:lpstr>
      <vt:lpstr>How successful was Henry VII’s financial policy?</vt:lpstr>
      <vt:lpstr>How successfully did Henry VII handle the nobility?</vt:lpstr>
      <vt:lpstr>How successful was Henry VIII’s foreign policy 1509-1529?</vt:lpstr>
      <vt:lpstr>How successful were Wolsey’s domestic policies?</vt:lpstr>
      <vt:lpstr>How far did the religious changes in Henry VIII’s reign make England Protestant?</vt:lpstr>
      <vt:lpstr>To what extent was England a Protestant country by the death of Edward VI in 1553?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Imogen St George</dc:creator>
  <cp:lastModifiedBy>Imogen St George</cp:lastModifiedBy>
  <cp:revision>17</cp:revision>
  <dcterms:created xsi:type="dcterms:W3CDTF">2016-05-06T08:55:56Z</dcterms:created>
  <dcterms:modified xsi:type="dcterms:W3CDTF">2016-05-06T13:11:13Z</dcterms:modified>
</cp:coreProperties>
</file>