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86" r:id="rId3"/>
    <p:sldId id="284" r:id="rId4"/>
    <p:sldId id="287" r:id="rId5"/>
    <p:sldId id="288" r:id="rId6"/>
    <p:sldId id="267" r:id="rId7"/>
    <p:sldId id="293" r:id="rId8"/>
    <p:sldId id="297" r:id="rId9"/>
    <p:sldId id="296" r:id="rId10"/>
    <p:sldId id="298" r:id="rId11"/>
    <p:sldId id="299" r:id="rId12"/>
    <p:sldId id="300" r:id="rId13"/>
    <p:sldId id="303" r:id="rId14"/>
    <p:sldId id="301" r:id="rId15"/>
    <p:sldId id="302"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261E37F-B5B7-4197-8D79-BDEE289F9468}" type="datetimeFigureOut">
              <a:rPr lang="en-GB" smtClean="0"/>
              <a:t>17/05/2016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3D06609-B25D-40EE-85F9-DA70EFE7BD25}" type="slidenum">
              <a:rPr lang="en-GB" smtClean="0"/>
              <a:t>‹#›</a:t>
            </a:fld>
            <a:endParaRPr lang="en-GB"/>
          </a:p>
        </p:txBody>
      </p:sp>
    </p:spTree>
    <p:extLst>
      <p:ext uri="{BB962C8B-B14F-4D97-AF65-F5344CB8AC3E}">
        <p14:creationId xmlns:p14="http://schemas.microsoft.com/office/powerpoint/2010/main" val="1133991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DAB9A1B-BA91-4B6E-92DE-A53C60212D82}" type="datetimeFigureOut">
              <a:rPr lang="en-GB" smtClean="0"/>
              <a:t>17/05/2016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6A1D23C-EE04-40DA-8885-0047D37E14FA}" type="slidenum">
              <a:rPr lang="en-GB" smtClean="0"/>
              <a:t>‹#›</a:t>
            </a:fld>
            <a:endParaRPr lang="en-GB"/>
          </a:p>
        </p:txBody>
      </p:sp>
    </p:spTree>
    <p:extLst>
      <p:ext uri="{BB962C8B-B14F-4D97-AF65-F5344CB8AC3E}">
        <p14:creationId xmlns:p14="http://schemas.microsoft.com/office/powerpoint/2010/main" val="296107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A1D23C-EE04-40DA-8885-0047D37E14FA}" type="slidenum">
              <a:rPr lang="en-GB" smtClean="0"/>
              <a:t>2</a:t>
            </a:fld>
            <a:endParaRPr lang="en-GB"/>
          </a:p>
        </p:txBody>
      </p:sp>
    </p:spTree>
    <p:extLst>
      <p:ext uri="{BB962C8B-B14F-4D97-AF65-F5344CB8AC3E}">
        <p14:creationId xmlns:p14="http://schemas.microsoft.com/office/powerpoint/2010/main" val="63008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1B6F6F3-AC41-4E55-B987-5B3F870D0180}" type="datetimeFigureOut">
              <a:rPr lang="en-GB" smtClean="0"/>
              <a:t>17/05/2016</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910225FA-08A1-43DF-81A4-E152A6D94E65}"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6F6F3-AC41-4E55-B987-5B3F870D0180}" type="datetimeFigureOut">
              <a:rPr lang="en-GB" smtClean="0"/>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0225FA-08A1-43DF-81A4-E152A6D94E6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6F6F3-AC41-4E55-B987-5B3F870D0180}" type="datetimeFigureOut">
              <a:rPr lang="en-GB" smtClean="0"/>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0225FA-08A1-43DF-81A4-E152A6D94E6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6F6F3-AC41-4E55-B987-5B3F870D0180}" type="datetimeFigureOut">
              <a:rPr lang="en-GB" smtClean="0"/>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0225FA-08A1-43DF-81A4-E152A6D94E6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B6F6F3-AC41-4E55-B987-5B3F870D0180}" type="datetimeFigureOut">
              <a:rPr lang="en-GB" smtClean="0"/>
              <a:t>17/05/2016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910225FA-08A1-43DF-81A4-E152A6D94E65}"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B6F6F3-AC41-4E55-B987-5B3F870D0180}" type="datetimeFigureOut">
              <a:rPr lang="en-GB" smtClean="0"/>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0225FA-08A1-43DF-81A4-E152A6D94E6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B6F6F3-AC41-4E55-B987-5B3F870D0180}" type="datetimeFigureOut">
              <a:rPr lang="en-GB" smtClean="0"/>
              <a:t>17/05/2016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0225FA-08A1-43DF-81A4-E152A6D94E6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B6F6F3-AC41-4E55-B987-5B3F870D0180}" type="datetimeFigureOut">
              <a:rPr lang="en-GB" smtClean="0"/>
              <a:t>17/05/2016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0225FA-08A1-43DF-81A4-E152A6D94E6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6F6F3-AC41-4E55-B987-5B3F870D0180}" type="datetimeFigureOut">
              <a:rPr lang="en-GB" smtClean="0"/>
              <a:t>17/05/2016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0225FA-08A1-43DF-81A4-E152A6D94E6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B6F6F3-AC41-4E55-B987-5B3F870D0180}" type="datetimeFigureOut">
              <a:rPr lang="en-GB" smtClean="0"/>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0225FA-08A1-43DF-81A4-E152A6D94E6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B6F6F3-AC41-4E55-B987-5B3F870D0180}" type="datetimeFigureOut">
              <a:rPr lang="en-GB" smtClean="0"/>
              <a:t>17/05/2016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0225FA-08A1-43DF-81A4-E152A6D94E65}"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1B6F6F3-AC41-4E55-B987-5B3F870D0180}" type="datetimeFigureOut">
              <a:rPr lang="en-GB" smtClean="0"/>
              <a:t>17/05/2016</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10225FA-08A1-43DF-81A4-E152A6D94E65}"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REVISION OF the mid-</a:t>
            </a:r>
            <a:r>
              <a:rPr lang="en-GB" dirty="0" err="1" smtClean="0"/>
              <a:t>tudor</a:t>
            </a:r>
            <a:r>
              <a:rPr lang="en-GB" dirty="0" smtClean="0"/>
              <a:t> crisis and religious changes 1547 - 1558</a:t>
            </a:r>
            <a:endParaRPr lang="en-GB" dirty="0"/>
          </a:p>
        </p:txBody>
      </p:sp>
      <p:sp>
        <p:nvSpPr>
          <p:cNvPr id="3" name="Subtitle 2"/>
          <p:cNvSpPr>
            <a:spLocks noGrp="1"/>
          </p:cNvSpPr>
          <p:nvPr>
            <p:ph type="subTitle" idx="1"/>
          </p:nvPr>
        </p:nvSpPr>
        <p:spPr>
          <a:xfrm>
            <a:off x="323528" y="3331698"/>
            <a:ext cx="8640960" cy="3049630"/>
          </a:xfrm>
        </p:spPr>
        <p:txBody>
          <a:bodyPr>
            <a:normAutofit/>
          </a:bodyPr>
          <a:lstStyle/>
          <a:p>
            <a:pPr lvl="0"/>
            <a:r>
              <a:rPr lang="en-GB" dirty="0" smtClean="0"/>
              <a:t>How Protestant did England become under Edward (consider Somerset and Northumberland?</a:t>
            </a:r>
            <a:endParaRPr lang="en-GB" dirty="0"/>
          </a:p>
          <a:p>
            <a:pPr lvl="0"/>
            <a:r>
              <a:rPr lang="en-GB" dirty="0" smtClean="0"/>
              <a:t>What opposition did he face?</a:t>
            </a:r>
          </a:p>
          <a:p>
            <a:pPr lvl="0"/>
            <a:r>
              <a:rPr lang="en-GB" dirty="0" smtClean="0"/>
              <a:t>How Catholic did England become under Mary?</a:t>
            </a:r>
          </a:p>
          <a:p>
            <a:pPr lvl="0"/>
            <a:r>
              <a:rPr lang="en-GB" dirty="0" smtClean="0"/>
              <a:t>What difficulties and opposition did she face?</a:t>
            </a:r>
          </a:p>
          <a:p>
            <a:pPr lvl="0"/>
            <a:r>
              <a:rPr lang="en-GB" dirty="0" smtClean="0"/>
              <a:t>What was the impact of the burnings?</a:t>
            </a:r>
          </a:p>
          <a:p>
            <a:endParaRPr lang="en-GB" dirty="0"/>
          </a:p>
        </p:txBody>
      </p:sp>
    </p:spTree>
    <p:extLst>
      <p:ext uri="{BB962C8B-B14F-4D97-AF65-F5344CB8AC3E}">
        <p14:creationId xmlns:p14="http://schemas.microsoft.com/office/powerpoint/2010/main" val="2264774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Times were hard</a:t>
            </a:r>
            <a:endParaRPr lang="en-GB" dirty="0"/>
          </a:p>
        </p:txBody>
      </p:sp>
      <p:sp>
        <p:nvSpPr>
          <p:cNvPr id="3" name="Content Placeholder 2"/>
          <p:cNvSpPr>
            <a:spLocks noGrp="1"/>
          </p:cNvSpPr>
          <p:nvPr>
            <p:ph idx="1"/>
          </p:nvPr>
        </p:nvSpPr>
        <p:spPr>
          <a:xfrm>
            <a:off x="457200" y="1124744"/>
            <a:ext cx="8229600" cy="3828256"/>
          </a:xfrm>
        </p:spPr>
        <p:txBody>
          <a:bodyPr>
            <a:normAutofit lnSpcReduction="10000"/>
          </a:bodyPr>
          <a:lstStyle/>
          <a:p>
            <a:pPr marL="0" fontAlgn="t">
              <a:spcBef>
                <a:spcPts val="0"/>
              </a:spcBef>
            </a:pPr>
            <a:r>
              <a:rPr lang="en-GB" b="1" dirty="0">
                <a:solidFill>
                  <a:srgbClr val="000000"/>
                </a:solidFill>
                <a:latin typeface="Calibri"/>
              </a:rPr>
              <a:t>Population </a:t>
            </a:r>
            <a:r>
              <a:rPr lang="en-GB" b="1" dirty="0" smtClean="0">
                <a:solidFill>
                  <a:srgbClr val="000000"/>
                </a:solidFill>
                <a:latin typeface="Calibri"/>
              </a:rPr>
              <a:t>rise Between </a:t>
            </a:r>
            <a:r>
              <a:rPr lang="en-GB" b="1" dirty="0">
                <a:solidFill>
                  <a:srgbClr val="000000"/>
                </a:solidFill>
                <a:latin typeface="Calibri"/>
              </a:rPr>
              <a:t>1525 and 1551 the population rose form 2.3 million to 3 million.</a:t>
            </a:r>
            <a:endParaRPr lang="en-GB" dirty="0">
              <a:latin typeface="Arial"/>
            </a:endParaRPr>
          </a:p>
          <a:p>
            <a:pPr marL="0" fontAlgn="t">
              <a:spcBef>
                <a:spcPts val="0"/>
              </a:spcBef>
            </a:pPr>
            <a:r>
              <a:rPr lang="en-GB" b="1" dirty="0">
                <a:solidFill>
                  <a:srgbClr val="000000"/>
                </a:solidFill>
                <a:latin typeface="Calibri"/>
              </a:rPr>
              <a:t>Poverty and </a:t>
            </a:r>
            <a:r>
              <a:rPr lang="en-GB" b="1" dirty="0" smtClean="0">
                <a:solidFill>
                  <a:srgbClr val="000000"/>
                </a:solidFill>
                <a:latin typeface="Calibri"/>
              </a:rPr>
              <a:t>vagrancy due to the closing of the monasteries.</a:t>
            </a:r>
            <a:endParaRPr lang="en-GB" dirty="0">
              <a:latin typeface="Arial"/>
            </a:endParaRPr>
          </a:p>
          <a:p>
            <a:pPr marL="0" fontAlgn="t">
              <a:spcBef>
                <a:spcPts val="0"/>
              </a:spcBef>
            </a:pPr>
            <a:r>
              <a:rPr lang="en-GB" b="1" dirty="0">
                <a:solidFill>
                  <a:srgbClr val="000000"/>
                </a:solidFill>
                <a:latin typeface="Calibri"/>
              </a:rPr>
              <a:t>Inflation and rising </a:t>
            </a:r>
            <a:r>
              <a:rPr lang="en-GB" b="1" dirty="0" smtClean="0">
                <a:solidFill>
                  <a:srgbClr val="000000"/>
                </a:solidFill>
                <a:latin typeface="Calibri"/>
              </a:rPr>
              <a:t>prices made </a:t>
            </a:r>
            <a:r>
              <a:rPr lang="en-GB" b="1" dirty="0">
                <a:solidFill>
                  <a:srgbClr val="000000"/>
                </a:solidFill>
                <a:latin typeface="Calibri"/>
              </a:rPr>
              <a:t>worse by debasement of the coinage.</a:t>
            </a:r>
            <a:endParaRPr lang="en-GB" dirty="0">
              <a:latin typeface="Arial"/>
            </a:endParaRPr>
          </a:p>
          <a:p>
            <a:pPr marL="0" fontAlgn="t">
              <a:spcBef>
                <a:spcPts val="0"/>
              </a:spcBef>
            </a:pPr>
            <a:r>
              <a:rPr lang="en-GB" b="1" dirty="0" smtClean="0">
                <a:solidFill>
                  <a:srgbClr val="000000"/>
                </a:solidFill>
                <a:latin typeface="Calibri"/>
              </a:rPr>
              <a:t>Enclosure and poor harvests drove up </a:t>
            </a:r>
            <a:r>
              <a:rPr lang="en-GB" b="1" dirty="0">
                <a:solidFill>
                  <a:srgbClr val="000000"/>
                </a:solidFill>
                <a:latin typeface="Calibri"/>
              </a:rPr>
              <a:t>the price of food </a:t>
            </a:r>
            <a:r>
              <a:rPr lang="en-GB" b="1" dirty="0" smtClean="0">
                <a:solidFill>
                  <a:srgbClr val="000000"/>
                </a:solidFill>
                <a:latin typeface="Calibri"/>
              </a:rPr>
              <a:t> and caused a decline </a:t>
            </a:r>
            <a:r>
              <a:rPr lang="en-GB" b="1" dirty="0">
                <a:solidFill>
                  <a:srgbClr val="000000"/>
                </a:solidFill>
                <a:latin typeface="Calibri"/>
              </a:rPr>
              <a:t>in living standards</a:t>
            </a:r>
            <a:endParaRPr lang="en-GB" dirty="0">
              <a:latin typeface="Arial"/>
            </a:endParaRPr>
          </a:p>
          <a:p>
            <a:pPr marL="0" fontAlgn="t">
              <a:spcBef>
                <a:spcPts val="0"/>
              </a:spcBef>
            </a:pPr>
            <a:r>
              <a:rPr lang="en-GB" b="1" dirty="0">
                <a:solidFill>
                  <a:srgbClr val="000000"/>
                </a:solidFill>
                <a:latin typeface="Calibri"/>
              </a:rPr>
              <a:t>Influenza and epidemics</a:t>
            </a:r>
            <a:endParaRPr lang="en-GB" dirty="0">
              <a:latin typeface="Arial"/>
            </a:endParaRP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797152"/>
            <a:ext cx="33337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35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Marian changes</a:t>
            </a:r>
            <a:endParaRPr lang="en-GB" dirty="0"/>
          </a:p>
        </p:txBody>
      </p:sp>
      <p:sp>
        <p:nvSpPr>
          <p:cNvPr id="3" name="Content Placeholder 2"/>
          <p:cNvSpPr>
            <a:spLocks noGrp="1"/>
          </p:cNvSpPr>
          <p:nvPr>
            <p:ph idx="1"/>
          </p:nvPr>
        </p:nvSpPr>
        <p:spPr>
          <a:xfrm>
            <a:off x="457200" y="1600200"/>
            <a:ext cx="5698976" cy="4709160"/>
          </a:xfrm>
        </p:spPr>
        <p:txBody>
          <a:bodyPr>
            <a:normAutofit/>
          </a:bodyPr>
          <a:lstStyle/>
          <a:p>
            <a:r>
              <a:rPr lang="en-GB" dirty="0" smtClean="0"/>
              <a:t>Acts </a:t>
            </a:r>
            <a:r>
              <a:rPr lang="en-GB" dirty="0"/>
              <a:t>of </a:t>
            </a:r>
            <a:r>
              <a:rPr lang="en-GB" dirty="0" smtClean="0"/>
              <a:t>Repeal 1553</a:t>
            </a:r>
          </a:p>
          <a:p>
            <a:r>
              <a:rPr lang="en-GB" dirty="0" smtClean="0"/>
              <a:t>Injunctions </a:t>
            </a:r>
          </a:p>
          <a:p>
            <a:r>
              <a:rPr lang="en-GB" dirty="0" smtClean="0"/>
              <a:t>Heresy laws  </a:t>
            </a:r>
          </a:p>
          <a:p>
            <a:r>
              <a:rPr lang="en-GB" dirty="0" smtClean="0"/>
              <a:t>Appointment </a:t>
            </a:r>
            <a:r>
              <a:rPr lang="en-GB" dirty="0"/>
              <a:t>of Pole as Archbishop of Canterbury </a:t>
            </a:r>
            <a:endParaRPr lang="en-GB" dirty="0" smtClean="0"/>
          </a:p>
          <a:p>
            <a:r>
              <a:rPr lang="en-GB" dirty="0" smtClean="0"/>
              <a:t>Church reform </a:t>
            </a:r>
          </a:p>
          <a:p>
            <a:r>
              <a:rPr lang="en-GB" dirty="0" smtClean="0"/>
              <a:t>Re-founding </a:t>
            </a:r>
            <a:r>
              <a:rPr lang="en-GB" dirty="0"/>
              <a:t>of religious houses, </a:t>
            </a:r>
            <a:endParaRPr lang="en-GB" dirty="0" smtClean="0"/>
          </a:p>
          <a:p>
            <a:r>
              <a:rPr lang="en-GB" dirty="0" smtClean="0"/>
              <a:t>Synod </a:t>
            </a:r>
            <a:r>
              <a:rPr lang="en-GB" dirty="0"/>
              <a:t>and Twelve Decrees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6" y="1761688"/>
            <a:ext cx="3081171" cy="418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75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Burnings</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340768"/>
            <a:ext cx="4944285" cy="391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576" y="5517232"/>
            <a:ext cx="8136904" cy="954107"/>
          </a:xfrm>
          <a:prstGeom prst="rect">
            <a:avLst/>
          </a:prstGeom>
          <a:noFill/>
        </p:spPr>
        <p:txBody>
          <a:bodyPr wrap="square" rtlCol="0">
            <a:spAutoFit/>
          </a:bodyPr>
          <a:lstStyle/>
          <a:p>
            <a:r>
              <a:rPr lang="en-GB" sz="2800" dirty="0" smtClean="0"/>
              <a:t>285 people burnt in the years 1555 – 1558.</a:t>
            </a:r>
          </a:p>
          <a:p>
            <a:r>
              <a:rPr lang="en-GB" sz="2800" dirty="0" smtClean="0"/>
              <a:t>There is a debate about its impact.</a:t>
            </a:r>
            <a:endParaRPr lang="en-GB" sz="2800" dirty="0"/>
          </a:p>
        </p:txBody>
      </p:sp>
    </p:spTree>
    <p:extLst>
      <p:ext uri="{BB962C8B-B14F-4D97-AF65-F5344CB8AC3E}">
        <p14:creationId xmlns:p14="http://schemas.microsoft.com/office/powerpoint/2010/main" val="185738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a:t>
            </a:r>
            <a:r>
              <a:rPr lang="en-GB" dirty="0" smtClean="0"/>
              <a:t>pposition</a:t>
            </a:r>
            <a:endParaRPr lang="en-GB" dirty="0"/>
          </a:p>
        </p:txBody>
      </p:sp>
      <p:sp>
        <p:nvSpPr>
          <p:cNvPr id="3" name="Content Placeholder 2"/>
          <p:cNvSpPr>
            <a:spLocks noGrp="1"/>
          </p:cNvSpPr>
          <p:nvPr>
            <p:ph idx="1"/>
          </p:nvPr>
        </p:nvSpPr>
        <p:spPr>
          <a:xfrm>
            <a:off x="467544" y="1196752"/>
            <a:ext cx="5040560" cy="5256584"/>
          </a:xfrm>
        </p:spPr>
        <p:txBody>
          <a:bodyPr>
            <a:normAutofit fontScale="92500" lnSpcReduction="10000"/>
          </a:bodyPr>
          <a:lstStyle/>
          <a:p>
            <a:r>
              <a:rPr lang="en-GB" dirty="0"/>
              <a:t>Parliament meeting in October 1553 initially refused to repeal the Act of Supremacy.</a:t>
            </a:r>
          </a:p>
          <a:p>
            <a:r>
              <a:rPr lang="en-GB" dirty="0"/>
              <a:t>Wyatt’s Rebellion, 1554</a:t>
            </a:r>
          </a:p>
          <a:p>
            <a:r>
              <a:rPr lang="en-GB" dirty="0"/>
              <a:t>800 committed Protestants went into exile in Germany and Switzerland.</a:t>
            </a:r>
          </a:p>
          <a:p>
            <a:r>
              <a:rPr lang="en-GB" dirty="0"/>
              <a:t>Large numbers of married priests were deprived of their positions.</a:t>
            </a:r>
          </a:p>
          <a:p>
            <a:r>
              <a:rPr lang="en-GB" dirty="0"/>
              <a:t>Opposition to restoration of heresy laws.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83" t="-8646" r="11083" b="14196"/>
          <a:stretch/>
        </p:blipFill>
        <p:spPr bwMode="auto">
          <a:xfrm>
            <a:off x="5148064" y="836712"/>
            <a:ext cx="3597266" cy="557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86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Catholic was England by 1558?</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0193549"/>
              </p:ext>
            </p:extLst>
          </p:nvPr>
        </p:nvGraphicFramePr>
        <p:xfrm>
          <a:off x="179511" y="1833816"/>
          <a:ext cx="8712968" cy="4907552"/>
        </p:xfrm>
        <a:graphic>
          <a:graphicData uri="http://schemas.openxmlformats.org/drawingml/2006/table">
            <a:tbl>
              <a:tblPr firstRow="1" firstCol="1" bandRow="1">
                <a:tableStyleId>{5C22544A-7EE6-4342-B048-85BDC9FD1C3A}</a:tableStyleId>
              </a:tblPr>
              <a:tblGrid>
                <a:gridCol w="4356484"/>
                <a:gridCol w="4356484"/>
              </a:tblGrid>
              <a:tr h="273142">
                <a:tc>
                  <a:txBody>
                    <a:bodyPr/>
                    <a:lstStyle/>
                    <a:p>
                      <a:pPr>
                        <a:lnSpc>
                          <a:spcPct val="115000"/>
                        </a:lnSpc>
                        <a:spcAft>
                          <a:spcPts val="0"/>
                        </a:spcAft>
                      </a:pPr>
                      <a:r>
                        <a:rPr lang="en-GB" sz="1400" dirty="0">
                          <a:effectLst/>
                        </a:rPr>
                        <a:t>Catholic</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Not?</a:t>
                      </a:r>
                      <a:endParaRPr lang="en-GB" sz="1100">
                        <a:effectLst/>
                        <a:latin typeface="Calibri"/>
                        <a:ea typeface="Calibri"/>
                        <a:cs typeface="Times New Roman"/>
                      </a:endParaRPr>
                    </a:p>
                  </a:txBody>
                  <a:tcPr marL="68580" marR="68580" marT="0" marB="0"/>
                </a:tc>
              </a:tr>
              <a:tr h="482287">
                <a:tc>
                  <a:txBody>
                    <a:bodyPr/>
                    <a:lstStyle/>
                    <a:p>
                      <a:pPr>
                        <a:lnSpc>
                          <a:spcPct val="115000"/>
                        </a:lnSpc>
                        <a:spcAft>
                          <a:spcPts val="0"/>
                        </a:spcAft>
                      </a:pPr>
                      <a:r>
                        <a:rPr lang="en-GB" sz="1200">
                          <a:effectLst/>
                        </a:rPr>
                        <a:t>Edward’s reign had been too short for Protestantism to take hold</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200">
                          <a:effectLst/>
                        </a:rPr>
                        <a:t>Mary’s reign was also very short.</a:t>
                      </a:r>
                      <a:endParaRPr lang="en-GB" sz="1100">
                        <a:effectLst/>
                        <a:latin typeface="Calibri"/>
                        <a:ea typeface="Calibri"/>
                        <a:cs typeface="Times New Roman"/>
                      </a:endParaRPr>
                    </a:p>
                  </a:txBody>
                  <a:tcPr marL="68580" marR="68580" marT="0" marB="0"/>
                </a:tc>
              </a:tr>
              <a:tr h="482962">
                <a:tc>
                  <a:txBody>
                    <a:bodyPr/>
                    <a:lstStyle/>
                    <a:p>
                      <a:pPr>
                        <a:lnSpc>
                          <a:spcPct val="115000"/>
                        </a:lnSpc>
                        <a:spcAft>
                          <a:spcPts val="0"/>
                        </a:spcAft>
                      </a:pPr>
                      <a:r>
                        <a:rPr lang="en-GB" sz="1200">
                          <a:effectLst/>
                        </a:rPr>
                        <a:t>Many committed Protestants left for Europe.</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200">
                          <a:effectLst/>
                        </a:rPr>
                        <a:t>Persecution made Protestants martyrs and that gave it a new credibility.</a:t>
                      </a:r>
                      <a:endParaRPr lang="en-GB" sz="1100">
                        <a:effectLst/>
                        <a:latin typeface="Calibri"/>
                        <a:ea typeface="Calibri"/>
                        <a:cs typeface="Times New Roman"/>
                      </a:endParaRPr>
                    </a:p>
                  </a:txBody>
                  <a:tcPr marL="68580" marR="68580" marT="0" marB="0"/>
                </a:tc>
              </a:tr>
              <a:tr h="1227525">
                <a:tc>
                  <a:txBody>
                    <a:bodyPr/>
                    <a:lstStyle/>
                    <a:p>
                      <a:pPr>
                        <a:lnSpc>
                          <a:spcPct val="115000"/>
                        </a:lnSpc>
                        <a:spcAft>
                          <a:spcPts val="0"/>
                        </a:spcAft>
                      </a:pPr>
                      <a:r>
                        <a:rPr lang="en-GB" sz="1200">
                          <a:effectLst/>
                        </a:rPr>
                        <a:t>Burning is an effective method of stamping out heresy.  You have to be very committed to face such a horrific death.</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200">
                          <a:effectLst/>
                        </a:rPr>
                        <a:t>The burnings were not popular, and we know both Philip and her Spanish ambassador advised her to moderate them.  However, Foxe’s book of martyrs was written under Elizabeth so may exaggerate the impact.</a:t>
                      </a:r>
                      <a:endParaRPr lang="en-GB" sz="1100">
                        <a:effectLst/>
                        <a:latin typeface="Calibri"/>
                        <a:ea typeface="Calibri"/>
                        <a:cs typeface="Times New Roman"/>
                      </a:endParaRPr>
                    </a:p>
                  </a:txBody>
                  <a:tcPr marL="68580" marR="68580" marT="0" marB="0"/>
                </a:tc>
              </a:tr>
              <a:tr h="731149">
                <a:tc>
                  <a:txBody>
                    <a:bodyPr/>
                    <a:lstStyle/>
                    <a:p>
                      <a:pPr>
                        <a:lnSpc>
                          <a:spcPct val="115000"/>
                        </a:lnSpc>
                        <a:spcAft>
                          <a:spcPts val="0"/>
                        </a:spcAft>
                      </a:pPr>
                      <a:r>
                        <a:rPr lang="en-GB" sz="1200">
                          <a:effectLst/>
                        </a:rPr>
                        <a:t>Mary and her bishops worked on reforming the Church, improving education and reviving its vitality.</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200">
                          <a:effectLst/>
                        </a:rPr>
                        <a:t>Archbishop Pole could not give reform his full attention as he was involved in foreign policy and his conflict with the new pope.</a:t>
                      </a:r>
                      <a:endParaRPr lang="en-GB" sz="1100">
                        <a:effectLst/>
                        <a:latin typeface="Calibri"/>
                        <a:ea typeface="Calibri"/>
                        <a:cs typeface="Times New Roman"/>
                      </a:endParaRPr>
                    </a:p>
                  </a:txBody>
                  <a:tcPr marL="68580" marR="68580" marT="0" marB="0"/>
                </a:tc>
              </a:tr>
              <a:tr h="731149">
                <a:tc>
                  <a:txBody>
                    <a:bodyPr/>
                    <a:lstStyle/>
                    <a:p>
                      <a:pPr>
                        <a:lnSpc>
                          <a:spcPct val="115000"/>
                        </a:lnSpc>
                        <a:spcAft>
                          <a:spcPts val="0"/>
                        </a:spcAft>
                      </a:pPr>
                      <a:r>
                        <a:rPr lang="en-GB" sz="1200" dirty="0">
                          <a:effectLst/>
                        </a:rPr>
                        <a:t>In Mary’s last year recruitment to the priesthood was better than it had been for thirty years.</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a:effectLst/>
                        </a:rPr>
                        <a:t>Rebuilding Catholic style churches was expensive , images replaced, vestments purchased – and times were hard.</a:t>
                      </a:r>
                      <a:endParaRPr lang="en-GB" sz="1100">
                        <a:effectLst/>
                        <a:latin typeface="Calibri"/>
                        <a:ea typeface="Calibri"/>
                        <a:cs typeface="Times New Roman"/>
                      </a:endParaRPr>
                    </a:p>
                  </a:txBody>
                  <a:tcPr marL="68580" marR="68580" marT="0" marB="0"/>
                </a:tc>
              </a:tr>
              <a:tr h="979338">
                <a:tc>
                  <a:txBody>
                    <a:bodyPr/>
                    <a:lstStyle/>
                    <a:p>
                      <a:pPr>
                        <a:lnSpc>
                          <a:spcPct val="115000"/>
                        </a:lnSpc>
                        <a:spcAft>
                          <a:spcPts val="0"/>
                        </a:spcAft>
                      </a:pPr>
                      <a:r>
                        <a:rPr lang="en-GB" sz="1200">
                          <a:effectLst/>
                        </a:rPr>
                        <a:t>Elizabeth found to her shock and dismay that Mary’s bishops would not just abandon Catholicism and she had a fight on her hands to make the Church Protestant again.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The Church had been stripped of its assets and there were a great many without a priest, or with only an ignorant priest.  Mary’s reforms had not had time to take impact.</a:t>
                      </a:r>
                      <a:endParaRPr lang="en-GB"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985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a:t>
            </a:r>
            <a:endParaRPr lang="en-GB" dirty="0"/>
          </a:p>
        </p:txBody>
      </p:sp>
      <p:sp>
        <p:nvSpPr>
          <p:cNvPr id="3" name="Content Placeholder 2"/>
          <p:cNvSpPr>
            <a:spLocks noGrp="1"/>
          </p:cNvSpPr>
          <p:nvPr>
            <p:ph idx="1"/>
          </p:nvPr>
        </p:nvSpPr>
        <p:spPr>
          <a:xfrm>
            <a:off x="457200" y="3284984"/>
            <a:ext cx="2962672" cy="3096344"/>
          </a:xfrm>
        </p:spPr>
        <p:txBody>
          <a:bodyPr/>
          <a:lstStyle/>
          <a:p>
            <a:r>
              <a:rPr lang="en-GB" dirty="0" smtClean="0"/>
              <a:t>Purpose</a:t>
            </a:r>
          </a:p>
          <a:p>
            <a:r>
              <a:rPr lang="en-GB" dirty="0" smtClean="0"/>
              <a:t>Author</a:t>
            </a:r>
          </a:p>
          <a:p>
            <a:r>
              <a:rPr lang="en-GB" dirty="0" smtClean="0"/>
              <a:t>Nature</a:t>
            </a:r>
          </a:p>
          <a:p>
            <a:r>
              <a:rPr lang="en-GB" dirty="0" smtClean="0"/>
              <a:t>Date</a:t>
            </a:r>
          </a:p>
          <a:p>
            <a:r>
              <a:rPr lang="en-GB" dirty="0" smtClean="0"/>
              <a:t>Audience</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21145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9832" y="1124744"/>
            <a:ext cx="5760640" cy="4801314"/>
          </a:xfrm>
          <a:prstGeom prst="rect">
            <a:avLst/>
          </a:prstGeom>
        </p:spPr>
        <p:txBody>
          <a:bodyPr wrap="square">
            <a:spAutoFit/>
          </a:bodyPr>
          <a:lstStyle/>
          <a:p>
            <a:r>
              <a:rPr lang="en-US" b="1" dirty="0"/>
              <a:t> </a:t>
            </a:r>
            <a:endParaRPr lang="en-GB" b="1" dirty="0"/>
          </a:p>
          <a:p>
            <a:r>
              <a:rPr lang="en-US" dirty="0"/>
              <a:t>Exam questions based on sources </a:t>
            </a:r>
            <a:r>
              <a:rPr lang="en-US" dirty="0" smtClean="0"/>
              <a:t>test </a:t>
            </a:r>
            <a:r>
              <a:rPr lang="en-US" sz="2000" b="1" u="sng" dirty="0">
                <a:solidFill>
                  <a:srgbClr val="FF0000"/>
                </a:solidFill>
              </a:rPr>
              <a:t>five skills</a:t>
            </a:r>
            <a:r>
              <a:rPr lang="en-US" dirty="0"/>
              <a:t>.</a:t>
            </a:r>
            <a:endParaRPr lang="en-GB" b="1" dirty="0"/>
          </a:p>
          <a:p>
            <a:r>
              <a:rPr lang="en-US" b="1" dirty="0"/>
              <a:t> </a:t>
            </a:r>
            <a:endParaRPr lang="en-GB" dirty="0"/>
          </a:p>
          <a:p>
            <a:pPr marL="342900" lvl="0" indent="-342900">
              <a:buAutoNum type="arabicPeriod"/>
            </a:pPr>
            <a:r>
              <a:rPr lang="en-US" b="1" u="sng" dirty="0" smtClean="0"/>
              <a:t>Comprehension/understanding</a:t>
            </a:r>
            <a:r>
              <a:rPr lang="en-US" dirty="0"/>
              <a:t>.  First you must make sure you know what all the words mean as they are used in the source:  usually you can deduce the meaning from the context. </a:t>
            </a:r>
            <a:endParaRPr lang="en-US" dirty="0" smtClean="0"/>
          </a:p>
          <a:p>
            <a:pPr marL="342900" lvl="0" indent="-342900">
              <a:buAutoNum type="arabicPeriod"/>
            </a:pPr>
            <a:r>
              <a:rPr lang="en-US" b="1" u="sng" dirty="0" smtClean="0"/>
              <a:t>Accuracy/Reliability</a:t>
            </a:r>
            <a:r>
              <a:rPr lang="en-US" dirty="0"/>
              <a:t>. </a:t>
            </a:r>
            <a:r>
              <a:rPr lang="en-US" dirty="0" smtClean="0"/>
              <a:t>establish </a:t>
            </a:r>
            <a:r>
              <a:rPr lang="en-US" dirty="0"/>
              <a:t>the </a:t>
            </a:r>
            <a:r>
              <a:rPr lang="en-US" b="1" dirty="0"/>
              <a:t>PROVENANCE</a:t>
            </a:r>
            <a:r>
              <a:rPr lang="en-US" dirty="0"/>
              <a:t> – who wrote it, what was their purpose?  Could it be propaganda?  Does it tell you enough?  If you only get part of the picture the missing information may explain </a:t>
            </a:r>
            <a:r>
              <a:rPr lang="en-US" dirty="0" smtClean="0"/>
              <a:t>things</a:t>
            </a:r>
            <a:r>
              <a:rPr lang="en-GB" dirty="0" smtClean="0"/>
              <a:t>. </a:t>
            </a:r>
            <a:r>
              <a:rPr lang="en-US" dirty="0" smtClean="0"/>
              <a:t>Consider the context </a:t>
            </a:r>
            <a:r>
              <a:rPr lang="en-US" dirty="0"/>
              <a:t>to inform your judgments.  </a:t>
            </a:r>
            <a:endParaRPr lang="en-US" dirty="0" smtClean="0"/>
          </a:p>
          <a:p>
            <a:pPr marL="342900" lvl="0" indent="-342900">
              <a:buAutoNum type="arabicPeriod"/>
            </a:pPr>
            <a:r>
              <a:rPr lang="en-US" b="1" u="sng" dirty="0" smtClean="0"/>
              <a:t>Utilit</a:t>
            </a:r>
            <a:r>
              <a:rPr lang="en-US" b="1" dirty="0" smtClean="0"/>
              <a:t>y –</a:t>
            </a:r>
            <a:r>
              <a:rPr lang="en-US" dirty="0" smtClean="0"/>
              <a:t> What are you learning from these sources? How does it help you to form an opinion?</a:t>
            </a:r>
          </a:p>
          <a:p>
            <a:pPr marL="342900" lvl="0" indent="-342900">
              <a:buAutoNum type="arabicPeriod"/>
            </a:pPr>
            <a:r>
              <a:rPr lang="en-US" dirty="0"/>
              <a:t> </a:t>
            </a:r>
            <a:r>
              <a:rPr lang="en-US" b="1" u="sng" dirty="0" smtClean="0"/>
              <a:t>Inference/reading </a:t>
            </a:r>
            <a:r>
              <a:rPr lang="en-US" b="1" u="sng" dirty="0"/>
              <a:t>between the lines</a:t>
            </a:r>
            <a:r>
              <a:rPr lang="en-US" dirty="0"/>
              <a:t>.  </a:t>
            </a:r>
            <a:endParaRPr lang="en-GB" dirty="0"/>
          </a:p>
          <a:p>
            <a:pPr marL="342900" lvl="0" indent="-342900">
              <a:buAutoNum type="arabicPeriod"/>
            </a:pPr>
            <a:r>
              <a:rPr lang="en-GB" b="1" u="sng" dirty="0" smtClean="0"/>
              <a:t>Making Judgements and reaching </a:t>
            </a:r>
            <a:r>
              <a:rPr lang="en-US" b="1" u="sng" dirty="0" smtClean="0"/>
              <a:t>conclusions</a:t>
            </a:r>
            <a:r>
              <a:rPr lang="en-US" b="1" dirty="0"/>
              <a:t>.</a:t>
            </a:r>
            <a:r>
              <a:rPr lang="en-US" dirty="0"/>
              <a:t>  </a:t>
            </a:r>
            <a:endParaRPr lang="en-GB" dirty="0"/>
          </a:p>
        </p:txBody>
      </p:sp>
    </p:spTree>
    <p:extLst>
      <p:ext uri="{BB962C8B-B14F-4D97-AF65-F5344CB8AC3E}">
        <p14:creationId xmlns:p14="http://schemas.microsoft.com/office/powerpoint/2010/main" val="254069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GB" dirty="0" smtClean="0"/>
              <a:t>Henry’s legacy</a:t>
            </a:r>
          </a:p>
        </p:txBody>
      </p:sp>
      <p:sp>
        <p:nvSpPr>
          <p:cNvPr id="3" name="Content Placeholder 2"/>
          <p:cNvSpPr>
            <a:spLocks noGrp="1"/>
          </p:cNvSpPr>
          <p:nvPr>
            <p:ph idx="1"/>
          </p:nvPr>
        </p:nvSpPr>
        <p:spPr>
          <a:xfrm>
            <a:off x="457200" y="1600200"/>
            <a:ext cx="4546848" cy="4997450"/>
          </a:xfrm>
        </p:spPr>
        <p:txBody>
          <a:bodyPr>
            <a:normAutofit/>
          </a:bodyPr>
          <a:lstStyle/>
          <a:p>
            <a:pPr eaLnBrk="1" hangingPunct="1">
              <a:defRPr/>
            </a:pPr>
            <a:r>
              <a:rPr lang="en-GB" dirty="0" smtClean="0"/>
              <a:t>Confusion</a:t>
            </a:r>
          </a:p>
          <a:p>
            <a:pPr eaLnBrk="1" hangingPunct="1">
              <a:defRPr/>
            </a:pPr>
            <a:r>
              <a:rPr lang="en-GB" dirty="0" smtClean="0"/>
              <a:t>Tradition of obeying the king</a:t>
            </a:r>
          </a:p>
          <a:p>
            <a:pPr eaLnBrk="1" hangingPunct="1">
              <a:defRPr/>
            </a:pPr>
            <a:r>
              <a:rPr lang="en-GB" dirty="0" smtClean="0"/>
              <a:t>But what was Henry?</a:t>
            </a:r>
          </a:p>
          <a:p>
            <a:pPr eaLnBrk="1" hangingPunct="1">
              <a:defRPr/>
            </a:pPr>
            <a:r>
              <a:rPr lang="en-GB" dirty="0" smtClean="0"/>
              <a:t>The Regency council was dominated by reformers</a:t>
            </a:r>
          </a:p>
          <a:p>
            <a:pPr eaLnBrk="1" hangingPunct="1">
              <a:defRPr/>
            </a:pPr>
            <a:r>
              <a:rPr lang="en-GB" dirty="0" smtClean="0"/>
              <a:t>Edward had been educated by </a:t>
            </a:r>
            <a:r>
              <a:rPr lang="en-GB" dirty="0" err="1" smtClean="0"/>
              <a:t>Cheke</a:t>
            </a:r>
            <a:r>
              <a:rPr lang="en-GB" dirty="0" smtClean="0"/>
              <a:t> (a reformer)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852936"/>
            <a:ext cx="3416757" cy="342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5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rmAutofit fontScale="90000"/>
          </a:bodyPr>
          <a:lstStyle/>
          <a:p>
            <a:r>
              <a:rPr lang="en-GB" dirty="0" smtClean="0"/>
              <a:t>Initial measures under Somerset!</a:t>
            </a:r>
            <a:endParaRPr lang="en-GB" dirty="0"/>
          </a:p>
        </p:txBody>
      </p:sp>
      <p:sp>
        <p:nvSpPr>
          <p:cNvPr id="3" name="Content Placeholder 2"/>
          <p:cNvSpPr>
            <a:spLocks noGrp="1"/>
          </p:cNvSpPr>
          <p:nvPr>
            <p:ph idx="1"/>
          </p:nvPr>
        </p:nvSpPr>
        <p:spPr>
          <a:xfrm>
            <a:off x="251520" y="1196752"/>
            <a:ext cx="4680520" cy="5472608"/>
          </a:xfrm>
        </p:spPr>
        <p:txBody>
          <a:bodyPr>
            <a:normAutofit/>
          </a:bodyPr>
          <a:lstStyle/>
          <a:p>
            <a:r>
              <a:rPr lang="en-GB" dirty="0" smtClean="0"/>
              <a:t>Repeal of  Treason law</a:t>
            </a:r>
          </a:p>
          <a:p>
            <a:r>
              <a:rPr lang="en-GB" dirty="0"/>
              <a:t>The Book of </a:t>
            </a:r>
            <a:r>
              <a:rPr lang="en-GB" dirty="0" smtClean="0"/>
              <a:t>Homilies</a:t>
            </a:r>
          </a:p>
          <a:p>
            <a:r>
              <a:rPr lang="en-GB" dirty="0" smtClean="0"/>
              <a:t> </a:t>
            </a:r>
            <a:r>
              <a:rPr lang="en-GB" dirty="0"/>
              <a:t>Royal Injunctions </a:t>
            </a:r>
            <a:r>
              <a:rPr lang="en-GB" dirty="0" smtClean="0"/>
              <a:t>1547</a:t>
            </a:r>
          </a:p>
          <a:p>
            <a:r>
              <a:rPr lang="en-GB" dirty="0" smtClean="0"/>
              <a:t> </a:t>
            </a:r>
            <a:r>
              <a:rPr lang="en-GB" dirty="0"/>
              <a:t>Dissolution of the </a:t>
            </a:r>
            <a:r>
              <a:rPr lang="en-GB" dirty="0" err="1"/>
              <a:t>Chantries</a:t>
            </a:r>
            <a:r>
              <a:rPr lang="en-GB" dirty="0"/>
              <a:t>, </a:t>
            </a:r>
            <a:endParaRPr lang="en-GB" dirty="0" smtClean="0"/>
          </a:p>
          <a:p>
            <a:r>
              <a:rPr lang="en-GB" dirty="0" smtClean="0"/>
              <a:t>repeal </a:t>
            </a:r>
            <a:r>
              <a:rPr lang="en-GB" dirty="0"/>
              <a:t>of the Six </a:t>
            </a:r>
            <a:r>
              <a:rPr lang="en-GB" dirty="0" smtClean="0"/>
              <a:t>Articles</a:t>
            </a:r>
          </a:p>
          <a:p>
            <a:r>
              <a:rPr lang="en-GB" dirty="0" smtClean="0"/>
              <a:t> </a:t>
            </a:r>
            <a:r>
              <a:rPr lang="en-GB" dirty="0"/>
              <a:t>removal of images, </a:t>
            </a:r>
            <a:endParaRPr lang="en-GB" dirty="0" smtClean="0"/>
          </a:p>
          <a:p>
            <a:r>
              <a:rPr lang="en-GB" dirty="0" smtClean="0"/>
              <a:t>First </a:t>
            </a:r>
            <a:r>
              <a:rPr lang="en-GB" dirty="0"/>
              <a:t>Prayer Book, </a:t>
            </a:r>
            <a:endParaRPr lang="en-GB" dirty="0" smtClean="0"/>
          </a:p>
          <a:p>
            <a:r>
              <a:rPr lang="en-GB" dirty="0" smtClean="0"/>
              <a:t>Act </a:t>
            </a:r>
            <a:r>
              <a:rPr lang="en-GB" dirty="0"/>
              <a:t>of </a:t>
            </a:r>
            <a:r>
              <a:rPr lang="en-GB" dirty="0" smtClean="0"/>
              <a:t>Uniformity</a:t>
            </a:r>
          </a:p>
          <a:p>
            <a:r>
              <a:rPr lang="en-GB" dirty="0" smtClean="0"/>
              <a:t>Replacement </a:t>
            </a:r>
            <a:r>
              <a:rPr lang="en-GB" dirty="0"/>
              <a:t>of altars</a:t>
            </a:r>
            <a:endParaRPr lang="en-GB"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96752"/>
            <a:ext cx="39147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04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Opposition</a:t>
            </a:r>
          </a:p>
        </p:txBody>
      </p:sp>
      <p:sp>
        <p:nvSpPr>
          <p:cNvPr id="3" name="Content Placeholder 2"/>
          <p:cNvSpPr>
            <a:spLocks noGrp="1"/>
          </p:cNvSpPr>
          <p:nvPr>
            <p:ph idx="1"/>
          </p:nvPr>
        </p:nvSpPr>
        <p:spPr>
          <a:xfrm>
            <a:off x="457200" y="1600200"/>
            <a:ext cx="8229600" cy="2405063"/>
          </a:xfrm>
        </p:spPr>
        <p:txBody>
          <a:bodyPr/>
          <a:lstStyle/>
          <a:p>
            <a:pPr eaLnBrk="1" hangingPunct="1">
              <a:defRPr/>
            </a:pPr>
            <a:endParaRPr lang="en-GB" dirty="0" smtClean="0"/>
          </a:p>
          <a:p>
            <a:pPr eaLnBrk="1" hangingPunct="1">
              <a:defRPr/>
            </a:pPr>
            <a:endParaRPr lang="en-GB"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25622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75856" y="1268760"/>
            <a:ext cx="5616624" cy="5262979"/>
          </a:xfrm>
          <a:prstGeom prst="rect">
            <a:avLst/>
          </a:prstGeom>
          <a:noFill/>
        </p:spPr>
        <p:txBody>
          <a:bodyPr wrap="square" rtlCol="0">
            <a:spAutoFit/>
          </a:bodyPr>
          <a:lstStyle/>
          <a:p>
            <a:pPr marL="342900" indent="-342900">
              <a:buFont typeface="Arial" pitchFamily="34" charset="0"/>
              <a:buChar char="•"/>
            </a:pPr>
            <a:r>
              <a:rPr lang="en-GB" sz="2400" dirty="0" smtClean="0"/>
              <a:t>Religious unrest at these reforms – mainly in Cornwall and Devon, but also in Yorkshire (</a:t>
            </a:r>
            <a:r>
              <a:rPr lang="en-GB" sz="2400" dirty="0" err="1" smtClean="0"/>
              <a:t>Seamer</a:t>
            </a:r>
            <a:r>
              <a:rPr lang="en-GB" sz="2400" dirty="0" smtClean="0"/>
              <a:t> rising) Oxfordshire, Hampshire and Northamptonshire.</a:t>
            </a:r>
          </a:p>
          <a:p>
            <a:pPr marL="342900" indent="-342900">
              <a:buFont typeface="Arial" pitchFamily="34" charset="0"/>
              <a:buChar char="•"/>
            </a:pPr>
            <a:r>
              <a:rPr lang="en-GB" sz="2400" dirty="0" smtClean="0"/>
              <a:t>Serious concern that changes were being introduced under a minor.</a:t>
            </a:r>
          </a:p>
          <a:p>
            <a:pPr marL="342900" indent="-342900">
              <a:buFont typeface="Arial" pitchFamily="34" charset="0"/>
              <a:buChar char="•"/>
            </a:pPr>
            <a:r>
              <a:rPr lang="en-GB" sz="2400" dirty="0" smtClean="0"/>
              <a:t>However, after the suppression of the rebellions of 49 – there was no more serious opposition although the changes became much more radical.</a:t>
            </a:r>
          </a:p>
          <a:p>
            <a:pPr marL="342900" indent="-342900">
              <a:buFont typeface="Arial" pitchFamily="34" charset="0"/>
              <a:buChar char="•"/>
            </a:pPr>
            <a:r>
              <a:rPr lang="en-GB" sz="2400" dirty="0" smtClean="0"/>
              <a:t>They were used to obeying religious orders of the monarch.</a:t>
            </a:r>
          </a:p>
          <a:p>
            <a:endParaRPr lang="en-GB" sz="2400" dirty="0"/>
          </a:p>
        </p:txBody>
      </p:sp>
    </p:spTree>
    <p:extLst>
      <p:ext uri="{BB962C8B-B14F-4D97-AF65-F5344CB8AC3E}">
        <p14:creationId xmlns:p14="http://schemas.microsoft.com/office/powerpoint/2010/main" val="122704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1" y="277813"/>
            <a:ext cx="5554960" cy="1143000"/>
          </a:xfrm>
        </p:spPr>
        <p:txBody>
          <a:bodyPr>
            <a:normAutofit/>
          </a:bodyPr>
          <a:lstStyle/>
          <a:p>
            <a:pPr eaLnBrk="1" hangingPunct="1">
              <a:defRPr/>
            </a:pPr>
            <a:r>
              <a:rPr lang="en-GB" dirty="0" smtClean="0"/>
              <a:t>Northumberland</a:t>
            </a:r>
          </a:p>
        </p:txBody>
      </p:sp>
      <p:sp>
        <p:nvSpPr>
          <p:cNvPr id="3" name="Content Placeholder 2"/>
          <p:cNvSpPr>
            <a:spLocks noGrp="1"/>
          </p:cNvSpPr>
          <p:nvPr>
            <p:ph idx="1"/>
          </p:nvPr>
        </p:nvSpPr>
        <p:spPr>
          <a:xfrm>
            <a:off x="395288" y="1556791"/>
            <a:ext cx="4897437" cy="4967833"/>
          </a:xfrm>
        </p:spPr>
        <p:txBody>
          <a:bodyPr/>
          <a:lstStyle/>
          <a:p>
            <a:pPr>
              <a:defRPr/>
            </a:pPr>
            <a:r>
              <a:rPr lang="en-GB" dirty="0"/>
              <a:t>C</a:t>
            </a:r>
            <a:r>
              <a:rPr lang="en-GB" dirty="0" smtClean="0"/>
              <a:t>lerical marriage allowed.</a:t>
            </a:r>
          </a:p>
          <a:p>
            <a:pPr>
              <a:defRPr/>
            </a:pPr>
            <a:r>
              <a:rPr lang="en-GB" dirty="0"/>
              <a:t>S</a:t>
            </a:r>
            <a:r>
              <a:rPr lang="en-GB" dirty="0" smtClean="0"/>
              <a:t>tone </a:t>
            </a:r>
            <a:r>
              <a:rPr lang="en-GB" dirty="0"/>
              <a:t>altars </a:t>
            </a:r>
            <a:r>
              <a:rPr lang="en-GB" dirty="0" smtClean="0"/>
              <a:t>replaced </a:t>
            </a:r>
            <a:r>
              <a:rPr lang="en-GB" dirty="0"/>
              <a:t>by wooden ones</a:t>
            </a:r>
            <a:r>
              <a:rPr lang="en-GB" dirty="0" smtClean="0"/>
              <a:t>.</a:t>
            </a:r>
          </a:p>
          <a:p>
            <a:pPr>
              <a:defRPr/>
            </a:pPr>
            <a:r>
              <a:rPr lang="en-GB" dirty="0" smtClean="0"/>
              <a:t>New treason act</a:t>
            </a:r>
          </a:p>
          <a:p>
            <a:pPr>
              <a:defRPr/>
            </a:pPr>
            <a:r>
              <a:rPr lang="en-GB" dirty="0" smtClean="0"/>
              <a:t>Second book of Common Prayer</a:t>
            </a:r>
          </a:p>
          <a:p>
            <a:pPr>
              <a:defRPr/>
            </a:pPr>
            <a:r>
              <a:rPr lang="en-GB" dirty="0" smtClean="0"/>
              <a:t>Act of Uniformity</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247" y="1790700"/>
            <a:ext cx="26765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93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Lady Jane Grey affair</a:t>
            </a:r>
            <a:endParaRPr lang="en-GB" dirty="0"/>
          </a:p>
        </p:txBody>
      </p:sp>
      <p:sp>
        <p:nvSpPr>
          <p:cNvPr id="3" name="Content Placeholder 2"/>
          <p:cNvSpPr>
            <a:spLocks noGrp="1"/>
          </p:cNvSpPr>
          <p:nvPr>
            <p:ph idx="1"/>
          </p:nvPr>
        </p:nvSpPr>
        <p:spPr>
          <a:xfrm>
            <a:off x="457200" y="1196752"/>
            <a:ext cx="5122912" cy="5544616"/>
          </a:xfrm>
        </p:spPr>
        <p:txBody>
          <a:bodyPr>
            <a:normAutofit/>
          </a:bodyPr>
          <a:lstStyle/>
          <a:p>
            <a:r>
              <a:rPr lang="en-GB" dirty="0" smtClean="0"/>
              <a:t>Devise for the Succession</a:t>
            </a:r>
          </a:p>
          <a:p>
            <a:r>
              <a:rPr lang="en-GB" dirty="0" smtClean="0"/>
              <a:t>What were the motives?</a:t>
            </a:r>
          </a:p>
          <a:p>
            <a:r>
              <a:rPr lang="en-GB" dirty="0" smtClean="0"/>
              <a:t>Northumberland’s ambition or Edward’s desire to protect his Protestant church?</a:t>
            </a:r>
          </a:p>
          <a:p>
            <a:r>
              <a:rPr lang="en-GB" dirty="0" smtClean="0"/>
              <a:t>Why did it fail?</a:t>
            </a:r>
          </a:p>
          <a:p>
            <a:endParaRPr lang="en-GB" dirty="0" smtClean="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294854"/>
            <a:ext cx="2075681" cy="343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71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Mary I</a:t>
            </a:r>
            <a:endParaRPr lang="en-GB" dirty="0"/>
          </a:p>
        </p:txBody>
      </p:sp>
      <p:sp>
        <p:nvSpPr>
          <p:cNvPr id="3" name="Content Placeholder 2"/>
          <p:cNvSpPr>
            <a:spLocks noGrp="1"/>
          </p:cNvSpPr>
          <p:nvPr>
            <p:ph idx="1"/>
          </p:nvPr>
        </p:nvSpPr>
        <p:spPr>
          <a:xfrm>
            <a:off x="4093096" y="1268760"/>
            <a:ext cx="5050904" cy="5040599"/>
          </a:xfrm>
        </p:spPr>
        <p:txBody>
          <a:bodyPr/>
          <a:lstStyle/>
          <a:p>
            <a:r>
              <a:rPr lang="en-GB" dirty="0" smtClean="0"/>
              <a:t>The first queen actually crowned and able to rule</a:t>
            </a:r>
            <a:r>
              <a:rPr lang="en-GB" dirty="0" smtClean="0"/>
              <a:t>.</a:t>
            </a:r>
          </a:p>
          <a:p>
            <a:r>
              <a:rPr lang="en-GB" dirty="0"/>
              <a:t>She was welcomed to the throne in 1553.</a:t>
            </a:r>
          </a:p>
          <a:p>
            <a:r>
              <a:rPr lang="en-GB" dirty="0"/>
              <a:t>Daughter of Catherine of </a:t>
            </a:r>
            <a:r>
              <a:rPr lang="en-GB" dirty="0" smtClean="0"/>
              <a:t>Aragon and a devoted Catholic.</a:t>
            </a:r>
            <a:endParaRPr lang="en-GB" dirty="0"/>
          </a:p>
          <a:p>
            <a:r>
              <a:rPr lang="en-GB" dirty="0"/>
              <a:t>1553 Act of Repeal restored England to the religious position of 1547.</a:t>
            </a:r>
          </a:p>
          <a:p>
            <a:endParaRPr lang="en-GB" dirty="0" smtClean="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3888432" cy="457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45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Edward wanted Churches to look like this.</a:t>
            </a:r>
            <a:endParaRPr lang="en-GB" dirty="0"/>
          </a:p>
        </p:txBody>
      </p:sp>
      <p:pic>
        <p:nvPicPr>
          <p:cNvPr id="4" name="Content Placeholder 3"/>
          <p:cNvPicPr>
            <a:picLocks noGrp="1" noChangeAspect="1"/>
          </p:cNvPicPr>
          <p:nvPr>
            <p:ph idx="1"/>
          </p:nvPr>
        </p:nvPicPr>
        <p:blipFill>
          <a:blip r:embed="rId2"/>
          <a:stretch>
            <a:fillRect/>
          </a:stretch>
        </p:blipFill>
        <p:spPr>
          <a:xfrm>
            <a:off x="520242" y="1988840"/>
            <a:ext cx="7866835" cy="3816424"/>
          </a:xfrm>
          <a:prstGeom prst="rect">
            <a:avLst/>
          </a:prstGeom>
        </p:spPr>
      </p:pic>
    </p:spTree>
    <p:extLst>
      <p:ext uri="{BB962C8B-B14F-4D97-AF65-F5344CB8AC3E}">
        <p14:creationId xmlns:p14="http://schemas.microsoft.com/office/powerpoint/2010/main" val="262154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568" y="2060848"/>
            <a:ext cx="7885108" cy="3744416"/>
          </a:xfrm>
          <a:prstGeom prst="rect">
            <a:avLst/>
          </a:prstGeom>
        </p:spPr>
      </p:pic>
      <p:sp>
        <p:nvSpPr>
          <p:cNvPr id="2" name="Title 1"/>
          <p:cNvSpPr>
            <a:spLocks noGrp="1"/>
          </p:cNvSpPr>
          <p:nvPr>
            <p:ph type="title"/>
          </p:nvPr>
        </p:nvSpPr>
        <p:spPr/>
        <p:txBody>
          <a:bodyPr>
            <a:normAutofit fontScale="90000"/>
          </a:bodyPr>
          <a:lstStyle/>
          <a:p>
            <a:r>
              <a:rPr lang="en-GB" dirty="0" smtClean="0"/>
              <a:t>Mary wanted to restore this – but it’s expensive </a:t>
            </a:r>
            <a:endParaRPr lang="en-GB" dirty="0"/>
          </a:p>
        </p:txBody>
      </p:sp>
    </p:spTree>
    <p:extLst>
      <p:ext uri="{BB962C8B-B14F-4D97-AF65-F5344CB8AC3E}">
        <p14:creationId xmlns:p14="http://schemas.microsoft.com/office/powerpoint/2010/main" val="406292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573</TotalTime>
  <Words>727</Words>
  <Application>Microsoft Office PowerPoint</Application>
  <PresentationFormat>On-screen Show (4:3)</PresentationFormat>
  <Paragraphs>98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REVISION OF the mid-tudor crisis and religious changes 1547 - 1558</vt:lpstr>
      <vt:lpstr>Henry’s legacy</vt:lpstr>
      <vt:lpstr>Initial measures under Somerset!</vt:lpstr>
      <vt:lpstr>Opposition</vt:lpstr>
      <vt:lpstr>Northumberland</vt:lpstr>
      <vt:lpstr>Lady Jane Grey affair</vt:lpstr>
      <vt:lpstr>Mary I</vt:lpstr>
      <vt:lpstr>Edward wanted Churches to look like this.</vt:lpstr>
      <vt:lpstr>Mary wanted to restore this – but it’s expensive </vt:lpstr>
      <vt:lpstr>Times were hard</vt:lpstr>
      <vt:lpstr>Marian changes</vt:lpstr>
      <vt:lpstr>The Burnings</vt:lpstr>
      <vt:lpstr>Opposition</vt:lpstr>
      <vt:lpstr>How Catholic was England by 1558?</vt:lpstr>
      <vt:lpstr>Sources</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OF THE HENRICIAN REFORMATION</dc:title>
  <dc:creator>Ruth M Nixon</dc:creator>
  <cp:lastModifiedBy>Andrew Nixon</cp:lastModifiedBy>
  <cp:revision>45</cp:revision>
  <cp:lastPrinted>2015-05-15T12:41:49Z</cp:lastPrinted>
  <dcterms:created xsi:type="dcterms:W3CDTF">2014-05-16T10:36:35Z</dcterms:created>
  <dcterms:modified xsi:type="dcterms:W3CDTF">2016-05-17T04:13:45Z</dcterms:modified>
</cp:coreProperties>
</file>