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72" r:id="rId4"/>
    <p:sldId id="264" r:id="rId5"/>
    <p:sldId id="267" r:id="rId6"/>
    <p:sldId id="261" r:id="rId7"/>
    <p:sldId id="263" r:id="rId8"/>
    <p:sldId id="258" r:id="rId9"/>
    <p:sldId id="259" r:id="rId10"/>
    <p:sldId id="271" r:id="rId11"/>
    <p:sldId id="262" r:id="rId12"/>
    <p:sldId id="270" r:id="rId13"/>
    <p:sldId id="269" r:id="rId14"/>
    <p:sldId id="257" r:id="rId15"/>
    <p:sldId id="266"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1" d="100"/>
          <a:sy n="71" d="100"/>
        </p:scale>
        <p:origin x="-48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smtClean="0"/>
              <a:t>Click to edit Master title style</a:t>
            </a:r>
            <a:endParaRPr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5" name="Date Placeholder 9"/>
          <p:cNvSpPr>
            <a:spLocks noGrp="1"/>
          </p:cNvSpPr>
          <p:nvPr>
            <p:ph type="dt" sz="half" idx="10"/>
          </p:nvPr>
        </p:nvSpPr>
        <p:spPr>
          <a:xfrm>
            <a:off x="5562600" y="6508750"/>
            <a:ext cx="3001963" cy="274638"/>
          </a:xfrm>
        </p:spPr>
        <p:txBody>
          <a:bodyPr vert="horz" rtlCol="0"/>
          <a:lstStyle>
            <a:lvl1pPr>
              <a:defRPr/>
            </a:lvl1pPr>
            <a:extLst/>
          </a:lstStyle>
          <a:p>
            <a:pPr>
              <a:defRPr/>
            </a:pPr>
            <a:fld id="{3F542193-E3D4-4EC5-9BEA-1A58227FC1B8}" type="datetimeFigureOut">
              <a:rPr lang="en-US"/>
              <a:pPr>
                <a:defRPr/>
              </a:pPr>
              <a:t>3/16/2009</a:t>
            </a:fld>
            <a:endParaRPr lang="en-GB"/>
          </a:p>
        </p:txBody>
      </p:sp>
      <p:sp>
        <p:nvSpPr>
          <p:cNvPr id="6" name="Slide Number Placeholder 10"/>
          <p:cNvSpPr>
            <a:spLocks noGrp="1"/>
          </p:cNvSpPr>
          <p:nvPr>
            <p:ph type="sldNum" sz="quarter" idx="11"/>
          </p:nvPr>
        </p:nvSpPr>
        <p:spPr>
          <a:xfrm>
            <a:off x="8639175" y="6508750"/>
            <a:ext cx="463550" cy="274638"/>
          </a:xfrm>
        </p:spPr>
        <p:txBody>
          <a:bodyPr vert="horz" rtlCol="0"/>
          <a:lstStyle>
            <a:lvl1pPr>
              <a:defRPr smtClean="0">
                <a:solidFill>
                  <a:schemeClr val="tx2">
                    <a:shade val="90000"/>
                  </a:schemeClr>
                </a:solidFill>
              </a:defRPr>
            </a:lvl1pPr>
            <a:extLst/>
          </a:lstStyle>
          <a:p>
            <a:pPr>
              <a:defRPr/>
            </a:pPr>
            <a:fld id="{2FE8020B-F4A7-481E-B0E8-C465D5CDA177}" type="slidenum">
              <a:rPr lang="en-GB"/>
              <a:pPr>
                <a:defRPr/>
              </a:pPr>
              <a:t>‹#›</a:t>
            </a:fld>
            <a:endParaRPr lang="en-GB"/>
          </a:p>
        </p:txBody>
      </p:sp>
      <p:sp>
        <p:nvSpPr>
          <p:cNvPr id="7" name="Footer Placeholder 11"/>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GB"/>
          </a:p>
        </p:txBody>
      </p:sp>
      <p:sp>
        <p:nvSpPr>
          <p:cNvPr id="5" name="Date Placeholder 13"/>
          <p:cNvSpPr>
            <a:spLocks noGrp="1"/>
          </p:cNvSpPr>
          <p:nvPr>
            <p:ph type="dt" sz="half" idx="11"/>
          </p:nvPr>
        </p:nvSpPr>
        <p:spPr/>
        <p:txBody>
          <a:bodyPr/>
          <a:lstStyle>
            <a:lvl1pPr>
              <a:defRPr/>
            </a:lvl1pPr>
          </a:lstStyle>
          <a:p>
            <a:pPr>
              <a:defRPr/>
            </a:pPr>
            <a:fld id="{7DEA11D0-70CE-48E5-AF76-10F9C3586D42}" type="datetimeFigureOut">
              <a:rPr lang="en-US"/>
              <a:pPr>
                <a:defRPr/>
              </a:pPr>
              <a:t>3/16/2009</a:t>
            </a:fld>
            <a:endParaRPr lang="en-GB"/>
          </a:p>
        </p:txBody>
      </p:sp>
      <p:sp>
        <p:nvSpPr>
          <p:cNvPr id="6" name="Slide Number Placeholder 22"/>
          <p:cNvSpPr>
            <a:spLocks noGrp="1"/>
          </p:cNvSpPr>
          <p:nvPr>
            <p:ph type="sldNum" sz="quarter" idx="12"/>
          </p:nvPr>
        </p:nvSpPr>
        <p:spPr/>
        <p:txBody>
          <a:bodyPr/>
          <a:lstStyle>
            <a:lvl1pPr>
              <a:defRPr/>
            </a:lvl1pPr>
          </a:lstStyle>
          <a:p>
            <a:pPr>
              <a:defRPr/>
            </a:pPr>
            <a:fld id="{F317B9F4-D130-4BA7-808E-05BD208B9C39}"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GB"/>
          </a:p>
        </p:txBody>
      </p:sp>
      <p:sp>
        <p:nvSpPr>
          <p:cNvPr id="5" name="Date Placeholder 13"/>
          <p:cNvSpPr>
            <a:spLocks noGrp="1"/>
          </p:cNvSpPr>
          <p:nvPr>
            <p:ph type="dt" sz="half" idx="11"/>
          </p:nvPr>
        </p:nvSpPr>
        <p:spPr/>
        <p:txBody>
          <a:bodyPr/>
          <a:lstStyle>
            <a:lvl1pPr>
              <a:defRPr/>
            </a:lvl1pPr>
          </a:lstStyle>
          <a:p>
            <a:pPr>
              <a:defRPr/>
            </a:pPr>
            <a:fld id="{5CD46BEE-EB17-44CC-84C3-462B13384472}" type="datetimeFigureOut">
              <a:rPr lang="en-US"/>
              <a:pPr>
                <a:defRPr/>
              </a:pPr>
              <a:t>3/16/2009</a:t>
            </a:fld>
            <a:endParaRPr lang="en-GB"/>
          </a:p>
        </p:txBody>
      </p:sp>
      <p:sp>
        <p:nvSpPr>
          <p:cNvPr id="6" name="Slide Number Placeholder 22"/>
          <p:cNvSpPr>
            <a:spLocks noGrp="1"/>
          </p:cNvSpPr>
          <p:nvPr>
            <p:ph type="sldNum" sz="quarter" idx="12"/>
          </p:nvPr>
        </p:nvSpPr>
        <p:spPr/>
        <p:txBody>
          <a:bodyPr/>
          <a:lstStyle>
            <a:lvl1pPr>
              <a:defRPr/>
            </a:lvl1pPr>
          </a:lstStyle>
          <a:p>
            <a:pPr>
              <a:defRPr/>
            </a:pPr>
            <a:fld id="{8F3A129F-5FAB-4994-B29B-9911766F3D48}"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6"/>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extLst/>
          </a:lstStyle>
          <a:p>
            <a:pPr>
              <a:defRPr/>
            </a:pPr>
            <a:fld id="{476B665C-4943-4008-91B9-0C0F4D95D729}" type="datetimeFigureOut">
              <a:rPr lang="en-US"/>
              <a:pPr>
                <a:defRPr/>
              </a:pPr>
              <a:t>3/16/2009</a:t>
            </a:fld>
            <a:endParaRPr lang="en-GB"/>
          </a:p>
        </p:txBody>
      </p:sp>
      <p:sp>
        <p:nvSpPr>
          <p:cNvPr id="6" name="Footer Placeholder 4"/>
          <p:cNvSpPr>
            <a:spLocks noGrp="1"/>
          </p:cNvSpPr>
          <p:nvPr>
            <p:ph type="ftr" sz="quarter" idx="11"/>
          </p:nvPr>
        </p:nvSpPr>
        <p:spPr/>
        <p:txBody>
          <a:bodyPr/>
          <a:lstStyle>
            <a:lvl1pPr>
              <a:defRPr/>
            </a:lvl1pPr>
            <a:extLst/>
          </a:lstStyle>
          <a:p>
            <a:pPr>
              <a:defRPr/>
            </a:pPr>
            <a:endParaRPr lang="en-GB"/>
          </a:p>
        </p:txBody>
      </p:sp>
      <p:sp>
        <p:nvSpPr>
          <p:cNvPr id="7" name="Slide Number Placeholder 5"/>
          <p:cNvSpPr>
            <a:spLocks noGrp="1"/>
          </p:cNvSpPr>
          <p:nvPr>
            <p:ph type="sldNum" sz="quarter" idx="12"/>
          </p:nvPr>
        </p:nvSpPr>
        <p:spPr/>
        <p:txBody>
          <a:bodyPr/>
          <a:lstStyle>
            <a:lvl1pPr>
              <a:defRPr/>
            </a:lvl1pPr>
            <a:extLst/>
          </a:lstStyle>
          <a:p>
            <a:pPr>
              <a:defRPr/>
            </a:pPr>
            <a:fld id="{BB2A09E7-C467-4A8B-9482-3CC0EBCA813A}"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6"/>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smtClean="0"/>
              <a:t>Click to edit Master title style</a:t>
            </a:r>
            <a:endParaRPr lang="en-US"/>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5" name="Date Placeholder 7"/>
          <p:cNvSpPr>
            <a:spLocks noGrp="1"/>
          </p:cNvSpPr>
          <p:nvPr>
            <p:ph type="dt" sz="half" idx="10"/>
          </p:nvPr>
        </p:nvSpPr>
        <p:spPr>
          <a:xfrm>
            <a:off x="5562600" y="6513513"/>
            <a:ext cx="3001963" cy="274637"/>
          </a:xfrm>
        </p:spPr>
        <p:txBody>
          <a:bodyPr vert="horz" rtlCol="0"/>
          <a:lstStyle>
            <a:lvl1pPr>
              <a:defRPr/>
            </a:lvl1pPr>
            <a:extLst/>
          </a:lstStyle>
          <a:p>
            <a:pPr>
              <a:defRPr/>
            </a:pPr>
            <a:fld id="{D5874863-2F3D-45AE-9628-5C1774FE9BEF}" type="datetimeFigureOut">
              <a:rPr lang="en-US"/>
              <a:pPr>
                <a:defRPr/>
              </a:pPr>
              <a:t>3/16/2009</a:t>
            </a:fld>
            <a:endParaRPr lang="en-GB"/>
          </a:p>
        </p:txBody>
      </p:sp>
      <p:sp>
        <p:nvSpPr>
          <p:cNvPr id="6" name="Slide Number Placeholder 8"/>
          <p:cNvSpPr>
            <a:spLocks noGrp="1"/>
          </p:cNvSpPr>
          <p:nvPr>
            <p:ph type="sldNum" sz="quarter" idx="11"/>
          </p:nvPr>
        </p:nvSpPr>
        <p:spPr>
          <a:xfrm>
            <a:off x="8639175" y="6513513"/>
            <a:ext cx="463550" cy="274637"/>
          </a:xfrm>
        </p:spPr>
        <p:txBody>
          <a:bodyPr vert="horz" rtlCol="0"/>
          <a:lstStyle>
            <a:lvl1pPr>
              <a:defRPr smtClean="0">
                <a:solidFill>
                  <a:schemeClr val="tx2">
                    <a:shade val="90000"/>
                  </a:schemeClr>
                </a:solidFill>
              </a:defRPr>
            </a:lvl1pPr>
            <a:extLst/>
          </a:lstStyle>
          <a:p>
            <a:pPr>
              <a:defRPr/>
            </a:pPr>
            <a:fld id="{E3885BA8-DFC8-4893-8322-6488C9D06BF4}" type="slidenum">
              <a:rPr lang="en-GB"/>
              <a:pPr>
                <a:defRPr/>
              </a:pPr>
              <a:t>‹#›</a:t>
            </a:fld>
            <a:endParaRPr lang="en-GB"/>
          </a:p>
        </p:txBody>
      </p:sp>
      <p:sp>
        <p:nvSpPr>
          <p:cNvPr id="7" name="Footer Placeholder 9"/>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9"/>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extLst/>
          </a:lstStyle>
          <a:p>
            <a:pPr>
              <a:defRPr/>
            </a:pPr>
            <a:fld id="{CA6DD652-7D27-455E-AF5F-A0A2B4780024}" type="datetimeFigureOut">
              <a:rPr lang="en-US"/>
              <a:pPr>
                <a:defRPr/>
              </a:pPr>
              <a:t>3/16/2009</a:t>
            </a:fld>
            <a:endParaRPr lang="en-GB"/>
          </a:p>
        </p:txBody>
      </p:sp>
      <p:sp>
        <p:nvSpPr>
          <p:cNvPr id="7" name="Footer Placeholder 5"/>
          <p:cNvSpPr>
            <a:spLocks noGrp="1"/>
          </p:cNvSpPr>
          <p:nvPr>
            <p:ph type="ftr" sz="quarter" idx="11"/>
          </p:nvPr>
        </p:nvSpPr>
        <p:spPr/>
        <p:txBody>
          <a:bodyPr/>
          <a:lstStyle>
            <a:lvl1pPr>
              <a:defRPr/>
            </a:lvl1pPr>
            <a:extLst/>
          </a:lstStyle>
          <a:p>
            <a:pPr>
              <a:defRPr/>
            </a:pPr>
            <a:endParaRPr lang="en-GB"/>
          </a:p>
        </p:txBody>
      </p:sp>
      <p:sp>
        <p:nvSpPr>
          <p:cNvPr id="8" name="Slide Number Placeholder 6"/>
          <p:cNvSpPr>
            <a:spLocks noGrp="1"/>
          </p:cNvSpPr>
          <p:nvPr>
            <p:ph type="sldNum" sz="quarter" idx="12"/>
          </p:nvPr>
        </p:nvSpPr>
        <p:spPr>
          <a:xfrm>
            <a:off x="8640763" y="6515100"/>
            <a:ext cx="465137" cy="273050"/>
          </a:xfrm>
        </p:spPr>
        <p:txBody>
          <a:bodyPr/>
          <a:lstStyle>
            <a:lvl1pPr>
              <a:defRPr/>
            </a:lvl1pPr>
            <a:extLst/>
          </a:lstStyle>
          <a:p>
            <a:pPr>
              <a:defRPr/>
            </a:pPr>
            <a:fld id="{92AEF4BC-674D-4FC5-BF07-964902921013}"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9"/>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fontAlgn="auto">
              <a:spcBef>
                <a:spcPts val="0"/>
              </a:spcBef>
              <a:spcAft>
                <a:spcPts val="0"/>
              </a:spcAft>
              <a:defRPr/>
            </a:pPr>
            <a:endParaRPr lang="en-US"/>
          </a:p>
        </p:txBody>
      </p:sp>
      <p:sp>
        <p:nvSpPr>
          <p:cNvPr id="8" name="Rectangle 10"/>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457200" y="251948"/>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extLst/>
          </a:lstStyle>
          <a:p>
            <a:pPr>
              <a:defRPr/>
            </a:pPr>
            <a:fld id="{9B364B1B-BFBE-4D18-80E8-4E3FE5B3C988}" type="datetimeFigureOut">
              <a:rPr lang="en-US"/>
              <a:pPr>
                <a:defRPr/>
              </a:pPr>
              <a:t>3/16/2009</a:t>
            </a:fld>
            <a:endParaRPr lang="en-GB"/>
          </a:p>
        </p:txBody>
      </p:sp>
      <p:sp>
        <p:nvSpPr>
          <p:cNvPr id="10" name="Footer Placeholder 7"/>
          <p:cNvSpPr>
            <a:spLocks noGrp="1"/>
          </p:cNvSpPr>
          <p:nvPr>
            <p:ph type="ftr" sz="quarter" idx="11"/>
          </p:nvPr>
        </p:nvSpPr>
        <p:spPr/>
        <p:txBody>
          <a:bodyPr/>
          <a:lstStyle>
            <a:lvl1pPr>
              <a:defRPr/>
            </a:lvl1pPr>
            <a:extLst/>
          </a:lstStyle>
          <a:p>
            <a:pPr>
              <a:defRPr/>
            </a:pPr>
            <a:endParaRPr lang="en-GB"/>
          </a:p>
        </p:txBody>
      </p:sp>
      <p:sp>
        <p:nvSpPr>
          <p:cNvPr id="11" name="Slide Number Placeholder 8"/>
          <p:cNvSpPr>
            <a:spLocks noGrp="1"/>
          </p:cNvSpPr>
          <p:nvPr>
            <p:ph type="sldNum" sz="quarter" idx="12"/>
          </p:nvPr>
        </p:nvSpPr>
        <p:spPr>
          <a:xfrm>
            <a:off x="8640763" y="6515100"/>
            <a:ext cx="465137" cy="273050"/>
          </a:xfrm>
        </p:spPr>
        <p:txBody>
          <a:bodyPr/>
          <a:lstStyle>
            <a:lvl1pPr>
              <a:defRPr/>
            </a:lvl1pPr>
            <a:extLst/>
          </a:lstStyle>
          <a:p>
            <a:pPr>
              <a:defRPr/>
            </a:pPr>
            <a:fld id="{E0445FA9-3A5C-4870-9E59-598C7CBF0D71}"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6"/>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457200" y="253218"/>
            <a:ext cx="8229600" cy="1143000"/>
          </a:xfrm>
        </p:spPr>
        <p:txBody>
          <a:bodyPr/>
          <a:lstStyle>
            <a:extLst/>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extLst/>
          </a:lstStyle>
          <a:p>
            <a:pPr>
              <a:defRPr/>
            </a:pPr>
            <a:fld id="{562D6922-40CF-4422-9CB1-823D85B4B449}" type="datetimeFigureOut">
              <a:rPr lang="en-US"/>
              <a:pPr>
                <a:defRPr/>
              </a:pPr>
              <a:t>3/16/2009</a:t>
            </a:fld>
            <a:endParaRPr lang="en-GB"/>
          </a:p>
        </p:txBody>
      </p:sp>
      <p:sp>
        <p:nvSpPr>
          <p:cNvPr id="5" name="Footer Placeholder 3"/>
          <p:cNvSpPr>
            <a:spLocks noGrp="1"/>
          </p:cNvSpPr>
          <p:nvPr>
            <p:ph type="ftr" sz="quarter" idx="11"/>
          </p:nvPr>
        </p:nvSpPr>
        <p:spPr/>
        <p:txBody>
          <a:bodyPr/>
          <a:lstStyle>
            <a:lvl1pPr>
              <a:defRPr/>
            </a:lvl1pPr>
            <a:extLst/>
          </a:lstStyle>
          <a:p>
            <a:pPr>
              <a:defRPr/>
            </a:pPr>
            <a:endParaRPr lang="en-GB"/>
          </a:p>
        </p:txBody>
      </p:sp>
      <p:sp>
        <p:nvSpPr>
          <p:cNvPr id="6" name="Slide Number Placeholder 4"/>
          <p:cNvSpPr>
            <a:spLocks noGrp="1"/>
          </p:cNvSpPr>
          <p:nvPr>
            <p:ph type="sldNum" sz="quarter" idx="12"/>
          </p:nvPr>
        </p:nvSpPr>
        <p:spPr/>
        <p:txBody>
          <a:bodyPr/>
          <a:lstStyle>
            <a:lvl1pPr>
              <a:defRPr/>
            </a:lvl1pPr>
            <a:extLst/>
          </a:lstStyle>
          <a:p>
            <a:pPr>
              <a:defRPr/>
            </a:pPr>
            <a:fld id="{7D44D997-55A5-4EEA-8615-EB6B6EEF3690}"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GB"/>
          </a:p>
        </p:txBody>
      </p:sp>
      <p:sp>
        <p:nvSpPr>
          <p:cNvPr id="3" name="Date Placeholder 13"/>
          <p:cNvSpPr>
            <a:spLocks noGrp="1"/>
          </p:cNvSpPr>
          <p:nvPr>
            <p:ph type="dt" sz="half" idx="11"/>
          </p:nvPr>
        </p:nvSpPr>
        <p:spPr/>
        <p:txBody>
          <a:bodyPr/>
          <a:lstStyle>
            <a:lvl1pPr>
              <a:defRPr/>
            </a:lvl1pPr>
          </a:lstStyle>
          <a:p>
            <a:pPr>
              <a:defRPr/>
            </a:pPr>
            <a:fld id="{EB0E3965-F9A8-4AF4-B85A-7C61E27ABC8C}" type="datetimeFigureOut">
              <a:rPr lang="en-US"/>
              <a:pPr>
                <a:defRPr/>
              </a:pPr>
              <a:t>3/16/2009</a:t>
            </a:fld>
            <a:endParaRPr lang="en-GB"/>
          </a:p>
        </p:txBody>
      </p:sp>
      <p:sp>
        <p:nvSpPr>
          <p:cNvPr id="4" name="Slide Number Placeholder 22"/>
          <p:cNvSpPr>
            <a:spLocks noGrp="1"/>
          </p:cNvSpPr>
          <p:nvPr>
            <p:ph type="sldNum" sz="quarter" idx="12"/>
          </p:nvPr>
        </p:nvSpPr>
        <p:spPr/>
        <p:txBody>
          <a:bodyPr/>
          <a:lstStyle>
            <a:lvl1pPr>
              <a:defRPr/>
            </a:lvl1pPr>
          </a:lstStyle>
          <a:p>
            <a:pPr>
              <a:defRPr/>
            </a:pPr>
            <a:fld id="{02DB0809-9AFF-477E-9ADA-2FE4112B0CD9}"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5" name="Rectangle 7"/>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smtClean="0"/>
              <a:t>Click to edit Master title style</a:t>
            </a:r>
            <a:endParaRPr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8"/>
          <p:cNvSpPr>
            <a:spLocks noGrp="1"/>
          </p:cNvSpPr>
          <p:nvPr>
            <p:ph type="dt" sz="half" idx="10"/>
          </p:nvPr>
        </p:nvSpPr>
        <p:spPr>
          <a:xfrm>
            <a:off x="5562600" y="6513513"/>
            <a:ext cx="3001963" cy="274637"/>
          </a:xfrm>
        </p:spPr>
        <p:txBody>
          <a:bodyPr vert="horz" rtlCol="0"/>
          <a:lstStyle>
            <a:lvl1pPr>
              <a:defRPr/>
            </a:lvl1pPr>
            <a:extLst/>
          </a:lstStyle>
          <a:p>
            <a:pPr>
              <a:defRPr/>
            </a:pPr>
            <a:fld id="{741D81B2-C8D9-4857-8C8C-F96F3848C757}" type="datetimeFigureOut">
              <a:rPr lang="en-US"/>
              <a:pPr>
                <a:defRPr/>
              </a:pPr>
              <a:t>3/16/2009</a:t>
            </a:fld>
            <a:endParaRPr lang="en-GB"/>
          </a:p>
        </p:txBody>
      </p:sp>
      <p:sp>
        <p:nvSpPr>
          <p:cNvPr id="7" name="Slide Number Placeholder 9"/>
          <p:cNvSpPr>
            <a:spLocks noGrp="1"/>
          </p:cNvSpPr>
          <p:nvPr>
            <p:ph type="sldNum" sz="quarter" idx="11"/>
          </p:nvPr>
        </p:nvSpPr>
        <p:spPr>
          <a:xfrm>
            <a:off x="8639175" y="6513513"/>
            <a:ext cx="463550" cy="274637"/>
          </a:xfrm>
        </p:spPr>
        <p:txBody>
          <a:bodyPr vert="horz" rtlCol="0"/>
          <a:lstStyle>
            <a:lvl1pPr>
              <a:defRPr smtClean="0">
                <a:solidFill>
                  <a:schemeClr val="tx2">
                    <a:shade val="90000"/>
                  </a:schemeClr>
                </a:solidFill>
              </a:defRPr>
            </a:lvl1pPr>
            <a:extLst/>
          </a:lstStyle>
          <a:p>
            <a:pPr>
              <a:defRPr/>
            </a:pPr>
            <a:fld id="{E58165E5-7CCA-4AD7-93E9-5BA752E81974}" type="slidenum">
              <a:rPr lang="en-GB"/>
              <a:pPr>
                <a:defRPr/>
              </a:pPr>
              <a:t>‹#›</a:t>
            </a:fld>
            <a:endParaRPr lang="en-GB"/>
          </a:p>
        </p:txBody>
      </p:sp>
      <p:sp>
        <p:nvSpPr>
          <p:cNvPr id="8" name="Footer Placeholder 10"/>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smtClean="0"/>
              <a:t>Click to edit Master title style</a:t>
            </a:r>
            <a:endParaRPr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smtClean="0"/>
              <a:t>Click icon to add picture</a:t>
            </a:r>
            <a:endParaRPr lang="en-US" noProof="0" dirty="0"/>
          </a:p>
        </p:txBody>
      </p:sp>
      <p:sp>
        <p:nvSpPr>
          <p:cNvPr id="5" name="Date Placeholder 7"/>
          <p:cNvSpPr>
            <a:spLocks noGrp="1"/>
          </p:cNvSpPr>
          <p:nvPr>
            <p:ph type="dt" sz="half" idx="10"/>
          </p:nvPr>
        </p:nvSpPr>
        <p:spPr>
          <a:xfrm>
            <a:off x="5562600" y="6508750"/>
            <a:ext cx="3001963" cy="274638"/>
          </a:xfrm>
        </p:spPr>
        <p:txBody>
          <a:bodyPr vert="horz" rtlCol="0"/>
          <a:lstStyle>
            <a:lvl1pPr>
              <a:defRPr/>
            </a:lvl1pPr>
            <a:extLst/>
          </a:lstStyle>
          <a:p>
            <a:pPr>
              <a:defRPr/>
            </a:pPr>
            <a:fld id="{3E1E97D8-857D-46B9-81E4-9B451F396711}" type="datetimeFigureOut">
              <a:rPr lang="en-US"/>
              <a:pPr>
                <a:defRPr/>
              </a:pPr>
              <a:t>3/16/2009</a:t>
            </a:fld>
            <a:endParaRPr lang="en-GB"/>
          </a:p>
        </p:txBody>
      </p:sp>
      <p:sp>
        <p:nvSpPr>
          <p:cNvPr id="6" name="Slide Number Placeholder 8"/>
          <p:cNvSpPr>
            <a:spLocks noGrp="1"/>
          </p:cNvSpPr>
          <p:nvPr>
            <p:ph type="sldNum" sz="quarter" idx="11"/>
          </p:nvPr>
        </p:nvSpPr>
        <p:spPr>
          <a:xfrm>
            <a:off x="8639175" y="6508750"/>
            <a:ext cx="463550" cy="274638"/>
          </a:xfrm>
        </p:spPr>
        <p:txBody>
          <a:bodyPr vert="horz" rtlCol="0"/>
          <a:lstStyle>
            <a:lvl1pPr>
              <a:defRPr smtClean="0">
                <a:solidFill>
                  <a:schemeClr val="tx2">
                    <a:shade val="90000"/>
                  </a:schemeClr>
                </a:solidFill>
              </a:defRPr>
            </a:lvl1pPr>
            <a:extLst/>
          </a:lstStyle>
          <a:p>
            <a:pPr>
              <a:defRPr/>
            </a:pPr>
            <a:fld id="{782F807F-0EA2-461E-96A0-12BFE7C64E65}" type="slidenum">
              <a:rPr lang="en-GB"/>
              <a:pPr>
                <a:defRPr/>
              </a:pPr>
              <a:t>‹#›</a:t>
            </a:fld>
            <a:endParaRPr lang="en-GB"/>
          </a:p>
        </p:txBody>
      </p:sp>
      <p:sp>
        <p:nvSpPr>
          <p:cNvPr id="7" name="Footer Placeholder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Footer Placeholder 2"/>
          <p:cNvSpPr>
            <a:spLocks noGrp="1"/>
          </p:cNvSpPr>
          <p:nvPr>
            <p:ph type="ftr" sz="quarter" idx="3"/>
          </p:nvPr>
        </p:nvSpPr>
        <p:spPr>
          <a:xfrm>
            <a:off x="1295400" y="6400800"/>
            <a:ext cx="4211638" cy="274638"/>
          </a:xfrm>
          <a:prstGeom prst="rect">
            <a:avLst/>
          </a:prstGeom>
        </p:spPr>
        <p:txBody>
          <a:bodyPr/>
          <a:lstStyle>
            <a:lvl1pPr algn="r" eaLnBrk="1" fontAlgn="auto" latinLnBrk="0" hangingPunct="1">
              <a:spcBef>
                <a:spcPts val="0"/>
              </a:spcBef>
              <a:spcAft>
                <a:spcPts val="0"/>
              </a:spcAft>
              <a:defRPr kumimoji="0" sz="1300">
                <a:solidFill>
                  <a:schemeClr val="bg2">
                    <a:tint val="60000"/>
                    <a:satMod val="155000"/>
                  </a:schemeClr>
                </a:solidFill>
                <a:latin typeface="+mn-lt"/>
              </a:defRPr>
            </a:lvl1pPr>
            <a:extLst/>
          </a:lstStyle>
          <a:p>
            <a:pPr>
              <a:defRPr/>
            </a:pPr>
            <a:endParaRPr lang="en-GB"/>
          </a:p>
        </p:txBody>
      </p:sp>
      <p:sp>
        <p:nvSpPr>
          <p:cNvPr id="14" name="Date Placeholder 13"/>
          <p:cNvSpPr>
            <a:spLocks noGrp="1"/>
          </p:cNvSpPr>
          <p:nvPr>
            <p:ph type="dt" sz="half" idx="2"/>
          </p:nvPr>
        </p:nvSpPr>
        <p:spPr>
          <a:xfrm>
            <a:off x="5562600" y="6400800"/>
            <a:ext cx="3001963" cy="274638"/>
          </a:xfrm>
          <a:prstGeom prst="rect">
            <a:avLst/>
          </a:prstGeom>
        </p:spPr>
        <p:txBody>
          <a:bodyPr/>
          <a:lstStyle>
            <a:lvl1pPr algn="l" eaLnBrk="1" fontAlgn="auto" latinLnBrk="0" hangingPunct="1">
              <a:spcBef>
                <a:spcPts val="0"/>
              </a:spcBef>
              <a:spcAft>
                <a:spcPts val="0"/>
              </a:spcAft>
              <a:defRPr kumimoji="0" sz="1300" smtClean="0">
                <a:solidFill>
                  <a:schemeClr val="bg2">
                    <a:tint val="60000"/>
                    <a:satMod val="155000"/>
                  </a:schemeClr>
                </a:solidFill>
                <a:latin typeface="+mn-lt"/>
              </a:defRPr>
            </a:lvl1pPr>
            <a:extLst/>
          </a:lstStyle>
          <a:p>
            <a:pPr>
              <a:defRPr/>
            </a:pPr>
            <a:fld id="{9E7345E6-F3B4-4FFD-A424-7209F2409778}" type="datetimeFigureOut">
              <a:rPr lang="en-US"/>
              <a:pPr>
                <a:defRPr/>
              </a:pPr>
              <a:t>3/16/2009</a:t>
            </a:fld>
            <a:endParaRPr lang="en-GB"/>
          </a:p>
        </p:txBody>
      </p:sp>
      <p:sp>
        <p:nvSpPr>
          <p:cNvPr id="23" name="Slide Number Placeholder 22"/>
          <p:cNvSpPr>
            <a:spLocks noGrp="1"/>
          </p:cNvSpPr>
          <p:nvPr>
            <p:ph type="sldNum" sz="quarter" idx="4"/>
          </p:nvPr>
        </p:nvSpPr>
        <p:spPr>
          <a:xfrm>
            <a:off x="8639175" y="6515100"/>
            <a:ext cx="463550" cy="273050"/>
          </a:xfrm>
          <a:prstGeom prst="rect">
            <a:avLst/>
          </a:prstGeom>
        </p:spPr>
        <p:txBody>
          <a:bodyPr anchor="ctr"/>
          <a:lstStyle>
            <a:lvl1pPr algn="r" eaLnBrk="1" fontAlgn="auto" latinLnBrk="0" hangingPunct="1">
              <a:spcBef>
                <a:spcPts val="0"/>
              </a:spcBef>
              <a:spcAft>
                <a:spcPts val="0"/>
              </a:spcAft>
              <a:defRPr kumimoji="0" sz="1600" smtClean="0">
                <a:solidFill>
                  <a:schemeClr val="tx2">
                    <a:shade val="90000"/>
                  </a:schemeClr>
                </a:solidFill>
                <a:effectLst/>
                <a:latin typeface="+mn-lt"/>
              </a:defRPr>
            </a:lvl1pPr>
            <a:extLst/>
          </a:lstStyle>
          <a:p>
            <a:pPr>
              <a:defRPr/>
            </a:pPr>
            <a:fld id="{195B83A9-EEF5-4B95-B43C-29E42873E2D6}" type="slidenum">
              <a:rPr lang="en-GB"/>
              <a:pPr>
                <a:defRPr/>
              </a:pPr>
              <a:t>‹#›</a:t>
            </a:fld>
            <a:endParaRPr lang="en-GB"/>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lang="en-US" smtClean="0"/>
              <a:t>Click to edit Master title style</a:t>
            </a:r>
            <a:endParaRPr lang="en-US"/>
          </a:p>
        </p:txBody>
      </p:sp>
      <p:sp>
        <p:nvSpPr>
          <p:cNvPr id="1033" name="Text Placeholder 12"/>
          <p:cNvSpPr>
            <a:spLocks noGrp="1"/>
          </p:cNvSpPr>
          <p:nvPr>
            <p:ph type="body" idx="1"/>
          </p:nvPr>
        </p:nvSpPr>
        <p:spPr bwMode="auto">
          <a:xfrm>
            <a:off x="457200" y="16462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1" r:id="rId7"/>
    <p:sldLayoutId id="2147483678" r:id="rId8"/>
    <p:sldLayoutId id="2147483679" r:id="rId9"/>
    <p:sldLayoutId id="2147483670" r:id="rId10"/>
    <p:sldLayoutId id="2147483669" r:id="rId11"/>
  </p:sldLayoutIdLst>
  <p:txStyles>
    <p:titleStyle>
      <a:lvl1pPr marL="53975" indent="-53975" algn="r" rtl="0" fontAlgn="base">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fontAlgn="base">
        <a:spcBef>
          <a:spcPct val="0"/>
        </a:spcBef>
        <a:spcAft>
          <a:spcPct val="0"/>
        </a:spcAft>
        <a:defRPr sz="4600">
          <a:solidFill>
            <a:srgbClr val="E7EACB"/>
          </a:solidFill>
          <a:latin typeface="Rockwell" pitchFamily="18" charset="0"/>
        </a:defRPr>
      </a:lvl2pPr>
      <a:lvl3pPr marL="53975" indent="-53975" algn="r" rtl="0" fontAlgn="base">
        <a:spcBef>
          <a:spcPct val="0"/>
        </a:spcBef>
        <a:spcAft>
          <a:spcPct val="0"/>
        </a:spcAft>
        <a:defRPr sz="4600">
          <a:solidFill>
            <a:srgbClr val="E7EACB"/>
          </a:solidFill>
          <a:latin typeface="Rockwell" pitchFamily="18" charset="0"/>
        </a:defRPr>
      </a:lvl3pPr>
      <a:lvl4pPr marL="53975" indent="-53975" algn="r" rtl="0" fontAlgn="base">
        <a:spcBef>
          <a:spcPct val="0"/>
        </a:spcBef>
        <a:spcAft>
          <a:spcPct val="0"/>
        </a:spcAft>
        <a:defRPr sz="4600">
          <a:solidFill>
            <a:srgbClr val="E7EACB"/>
          </a:solidFill>
          <a:latin typeface="Rockwell" pitchFamily="18" charset="0"/>
        </a:defRPr>
      </a:lvl4pPr>
      <a:lvl5pPr marL="53975" indent="-53975" algn="r" rtl="0" fontAlgn="base">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fontAlgn="base">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fontAlgn="base">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fontAlgn="base">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fontAlgn="base">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fontAlgn="base">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indent="0" fontAlgn="auto">
              <a:spcAft>
                <a:spcPts val="0"/>
              </a:spcAft>
              <a:defRPr/>
            </a:pP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The Pilgrimage of Grace</a:t>
            </a:r>
            <a:endParaRPr lang="en-GB"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27650" name="Picture 2" descr="http://cache.gettyimages.com/xc/77329454.jpg?v=1&amp;c=ViewImages&amp;k=2&amp;d=17A4AD9FDB9CF1938DCDF9EF37AEBD730E39857CBEDC4937284831B75F48EF45"/>
          <p:cNvPicPr>
            <a:picLocks noChangeAspect="1" noChangeArrowheads="1"/>
          </p:cNvPicPr>
          <p:nvPr/>
        </p:nvPicPr>
        <p:blipFill>
          <a:blip r:embed="rId2"/>
          <a:srcRect/>
          <a:stretch>
            <a:fillRect/>
          </a:stretch>
        </p:blipFill>
        <p:spPr bwMode="auto">
          <a:xfrm>
            <a:off x="2000232" y="2857496"/>
            <a:ext cx="5157784" cy="377716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864" indent="0" fontAlgn="auto">
              <a:spcAft>
                <a:spcPts val="0"/>
              </a:spcAft>
              <a:defRPr/>
            </a:pPr>
            <a:r>
              <a:rPr lang="en-US" dirty="0" err="1" smtClean="0">
                <a:solidFill>
                  <a:schemeClr val="tx2">
                    <a:tint val="100000"/>
                    <a:shade val="90000"/>
                    <a:satMod val="250000"/>
                    <a:alpha val="100000"/>
                  </a:schemeClr>
                </a:solidFill>
              </a:rPr>
              <a:t>Pontefract</a:t>
            </a:r>
            <a:r>
              <a:rPr lang="en-US" dirty="0" smtClean="0">
                <a:solidFill>
                  <a:schemeClr val="tx2">
                    <a:tint val="100000"/>
                    <a:shade val="90000"/>
                    <a:satMod val="250000"/>
                    <a:alpha val="100000"/>
                  </a:schemeClr>
                </a:solidFill>
              </a:rPr>
              <a:t> Articles</a:t>
            </a:r>
            <a:endParaRPr lang="en-GB" dirty="0">
              <a:solidFill>
                <a:schemeClr val="tx2">
                  <a:tint val="100000"/>
                  <a:shade val="90000"/>
                  <a:satMod val="250000"/>
                  <a:alpha val="100000"/>
                </a:schemeClr>
              </a:solidFill>
            </a:endParaRPr>
          </a:p>
        </p:txBody>
      </p:sp>
      <p:pic>
        <p:nvPicPr>
          <p:cNvPr id="22530" name="Picture 2" descr="Thomas Cromwell"/>
          <p:cNvPicPr>
            <a:picLocks noChangeAspect="1" noChangeArrowheads="1"/>
          </p:cNvPicPr>
          <p:nvPr/>
        </p:nvPicPr>
        <p:blipFill>
          <a:blip r:embed="rId2"/>
          <a:srcRect/>
          <a:stretch>
            <a:fillRect/>
          </a:stretch>
        </p:blipFill>
        <p:spPr bwMode="auto">
          <a:xfrm>
            <a:off x="6072188" y="2286000"/>
            <a:ext cx="1876425" cy="2176463"/>
          </a:xfrm>
          <a:prstGeom prst="rect">
            <a:avLst/>
          </a:prstGeom>
          <a:noFill/>
          <a:ln w="9525">
            <a:noFill/>
            <a:miter lim="800000"/>
            <a:headEnd/>
            <a:tailEnd/>
          </a:ln>
        </p:spPr>
      </p:pic>
      <p:sp>
        <p:nvSpPr>
          <p:cNvPr id="22531" name="TextBox 3"/>
          <p:cNvSpPr txBox="1">
            <a:spLocks noChangeArrowheads="1"/>
          </p:cNvSpPr>
          <p:nvPr/>
        </p:nvSpPr>
        <p:spPr bwMode="auto">
          <a:xfrm>
            <a:off x="571500" y="1500188"/>
            <a:ext cx="5072063" cy="4894262"/>
          </a:xfrm>
          <a:prstGeom prst="rect">
            <a:avLst/>
          </a:prstGeom>
          <a:noFill/>
          <a:ln w="9525">
            <a:noFill/>
            <a:miter lim="800000"/>
            <a:headEnd/>
            <a:tailEnd/>
          </a:ln>
        </p:spPr>
        <p:txBody>
          <a:bodyPr>
            <a:spAutoFit/>
          </a:bodyPr>
          <a:lstStyle/>
          <a:p>
            <a:r>
              <a:rPr lang="en-US" sz="2400">
                <a:latin typeface="Arial Narrow" pitchFamily="34" charset="0"/>
              </a:rPr>
              <a:t>The requests or “articles” are a mixture of economic, political and religious grievances. </a:t>
            </a:r>
          </a:p>
          <a:p>
            <a:r>
              <a:rPr lang="en-US" sz="2400">
                <a:latin typeface="Arial Narrow" pitchFamily="34" charset="0"/>
              </a:rPr>
              <a:t>Article 8</a:t>
            </a:r>
          </a:p>
          <a:p>
            <a:r>
              <a:rPr lang="en-US" sz="2400">
                <a:latin typeface="Arial Narrow" pitchFamily="34" charset="0"/>
              </a:rPr>
              <a:t>To have the Lord Cromwell, the Lord Chancellor and Sir Richard Rich knight to have codign punishment as the subverters of the good laws of this realm and maintainer of the false sect of those heretics and the first inventors and bringers in of the same.</a:t>
            </a:r>
          </a:p>
          <a:p>
            <a:endParaRPr lang="en-US" sz="2400">
              <a:latin typeface="Arial Narrow" pitchFamily="34" charset="0"/>
            </a:endParaRPr>
          </a:p>
          <a:p>
            <a:r>
              <a:rPr lang="en-US" sz="2400">
                <a:latin typeface="Arial Narrow" pitchFamily="34" charset="0"/>
              </a:rPr>
              <a:t>Article 5 concerned the 1</a:t>
            </a:r>
            <a:r>
              <a:rPr lang="en-US" sz="2400" baseline="30000">
                <a:latin typeface="Arial Narrow" pitchFamily="34" charset="0"/>
              </a:rPr>
              <a:t>st</a:t>
            </a:r>
            <a:r>
              <a:rPr lang="en-US" sz="2400">
                <a:latin typeface="Arial Narrow" pitchFamily="34" charset="0"/>
              </a:rPr>
              <a:t> fruits and tenths.</a:t>
            </a:r>
            <a:endParaRPr lang="en-GB" sz="2400">
              <a:latin typeface="Arial Narrow"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fontAlgn="auto">
              <a:spcAft>
                <a:spcPts val="0"/>
              </a:spcAft>
              <a:defRPr/>
            </a:pPr>
            <a:r>
              <a:rPr lang="en-US" dirty="0" smtClean="0">
                <a:solidFill>
                  <a:schemeClr val="tx2">
                    <a:tint val="100000"/>
                    <a:shade val="90000"/>
                    <a:satMod val="250000"/>
                    <a:alpha val="100000"/>
                  </a:schemeClr>
                </a:solidFill>
              </a:rPr>
              <a:t>Duke of Norfolk</a:t>
            </a:r>
            <a:endParaRPr lang="en-GB" dirty="0">
              <a:solidFill>
                <a:schemeClr val="tx2">
                  <a:tint val="100000"/>
                  <a:shade val="90000"/>
                  <a:satMod val="250000"/>
                  <a:alpha val="100000"/>
                </a:schemeClr>
              </a:solidFill>
            </a:endParaRPr>
          </a:p>
        </p:txBody>
      </p:sp>
      <p:sp>
        <p:nvSpPr>
          <p:cNvPr id="3" name="Content Placeholder 2"/>
          <p:cNvSpPr>
            <a:spLocks noGrp="1"/>
          </p:cNvSpPr>
          <p:nvPr>
            <p:ph idx="1"/>
          </p:nvPr>
        </p:nvSpPr>
        <p:spPr>
          <a:xfrm>
            <a:off x="3071813" y="1646238"/>
            <a:ext cx="5614987" cy="4525962"/>
          </a:xfrm>
        </p:spPr>
        <p:txBody>
          <a:bodyPr>
            <a:normAutofit fontScale="62500" lnSpcReduction="20000"/>
          </a:bodyPr>
          <a:lstStyle/>
          <a:p>
            <a:pPr fontAlgn="auto">
              <a:spcBef>
                <a:spcPts val="0"/>
              </a:spcBef>
              <a:spcAft>
                <a:spcPts val="0"/>
              </a:spcAft>
              <a:buFont typeface="Wingdings 2"/>
              <a:buChar char=""/>
              <a:defRPr/>
            </a:pPr>
            <a:r>
              <a:rPr lang="en-US" b="1" dirty="0" smtClean="0"/>
              <a:t>The Duke of Norfolk, Thomas Howard</a:t>
            </a:r>
            <a:r>
              <a:rPr lang="en-US" dirty="0" smtClean="0"/>
              <a:t>, master of survival. He had two of his nieces, Ann Boleyn and Catherine Howard, married to Henry, then beheaded to protect his power. His rivalry with Thomas Cromwell would end in success as well! </a:t>
            </a:r>
          </a:p>
          <a:p>
            <a:pPr fontAlgn="auto">
              <a:spcBef>
                <a:spcPts val="0"/>
              </a:spcBef>
              <a:spcAft>
                <a:spcPts val="0"/>
              </a:spcAft>
              <a:buFont typeface="Wingdings 2"/>
              <a:buChar char=""/>
              <a:defRPr/>
            </a:pPr>
            <a:r>
              <a:rPr lang="en-US" dirty="0" smtClean="0"/>
              <a:t>In the suppression of the rebellion, Norfolk alternately cajoled and threatened the insurgents till their forces melted away, and he could with safety undertake the work of official butchery. </a:t>
            </a:r>
          </a:p>
          <a:p>
            <a:pPr fontAlgn="auto">
              <a:spcBef>
                <a:spcPts val="0"/>
              </a:spcBef>
              <a:spcAft>
                <a:spcPts val="0"/>
              </a:spcAft>
              <a:buFont typeface="Wingdings 2"/>
              <a:buChar char=""/>
              <a:defRPr/>
            </a:pPr>
            <a:r>
              <a:rPr lang="en-US" dirty="0" smtClean="0"/>
              <a:t>He held the office of Lord President of the Council of the North from April 1537 till October 1538, when he could boast that the rebellion had been avenged by a course of merciless punishment.</a:t>
            </a:r>
          </a:p>
          <a:p>
            <a:pPr fontAlgn="auto">
              <a:spcBef>
                <a:spcPts val="0"/>
              </a:spcBef>
              <a:spcAft>
                <a:spcPts val="0"/>
              </a:spcAft>
              <a:buFont typeface="Wingdings 2"/>
              <a:buChar char=""/>
              <a:defRPr/>
            </a:pPr>
            <a:r>
              <a:rPr lang="en-US" dirty="0" smtClean="0"/>
              <a:t>He organized </a:t>
            </a:r>
            <a:r>
              <a:rPr lang="en-US" dirty="0" err="1" smtClean="0"/>
              <a:t>Aske’s</a:t>
            </a:r>
            <a:r>
              <a:rPr lang="en-US" dirty="0" smtClean="0"/>
              <a:t> hideous death.</a:t>
            </a:r>
          </a:p>
          <a:p>
            <a:pPr fontAlgn="auto">
              <a:spcBef>
                <a:spcPts val="0"/>
              </a:spcBef>
              <a:spcAft>
                <a:spcPts val="0"/>
              </a:spcAft>
              <a:buFont typeface="Wingdings 2"/>
              <a:buChar char=""/>
              <a:defRPr/>
            </a:pPr>
            <a:endParaRPr lang="en-GB" dirty="0"/>
          </a:p>
        </p:txBody>
      </p:sp>
      <p:pic>
        <p:nvPicPr>
          <p:cNvPr id="23555" name="Picture 4" descr="Portrait of Thomas Howard, Duke of Norfolk (1473-1554)"/>
          <p:cNvPicPr>
            <a:picLocks noChangeAspect="1" noChangeArrowheads="1"/>
          </p:cNvPicPr>
          <p:nvPr/>
        </p:nvPicPr>
        <p:blipFill>
          <a:blip r:embed="rId2"/>
          <a:srcRect/>
          <a:stretch>
            <a:fillRect/>
          </a:stretch>
        </p:blipFill>
        <p:spPr bwMode="auto">
          <a:xfrm>
            <a:off x="714375" y="2143125"/>
            <a:ext cx="2438400" cy="322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fontAlgn="auto">
              <a:spcAft>
                <a:spcPts val="0"/>
              </a:spcAft>
              <a:defRPr/>
            </a:pPr>
            <a:r>
              <a:rPr lang="en-US" dirty="0" smtClean="0">
                <a:solidFill>
                  <a:schemeClr val="tx2">
                    <a:tint val="100000"/>
                    <a:shade val="90000"/>
                    <a:satMod val="250000"/>
                    <a:alpha val="100000"/>
                  </a:schemeClr>
                </a:solidFill>
              </a:rPr>
              <a:t>Feudal Reaction</a:t>
            </a:r>
            <a:endParaRPr lang="en-GB" dirty="0">
              <a:solidFill>
                <a:schemeClr val="tx2">
                  <a:tint val="100000"/>
                  <a:shade val="90000"/>
                  <a:satMod val="250000"/>
                  <a:alpha val="100000"/>
                </a:schemeClr>
              </a:solidFill>
            </a:endParaRPr>
          </a:p>
        </p:txBody>
      </p:sp>
      <p:sp>
        <p:nvSpPr>
          <p:cNvPr id="3" name="Content Placeholder 2"/>
          <p:cNvSpPr>
            <a:spLocks noGrp="1"/>
          </p:cNvSpPr>
          <p:nvPr>
            <p:ph idx="1"/>
          </p:nvPr>
        </p:nvSpPr>
        <p:spPr>
          <a:xfrm>
            <a:off x="3500438" y="1357313"/>
            <a:ext cx="5643562" cy="5214937"/>
          </a:xfrm>
        </p:spPr>
        <p:txBody>
          <a:bodyPr>
            <a:normAutofit fontScale="77500" lnSpcReduction="20000"/>
          </a:bodyPr>
          <a:lstStyle/>
          <a:p>
            <a:pPr fontAlgn="auto">
              <a:spcBef>
                <a:spcPts val="0"/>
              </a:spcBef>
              <a:spcAft>
                <a:spcPts val="0"/>
              </a:spcAft>
              <a:buFont typeface="Wingdings 2"/>
              <a:buNone/>
              <a:defRPr/>
            </a:pPr>
            <a:r>
              <a:rPr lang="en-US" dirty="0" smtClean="0"/>
              <a:t>	One explanation of the Pilgrimage is to see it as a feudal reaction against the government in London led by the </a:t>
            </a:r>
            <a:r>
              <a:rPr lang="en-US" dirty="0" err="1" smtClean="0"/>
              <a:t>Percies</a:t>
            </a:r>
            <a:r>
              <a:rPr lang="en-US" dirty="0" smtClean="0"/>
              <a:t>.</a:t>
            </a:r>
          </a:p>
          <a:p>
            <a:pPr fontAlgn="auto">
              <a:spcBef>
                <a:spcPts val="0"/>
              </a:spcBef>
              <a:spcAft>
                <a:spcPts val="0"/>
              </a:spcAft>
              <a:buFont typeface="Wingdings 2"/>
              <a:buNone/>
              <a:defRPr/>
            </a:pPr>
            <a:r>
              <a:rPr lang="en-US" dirty="0" smtClean="0"/>
              <a:t>	Many Pilgrims were Percy tenants or employees including </a:t>
            </a:r>
            <a:r>
              <a:rPr lang="en-US" dirty="0" err="1" smtClean="0"/>
              <a:t>Aske</a:t>
            </a:r>
            <a:r>
              <a:rPr lang="en-US" dirty="0" smtClean="0"/>
              <a:t> who was the earl’s legal advisor. </a:t>
            </a:r>
          </a:p>
          <a:p>
            <a:pPr fontAlgn="auto">
              <a:spcBef>
                <a:spcPts val="0"/>
              </a:spcBef>
              <a:spcAft>
                <a:spcPts val="0"/>
              </a:spcAft>
              <a:buFont typeface="Wingdings 2"/>
              <a:buNone/>
              <a:defRPr/>
            </a:pPr>
            <a:r>
              <a:rPr lang="en-US" dirty="0" smtClean="0"/>
              <a:t>	 The earl was ill throughout the rebellion, but his brothers became prominent leaders:  Sir Thomas in Yorkshire and Sir Ingram bringing down men from Northumberland.</a:t>
            </a:r>
          </a:p>
          <a:p>
            <a:pPr fontAlgn="auto">
              <a:spcBef>
                <a:spcPts val="0"/>
              </a:spcBef>
              <a:spcAft>
                <a:spcPts val="0"/>
              </a:spcAft>
              <a:buFont typeface="Wingdings 2"/>
              <a:buNone/>
              <a:defRPr/>
            </a:pPr>
            <a:r>
              <a:rPr lang="en-US" dirty="0" smtClean="0"/>
              <a:t>	It was the end of the Percy family.</a:t>
            </a:r>
            <a:endParaRPr lang="en-GB" dirty="0"/>
          </a:p>
        </p:txBody>
      </p:sp>
      <p:pic>
        <p:nvPicPr>
          <p:cNvPr id="24579" name="Picture 2" descr="http://www.geocities.com/percyfamilyhistory/hen.gif"/>
          <p:cNvPicPr>
            <a:picLocks noChangeAspect="1" noChangeArrowheads="1"/>
          </p:cNvPicPr>
          <p:nvPr/>
        </p:nvPicPr>
        <p:blipFill>
          <a:blip r:embed="rId2"/>
          <a:srcRect/>
          <a:stretch>
            <a:fillRect/>
          </a:stretch>
        </p:blipFill>
        <p:spPr bwMode="auto">
          <a:xfrm>
            <a:off x="357188" y="2286000"/>
            <a:ext cx="3289300" cy="257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FC744CA-3CB7-45B9-812C-4D0CF7286F01}" type="slidenum">
              <a:rPr lang="en-GB"/>
              <a:pPr>
                <a:defRPr/>
              </a:pPr>
              <a:t>13</a:t>
            </a:fld>
            <a:endParaRPr lang="en-GB"/>
          </a:p>
        </p:txBody>
      </p:sp>
      <p:sp>
        <p:nvSpPr>
          <p:cNvPr id="21506" name="Rectangle 2"/>
          <p:cNvSpPr>
            <a:spLocks noGrp="1" noChangeArrowheads="1"/>
          </p:cNvSpPr>
          <p:nvPr>
            <p:ph type="title"/>
          </p:nvPr>
        </p:nvSpPr>
        <p:spPr>
          <a:xfrm>
            <a:off x="685800" y="609600"/>
            <a:ext cx="7772400" cy="890574"/>
          </a:xfrm>
        </p:spPr>
        <p:txBody>
          <a:bodyPr/>
          <a:lstStyle/>
          <a:p>
            <a:pPr marL="54864" indent="0" fontAlgn="auto">
              <a:spcAft>
                <a:spcPts val="0"/>
              </a:spcAft>
              <a:defRPr/>
            </a:pPr>
            <a:r>
              <a:rPr lang="en-GB" dirty="0" smtClean="0">
                <a:solidFill>
                  <a:schemeClr val="tx2">
                    <a:tint val="100000"/>
                    <a:shade val="90000"/>
                    <a:satMod val="250000"/>
                    <a:alpha val="100000"/>
                  </a:schemeClr>
                </a:solidFill>
              </a:rPr>
              <a:t>Faction</a:t>
            </a:r>
            <a:endParaRPr lang="en-GB" dirty="0">
              <a:solidFill>
                <a:schemeClr val="tx2">
                  <a:tint val="100000"/>
                  <a:shade val="90000"/>
                  <a:satMod val="250000"/>
                  <a:alpha val="100000"/>
                </a:schemeClr>
              </a:solidFill>
            </a:endParaRPr>
          </a:p>
        </p:txBody>
      </p:sp>
      <p:sp>
        <p:nvSpPr>
          <p:cNvPr id="21507" name="Rectangle 3"/>
          <p:cNvSpPr>
            <a:spLocks noGrp="1" noChangeArrowheads="1"/>
          </p:cNvSpPr>
          <p:nvPr>
            <p:ph type="body" idx="1"/>
          </p:nvPr>
        </p:nvSpPr>
        <p:spPr>
          <a:xfrm>
            <a:off x="357188" y="1500188"/>
            <a:ext cx="4714875" cy="5072062"/>
          </a:xfrm>
        </p:spPr>
        <p:txBody>
          <a:bodyPr>
            <a:normAutofit fontScale="85000" lnSpcReduction="10000"/>
          </a:bodyPr>
          <a:lstStyle/>
          <a:p>
            <a:pPr fontAlgn="auto">
              <a:lnSpc>
                <a:spcPct val="90000"/>
              </a:lnSpc>
              <a:spcBef>
                <a:spcPts val="0"/>
              </a:spcBef>
              <a:spcAft>
                <a:spcPts val="0"/>
              </a:spcAft>
              <a:buFont typeface="Wingdings 2"/>
              <a:buChar char=""/>
              <a:defRPr/>
            </a:pPr>
            <a:r>
              <a:rPr lang="en-GB" sz="2800" dirty="0" smtClean="0"/>
              <a:t>Some historians maintain that it was a Conservative faction’s last </a:t>
            </a:r>
            <a:r>
              <a:rPr lang="en-GB" sz="2800" dirty="0"/>
              <a:t>ditch attempt to regain ground lost in fall of Anne Boleyn</a:t>
            </a:r>
          </a:p>
          <a:p>
            <a:pPr fontAlgn="auto">
              <a:lnSpc>
                <a:spcPct val="90000"/>
              </a:lnSpc>
              <a:spcBef>
                <a:spcPts val="0"/>
              </a:spcBef>
              <a:spcAft>
                <a:spcPts val="0"/>
              </a:spcAft>
              <a:buFontTx/>
              <a:buNone/>
              <a:defRPr/>
            </a:pPr>
            <a:r>
              <a:rPr lang="en-GB" sz="2800" dirty="0" smtClean="0"/>
              <a:t>‘ </a:t>
            </a:r>
            <a:r>
              <a:rPr lang="en-GB" sz="2800" dirty="0"/>
              <a:t>…compelling signs exist that the noble and gentry supporters of Princess Mary joined forces with Catholic lawyers ….in revolt against Cromwell’s administration</a:t>
            </a:r>
            <a:r>
              <a:rPr lang="en-GB" sz="2800" dirty="0" smtClean="0"/>
              <a:t>.’</a:t>
            </a:r>
          </a:p>
          <a:p>
            <a:pPr fontAlgn="auto">
              <a:lnSpc>
                <a:spcPct val="90000"/>
              </a:lnSpc>
              <a:spcBef>
                <a:spcPts val="0"/>
              </a:spcBef>
              <a:spcAft>
                <a:spcPts val="0"/>
              </a:spcAft>
              <a:buFontTx/>
              <a:buNone/>
              <a:defRPr/>
            </a:pPr>
            <a:r>
              <a:rPr lang="en-US" sz="2800" dirty="0" smtClean="0"/>
              <a:t>BUT</a:t>
            </a:r>
            <a:endParaRPr lang="en-GB" sz="2800" dirty="0"/>
          </a:p>
          <a:p>
            <a:pPr fontAlgn="auto">
              <a:lnSpc>
                <a:spcPct val="90000"/>
              </a:lnSpc>
              <a:spcBef>
                <a:spcPts val="0"/>
              </a:spcBef>
              <a:spcAft>
                <a:spcPts val="0"/>
              </a:spcAft>
              <a:buFontTx/>
              <a:buNone/>
              <a:defRPr/>
            </a:pPr>
            <a:r>
              <a:rPr lang="en-GB" sz="2800" dirty="0"/>
              <a:t>‘ </a:t>
            </a:r>
            <a:r>
              <a:rPr lang="en-GB" sz="2800" dirty="0" smtClean="0"/>
              <a:t>while </a:t>
            </a:r>
            <a:r>
              <a:rPr lang="en-GB" sz="2800" dirty="0"/>
              <a:t>court plotting shaped the form of the Pilgrimage to some degree, it does not explain its force and extent.’</a:t>
            </a:r>
          </a:p>
          <a:p>
            <a:pPr fontAlgn="auto">
              <a:lnSpc>
                <a:spcPct val="90000"/>
              </a:lnSpc>
              <a:spcBef>
                <a:spcPts val="0"/>
              </a:spcBef>
              <a:spcAft>
                <a:spcPts val="0"/>
              </a:spcAft>
              <a:buFontTx/>
              <a:buNone/>
              <a:defRPr/>
            </a:pPr>
            <a:r>
              <a:rPr lang="en-GB" sz="2800" dirty="0"/>
              <a:t>John Guy, </a:t>
            </a:r>
            <a:r>
              <a:rPr lang="en-GB" sz="2800" i="1" dirty="0"/>
              <a:t>Tudor England, </a:t>
            </a:r>
            <a:r>
              <a:rPr lang="en-GB" sz="2800" dirty="0"/>
              <a:t>1988</a:t>
            </a:r>
          </a:p>
        </p:txBody>
      </p:sp>
      <p:pic>
        <p:nvPicPr>
          <p:cNvPr id="25604" name="Picture 2" descr="51244064"/>
          <p:cNvPicPr>
            <a:picLocks noChangeAspect="1" noChangeArrowheads="1"/>
          </p:cNvPicPr>
          <p:nvPr/>
        </p:nvPicPr>
        <p:blipFill>
          <a:blip r:embed="rId2"/>
          <a:srcRect b="31018"/>
          <a:stretch>
            <a:fillRect/>
          </a:stretch>
        </p:blipFill>
        <p:spPr bwMode="auto">
          <a:xfrm>
            <a:off x="5238750" y="2214563"/>
            <a:ext cx="3500438" cy="314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fontAlgn="auto">
              <a:spcAft>
                <a:spcPts val="0"/>
              </a:spcAft>
              <a:defRPr/>
            </a:pPr>
            <a:r>
              <a:rPr lang="en-US" dirty="0" smtClean="0">
                <a:solidFill>
                  <a:schemeClr val="tx2">
                    <a:tint val="100000"/>
                    <a:shade val="90000"/>
                    <a:satMod val="250000"/>
                    <a:alpha val="100000"/>
                  </a:schemeClr>
                </a:solidFill>
              </a:rPr>
              <a:t>Duke of Suffolk</a:t>
            </a:r>
            <a:endParaRPr lang="en-GB" dirty="0">
              <a:solidFill>
                <a:schemeClr val="tx2">
                  <a:tint val="100000"/>
                  <a:shade val="90000"/>
                  <a:satMod val="250000"/>
                  <a:alpha val="100000"/>
                </a:schemeClr>
              </a:solidFill>
            </a:endParaRPr>
          </a:p>
        </p:txBody>
      </p:sp>
      <p:pic>
        <p:nvPicPr>
          <p:cNvPr id="26626" name="Content Placeholder 3" descr="http://upload.wikimedia.org/wikipedia/commons/f/f4/Charles_Brandon_Duke_of_Suffolk.jpg"/>
          <p:cNvPicPr>
            <a:picLocks noGrp="1"/>
          </p:cNvPicPr>
          <p:nvPr>
            <p:ph idx="1"/>
          </p:nvPr>
        </p:nvPicPr>
        <p:blipFill>
          <a:blip r:embed="rId2"/>
          <a:srcRect/>
          <a:stretch>
            <a:fillRect/>
          </a:stretch>
        </p:blipFill>
        <p:spPr>
          <a:xfrm>
            <a:off x="5929313" y="1785938"/>
            <a:ext cx="2500312" cy="3143250"/>
          </a:xfrm>
        </p:spPr>
      </p:pic>
      <p:sp>
        <p:nvSpPr>
          <p:cNvPr id="26627" name="TextBox 4"/>
          <p:cNvSpPr txBox="1">
            <a:spLocks noChangeArrowheads="1"/>
          </p:cNvSpPr>
          <p:nvPr/>
        </p:nvSpPr>
        <p:spPr bwMode="auto">
          <a:xfrm>
            <a:off x="857250" y="1928813"/>
            <a:ext cx="4857750" cy="4524375"/>
          </a:xfrm>
          <a:prstGeom prst="rect">
            <a:avLst/>
          </a:prstGeom>
          <a:noFill/>
          <a:ln w="9525">
            <a:noFill/>
            <a:miter lim="800000"/>
            <a:headEnd/>
            <a:tailEnd/>
          </a:ln>
        </p:spPr>
        <p:txBody>
          <a:bodyPr>
            <a:spAutoFit/>
          </a:bodyPr>
          <a:lstStyle/>
          <a:p>
            <a:r>
              <a:rPr lang="en-US" sz="3200">
                <a:latin typeface="Rockwell" pitchFamily="18" charset="0"/>
              </a:rPr>
              <a:t>Lincolnshire gentry profoundly disagreed with several of Henry’s policies and very much resented the territorial ambitions of Charles Brandon, Duke of Suffolk, the king’s best friend and brother in law.</a:t>
            </a:r>
            <a:endParaRPr lang="en-GB" sz="3200">
              <a:latin typeface="Rockwell"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fontAlgn="auto">
              <a:spcAft>
                <a:spcPts val="0"/>
              </a:spcAft>
              <a:defRPr/>
            </a:pPr>
            <a:r>
              <a:rPr lang="en-US" dirty="0" smtClean="0">
                <a:solidFill>
                  <a:schemeClr val="tx2">
                    <a:tint val="100000"/>
                    <a:shade val="90000"/>
                    <a:satMod val="250000"/>
                    <a:alpha val="100000"/>
                  </a:schemeClr>
                </a:solidFill>
              </a:rPr>
              <a:t>What were the main causes?</a:t>
            </a:r>
            <a:endParaRPr lang="en-GB" dirty="0">
              <a:solidFill>
                <a:schemeClr val="tx2">
                  <a:tint val="100000"/>
                  <a:shade val="90000"/>
                  <a:satMod val="250000"/>
                  <a:alpha val="100000"/>
                </a:schemeClr>
              </a:solidFill>
            </a:endParaRPr>
          </a:p>
        </p:txBody>
      </p:sp>
      <p:pic>
        <p:nvPicPr>
          <p:cNvPr id="4" name="Picture 3" descr="LastScan"/>
          <p:cNvPicPr>
            <a:picLocks noChangeAspect="1" noChangeArrowheads="1"/>
          </p:cNvPicPr>
          <p:nvPr/>
        </p:nvPicPr>
        <p:blipFill>
          <a:blip r:embed="rId2" cstate="print"/>
          <a:srcRect b="2147"/>
          <a:stretch>
            <a:fillRect/>
          </a:stretch>
        </p:blipFill>
        <p:spPr bwMode="auto">
          <a:xfrm>
            <a:off x="1571604" y="1649020"/>
            <a:ext cx="6143668" cy="4708938"/>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fontAlgn="auto">
              <a:spcAft>
                <a:spcPts val="0"/>
              </a:spcAft>
              <a:defRPr/>
            </a:pPr>
            <a:r>
              <a:rPr lang="en-US" dirty="0" smtClean="0">
                <a:solidFill>
                  <a:schemeClr val="tx2">
                    <a:tint val="100000"/>
                    <a:shade val="90000"/>
                    <a:satMod val="250000"/>
                    <a:alpha val="100000"/>
                  </a:schemeClr>
                </a:solidFill>
              </a:rPr>
              <a:t>Dissolution of monasteries</a:t>
            </a:r>
            <a:endParaRPr lang="en-GB" dirty="0">
              <a:solidFill>
                <a:schemeClr val="tx2">
                  <a:tint val="100000"/>
                  <a:shade val="90000"/>
                  <a:satMod val="250000"/>
                  <a:alpha val="100000"/>
                </a:schemeClr>
              </a:solidFill>
            </a:endParaRPr>
          </a:p>
        </p:txBody>
      </p:sp>
      <p:sp>
        <p:nvSpPr>
          <p:cNvPr id="14338" name="Rectangle 3"/>
          <p:cNvSpPr>
            <a:spLocks noChangeArrowheads="1"/>
          </p:cNvSpPr>
          <p:nvPr/>
        </p:nvSpPr>
        <p:spPr bwMode="auto">
          <a:xfrm>
            <a:off x="571500" y="1500188"/>
            <a:ext cx="7929563" cy="1200150"/>
          </a:xfrm>
          <a:prstGeom prst="rect">
            <a:avLst/>
          </a:prstGeom>
          <a:noFill/>
          <a:ln w="9525">
            <a:noFill/>
            <a:miter lim="800000"/>
            <a:headEnd/>
            <a:tailEnd/>
          </a:ln>
        </p:spPr>
        <p:txBody>
          <a:bodyPr>
            <a:spAutoFit/>
          </a:bodyPr>
          <a:lstStyle/>
          <a:p>
            <a:r>
              <a:rPr lang="en-US">
                <a:latin typeface="Rockwell" pitchFamily="18" charset="0"/>
              </a:rPr>
              <a:t>11 March 1536 Monasteries</a:t>
            </a:r>
            <a:br>
              <a:rPr lang="en-US">
                <a:latin typeface="Rockwell" pitchFamily="18" charset="0"/>
              </a:rPr>
            </a:br>
            <a:r>
              <a:rPr lang="en-US">
                <a:latin typeface="Rockwell" pitchFamily="18" charset="0"/>
              </a:rPr>
              <a:t>A bill was presented to Parliament which would, when passed, authorise the closure of all monasteries with a revenue of less than £200 per year. About 376 monasteries fell into this category.</a:t>
            </a:r>
          </a:p>
        </p:txBody>
      </p:sp>
      <p:pic>
        <p:nvPicPr>
          <p:cNvPr id="14339" name="Picture 2" descr="http://www.glamorganwalks.com/Margam_Abbey.jpg"/>
          <p:cNvPicPr>
            <a:picLocks noChangeAspect="1" noChangeArrowheads="1"/>
          </p:cNvPicPr>
          <p:nvPr/>
        </p:nvPicPr>
        <p:blipFill>
          <a:blip r:embed="rId2"/>
          <a:srcRect/>
          <a:stretch>
            <a:fillRect/>
          </a:stretch>
        </p:blipFill>
        <p:spPr bwMode="auto">
          <a:xfrm>
            <a:off x="1428750" y="3000375"/>
            <a:ext cx="59055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fontAlgn="auto">
              <a:spcAft>
                <a:spcPts val="0"/>
              </a:spcAft>
              <a:defRPr/>
            </a:pPr>
            <a:r>
              <a:rPr lang="en-US" dirty="0" smtClean="0">
                <a:solidFill>
                  <a:schemeClr val="tx2">
                    <a:tint val="100000"/>
                    <a:shade val="90000"/>
                    <a:satMod val="250000"/>
                    <a:alpha val="100000"/>
                  </a:schemeClr>
                </a:solidFill>
              </a:rPr>
              <a:t>High food prices</a:t>
            </a:r>
            <a:endParaRPr lang="en-GB" dirty="0">
              <a:solidFill>
                <a:schemeClr val="tx2">
                  <a:tint val="100000"/>
                  <a:shade val="90000"/>
                  <a:satMod val="250000"/>
                  <a:alpha val="100000"/>
                </a:schemeClr>
              </a:solidFill>
            </a:endParaRPr>
          </a:p>
        </p:txBody>
      </p:sp>
      <p:sp>
        <p:nvSpPr>
          <p:cNvPr id="15362" name="Content Placeholder 2"/>
          <p:cNvSpPr>
            <a:spLocks noGrp="1"/>
          </p:cNvSpPr>
          <p:nvPr>
            <p:ph idx="1"/>
          </p:nvPr>
        </p:nvSpPr>
        <p:spPr>
          <a:xfrm>
            <a:off x="3929063" y="1646238"/>
            <a:ext cx="4757737" cy="4525962"/>
          </a:xfrm>
        </p:spPr>
        <p:txBody>
          <a:bodyPr/>
          <a:lstStyle/>
          <a:p>
            <a:r>
              <a:rPr lang="en-US" smtClean="0"/>
              <a:t>Disastrous harvest in 1535.</a:t>
            </a:r>
          </a:p>
          <a:p>
            <a:r>
              <a:rPr lang="en-US" smtClean="0"/>
              <a:t>Disappointing harvest in 1536.</a:t>
            </a:r>
          </a:p>
          <a:p>
            <a:r>
              <a:rPr lang="en-US" smtClean="0"/>
              <a:t>Discontent of tenants at rises in rent.</a:t>
            </a:r>
            <a:endParaRPr lang="en-GB" smtClean="0"/>
          </a:p>
        </p:txBody>
      </p:sp>
      <p:pic>
        <p:nvPicPr>
          <p:cNvPr id="15363" name="Picture 2" descr="http://farm2.static.flickr.com/1185/897393940_4b739eec30.jpg?v=0"/>
          <p:cNvPicPr>
            <a:picLocks noChangeAspect="1" noChangeArrowheads="1"/>
          </p:cNvPicPr>
          <p:nvPr/>
        </p:nvPicPr>
        <p:blipFill>
          <a:blip r:embed="rId2"/>
          <a:srcRect l="27000"/>
          <a:stretch>
            <a:fillRect/>
          </a:stretch>
        </p:blipFill>
        <p:spPr bwMode="auto">
          <a:xfrm>
            <a:off x="500063" y="1714500"/>
            <a:ext cx="3476625" cy="3609975"/>
          </a:xfrm>
          <a:prstGeom prst="rect">
            <a:avLst/>
          </a:prstGeom>
          <a:noFill/>
          <a:ln w="9525">
            <a:noFill/>
            <a:miter lim="800000"/>
            <a:headEnd/>
            <a:tailEnd/>
          </a:ln>
        </p:spPr>
      </p:pic>
      <p:pic>
        <p:nvPicPr>
          <p:cNvPr id="15364" name="Picture 4" descr="poor Tudors"/>
          <p:cNvPicPr>
            <a:picLocks noChangeAspect="1" noChangeArrowheads="1"/>
          </p:cNvPicPr>
          <p:nvPr/>
        </p:nvPicPr>
        <p:blipFill>
          <a:blip r:embed="rId3"/>
          <a:srcRect/>
          <a:stretch>
            <a:fillRect/>
          </a:stretch>
        </p:blipFill>
        <p:spPr bwMode="auto">
          <a:xfrm>
            <a:off x="5572125" y="4994275"/>
            <a:ext cx="1704975" cy="1316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fontAlgn="auto">
              <a:spcAft>
                <a:spcPts val="0"/>
              </a:spcAft>
              <a:defRPr/>
            </a:pPr>
            <a:r>
              <a:rPr lang="en-US" dirty="0" smtClean="0">
                <a:solidFill>
                  <a:schemeClr val="tx2">
                    <a:tint val="100000"/>
                    <a:shade val="90000"/>
                    <a:satMod val="250000"/>
                    <a:alpha val="100000"/>
                  </a:schemeClr>
                </a:solidFill>
              </a:rPr>
              <a:t>July 1536 - The Ten Articles</a:t>
            </a:r>
            <a:endParaRPr lang="en-GB" dirty="0">
              <a:solidFill>
                <a:schemeClr val="tx2">
                  <a:tint val="100000"/>
                  <a:shade val="90000"/>
                  <a:satMod val="250000"/>
                  <a:alpha val="100000"/>
                </a:schemeClr>
              </a:solidFill>
            </a:endParaRPr>
          </a:p>
        </p:txBody>
      </p:sp>
      <p:sp>
        <p:nvSpPr>
          <p:cNvPr id="3" name="Content Placeholder 2"/>
          <p:cNvSpPr>
            <a:spLocks noGrp="1"/>
          </p:cNvSpPr>
          <p:nvPr>
            <p:ph idx="1"/>
          </p:nvPr>
        </p:nvSpPr>
        <p:spPr>
          <a:xfrm>
            <a:off x="4000500" y="1646238"/>
            <a:ext cx="4686300" cy="4525962"/>
          </a:xfrm>
        </p:spPr>
        <p:txBody>
          <a:bodyPr>
            <a:normAutofit fontScale="62500" lnSpcReduction="20000"/>
          </a:bodyPr>
          <a:lstStyle/>
          <a:p>
            <a:pPr fontAlgn="auto">
              <a:spcBef>
                <a:spcPts val="0"/>
              </a:spcBef>
              <a:spcAft>
                <a:spcPts val="0"/>
              </a:spcAft>
              <a:buFont typeface="Wingdings 2"/>
              <a:buChar char=""/>
              <a:defRPr/>
            </a:pPr>
            <a:r>
              <a:rPr lang="en-US" dirty="0" smtClean="0"/>
              <a:t>These were a series of injunctions introduced by Cromwell to improve the conduct of the clergy and the worship of the people. </a:t>
            </a:r>
          </a:p>
          <a:p>
            <a:pPr fontAlgn="auto">
              <a:spcBef>
                <a:spcPts val="0"/>
              </a:spcBef>
              <a:spcAft>
                <a:spcPts val="0"/>
              </a:spcAft>
              <a:buFont typeface="Wingdings 2"/>
              <a:buChar char=""/>
              <a:defRPr/>
            </a:pPr>
            <a:r>
              <a:rPr lang="en-US" dirty="0" smtClean="0"/>
              <a:t>Sermons were to be preached at stated periods against the Rome. </a:t>
            </a:r>
          </a:p>
          <a:p>
            <a:pPr fontAlgn="auto">
              <a:spcBef>
                <a:spcPts val="0"/>
              </a:spcBef>
              <a:spcAft>
                <a:spcPts val="0"/>
              </a:spcAft>
              <a:buFont typeface="Wingdings 2"/>
              <a:buChar char=""/>
              <a:defRPr/>
            </a:pPr>
            <a:r>
              <a:rPr lang="en-US" dirty="0" smtClean="0"/>
              <a:t>Relics were not to be exhibited for gain. </a:t>
            </a:r>
          </a:p>
          <a:p>
            <a:pPr fontAlgn="auto">
              <a:spcBef>
                <a:spcPts val="0"/>
              </a:spcBef>
              <a:spcAft>
                <a:spcPts val="0"/>
              </a:spcAft>
              <a:buFont typeface="Wingdings 2"/>
              <a:buChar char=""/>
              <a:defRPr/>
            </a:pPr>
            <a:r>
              <a:rPr lang="en-US" dirty="0" smtClean="0"/>
              <a:t>A good home life was deemed preferable to pilgrimage. </a:t>
            </a:r>
          </a:p>
          <a:p>
            <a:pPr fontAlgn="auto">
              <a:spcBef>
                <a:spcPts val="0"/>
              </a:spcBef>
              <a:spcAft>
                <a:spcPts val="0"/>
              </a:spcAft>
              <a:buFont typeface="Wingdings 2"/>
              <a:buChar char=""/>
              <a:defRPr/>
            </a:pPr>
            <a:r>
              <a:rPr lang="en-US" dirty="0" smtClean="0"/>
              <a:t>Children were to learn the Lord's Prayer, The Holy Creed and The Ten Commandments in English among other things. </a:t>
            </a:r>
          </a:p>
          <a:p>
            <a:pPr fontAlgn="auto">
              <a:spcBef>
                <a:spcPts val="0"/>
              </a:spcBef>
              <a:spcAft>
                <a:spcPts val="0"/>
              </a:spcAft>
              <a:buFont typeface="Wingdings 2"/>
              <a:buChar char=""/>
              <a:defRPr/>
            </a:pPr>
            <a:r>
              <a:rPr lang="en-US" dirty="0" smtClean="0"/>
              <a:t/>
            </a:r>
            <a:br>
              <a:rPr lang="en-US" dirty="0" smtClean="0"/>
            </a:br>
            <a:endParaRPr lang="en-GB" dirty="0"/>
          </a:p>
        </p:txBody>
      </p:sp>
      <p:pic>
        <p:nvPicPr>
          <p:cNvPr id="33794" name="Picture 2" descr="woodcut of lawbook and scales of justice"/>
          <p:cNvPicPr>
            <a:picLocks noChangeAspect="1" noChangeArrowheads="1"/>
          </p:cNvPicPr>
          <p:nvPr/>
        </p:nvPicPr>
        <p:blipFill>
          <a:blip r:embed="rId2"/>
          <a:srcRect/>
          <a:stretch>
            <a:fillRect/>
          </a:stretch>
        </p:blipFill>
        <p:spPr bwMode="auto">
          <a:xfrm>
            <a:off x="1214414" y="2857496"/>
            <a:ext cx="2214578" cy="277854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ilgrimMap"/>
          <p:cNvPicPr>
            <a:picLocks noChangeAspect="1" noChangeArrowheads="1"/>
          </p:cNvPicPr>
          <p:nvPr/>
        </p:nvPicPr>
        <p:blipFill>
          <a:blip r:embed="rId2"/>
          <a:srcRect/>
          <a:stretch>
            <a:fillRect/>
          </a:stretch>
        </p:blipFill>
        <p:spPr bwMode="auto">
          <a:xfrm>
            <a:off x="4643438" y="357188"/>
            <a:ext cx="4095750" cy="6057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410" name="TextBox 2"/>
          <p:cNvSpPr txBox="1">
            <a:spLocks noChangeArrowheads="1"/>
          </p:cNvSpPr>
          <p:nvPr/>
        </p:nvSpPr>
        <p:spPr bwMode="auto">
          <a:xfrm>
            <a:off x="357188" y="142875"/>
            <a:ext cx="4214812" cy="6370638"/>
          </a:xfrm>
          <a:prstGeom prst="rect">
            <a:avLst/>
          </a:prstGeom>
          <a:noFill/>
          <a:ln w="9525">
            <a:noFill/>
            <a:miter lim="800000"/>
            <a:headEnd/>
            <a:tailEnd/>
          </a:ln>
        </p:spPr>
        <p:txBody>
          <a:bodyPr>
            <a:spAutoFit/>
          </a:bodyPr>
          <a:lstStyle/>
          <a:p>
            <a:r>
              <a:rPr lang="en-US" sz="2400">
                <a:latin typeface="Rockwell" pitchFamily="18" charset="0"/>
              </a:rPr>
              <a:t>A rising in Lincolnshire began 1 – 11 October 1536.</a:t>
            </a:r>
          </a:p>
          <a:p>
            <a:r>
              <a:rPr lang="en-US" sz="2400">
                <a:latin typeface="Rockwell" pitchFamily="18" charset="0"/>
              </a:rPr>
              <a:t>4 October Yorkshire joined in.</a:t>
            </a:r>
          </a:p>
          <a:p>
            <a:r>
              <a:rPr lang="en-US" sz="2400">
                <a:latin typeface="Rockwell" pitchFamily="18" charset="0"/>
              </a:rPr>
              <a:t>By 10 October there were 30,000 men moving down from York to Pontefract.</a:t>
            </a:r>
          </a:p>
          <a:p>
            <a:r>
              <a:rPr lang="en-US" sz="2400">
                <a:latin typeface="Rockwell" pitchFamily="18" charset="0"/>
              </a:rPr>
              <a:t>A truce was signed on 27 October – Henry tricked them into negotiating.</a:t>
            </a:r>
          </a:p>
          <a:p>
            <a:r>
              <a:rPr lang="en-US" sz="2400">
                <a:latin typeface="Rockwell" pitchFamily="18" charset="0"/>
              </a:rPr>
              <a:t>Meeting at Pontefract 2 – 4 December.</a:t>
            </a:r>
          </a:p>
          <a:p>
            <a:r>
              <a:rPr lang="en-US" sz="2400">
                <a:latin typeface="Rockwell" pitchFamily="18" charset="0"/>
              </a:rPr>
              <a:t>King issued a pardon on 8 December and said he would not dissolve any more monasteries until Parliament met.</a:t>
            </a:r>
            <a:endParaRPr lang="en-GB" sz="2400">
              <a:latin typeface="Rockwell"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fontAlgn="auto">
              <a:spcAft>
                <a:spcPts val="0"/>
              </a:spcAft>
              <a:defRPr/>
            </a:pPr>
            <a:r>
              <a:rPr lang="en-US" dirty="0" smtClean="0">
                <a:solidFill>
                  <a:schemeClr val="tx2">
                    <a:tint val="100000"/>
                    <a:shade val="90000"/>
                    <a:satMod val="250000"/>
                    <a:alpha val="100000"/>
                  </a:schemeClr>
                </a:solidFill>
              </a:rPr>
              <a:t>Aims</a:t>
            </a:r>
            <a:endParaRPr lang="en-GB" dirty="0">
              <a:solidFill>
                <a:schemeClr val="tx2">
                  <a:tint val="100000"/>
                  <a:shade val="90000"/>
                  <a:satMod val="250000"/>
                  <a:alpha val="100000"/>
                </a:schemeClr>
              </a:solidFill>
            </a:endParaRPr>
          </a:p>
        </p:txBody>
      </p:sp>
      <p:pic>
        <p:nvPicPr>
          <p:cNvPr id="4" name="Content Placeholder 3"/>
          <p:cNvPicPr>
            <a:picLocks noGrp="1"/>
          </p:cNvPicPr>
          <p:nvPr>
            <p:ph idx="1"/>
          </p:nvPr>
        </p:nvPicPr>
        <p:blipFill>
          <a:blip r:embed="rId2"/>
          <a:srcRect/>
          <a:stretch>
            <a:fillRect/>
          </a:stretch>
        </p:blipFill>
        <p:spPr>
          <a:xfrm>
            <a:off x="1142976" y="1714488"/>
            <a:ext cx="2790825" cy="4181475"/>
          </a:xfr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8435" name="Rectangle 1"/>
          <p:cNvSpPr>
            <a:spLocks noChangeArrowheads="1"/>
          </p:cNvSpPr>
          <p:nvPr/>
        </p:nvSpPr>
        <p:spPr bwMode="auto">
          <a:xfrm>
            <a:off x="4214813" y="1285875"/>
            <a:ext cx="4786312" cy="5694363"/>
          </a:xfrm>
          <a:prstGeom prst="rect">
            <a:avLst/>
          </a:prstGeom>
          <a:noFill/>
          <a:ln w="9525">
            <a:noFill/>
            <a:miter lim="800000"/>
            <a:headEnd/>
            <a:tailEnd/>
          </a:ln>
        </p:spPr>
        <p:txBody>
          <a:bodyPr anchor="ctr">
            <a:spAutoFit/>
          </a:bodyPr>
          <a:lstStyle/>
          <a:p>
            <a:r>
              <a:rPr lang="en-GB" sz="2800" b="1">
                <a:latin typeface="Old English Text MT" pitchFamily="66" charset="0"/>
                <a:ea typeface="Times New Roman" pitchFamily="18" charset="0"/>
                <a:cs typeface="Arial" charset="0"/>
              </a:rPr>
              <a:t>Demands</a:t>
            </a:r>
            <a:endParaRPr lang="en-GB" sz="2800">
              <a:ea typeface="Times New Roman" pitchFamily="18" charset="0"/>
              <a:cs typeface="Arial" charset="0"/>
            </a:endParaRPr>
          </a:p>
          <a:p>
            <a:pPr eaLnBrk="0" hangingPunct="0"/>
            <a:r>
              <a:rPr lang="en-GB" sz="2800">
                <a:latin typeface="Old English Text MT" pitchFamily="66" charset="0"/>
                <a:ea typeface="Times New Roman" pitchFamily="18" charset="0"/>
                <a:cs typeface="Arial" charset="0"/>
              </a:rPr>
              <a:t>1. Restoration of the dissolved monasteries and nunneries</a:t>
            </a:r>
            <a:endParaRPr lang="en-GB" sz="2800">
              <a:ea typeface="Times New Roman" pitchFamily="18" charset="0"/>
              <a:cs typeface="Arial" charset="0"/>
            </a:endParaRPr>
          </a:p>
          <a:p>
            <a:pPr eaLnBrk="0" hangingPunct="0"/>
            <a:r>
              <a:rPr lang="en-GB" sz="2800">
                <a:latin typeface="Old English Text MT" pitchFamily="66" charset="0"/>
                <a:ea typeface="Times New Roman" pitchFamily="18" charset="0"/>
                <a:cs typeface="Arial" charset="0"/>
              </a:rPr>
              <a:t>2. End to the changes in the inheritance laws (Statute of Uses)</a:t>
            </a:r>
            <a:endParaRPr lang="en-GB" sz="2800">
              <a:ea typeface="Times New Roman" pitchFamily="18" charset="0"/>
              <a:cs typeface="Arial" charset="0"/>
            </a:endParaRPr>
          </a:p>
          <a:p>
            <a:pPr eaLnBrk="0" hangingPunct="0"/>
            <a:r>
              <a:rPr lang="en-GB" sz="2800">
                <a:latin typeface="Old English Text MT" pitchFamily="66" charset="0"/>
                <a:ea typeface="Times New Roman" pitchFamily="18" charset="0"/>
                <a:cs typeface="Arial" charset="0"/>
              </a:rPr>
              <a:t>3. Reduced taxes in times of need.</a:t>
            </a:r>
            <a:endParaRPr lang="en-GB" sz="2800">
              <a:ea typeface="Times New Roman" pitchFamily="18" charset="0"/>
              <a:cs typeface="Arial" charset="0"/>
            </a:endParaRPr>
          </a:p>
          <a:p>
            <a:pPr eaLnBrk="0" hangingPunct="0"/>
            <a:r>
              <a:rPr lang="en-GB" sz="2800">
                <a:latin typeface="Old English Text MT" pitchFamily="66" charset="0"/>
                <a:ea typeface="Times New Roman" pitchFamily="18" charset="0"/>
                <a:cs typeface="Arial" charset="0"/>
              </a:rPr>
              <a:t>4. Removal of Thomas Cromwell</a:t>
            </a:r>
            <a:endParaRPr lang="en-GB" sz="2800">
              <a:ea typeface="Times New Roman" pitchFamily="18" charset="0"/>
              <a:cs typeface="Arial" charset="0"/>
            </a:endParaRPr>
          </a:p>
          <a:p>
            <a:pPr eaLnBrk="0" hangingPunct="0"/>
            <a:r>
              <a:rPr lang="en-GB" sz="2800">
                <a:latin typeface="Old English Text MT" pitchFamily="66" charset="0"/>
                <a:ea typeface="Times New Roman" pitchFamily="18" charset="0"/>
                <a:cs typeface="Arial" charset="0"/>
              </a:rPr>
              <a:t>5. Removal of Protestant Bishops</a:t>
            </a:r>
            <a:endParaRPr lang="en-GB" sz="2800">
              <a:ea typeface="Times New Roman" pitchFamily="18" charset="0"/>
              <a:cs typeface="Arial" charset="0"/>
            </a:endParaRPr>
          </a:p>
          <a:p>
            <a:pPr eaLnBrk="0" hangingPunct="0"/>
            <a:r>
              <a:rPr lang="en-GB" sz="2800">
                <a:latin typeface="Calibri" pitchFamily="34" charset="0"/>
                <a:ea typeface="Times New Roman" pitchFamily="18" charset="0"/>
                <a:cs typeface="Arial" charset="0"/>
              </a:rPr>
              <a:t> </a:t>
            </a:r>
            <a:endParaRPr lang="en-GB" sz="2800">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fontAlgn="auto">
              <a:spcAft>
                <a:spcPts val="0"/>
              </a:spcAft>
              <a:defRPr/>
            </a:pPr>
            <a:r>
              <a:rPr lang="en-US" dirty="0" smtClean="0">
                <a:solidFill>
                  <a:schemeClr val="tx2">
                    <a:tint val="100000"/>
                    <a:shade val="90000"/>
                    <a:satMod val="250000"/>
                    <a:alpha val="100000"/>
                  </a:schemeClr>
                </a:solidFill>
              </a:rPr>
              <a:t>The Five wounds of Christ</a:t>
            </a:r>
            <a:endParaRPr lang="en-GB" dirty="0">
              <a:solidFill>
                <a:schemeClr val="tx2">
                  <a:tint val="100000"/>
                  <a:shade val="90000"/>
                  <a:satMod val="250000"/>
                  <a:alpha val="100000"/>
                </a:schemeClr>
              </a:solidFill>
            </a:endParaRPr>
          </a:p>
        </p:txBody>
      </p:sp>
      <p:sp>
        <p:nvSpPr>
          <p:cNvPr id="19458" name="Content Placeholder 2"/>
          <p:cNvSpPr>
            <a:spLocks noGrp="1"/>
          </p:cNvSpPr>
          <p:nvPr>
            <p:ph idx="1"/>
          </p:nvPr>
        </p:nvSpPr>
        <p:spPr>
          <a:xfrm>
            <a:off x="457200" y="1646238"/>
            <a:ext cx="4686300" cy="4525962"/>
          </a:xfrm>
        </p:spPr>
        <p:txBody>
          <a:bodyPr/>
          <a:lstStyle/>
          <a:p>
            <a:r>
              <a:rPr lang="en-US" smtClean="0"/>
              <a:t>The rebels wore badges of the Wounds of Christ and called themselves Christ’s soldiers.</a:t>
            </a:r>
            <a:br>
              <a:rPr lang="en-US" smtClean="0"/>
            </a:br>
            <a:endParaRPr lang="en-GB" smtClean="0"/>
          </a:p>
        </p:txBody>
      </p:sp>
      <p:pic>
        <p:nvPicPr>
          <p:cNvPr id="32770" name="Picture 2" descr="Five Wounds of Christ"/>
          <p:cNvPicPr>
            <a:picLocks noChangeAspect="1" noChangeArrowheads="1"/>
          </p:cNvPicPr>
          <p:nvPr/>
        </p:nvPicPr>
        <p:blipFill>
          <a:blip r:embed="rId2"/>
          <a:srcRect/>
          <a:stretch>
            <a:fillRect/>
          </a:stretch>
        </p:blipFill>
        <p:spPr bwMode="auto">
          <a:xfrm>
            <a:off x="5929322" y="2039084"/>
            <a:ext cx="2024066" cy="302344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fontAlgn="auto">
              <a:spcAft>
                <a:spcPts val="0"/>
              </a:spcAft>
              <a:defRPr/>
            </a:pPr>
            <a:r>
              <a:rPr lang="en-US" dirty="0" smtClean="0">
                <a:solidFill>
                  <a:schemeClr val="tx2">
                    <a:tint val="100000"/>
                    <a:shade val="90000"/>
                    <a:satMod val="250000"/>
                    <a:alpha val="100000"/>
                  </a:schemeClr>
                </a:solidFill>
              </a:rPr>
              <a:t>Robert </a:t>
            </a:r>
            <a:r>
              <a:rPr lang="en-US" dirty="0" err="1" smtClean="0">
                <a:solidFill>
                  <a:schemeClr val="tx2">
                    <a:tint val="100000"/>
                    <a:shade val="90000"/>
                    <a:satMod val="250000"/>
                    <a:alpha val="100000"/>
                  </a:schemeClr>
                </a:solidFill>
              </a:rPr>
              <a:t>Aske</a:t>
            </a:r>
            <a:endParaRPr lang="en-GB" dirty="0">
              <a:solidFill>
                <a:schemeClr val="tx2">
                  <a:tint val="100000"/>
                  <a:shade val="90000"/>
                  <a:satMod val="250000"/>
                  <a:alpha val="100000"/>
                </a:schemeClr>
              </a:solidFill>
            </a:endParaRPr>
          </a:p>
        </p:txBody>
      </p:sp>
      <p:pic>
        <p:nvPicPr>
          <p:cNvPr id="20482" name="Content Placeholder 3"/>
          <p:cNvPicPr>
            <a:picLocks noGrp="1"/>
          </p:cNvPicPr>
          <p:nvPr>
            <p:ph idx="1"/>
          </p:nvPr>
        </p:nvPicPr>
        <p:blipFill>
          <a:blip r:embed="rId2"/>
          <a:srcRect/>
          <a:stretch>
            <a:fillRect/>
          </a:stretch>
        </p:blipFill>
        <p:spPr>
          <a:xfrm>
            <a:off x="642938" y="214313"/>
            <a:ext cx="1524000" cy="1428750"/>
          </a:xfrm>
        </p:spPr>
      </p:pic>
      <p:pic>
        <p:nvPicPr>
          <p:cNvPr id="20483" name="Picture 2" descr="http://pmsa.cch.kcl.ac.uk/images/nrpCL/cllmjd13.jpg"/>
          <p:cNvPicPr>
            <a:picLocks noChangeAspect="1" noChangeArrowheads="1"/>
          </p:cNvPicPr>
          <p:nvPr/>
        </p:nvPicPr>
        <p:blipFill>
          <a:blip r:embed="rId3"/>
          <a:srcRect/>
          <a:stretch>
            <a:fillRect/>
          </a:stretch>
        </p:blipFill>
        <p:spPr bwMode="auto">
          <a:xfrm>
            <a:off x="4960938" y="1643063"/>
            <a:ext cx="3368675" cy="4667250"/>
          </a:xfrm>
          <a:prstGeom prst="rect">
            <a:avLst/>
          </a:prstGeom>
          <a:noFill/>
          <a:ln w="9525">
            <a:noFill/>
            <a:miter lim="800000"/>
            <a:headEnd/>
            <a:tailEnd/>
          </a:ln>
        </p:spPr>
      </p:pic>
      <p:sp>
        <p:nvSpPr>
          <p:cNvPr id="20484" name="TextBox 5"/>
          <p:cNvSpPr txBox="1">
            <a:spLocks noChangeArrowheads="1"/>
          </p:cNvSpPr>
          <p:nvPr/>
        </p:nvSpPr>
        <p:spPr bwMode="auto">
          <a:xfrm>
            <a:off x="357188" y="1500188"/>
            <a:ext cx="4714875" cy="5078412"/>
          </a:xfrm>
          <a:prstGeom prst="rect">
            <a:avLst/>
          </a:prstGeom>
          <a:noFill/>
          <a:ln w="9525">
            <a:noFill/>
            <a:miter lim="800000"/>
            <a:headEnd/>
            <a:tailEnd/>
          </a:ln>
        </p:spPr>
        <p:txBody>
          <a:bodyPr>
            <a:spAutoFit/>
          </a:bodyPr>
          <a:lstStyle/>
          <a:p>
            <a:r>
              <a:rPr lang="en-US">
                <a:latin typeface="Rockwell" pitchFamily="18" charset="0"/>
              </a:rPr>
              <a:t>Robert Aske was a successful lawyer with a London practice.  “one of the few men of his age whom we recognise at once to have been utterly frank and single-minded.” (Prof Knowles)</a:t>
            </a:r>
          </a:p>
          <a:p>
            <a:r>
              <a:rPr lang="en-US">
                <a:latin typeface="Rockwell" pitchFamily="18" charset="0"/>
              </a:rPr>
              <a:t>He took command of the rebels and turned it into a “pilgrimage” insisting on good behaviour of the 30,000 men.</a:t>
            </a:r>
          </a:p>
          <a:p>
            <a:r>
              <a:rPr lang="en-US">
                <a:latin typeface="Rockwell" pitchFamily="18" charset="0"/>
              </a:rPr>
              <a:t>He negotiated with the Duke of Norfolk stressing the religious nature of the Rising.</a:t>
            </a:r>
          </a:p>
          <a:p>
            <a:r>
              <a:rPr lang="en-US">
                <a:latin typeface="Rockwell" pitchFamily="18" charset="0"/>
              </a:rPr>
              <a:t>He believed the king would consider his demands and returned home, where he discovered that he’d been tricked and when the small Bigod rising occurred early in 1537 he was arrested.  Refusing to name his associates, he was hanged in chains from Clifford’s Tower in Yorkand left to die slowly – an example to his followers. </a:t>
            </a:r>
            <a:endParaRPr lang="en-GB">
              <a:latin typeface="Rockwell"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descr="http://www.knottingley.org/images/Ponte_Castle2.jpg"/>
          <p:cNvPicPr>
            <a:picLocks noChangeAspect="1" noChangeArrowheads="1"/>
          </p:cNvPicPr>
          <p:nvPr/>
        </p:nvPicPr>
        <p:blipFill>
          <a:blip r:embed="rId2"/>
          <a:srcRect/>
          <a:stretch>
            <a:fillRect/>
          </a:stretch>
        </p:blipFill>
        <p:spPr bwMode="auto">
          <a:xfrm>
            <a:off x="2643188" y="4143375"/>
            <a:ext cx="4210050" cy="2114550"/>
          </a:xfrm>
          <a:prstGeom prst="rect">
            <a:avLst/>
          </a:prstGeom>
          <a:noFill/>
          <a:ln w="9525">
            <a:noFill/>
            <a:miter lim="800000"/>
            <a:headEnd/>
            <a:tailEnd/>
          </a:ln>
        </p:spPr>
      </p:pic>
      <p:sp>
        <p:nvSpPr>
          <p:cNvPr id="3" name="Title 2"/>
          <p:cNvSpPr>
            <a:spLocks noGrp="1"/>
          </p:cNvSpPr>
          <p:nvPr>
            <p:ph type="title"/>
          </p:nvPr>
        </p:nvSpPr>
        <p:spPr/>
        <p:txBody>
          <a:bodyPr/>
          <a:lstStyle/>
          <a:p>
            <a:pPr marL="54864" indent="0" fontAlgn="auto">
              <a:spcAft>
                <a:spcPts val="0"/>
              </a:spcAft>
              <a:defRPr/>
            </a:pPr>
            <a:r>
              <a:rPr lang="en-US" dirty="0" err="1" smtClean="0">
                <a:solidFill>
                  <a:schemeClr val="tx2">
                    <a:tint val="100000"/>
                    <a:shade val="90000"/>
                    <a:satMod val="250000"/>
                    <a:alpha val="100000"/>
                  </a:schemeClr>
                </a:solidFill>
              </a:rPr>
              <a:t>Pontefract</a:t>
            </a:r>
            <a:r>
              <a:rPr lang="en-US" dirty="0" smtClean="0">
                <a:solidFill>
                  <a:schemeClr val="tx2">
                    <a:tint val="100000"/>
                    <a:shade val="90000"/>
                    <a:satMod val="250000"/>
                    <a:alpha val="100000"/>
                  </a:schemeClr>
                </a:solidFill>
              </a:rPr>
              <a:t> Castle</a:t>
            </a:r>
            <a:endParaRPr lang="en-GB" dirty="0">
              <a:solidFill>
                <a:schemeClr val="tx2">
                  <a:tint val="100000"/>
                  <a:shade val="90000"/>
                  <a:satMod val="250000"/>
                  <a:alpha val="100000"/>
                </a:schemeClr>
              </a:solidFill>
            </a:endParaRPr>
          </a:p>
        </p:txBody>
      </p:sp>
      <p:sp>
        <p:nvSpPr>
          <p:cNvPr id="21507" name="TextBox 3"/>
          <p:cNvSpPr txBox="1">
            <a:spLocks noChangeArrowheads="1"/>
          </p:cNvSpPr>
          <p:nvPr/>
        </p:nvSpPr>
        <p:spPr bwMode="auto">
          <a:xfrm>
            <a:off x="642938" y="1571625"/>
            <a:ext cx="8001000" cy="2308225"/>
          </a:xfrm>
          <a:prstGeom prst="rect">
            <a:avLst/>
          </a:prstGeom>
          <a:noFill/>
          <a:ln w="9525">
            <a:noFill/>
            <a:miter lim="800000"/>
            <a:headEnd/>
            <a:tailEnd/>
          </a:ln>
        </p:spPr>
        <p:txBody>
          <a:bodyPr>
            <a:spAutoFit/>
          </a:bodyPr>
          <a:lstStyle/>
          <a:p>
            <a:r>
              <a:rPr lang="en-US" sz="2400">
                <a:latin typeface="Rockwell" pitchFamily="18" charset="0"/>
              </a:rPr>
              <a:t>Thomas, Lord Darcy surrendered Pontefract Castle to Aske without resistance and hereafter supported the rebellion.  He was one of the leaders who met Norfolk on Doncaster Bridge.  He was pardoned along with the others, but following Bigod’s revolt the following January, he was arrested and executed.</a:t>
            </a:r>
            <a:endParaRPr lang="en-GB" sz="2400">
              <a:latin typeface="Rockwell"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243</TotalTime>
  <Words>751</Words>
  <Application>Microsoft Office PowerPoint</Application>
  <PresentationFormat>On-screen Show (4:3)</PresentationFormat>
  <Paragraphs>49</Paragraphs>
  <Slides>15</Slides>
  <Notes>0</Notes>
  <HiddenSlides>0</HiddenSlides>
  <MMClips>0</MMClips>
  <ScaleCrop>false</ScaleCrop>
  <HeadingPairs>
    <vt:vector size="6" baseType="variant">
      <vt:variant>
        <vt:lpstr>Fonts Used</vt:lpstr>
      </vt:variant>
      <vt:variant>
        <vt:i4>7</vt:i4>
      </vt:variant>
      <vt:variant>
        <vt:lpstr>Design Template</vt:lpstr>
      </vt:variant>
      <vt:variant>
        <vt:i4>9</vt:i4>
      </vt:variant>
      <vt:variant>
        <vt:lpstr>Slide Titles</vt:lpstr>
      </vt:variant>
      <vt:variant>
        <vt:i4>15</vt:i4>
      </vt:variant>
    </vt:vector>
  </HeadingPairs>
  <TitlesOfParts>
    <vt:vector size="31" baseType="lpstr">
      <vt:lpstr>Rockwell</vt:lpstr>
      <vt:lpstr>Arial</vt:lpstr>
      <vt:lpstr>Wingdings 2</vt:lpstr>
      <vt:lpstr>Calibri</vt:lpstr>
      <vt:lpstr>Old English Text MT</vt:lpstr>
      <vt:lpstr>Times New Roman</vt:lpstr>
      <vt:lpstr>Arial Narrow</vt:lpstr>
      <vt:lpstr>Foundry</vt:lpstr>
      <vt:lpstr>Foundry</vt:lpstr>
      <vt:lpstr>Foundry</vt:lpstr>
      <vt:lpstr>Foundry</vt:lpstr>
      <vt:lpstr>Foundry</vt:lpstr>
      <vt:lpstr>Foundry</vt:lpstr>
      <vt:lpstr>Foundry</vt:lpstr>
      <vt:lpstr>Foundry</vt:lpstr>
      <vt:lpstr>Foundry</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Pilgrimage of Grace</dc:title>
  <dc:creator>HP Authorized Customer</dc:creator>
  <cp:lastModifiedBy>rmn</cp:lastModifiedBy>
  <cp:revision>24</cp:revision>
  <dcterms:created xsi:type="dcterms:W3CDTF">2009-03-14T12:33:24Z</dcterms:created>
  <dcterms:modified xsi:type="dcterms:W3CDTF">2009-03-16T14:52:08Z</dcterms:modified>
</cp:coreProperties>
</file>