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56" r:id="rId3"/>
    <p:sldId id="277" r:id="rId4"/>
    <p:sldId id="274" r:id="rId5"/>
    <p:sldId id="275" r:id="rId6"/>
    <p:sldId id="270" r:id="rId7"/>
    <p:sldId id="261" r:id="rId8"/>
    <p:sldId id="262" r:id="rId9"/>
    <p:sldId id="260" r:id="rId10"/>
    <p:sldId id="259" r:id="rId11"/>
    <p:sldId id="264" r:id="rId12"/>
    <p:sldId id="263" r:id="rId13"/>
    <p:sldId id="265" r:id="rId14"/>
    <p:sldId id="276" r:id="rId15"/>
    <p:sldId id="271" r:id="rId16"/>
    <p:sldId id="267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1C2C-815F-4469-AA1B-C176EA9F623E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4ACA9-1B27-49EF-8EC2-0B33378F5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9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ACA9-1B27-49EF-8EC2-0B33378F54DA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8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7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2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279DE-7945-4B33-BD3E-BE0F4B7339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1B2E3-5A15-4F73-9EC7-A22B94A8146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7540B-FCCD-41BB-AFC7-0A82CABD8F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E2D48-D32C-4C12-B927-59204AE139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BC0B3-7911-4091-85B6-CEA38B8F24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B6CD6-947E-4549-BA89-AD302A5D604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043538-514E-498B-9733-8DB1F3F75A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40A595-2B36-44E8-A4DF-C9AF2FEC1BC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53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968A0-D5AC-4320-9536-B72132AA571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D918-06BF-4039-80D3-37E4505130E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F356-B323-4D18-8E2C-674739B262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6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3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0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7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9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4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43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5DF6935-CA1F-48BC-8C44-BA381D37DBC1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01B31CA-0840-44AB-9DD8-70A40FE2DEB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worldgallery.co.uk/highres_images/worldgallery/3/5/35074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/>
          <a:lstStyle/>
          <a:p>
            <a:r>
              <a:rPr lang="en-GB" dirty="0" smtClean="0"/>
              <a:t>1547 - 1549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33384" y="692696"/>
            <a:ext cx="60772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Duke of Somerset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Protector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5431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82187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06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2575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5562600"/>
            <a:ext cx="259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An Act of Uniformity, 1549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038600" y="914400"/>
            <a:ext cx="441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All clergymen were required to use the new Book of Common Prayer.</a:t>
            </a:r>
          </a:p>
        </p:txBody>
      </p:sp>
    </p:spTree>
    <p:extLst>
      <p:ext uri="{BB962C8B-B14F-4D97-AF65-F5344CB8AC3E}">
        <p14:creationId xmlns:p14="http://schemas.microsoft.com/office/powerpoint/2010/main" val="30451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838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4953000"/>
            <a:ext cx="266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Book of Common Prayer, 1548, by Thomas Cranmer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63888" y="381000"/>
            <a:ext cx="5351512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Kept old rites of confession and extreme unction for the dying.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Priests still wore traditional </a:t>
            </a:r>
            <a:r>
              <a:rPr lang="en-US" sz="2800" dirty="0" smtClean="0"/>
              <a:t>vestments</a:t>
            </a:r>
            <a:endParaRPr lang="en-US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altar still railed off at the east end of the church.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But, participation by the congregation increased, supporting the Protestant doctrine of the priesthood of all believers.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And the Prayer Book took a Protestant view of the sacrament of the mass.</a:t>
            </a:r>
          </a:p>
        </p:txBody>
      </p:sp>
    </p:spTree>
    <p:extLst>
      <p:ext uri="{BB962C8B-B14F-4D97-AF65-F5344CB8AC3E}">
        <p14:creationId xmlns:p14="http://schemas.microsoft.com/office/powerpoint/2010/main" val="29274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629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5257800"/>
            <a:ext cx="754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Between 1547-51, the English economy faced both unemployment and inflation.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Rents tripled and enclosures inc</a:t>
            </a:r>
            <a:r>
              <a:rPr lang="en-US" sz="2400" dirty="0">
                <a:solidFill>
                  <a:srgbClr val="000000"/>
                </a:solidFill>
              </a:rPr>
              <a:t>reased.</a:t>
            </a:r>
          </a:p>
        </p:txBody>
      </p:sp>
    </p:spTree>
    <p:extLst>
      <p:ext uri="{BB962C8B-B14F-4D97-AF65-F5344CB8AC3E}">
        <p14:creationId xmlns:p14="http://schemas.microsoft.com/office/powerpoint/2010/main" val="347645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Vagrancy act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Somerset said that beggars should be branded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He also took their </a:t>
            </a:r>
            <a:r>
              <a:rPr lang="en-GB" dirty="0" err="1" smtClean="0"/>
              <a:t>childen</a:t>
            </a:r>
            <a:r>
              <a:rPr lang="en-GB" dirty="0" smtClean="0"/>
              <a:t> away and put them in enforced apprenticeship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12702"/>
            <a:ext cx="2083380" cy="27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908998" cy="26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7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8163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329953" y="1397000"/>
            <a:ext cx="426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Poor harvest, the plague, and overproduction increased the merchants’ problems.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The solution was to escape dependence on a single market.</a:t>
            </a:r>
          </a:p>
        </p:txBody>
      </p:sp>
    </p:spTree>
    <p:extLst>
      <p:ext uri="{BB962C8B-B14F-4D97-AF65-F5344CB8AC3E}">
        <p14:creationId xmlns:p14="http://schemas.microsoft.com/office/powerpoint/2010/main" val="38663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0292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4267200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/>
              <a:t>Ket’s</a:t>
            </a:r>
            <a:r>
              <a:rPr lang="en-US" sz="2400" dirty="0"/>
              <a:t> Rebellion, July 1549--an economic challenge to the Tudor monarc</a:t>
            </a:r>
            <a:r>
              <a:rPr lang="en-US" sz="2400" dirty="0">
                <a:solidFill>
                  <a:srgbClr val="000000"/>
                </a:solidFill>
              </a:rPr>
              <a:t>hy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/>
              <a:t>Demanded an end to enclosure of common lands, a reduction in rents, cuts in clerical incomes, and a clergyman in every parish.</a:t>
            </a:r>
          </a:p>
        </p:txBody>
      </p:sp>
    </p:spTree>
    <p:extLst>
      <p:ext uri="{BB962C8B-B14F-4D97-AF65-F5344CB8AC3E}">
        <p14:creationId xmlns:p14="http://schemas.microsoft.com/office/powerpoint/2010/main" val="46922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Duke?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Formerly historians interpreted Somerset’s apparent indecisiveness as conscience.</a:t>
            </a:r>
          </a:p>
          <a:p>
            <a:r>
              <a:rPr lang="en-GB" dirty="0" smtClean="0"/>
              <a:t>But in the 1970’s Bush showed, “the good duke” was in fact an obsessive warlord, who hurt the poor with his taxation and vagrancy laws and ruled without </a:t>
            </a:r>
            <a:r>
              <a:rPr lang="en-GB" smtClean="0"/>
              <a:t>consulting others.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3115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2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Somerset ruled by proclamation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1"/>
            <a:ext cx="8003232" cy="18288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When Parliament was not sitting acts could be introduced as a result of a royal proclamation as long as they did not infringe on acts already on the statue book. The Proclamation Act stated that such proclamations had to be obeyed. This had been a concern to Parliament as it gave the opportunity for a monarch to rule without it. Henry averaged six a year while each year there were nineteen in Edward’s reign. Over half of these</a:t>
            </a:r>
            <a:r>
              <a:rPr lang="en-GB" dirty="0">
                <a:solidFill>
                  <a:srgbClr val="FF0000"/>
                </a:solidFill>
              </a:rPr>
              <a:t>, seventy-seven, were issued by Somerset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378943" cy="284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99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Foreign Policy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With a hostile France and unpredictable Scotland, Henry had left a dangerous situation – for his son.</a:t>
            </a:r>
          </a:p>
          <a:p>
            <a:r>
              <a:rPr lang="en-GB" dirty="0" smtClean="0"/>
              <a:t>Somerset thought he should marry Edward to the  5 year old Mary, Queen of Scots.</a:t>
            </a:r>
            <a:endParaRPr lang="en-GB" dirty="0"/>
          </a:p>
        </p:txBody>
      </p:sp>
      <p:pic>
        <p:nvPicPr>
          <p:cNvPr id="1026" name="Picture 2" descr="Mary Queen of Scots (Restrike Etching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628900" cy="381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49817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Battle of Pinkie Clough – “rough wooing”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764704"/>
            <a:ext cx="4464496" cy="6336704"/>
          </a:xfrm>
        </p:spPr>
        <p:txBody>
          <a:bodyPr>
            <a:normAutofit/>
          </a:bodyPr>
          <a:lstStyle/>
          <a:p>
            <a:r>
              <a:rPr lang="en-GB" dirty="0" smtClean="0"/>
              <a:t>Somerset beat the Scots in battle, but he couldn’t afford to keep the country garrisoned.</a:t>
            </a:r>
          </a:p>
          <a:p>
            <a:r>
              <a:rPr lang="en-GB" dirty="0" smtClean="0"/>
              <a:t>His Scottish campaign cost £2.5 million  when England was already broke after Henry’s  war against France.</a:t>
            </a:r>
          </a:p>
          <a:p>
            <a:r>
              <a:rPr lang="en-GB" dirty="0" smtClean="0"/>
              <a:t>France came to Scotland’s aid!!</a:t>
            </a:r>
          </a:p>
          <a:p>
            <a:endParaRPr lang="en-GB" dirty="0"/>
          </a:p>
        </p:txBody>
      </p:sp>
      <p:pic>
        <p:nvPicPr>
          <p:cNvPr id="44034" name="Picture 2" descr="http://history.wdgordon.com/photos/pin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536505" cy="3867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3910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3124200"/>
            <a:ext cx="7924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/>
              <a:t>Somerset stretched the nation’s finances to the limit, so to </a:t>
            </a:r>
            <a:r>
              <a:rPr lang="en-US" sz="2400" dirty="0"/>
              <a:t>raise </a:t>
            </a:r>
            <a:r>
              <a:rPr lang="en-US" sz="2400" dirty="0" smtClean="0"/>
              <a:t>funds, Somerset, </a:t>
            </a:r>
            <a:r>
              <a:rPr lang="en-US" sz="2400" dirty="0"/>
              <a:t>authorized the debasement of the </a:t>
            </a:r>
            <a:r>
              <a:rPr lang="en-US" sz="2400" dirty="0" smtClean="0"/>
              <a:t>coinage as Henry had also done.</a:t>
            </a:r>
            <a:endParaRPr lang="en-US" sz="2400" dirty="0"/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/>
              <a:t>Although </a:t>
            </a:r>
            <a:r>
              <a:rPr lang="en-US" sz="2400" dirty="0"/>
              <a:t>at first, the resulting inflation meant lower prices for English wool, ultimately debasement hurt English </a:t>
            </a:r>
            <a:r>
              <a:rPr lang="en-US" sz="2400" dirty="0" smtClean="0"/>
              <a:t>trade and caused rampant inflation.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9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665538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0" y="533400"/>
            <a:ext cx="42672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Edward Seymour fostered the </a:t>
            </a:r>
            <a:r>
              <a:rPr lang="en-US" sz="2800" b="1" dirty="0">
                <a:solidFill>
                  <a:srgbClr val="FF0000"/>
                </a:solidFill>
              </a:rPr>
              <a:t>introduction of Protestantism </a:t>
            </a:r>
            <a:r>
              <a:rPr lang="en-US" sz="2800" dirty="0"/>
              <a:t>by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1.  Allowing the free circulation of Protestant ideas.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2.  </a:t>
            </a:r>
            <a:r>
              <a:rPr lang="en-US" sz="2800" dirty="0" smtClean="0"/>
              <a:t>Closing </a:t>
            </a:r>
            <a:r>
              <a:rPr lang="en-US" sz="2800" dirty="0"/>
              <a:t>the </a:t>
            </a:r>
            <a:r>
              <a:rPr lang="en-US" sz="2800" dirty="0" smtClean="0"/>
              <a:t>chantries and insisting that purgatory was a fiction.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3.  Allowing the introduction of the first Book of Common Prayer.</a:t>
            </a:r>
          </a:p>
        </p:txBody>
      </p:sp>
    </p:spTree>
    <p:extLst>
      <p:ext uri="{BB962C8B-B14F-4D97-AF65-F5344CB8AC3E}">
        <p14:creationId xmlns:p14="http://schemas.microsoft.com/office/powerpoint/2010/main" val="4824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4800"/>
            <a:ext cx="4611216" cy="310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536" y="3501009"/>
            <a:ext cx="874846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Chantry Act of 1547 dissolved 2374 chantries, affecting 90 colleges, 110 hospitals and almshouses, and all the religious guilds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The result was to lessen the role of the Church in society--private citizens </a:t>
            </a:r>
            <a:r>
              <a:rPr lang="en-US" sz="2800" dirty="0" err="1" smtClean="0"/>
              <a:t>refound</a:t>
            </a:r>
            <a:r>
              <a:rPr lang="en-US" sz="2800" dirty="0" smtClean="0"/>
              <a:t> </a:t>
            </a:r>
            <a:r>
              <a:rPr lang="en-US" sz="2800" dirty="0"/>
              <a:t>the schools, towns took over the hospitals and almshouses, and the religious guilds, which had promoted the veneration of saints, disappeared.</a:t>
            </a:r>
          </a:p>
        </p:txBody>
      </p:sp>
    </p:spTree>
    <p:extLst>
      <p:ext uri="{BB962C8B-B14F-4D97-AF65-F5344CB8AC3E}">
        <p14:creationId xmlns:p14="http://schemas.microsoft.com/office/powerpoint/2010/main" val="37577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4893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57912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 chantry in Winchester Cathedral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14800" y="838200"/>
            <a:ext cx="4800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 chantry was an endowment given to a cathedral, a university, a hospital, or a monastery that provided an income to support priests who would say masses for the soul of the deceased donor.</a:t>
            </a:r>
          </a:p>
        </p:txBody>
      </p:sp>
    </p:spTree>
    <p:extLst>
      <p:ext uri="{BB962C8B-B14F-4D97-AF65-F5344CB8AC3E}">
        <p14:creationId xmlns:p14="http://schemas.microsoft.com/office/powerpoint/2010/main" val="25642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30676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5334000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Swiss theologian Ulrich Zwingli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51920" y="116632"/>
            <a:ext cx="4896544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Repeal of the laws against heresy </a:t>
            </a:r>
            <a:r>
              <a:rPr lang="en-US" sz="2800" dirty="0"/>
              <a:t>meant that Protestant reformers brought the more extreme Protestant ideas from the Continent into Britain.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Instead of decreasing religious disagreements, repeal of the heresy laws increased religious </a:t>
            </a:r>
            <a:r>
              <a:rPr lang="en-US" sz="2800" dirty="0" smtClean="0"/>
              <a:t>arguments and chaotic scenes on the streets.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People had been used to order and this worried them.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54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694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Elemental</vt:lpstr>
      <vt:lpstr>PowerPoint Presentation</vt:lpstr>
      <vt:lpstr>Somerset ruled by proclamation</vt:lpstr>
      <vt:lpstr>Foreign Policy </vt:lpstr>
      <vt:lpstr>Battle of Pinkie Clough – “rough wooing”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Vagrancy act</vt:lpstr>
      <vt:lpstr>PowerPoint Presentation</vt:lpstr>
      <vt:lpstr>PowerPoint Presentation</vt:lpstr>
      <vt:lpstr>Good Duke?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M Nixon</dc:creator>
  <cp:lastModifiedBy>Andrew Nixon</cp:lastModifiedBy>
  <cp:revision>15</cp:revision>
  <dcterms:created xsi:type="dcterms:W3CDTF">2011-11-08T15:29:00Z</dcterms:created>
  <dcterms:modified xsi:type="dcterms:W3CDTF">2014-11-17T20:31:29Z</dcterms:modified>
</cp:coreProperties>
</file>