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Lst>
  <p:notesMasterIdLst>
    <p:notesMasterId r:id="rId8"/>
  </p:notesMasterIdLst>
  <p:sldIdLst>
    <p:sldId id="269" r:id="rId2"/>
    <p:sldId id="275" r:id="rId3"/>
    <p:sldId id="274" r:id="rId4"/>
    <p:sldId id="268" r:id="rId5"/>
    <p:sldId id="276" r:id="rId6"/>
    <p:sldId id="277"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29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862D8A-FF20-45BF-B5C5-FF11A8A2F53F}" type="datetimeFigureOut">
              <a:rPr lang="en-GB" smtClean="0"/>
              <a:pPr/>
              <a:t>31/03/2016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E8788E-42EF-4242-80B4-A477B0946552}" type="slidenum">
              <a:rPr lang="en-GB" smtClean="0"/>
              <a:pPr/>
              <a:t>‹#›</a:t>
            </a:fld>
            <a:endParaRPr lang="en-GB"/>
          </a:p>
        </p:txBody>
      </p:sp>
    </p:spTree>
    <p:extLst>
      <p:ext uri="{BB962C8B-B14F-4D97-AF65-F5344CB8AC3E}">
        <p14:creationId xmlns:p14="http://schemas.microsoft.com/office/powerpoint/2010/main" val="3065642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Principally we are</a:t>
            </a:r>
            <a:r>
              <a:rPr lang="en-US" baseline="0" dirty="0" smtClean="0"/>
              <a:t> looking to see what the impact of changes was on the </a:t>
            </a:r>
            <a:r>
              <a:rPr lang="en-US" baseline="0" smtClean="0"/>
              <a:t>monarch’s power</a:t>
            </a:r>
            <a:endParaRPr lang="en-GB"/>
          </a:p>
        </p:txBody>
      </p:sp>
      <p:sp>
        <p:nvSpPr>
          <p:cNvPr id="4" name="Slide Number Placeholder 3"/>
          <p:cNvSpPr>
            <a:spLocks noGrp="1"/>
          </p:cNvSpPr>
          <p:nvPr>
            <p:ph type="sldNum" sz="quarter" idx="10"/>
          </p:nvPr>
        </p:nvSpPr>
        <p:spPr/>
        <p:txBody>
          <a:bodyPr/>
          <a:lstStyle/>
          <a:p>
            <a:fld id="{0EE8788E-42EF-4242-80B4-A477B0946552}" type="slidenum">
              <a:rPr lang="en-GB" smtClean="0"/>
              <a:pPr/>
              <a:t>3</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F6024C10-7DF9-48A7-81D7-66F831BBE560}" type="datetimeFigureOut">
              <a:rPr lang="en-US" smtClean="0"/>
              <a:pPr/>
              <a:t>3/31/2016</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11" name="Slide Number Placeholder 10"/>
          <p:cNvSpPr>
            <a:spLocks noGrp="1"/>
          </p:cNvSpPr>
          <p:nvPr>
            <p:ph type="sldNum" sz="quarter" idx="12"/>
          </p:nvPr>
        </p:nvSpPr>
        <p:spPr/>
        <p:txBody>
          <a:bodyPr/>
          <a:lstStyle>
            <a:extLst/>
          </a:lstStyle>
          <a:p>
            <a:fld id="{C129B4E3-A0A6-4F74-A1DB-4E8600916155}"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6024C10-7DF9-48A7-81D7-66F831BBE560}" type="datetimeFigureOut">
              <a:rPr lang="en-US" smtClean="0"/>
              <a:pPr/>
              <a:t>3/31/2016</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C129B4E3-A0A6-4F74-A1DB-4E8600916155}"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6024C10-7DF9-48A7-81D7-66F831BBE560}" type="datetimeFigureOut">
              <a:rPr lang="en-US" smtClean="0"/>
              <a:pPr/>
              <a:t>3/31/2016</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C129B4E3-A0A6-4F74-A1DB-4E8600916155}" type="slidenum">
              <a:rPr lang="en-GB" smtClean="0"/>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a:xfrm>
            <a:off x="457200" y="6251575"/>
            <a:ext cx="2133600" cy="476250"/>
          </a:xfrm>
        </p:spPr>
        <p:txBody>
          <a:bodyPr/>
          <a:lstStyle>
            <a:lvl1pPr>
              <a:defRPr/>
            </a:lvl1pPr>
          </a:lstStyle>
          <a:p>
            <a:endParaRPr lang="en-US"/>
          </a:p>
        </p:txBody>
      </p:sp>
      <p:sp>
        <p:nvSpPr>
          <p:cNvPr id="6" name="Slide Number Placeholder 5"/>
          <p:cNvSpPr>
            <a:spLocks noGrp="1"/>
          </p:cNvSpPr>
          <p:nvPr>
            <p:ph type="sldNum" sz="quarter" idx="11"/>
          </p:nvPr>
        </p:nvSpPr>
        <p:spPr>
          <a:xfrm>
            <a:off x="6553200" y="6248400"/>
            <a:ext cx="2133600" cy="476250"/>
          </a:xfrm>
        </p:spPr>
        <p:txBody>
          <a:bodyPr/>
          <a:lstStyle>
            <a:lvl1pPr>
              <a:defRPr/>
            </a:lvl1pPr>
          </a:lstStyle>
          <a:p>
            <a:fld id="{B5312591-5F91-457D-82BF-6E3AFC9A72CB}" type="slidenum">
              <a:rPr lang="en-US"/>
              <a:pPr/>
              <a:t>‹#›</a:t>
            </a:fld>
            <a:endParaRPr lang="en-US"/>
          </a:p>
        </p:txBody>
      </p:sp>
      <p:sp>
        <p:nvSpPr>
          <p:cNvPr id="7" name="Footer Placeholder 6"/>
          <p:cNvSpPr>
            <a:spLocks noGrp="1"/>
          </p:cNvSpPr>
          <p:nvPr>
            <p:ph type="ftr" sz="quarter" idx="12"/>
          </p:nvPr>
        </p:nvSpPr>
        <p:spPr>
          <a:xfrm>
            <a:off x="3124200" y="6248400"/>
            <a:ext cx="2895600" cy="476250"/>
          </a:xfrm>
        </p:spPr>
        <p:txBody>
          <a:bodyPr/>
          <a:lstStyle>
            <a:lvl1pPr>
              <a:defRPr/>
            </a:lvl1p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6024C10-7DF9-48A7-81D7-66F831BBE560}" type="datetimeFigureOut">
              <a:rPr lang="en-US" smtClean="0"/>
              <a:pPr/>
              <a:t>3/31/2016</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C129B4E3-A0A6-4F74-A1DB-4E8600916155}"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6024C10-7DF9-48A7-81D7-66F831BBE560}" type="datetimeFigureOut">
              <a:rPr lang="en-US" smtClean="0"/>
              <a:pPr/>
              <a:t>3/31/2016</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C129B4E3-A0A6-4F74-A1DB-4E8600916155}"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6024C10-7DF9-48A7-81D7-66F831BBE560}" type="datetimeFigureOut">
              <a:rPr lang="en-US" smtClean="0"/>
              <a:pPr/>
              <a:t>3/31/2016</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C129B4E3-A0A6-4F74-A1DB-4E8600916155}"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6024C10-7DF9-48A7-81D7-66F831BBE560}" type="datetimeFigureOut">
              <a:rPr lang="en-US" smtClean="0"/>
              <a:pPr/>
              <a:t>3/31/2016</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C129B4E3-A0A6-4F74-A1DB-4E8600916155}"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6024C10-7DF9-48A7-81D7-66F831BBE560}" type="datetimeFigureOut">
              <a:rPr lang="en-US" smtClean="0"/>
              <a:pPr/>
              <a:t>3/31/2016</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C129B4E3-A0A6-4F74-A1DB-4E8600916155}"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F6024C10-7DF9-48A7-81D7-66F831BBE560}" type="datetimeFigureOut">
              <a:rPr lang="en-US" smtClean="0"/>
              <a:pPr/>
              <a:t>3/31/2016</a:t>
            </a:fld>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C129B4E3-A0A6-4F74-A1DB-4E8600916155}"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6024C10-7DF9-48A7-81D7-66F831BBE560}" type="datetimeFigureOut">
              <a:rPr lang="en-US" smtClean="0"/>
              <a:pPr/>
              <a:t>3/31/2016</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C129B4E3-A0A6-4F74-A1DB-4E8600916155}"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6024C10-7DF9-48A7-81D7-66F831BBE560}" type="datetimeFigureOut">
              <a:rPr lang="en-US" smtClean="0"/>
              <a:pPr/>
              <a:t>3/31/2016</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C129B4E3-A0A6-4F74-A1DB-4E8600916155}" type="slidenum">
              <a:rPr lang="en-GB" smtClean="0"/>
              <a:pPr/>
              <a:t>‹#›</a:t>
            </a:fld>
            <a:endParaRPr lang="en-GB"/>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F6024C10-7DF9-48A7-81D7-66F831BBE560}" type="datetimeFigureOut">
              <a:rPr lang="en-US" smtClean="0"/>
              <a:pPr/>
              <a:t>3/31/2016</a:t>
            </a:fld>
            <a:endParaRPr lang="en-GB"/>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GB"/>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C129B4E3-A0A6-4F74-A1DB-4E8600916155}"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9" r:id="rId12"/>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Mary I – 1553 - 1558</a:t>
            </a:r>
            <a:endParaRPr lang="en-GB" dirty="0"/>
          </a:p>
        </p:txBody>
      </p:sp>
      <p:sp>
        <p:nvSpPr>
          <p:cNvPr id="3" name="Content Placeholder 2"/>
          <p:cNvSpPr>
            <a:spLocks noGrp="1"/>
          </p:cNvSpPr>
          <p:nvPr>
            <p:ph sz="half" idx="1"/>
          </p:nvPr>
        </p:nvSpPr>
        <p:spPr>
          <a:xfrm>
            <a:off x="457200" y="1600201"/>
            <a:ext cx="8115328" cy="1684783"/>
          </a:xfrm>
        </p:spPr>
        <p:txBody>
          <a:bodyPr>
            <a:normAutofit/>
          </a:bodyPr>
          <a:lstStyle/>
          <a:p>
            <a:r>
              <a:rPr lang="en-GB" dirty="0" smtClean="0"/>
              <a:t>The first </a:t>
            </a:r>
            <a:r>
              <a:rPr lang="en-GB" smtClean="0"/>
              <a:t>English queen to rule.</a:t>
            </a:r>
            <a:endParaRPr lang="en-GB" dirty="0" smtClean="0"/>
          </a:p>
          <a:p>
            <a:r>
              <a:rPr lang="en-GB" dirty="0" smtClean="0"/>
              <a:t>Was she a disaster or has she been unfairly judged?</a:t>
            </a:r>
            <a:endParaRPr lang="en-GB" dirty="0"/>
          </a:p>
        </p:txBody>
      </p:sp>
      <p:pic>
        <p:nvPicPr>
          <p:cNvPr id="4098" name="Picture 2" descr="http://1.bp.blogspot.com/_8hred7SMI_Y/SX8GbuQZj9I/AAAAAAAAABI/qgjPEZ69O2g/s320/Riot_against_Anglican_prayer_book_1637.jpg"/>
          <p:cNvPicPr>
            <a:picLocks noChangeAspect="1" noChangeArrowheads="1"/>
          </p:cNvPicPr>
          <p:nvPr/>
        </p:nvPicPr>
        <p:blipFill>
          <a:blip r:embed="rId2" cstate="print"/>
          <a:srcRect t="21479"/>
          <a:stretch>
            <a:fillRect/>
          </a:stretch>
        </p:blipFill>
        <p:spPr bwMode="auto">
          <a:xfrm>
            <a:off x="2411760" y="3933056"/>
            <a:ext cx="3903467" cy="1992284"/>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LBJ affair</a:t>
            </a:r>
            <a:endParaRPr lang="en-GB" dirty="0"/>
          </a:p>
        </p:txBody>
      </p:sp>
      <p:sp>
        <p:nvSpPr>
          <p:cNvPr id="4" name="Text Placeholder 3"/>
          <p:cNvSpPr>
            <a:spLocks noGrp="1"/>
          </p:cNvSpPr>
          <p:nvPr>
            <p:ph type="body" sz="half" idx="2"/>
          </p:nvPr>
        </p:nvSpPr>
        <p:spPr>
          <a:xfrm>
            <a:off x="4648200" y="692696"/>
            <a:ext cx="3956248" cy="5400599"/>
          </a:xfrm>
        </p:spPr>
        <p:txBody>
          <a:bodyPr>
            <a:normAutofit/>
          </a:bodyPr>
          <a:lstStyle/>
          <a:p>
            <a:pPr>
              <a:buNone/>
            </a:pPr>
            <a:endParaRPr lang="en-US" b="1" dirty="0" smtClean="0">
              <a:solidFill>
                <a:srgbClr val="7030A0"/>
              </a:solidFill>
            </a:endParaRPr>
          </a:p>
          <a:p>
            <a:r>
              <a:rPr lang="en-US" b="1" dirty="0" smtClean="0">
                <a:solidFill>
                  <a:srgbClr val="7030A0"/>
                </a:solidFill>
              </a:rPr>
              <a:t>Mary’s counter </a:t>
            </a:r>
            <a:r>
              <a:rPr lang="en-US" b="1" dirty="0" smtClean="0">
                <a:solidFill>
                  <a:srgbClr val="7030A0"/>
                </a:solidFill>
              </a:rPr>
              <a:t>coup against Lady Jane Grey demonstrated that the country was not universally Protestant.</a:t>
            </a:r>
            <a:r>
              <a:rPr lang="en-GB" b="1" dirty="0" smtClean="0">
                <a:solidFill>
                  <a:srgbClr val="7030A0"/>
                </a:solidFill>
              </a:rPr>
              <a:t> </a:t>
            </a:r>
            <a:endParaRPr lang="en-GB" b="1" dirty="0">
              <a:solidFill>
                <a:srgbClr val="7030A0"/>
              </a:solidFill>
            </a:endParaRPr>
          </a:p>
        </p:txBody>
      </p:sp>
      <p:pic>
        <p:nvPicPr>
          <p:cNvPr id="21506" name="Picture 2" descr="http://ecx.images-amazon.com/images/I/510G3D8S51L._SL500_AA300_.jpg"/>
          <p:cNvPicPr>
            <a:picLocks noChangeAspect="1" noChangeArrowheads="1"/>
          </p:cNvPicPr>
          <p:nvPr/>
        </p:nvPicPr>
        <p:blipFill>
          <a:blip r:embed="rId2" cstate="print"/>
          <a:srcRect l="17640" r="24401"/>
          <a:stretch>
            <a:fillRect/>
          </a:stretch>
        </p:blipFill>
        <p:spPr bwMode="auto">
          <a:xfrm>
            <a:off x="1115616" y="1479205"/>
            <a:ext cx="2465614" cy="4254051"/>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0688"/>
            <a:ext cx="4320480" cy="1368152"/>
          </a:xfrm>
        </p:spPr>
        <p:txBody>
          <a:bodyPr>
            <a:normAutofit fontScale="90000"/>
          </a:bodyPr>
          <a:lstStyle/>
          <a:p>
            <a:r>
              <a:rPr lang="en-GB" dirty="0" smtClean="0"/>
              <a:t/>
            </a:r>
            <a:br>
              <a:rPr lang="en-GB" dirty="0" smtClean="0"/>
            </a:br>
            <a:r>
              <a:rPr lang="en-GB" dirty="0" smtClean="0"/>
              <a:t/>
            </a:r>
            <a:br>
              <a:rPr lang="en-GB" dirty="0" smtClean="0"/>
            </a:br>
            <a:r>
              <a:rPr lang="en-GB" dirty="0" smtClean="0"/>
              <a:t/>
            </a:r>
            <a:br>
              <a:rPr lang="en-GB" dirty="0" smtClean="0"/>
            </a:br>
            <a:r>
              <a:rPr lang="en-GB" dirty="0" smtClean="0"/>
              <a:t>Religion under Mary</a:t>
            </a:r>
            <a:endParaRPr lang="en-GB" dirty="0"/>
          </a:p>
        </p:txBody>
      </p:sp>
      <p:pic>
        <p:nvPicPr>
          <p:cNvPr id="4" name="Picture 3" descr="http://upload.wikimedia.org/wikipedia/commons/2/29/Joseph_Martin_Kronheim_-_Foxe's_Book_of_Martyrs_Plate_VII_-_Death_of_Cranmer.jpg"/>
          <p:cNvPicPr>
            <a:picLocks noChangeAspect="1" noChangeArrowheads="1"/>
          </p:cNvPicPr>
          <p:nvPr/>
        </p:nvPicPr>
        <p:blipFill>
          <a:blip r:embed="rId3" cstate="print"/>
          <a:srcRect/>
          <a:stretch>
            <a:fillRect/>
          </a:stretch>
        </p:blipFill>
        <p:spPr bwMode="auto">
          <a:xfrm>
            <a:off x="5004048" y="980728"/>
            <a:ext cx="3082495" cy="4391228"/>
          </a:xfrm>
          <a:prstGeom prst="rect">
            <a:avLst/>
          </a:prstGeom>
          <a:noFill/>
        </p:spPr>
      </p:pic>
      <p:sp>
        <p:nvSpPr>
          <p:cNvPr id="3" name="TextBox 2"/>
          <p:cNvSpPr txBox="1"/>
          <p:nvPr/>
        </p:nvSpPr>
        <p:spPr>
          <a:xfrm>
            <a:off x="611560" y="2132856"/>
            <a:ext cx="3600400" cy="2031325"/>
          </a:xfrm>
          <a:prstGeom prst="rect">
            <a:avLst/>
          </a:prstGeom>
          <a:noFill/>
        </p:spPr>
        <p:txBody>
          <a:bodyPr wrap="square" rtlCol="0">
            <a:spAutoFit/>
          </a:bodyPr>
          <a:lstStyle/>
          <a:p>
            <a:r>
              <a:rPr lang="en-GB" dirty="0" smtClean="0"/>
              <a:t>Mary is renowned for her 285 burnings.  Cruel and unsuccessful this has tarnished her reputation.  We must examine this and see if there is anything that can be said for her side?</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39784"/>
          </a:xfrm>
        </p:spPr>
        <p:txBody>
          <a:bodyPr>
            <a:normAutofit fontScale="90000"/>
          </a:bodyPr>
          <a:lstStyle/>
          <a:p>
            <a:r>
              <a:rPr lang="en-GB" dirty="0" smtClean="0"/>
              <a:t>Anglo-Spanish relations, 1553-58.</a:t>
            </a:r>
            <a:endParaRPr lang="en-GB" dirty="0"/>
          </a:p>
        </p:txBody>
      </p:sp>
      <p:pic>
        <p:nvPicPr>
          <p:cNvPr id="5122" name="Picture 2" descr="http://www.tudorplace.com.ar/images/MaryPhillip01.jpg"/>
          <p:cNvPicPr>
            <a:picLocks noChangeAspect="1" noChangeArrowheads="1"/>
          </p:cNvPicPr>
          <p:nvPr/>
        </p:nvPicPr>
        <p:blipFill>
          <a:blip r:embed="rId2" cstate="print"/>
          <a:srcRect/>
          <a:stretch>
            <a:fillRect/>
          </a:stretch>
        </p:blipFill>
        <p:spPr bwMode="auto">
          <a:xfrm>
            <a:off x="827584" y="1412776"/>
            <a:ext cx="2985276" cy="3719907"/>
          </a:xfrm>
          <a:prstGeom prst="rect">
            <a:avLst/>
          </a:prstGeom>
          <a:noFill/>
        </p:spPr>
      </p:pic>
      <p:sp>
        <p:nvSpPr>
          <p:cNvPr id="6" name="Rectangle 5"/>
          <p:cNvSpPr/>
          <p:nvPr/>
        </p:nvSpPr>
        <p:spPr>
          <a:xfrm>
            <a:off x="4067944" y="1340768"/>
            <a:ext cx="4536504" cy="4524315"/>
          </a:xfrm>
          <a:prstGeom prst="rect">
            <a:avLst/>
          </a:prstGeom>
        </p:spPr>
        <p:txBody>
          <a:bodyPr wrap="square">
            <a:spAutoFit/>
          </a:bodyPr>
          <a:lstStyle/>
          <a:p>
            <a:r>
              <a:rPr lang="en-GB" sz="3200" dirty="0" smtClean="0">
                <a:solidFill>
                  <a:srgbClr val="7030A0"/>
                </a:solidFill>
              </a:rPr>
              <a:t>Mary felt her first job was to marry, but this wasn’t simple for a ruling Queen at time when men dominated women. What was the </a:t>
            </a:r>
            <a:r>
              <a:rPr lang="en-GB" sz="3200" dirty="0" smtClean="0">
                <a:solidFill>
                  <a:srgbClr val="7030A0"/>
                </a:solidFill>
              </a:rPr>
              <a:t>impact of Mary’s marriage to </a:t>
            </a:r>
            <a:r>
              <a:rPr lang="en-GB" sz="3200" dirty="0" smtClean="0">
                <a:solidFill>
                  <a:srgbClr val="7030A0"/>
                </a:solidFill>
              </a:rPr>
              <a:t>Philip of Spain? </a:t>
            </a:r>
            <a:endParaRPr lang="en-GB" sz="3200" dirty="0">
              <a:solidFill>
                <a:srgbClr val="7030A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Wyatt rebellion</a:t>
            </a:r>
            <a:endParaRPr lang="en-GB" dirty="0"/>
          </a:p>
        </p:txBody>
      </p:sp>
      <p:sp>
        <p:nvSpPr>
          <p:cNvPr id="3" name="Content Placeholder 2"/>
          <p:cNvSpPr>
            <a:spLocks noGrp="1"/>
          </p:cNvSpPr>
          <p:nvPr>
            <p:ph sz="half" idx="1"/>
          </p:nvPr>
        </p:nvSpPr>
        <p:spPr>
          <a:xfrm>
            <a:off x="457200" y="1600200"/>
            <a:ext cx="4258816" cy="4853136"/>
          </a:xfrm>
        </p:spPr>
        <p:txBody>
          <a:bodyPr>
            <a:normAutofit lnSpcReduction="10000"/>
          </a:bodyPr>
          <a:lstStyle/>
          <a:p>
            <a:r>
              <a:rPr lang="en-US" dirty="0" smtClean="0"/>
              <a:t>How serious was this rebellion and can it be said to be caused by religion or xenophobia</a:t>
            </a:r>
            <a:r>
              <a:rPr lang="en-US" dirty="0" smtClean="0"/>
              <a:t>?</a:t>
            </a:r>
          </a:p>
          <a:p>
            <a:r>
              <a:rPr lang="en-US" dirty="0" smtClean="0"/>
              <a:t>Mary seems to have done a very inspiring job preventing the rebels from entering London.</a:t>
            </a:r>
            <a:endParaRPr lang="en-GB" dirty="0"/>
          </a:p>
        </p:txBody>
      </p:sp>
      <p:pic>
        <p:nvPicPr>
          <p:cNvPr id="22530" name="Picture 2" descr="http://www.family-ancestry.co.uk/cgi-bin/globel/images/site/tudor-england-rebellions-thomas_wyatt_junior.jpg"/>
          <p:cNvPicPr>
            <a:picLocks noChangeAspect="1" noChangeArrowheads="1"/>
          </p:cNvPicPr>
          <p:nvPr/>
        </p:nvPicPr>
        <p:blipFill>
          <a:blip r:embed="rId2" cstate="print"/>
          <a:srcRect/>
          <a:stretch>
            <a:fillRect/>
          </a:stretch>
        </p:blipFill>
        <p:spPr bwMode="auto">
          <a:xfrm>
            <a:off x="5004048" y="2204864"/>
            <a:ext cx="2695575" cy="28575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Mary’s capacity to govern</a:t>
            </a:r>
            <a:endParaRPr lang="en-GB" dirty="0"/>
          </a:p>
        </p:txBody>
      </p:sp>
      <p:sp>
        <p:nvSpPr>
          <p:cNvPr id="3" name="Content Placeholder 2"/>
          <p:cNvSpPr>
            <a:spLocks noGrp="1"/>
          </p:cNvSpPr>
          <p:nvPr>
            <p:ph sz="half" idx="1"/>
          </p:nvPr>
        </p:nvSpPr>
        <p:spPr/>
        <p:txBody>
          <a:bodyPr/>
          <a:lstStyle/>
          <a:p>
            <a:r>
              <a:rPr lang="en-US" dirty="0" smtClean="0"/>
              <a:t>There is a historical debate about how poorly (or not) Mary governed.</a:t>
            </a:r>
          </a:p>
          <a:p>
            <a:r>
              <a:rPr lang="en-US" dirty="0" smtClean="0"/>
              <a:t>Does she deserve the title, </a:t>
            </a:r>
            <a:r>
              <a:rPr lang="en-US" smtClean="0"/>
              <a:t>‘bloody Mary’?</a:t>
            </a:r>
            <a:endParaRPr lang="en-GB" dirty="0"/>
          </a:p>
        </p:txBody>
      </p:sp>
      <p:pic>
        <p:nvPicPr>
          <p:cNvPr id="23554" name="Picture 2" descr="http://upload.wikimedia.org/wikipedia/commons/a/ab/Mary1_by_Eworth_2.jpg"/>
          <p:cNvPicPr>
            <a:picLocks noChangeAspect="1" noChangeArrowheads="1"/>
          </p:cNvPicPr>
          <p:nvPr/>
        </p:nvPicPr>
        <p:blipFill>
          <a:blip r:embed="rId2" cstate="print"/>
          <a:srcRect/>
          <a:stretch>
            <a:fillRect/>
          </a:stretch>
        </p:blipFill>
        <p:spPr bwMode="auto">
          <a:xfrm>
            <a:off x="4499992" y="1340768"/>
            <a:ext cx="3327918" cy="4430291"/>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883</TotalTime>
  <Words>202</Words>
  <Application>Microsoft Office PowerPoint</Application>
  <PresentationFormat>On-screen Show (4:3)</PresentationFormat>
  <Paragraphs>18</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Aspect</vt:lpstr>
      <vt:lpstr>Mary I – 1553 - 1558</vt:lpstr>
      <vt:lpstr>The LBJ affair</vt:lpstr>
      <vt:lpstr>   Religion under Mary</vt:lpstr>
      <vt:lpstr>Anglo-Spanish relations, 1553-58.</vt:lpstr>
      <vt:lpstr>The Wyatt rebellion</vt:lpstr>
      <vt:lpstr>Mary’s capacity to govern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Henry VIII</dc:title>
  <dc:creator>HP Authorized Customer</dc:creator>
  <cp:lastModifiedBy>Andrew Nixon</cp:lastModifiedBy>
  <cp:revision>41</cp:revision>
  <dcterms:created xsi:type="dcterms:W3CDTF">2008-01-01T19:01:19Z</dcterms:created>
  <dcterms:modified xsi:type="dcterms:W3CDTF">2016-03-31T07:55:23Z</dcterms:modified>
</cp:coreProperties>
</file>