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charset="0"/>
              </a:endParaRPr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fld id="{F8B8C3F0-22B2-443A-A504-797E0179A67D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9968A7-53F7-48B1-8FE0-AADE398A8E0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46F9D1-4E55-4115-A24F-B6506A05875B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3850F-5A96-4445-BC54-BB9E3671D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98C1F9-C243-4F57-AF1B-F980936C4E58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4CD10-B022-4583-92F2-EDD253E540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A29296-2933-4FE3-AF7D-1E17216D1753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21B9E-247C-419D-ABAF-ED4AE5A045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22E9C-00E9-44BE-B95E-C63F6B8421C0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E409D-923B-475C-B917-D517678CFC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40367-995E-4052-AE88-C83843ED80D0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7BEE3-765E-4C8B-8362-B64CCB18D9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23D55-4648-4669-A7B9-0CF3750C33F5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AF9D6-B098-4C03-B71B-2091D301FF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9446B3-0C06-45C7-A203-7A3AE0F87D44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F1D48-67C7-43ED-9A1D-F3540E6E2FA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0C20C-01C2-4757-BFB6-AEA12E36599B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BB178-0431-4DF4-86B9-F4FE04A563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913CCB-0EA8-42E6-B6BD-DEAA2E8A6D53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3B32-00DF-4EE7-A67B-2887032001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08BDF3-2678-400A-855A-C9D4D5550D44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897DF-0815-4103-8211-11E36A89F0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charset="0"/>
              </a:endParaRPr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charset="0"/>
              </a:endParaRPr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2289F3A6-1845-490D-9F04-81E092853E1D}" type="datetimeFigureOut">
              <a:rPr lang="en-US"/>
              <a:pPr/>
              <a:t>6/12/2015</a:t>
            </a:fld>
            <a:endParaRPr lang="en-GB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9B0EC63-6179-48D2-9AB7-7849A13F266E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4/Bundesarchiv_Bild_102-01335,_Paul_von_Hindenburg.jpg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en-GB" sz="6200"/>
              <a:t/>
            </a:r>
            <a:br>
              <a:rPr lang="en-GB" sz="6200"/>
            </a:br>
            <a:r>
              <a:rPr lang="en-GB" sz="6200"/>
              <a:t/>
            </a:r>
            <a:br>
              <a:rPr lang="en-GB" sz="6200"/>
            </a:br>
            <a:r>
              <a:rPr lang="en-GB" sz="6200"/>
              <a:t>DEFEAT &amp; THE CREATION OF THE WEIMAR REPUBLIC 1918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39863" y="4797425"/>
            <a:ext cx="6340475" cy="635000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endParaRPr lang="en-GB" sz="30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en-GB" dirty="0" smtClean="0"/>
              <a:t>THIS BECAME KNOWN AS THE WEIMAR REPUBLIC B/C ..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THE GOVERNMENT TEMPORARILY MOVED TO THE TOWN OF WEIMAR 1918-19 B/C THERE WAS SO MUCH POLITICAL VIOLENCE IN BERLIN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cache.virtualtourist.com/2008302-Goethe_Schiller-Weim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643050"/>
            <a:ext cx="1750206" cy="2333608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7/7c/Bundesarchiv_Bild_146-1971-038-54,_Revolution_in_Berlin,_MG-Posten_vor_dem_Schlo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214818"/>
            <a:ext cx="3714776" cy="2558552"/>
          </a:xfrm>
          <a:prstGeom prst="rect">
            <a:avLst/>
          </a:prstGeom>
          <a:noFill/>
        </p:spPr>
      </p:pic>
      <p:pic>
        <p:nvPicPr>
          <p:cNvPr id="1030" name="Picture 6" descr="http://media-cdn.tripadvisor.com/media/photo-s/01/0c/6e/b7/neptune-fountain-weim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714488"/>
            <a:ext cx="1714512" cy="2289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285729"/>
            <a:ext cx="8153400" cy="1214446"/>
          </a:xfrm>
        </p:spPr>
        <p:txBody>
          <a:bodyPr/>
          <a:lstStyle/>
          <a:p>
            <a:r>
              <a:rPr lang="en-GB" sz="3200" dirty="0" smtClean="0"/>
              <a:t>GERMANY’S ENEMIES INSISTED ON HARSH CEASEFIRE TERMS INCLUDING</a:t>
            </a:r>
            <a:r>
              <a:rPr lang="en-GB" sz="4000" dirty="0" smtClean="0"/>
              <a:t>…</a:t>
            </a:r>
            <a:endParaRPr lang="en-GB" sz="40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533400" y="1714488"/>
            <a:ext cx="3895724" cy="4152912"/>
          </a:xfrm>
        </p:spPr>
        <p:txBody>
          <a:bodyPr/>
          <a:lstStyle/>
          <a:p>
            <a:r>
              <a:rPr lang="en-GB" sz="2000" dirty="0" smtClean="0"/>
              <a:t>THE CONTINUATION OF THE BRITISH NAVAL BLOCKADE</a:t>
            </a:r>
          </a:p>
          <a:p>
            <a:r>
              <a:rPr lang="en-GB" sz="2000" dirty="0" smtClean="0"/>
              <a:t>THE OCCUPATION OF THE RHINELAND BY ENEMY TROOPS</a:t>
            </a:r>
          </a:p>
          <a:p>
            <a:r>
              <a:rPr lang="en-GB" sz="2000" dirty="0" smtClean="0"/>
              <a:t>UNTIL GERMANY SIGNED A PEACE TREATY </a:t>
            </a:r>
          </a:p>
          <a:p>
            <a:r>
              <a:rPr lang="en-GB" sz="2000" dirty="0" smtClean="0"/>
              <a:t>GERMAN NATIONALISTS UNFAIRLY BLAMED THE REPUBLIC FOR THIS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3554" name="Picture 2" descr="http://cache.eb.com/eb/image?id=65961&amp;rendTypeId=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428" y="3428376"/>
            <a:ext cx="4300976" cy="3286772"/>
          </a:xfrm>
          <a:prstGeom prst="rect">
            <a:avLst/>
          </a:prstGeom>
          <a:noFill/>
        </p:spPr>
      </p:pic>
      <p:pic>
        <p:nvPicPr>
          <p:cNvPr id="23556" name="Picture 4" descr="http://www.terrorism-illuminati.com/book/images/british_nav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571612"/>
            <a:ext cx="2643189" cy="1731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312852"/>
          </a:xfrm>
        </p:spPr>
        <p:txBody>
          <a:bodyPr/>
          <a:lstStyle/>
          <a:p>
            <a:r>
              <a:rPr lang="en-GB" sz="3600" dirty="0" smtClean="0"/>
              <a:t>CHANCELLOR EBERT MADE A DEAL WITH GENERAL GROENER OF THE ARMY ...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85720" y="1828800"/>
            <a:ext cx="3429024" cy="4038600"/>
          </a:xfrm>
        </p:spPr>
        <p:txBody>
          <a:bodyPr/>
          <a:lstStyle/>
          <a:p>
            <a:r>
              <a:rPr lang="en-GB" sz="2000" dirty="0" smtClean="0"/>
              <a:t>THAT THE ARMY WOULD SUPPORT HIS GOVERNMENT AGAINST THE COMMUNISTS WHO HAD PROCLAIMED A SOVIET REPUBLIC</a:t>
            </a:r>
          </a:p>
          <a:p>
            <a:r>
              <a:rPr lang="en-GB" sz="2000" dirty="0" smtClean="0"/>
              <a:t>EBERT WAS DETERMINED NOT TO BE OVERTHROWN AS THE PROVISIONAL GOVT.  HAD BEEN IN RUSSIA</a:t>
            </a:r>
            <a:endParaRPr lang="en-GB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582" name="Picture 6" descr="http://www.gwpda.org/bio/g/groe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1" y="2143125"/>
            <a:ext cx="2816690" cy="3286139"/>
          </a:xfrm>
          <a:prstGeom prst="rect">
            <a:avLst/>
          </a:prstGeom>
          <a:noFill/>
        </p:spPr>
      </p:pic>
      <p:pic>
        <p:nvPicPr>
          <p:cNvPr id="24586" name="Picture 10" descr="http://home.arcor.de/maria.rentsch/de/History/Bilder/Ebe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2078821"/>
            <a:ext cx="2000264" cy="3350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4"/>
            <a:ext cx="8153400" cy="1241413"/>
          </a:xfrm>
        </p:spPr>
        <p:txBody>
          <a:bodyPr/>
          <a:lstStyle/>
          <a:p>
            <a:r>
              <a:rPr lang="en-GB" sz="3600" dirty="0" smtClean="0"/>
              <a:t>THE ARMY &amp; THE FREIKORPS THEN BRUTALLY CRUSHED THE COMMUNIST UPRISING</a:t>
            </a:r>
            <a:endParaRPr lang="en-GB" sz="3600" dirty="0"/>
          </a:p>
        </p:txBody>
      </p:sp>
      <p:pic>
        <p:nvPicPr>
          <p:cNvPr id="25602" name="Picture 2" descr="http://www.axishistory.com/fileadmin/user_upload/f/freikorps-rossbach-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856669"/>
            <a:ext cx="5643602" cy="4109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4"/>
            <a:ext cx="8153400" cy="1312851"/>
          </a:xfrm>
        </p:spPr>
        <p:txBody>
          <a:bodyPr/>
          <a:lstStyle/>
          <a:p>
            <a:r>
              <a:rPr lang="en-GB" sz="3600" dirty="0" smtClean="0"/>
              <a:t>GERMANY THEREFORE UNLIKE RUSSIA BECAME A DEMOCRATIC REPUBLIC</a:t>
            </a:r>
            <a:endParaRPr lang="en-GB" sz="3600" dirty="0"/>
          </a:p>
        </p:txBody>
      </p:sp>
      <p:pic>
        <p:nvPicPr>
          <p:cNvPr id="26626" name="Picture 2" descr="http://steynian.files.wordpress.com/2008/04/hist_weimar_republ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843075"/>
            <a:ext cx="5072098" cy="4125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4"/>
            <a:ext cx="8153400" cy="1241413"/>
          </a:xfrm>
        </p:spPr>
        <p:txBody>
          <a:bodyPr/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BUT MUCH POWER STILL RESTED WITH CONSERVATIVE JUNKERS, INDUSTRIALISTS &amp; GENERALS …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85720" y="1828800"/>
            <a:ext cx="2857520" cy="4038600"/>
          </a:xfrm>
        </p:spPr>
        <p:txBody>
          <a:bodyPr/>
          <a:lstStyle/>
          <a:p>
            <a:r>
              <a:rPr lang="en-GB" dirty="0" smtClean="0"/>
              <a:t>WHO OPPOSED DEMOCRACY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650" name="Picture 2" descr="http://upload.wikimedia.org/wikipedia/commons/1/16/Bundesarchiv_Bild_102-13532,_Berlin,_Kabinett_von_Pa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000240"/>
            <a:ext cx="5672230" cy="3786214"/>
          </a:xfrm>
          <a:prstGeom prst="rect">
            <a:avLst/>
          </a:prstGeom>
          <a:noFill/>
        </p:spPr>
      </p:pic>
      <p:pic>
        <p:nvPicPr>
          <p:cNvPr id="27652" name="Picture 4" descr="File:Bundesarchiv Bild 102-01335, Paul von Hindenburg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214686"/>
            <a:ext cx="1991553" cy="2705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THERE WAS A LASTING SPLIT BETWEEN THE SPD &amp; THE KPD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5720" y="1828800"/>
            <a:ext cx="2643206" cy="4038600"/>
          </a:xfrm>
        </p:spPr>
        <p:txBody>
          <a:bodyPr/>
          <a:lstStyle/>
          <a:p>
            <a:r>
              <a:rPr lang="en-GB" dirty="0" smtClean="0"/>
              <a:t>Because the SPD had supported the crushing of the Communist uprising by the Army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8674" name="Picture 2" descr="http://www.teachersparadise.com/ency/en/media/2/23/spd_poster_19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785926"/>
            <a:ext cx="2928958" cy="4240532"/>
          </a:xfrm>
          <a:prstGeom prst="rect">
            <a:avLst/>
          </a:prstGeom>
          <a:noFill/>
        </p:spPr>
      </p:pic>
      <p:pic>
        <p:nvPicPr>
          <p:cNvPr id="28676" name="Picture 4" descr="http://images.absoluteastronomy.com/images/topicimages/c/co/communist_party_of_german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838693"/>
            <a:ext cx="2857520" cy="4188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en-GB" sz="3200"/>
              <a:t>BY OCTOBER 1918 LUDENDORFF WAS ADMITTING THE WAR WAS LOST</a:t>
            </a:r>
          </a:p>
        </p:txBody>
      </p:sp>
      <p:pic>
        <p:nvPicPr>
          <p:cNvPr id="14338" name="Picture 2" descr="http://home.att.net/~ordersandmedals3/Ludendorf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538288"/>
            <a:ext cx="36195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http://static.guim.co.uk/sys-images/Guardian/Pix/pictures/2008/11/09/POW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2857500"/>
            <a:ext cx="43815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en-GB" sz="4000"/>
              <a:t>IN OCTOBER 1918 PRINCE MAX OF BADEN BECAME CHANCELLOR …</a:t>
            </a:r>
          </a:p>
        </p:txBody>
      </p:sp>
      <p:sp>
        <p:nvSpPr>
          <p:cNvPr id="15362" name="Text Placeholder 3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endParaRPr lang="en-GB" sz="2200" b="1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285720" y="1844675"/>
            <a:ext cx="2714655" cy="42814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IN THE HOPE THAT A MORE DEMOCRATIC GOVERNMENT WOULD GET BETTER TERMS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BECAUSE LUDENDORFF WANTED THE DEMOCRATIC POLITICIANS RATHER THAN HIMSELF &amp; THE ARMY TO TAKE THE BLAME FOR GERMANY’S DEFEAT</a:t>
            </a:r>
          </a:p>
          <a:p>
            <a:pPr>
              <a:lnSpc>
                <a:spcPct val="80000"/>
              </a:lnSpc>
            </a:pPr>
            <a:endParaRPr lang="en-GB" sz="2000" dirty="0"/>
          </a:p>
        </p:txBody>
      </p:sp>
      <p:sp>
        <p:nvSpPr>
          <p:cNvPr id="15364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endParaRPr lang="en-GB" sz="2200" b="1"/>
          </a:p>
        </p:txBody>
      </p:sp>
      <p:sp>
        <p:nvSpPr>
          <p:cNvPr id="15365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683125" y="2341563"/>
            <a:ext cx="4003675" cy="3525837"/>
          </a:xfrm>
        </p:spPr>
        <p:txBody>
          <a:bodyPr/>
          <a:lstStyle/>
          <a:p>
            <a:endParaRPr lang="en-GB" sz="2200"/>
          </a:p>
        </p:txBody>
      </p:sp>
      <p:pic>
        <p:nvPicPr>
          <p:cNvPr id="15366" name="Picture 2" descr="http://upload.wikimedia.org/wikipedia/commons/0/08/Bundesarchiv_Bild_183-R04159,_Berlin,_Deutelmoser,_Max_v._Baden,_v._Radowit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857364"/>
            <a:ext cx="5772150" cy="409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>
          <a:xfrm>
            <a:off x="457200" y="285728"/>
            <a:ext cx="8229600" cy="1357322"/>
          </a:xfrm>
        </p:spPr>
        <p:txBody>
          <a:bodyPr anchor="ctr"/>
          <a:lstStyle/>
          <a:p>
            <a:r>
              <a:rPr lang="en-GB" sz="3200" dirty="0"/>
              <a:t>THE DEMOCRATIC POLITICIANS ONLY TOOK POWER </a:t>
            </a:r>
            <a:r>
              <a:rPr lang="en-GB" sz="3200" b="1" dirty="0"/>
              <a:t>AFTER</a:t>
            </a:r>
            <a:r>
              <a:rPr lang="en-GB" sz="3200" dirty="0"/>
              <a:t> THE MILITARY DEFEAT …</a:t>
            </a:r>
          </a:p>
        </p:txBody>
      </p:sp>
      <p:sp>
        <p:nvSpPr>
          <p:cNvPr id="16386" name="Text Placeholder 3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endParaRPr lang="en-GB" sz="2200" b="1"/>
          </a:p>
        </p:txBody>
      </p:sp>
      <p:sp>
        <p:nvSpPr>
          <p:cNvPr id="16387" name="Content Placeholder 4"/>
          <p:cNvSpPr>
            <a:spLocks noGrp="1"/>
          </p:cNvSpPr>
          <p:nvPr>
            <p:ph sz="half" idx="4294967295"/>
          </p:nvPr>
        </p:nvSpPr>
        <p:spPr>
          <a:xfrm>
            <a:off x="285720" y="1700213"/>
            <a:ext cx="4000530" cy="4425950"/>
          </a:xfrm>
        </p:spPr>
        <p:txBody>
          <a:bodyPr/>
          <a:lstStyle/>
          <a:p>
            <a:r>
              <a:rPr lang="en-GB" sz="2300" dirty="0"/>
              <a:t>THEREFORE THE “STAB IN THE BACK” WAS A MYTH</a:t>
            </a:r>
          </a:p>
          <a:p>
            <a:r>
              <a:rPr lang="en-GB" sz="2300" dirty="0"/>
              <a:t>THE GERMAN ARMY </a:t>
            </a:r>
            <a:r>
              <a:rPr lang="en-GB" sz="2300" b="1" dirty="0"/>
              <a:t>HAD</a:t>
            </a:r>
            <a:r>
              <a:rPr lang="en-GB" sz="2300" dirty="0"/>
              <a:t> LOST THE WAR</a:t>
            </a:r>
          </a:p>
          <a:p>
            <a:r>
              <a:rPr lang="en-GB" sz="2300" dirty="0"/>
              <a:t>LUDENDORFF &amp; HINDENBURG WERE TO BLAME, NOT THE DEMOCRATS, BUT THEY DIDN’T HAVE THE COURAGE OR HONESTY TO ADMIT IT</a:t>
            </a:r>
          </a:p>
        </p:txBody>
      </p:sp>
      <p:sp>
        <p:nvSpPr>
          <p:cNvPr id="16388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endParaRPr lang="en-GB" sz="2200" b="1"/>
          </a:p>
        </p:txBody>
      </p:sp>
      <p:sp>
        <p:nvSpPr>
          <p:cNvPr id="1638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683125" y="2341563"/>
            <a:ext cx="4003675" cy="3525837"/>
          </a:xfrm>
        </p:spPr>
        <p:txBody>
          <a:bodyPr/>
          <a:lstStyle/>
          <a:p>
            <a:endParaRPr lang="en-GB" sz="2200"/>
          </a:p>
        </p:txBody>
      </p:sp>
      <p:pic>
        <p:nvPicPr>
          <p:cNvPr id="16390" name="Picture 2" descr="http://www.history.ucsb.edu/faculty/marcuse/dachau/legends/dolchstoss/Dolchstoss1942JudasVerratWKnabe450px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1436688"/>
            <a:ext cx="3892550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LUDENDORFF’S ORDER TO ATTACK THE BRITISH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28800"/>
            <a:ext cx="2808288" cy="4038600"/>
          </a:xfrm>
        </p:spPr>
        <p:txBody>
          <a:bodyPr/>
          <a:lstStyle/>
          <a:p>
            <a:r>
              <a:rPr lang="en-GB"/>
              <a:t>PROVOKED THE GERMAN NAVY TO MUTINY IN OCTOBER 1918</a:t>
            </a:r>
          </a:p>
        </p:txBody>
      </p:sp>
      <p:pic>
        <p:nvPicPr>
          <p:cNvPr id="18437" name="Picture 5" descr="german-revolution-ends-horror-of-war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871663"/>
            <a:ext cx="5472112" cy="386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WORKERS &amp; SOLDIERS THEN JOINED THE MUTINY…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828800"/>
            <a:ext cx="3816350" cy="4038600"/>
          </a:xfrm>
        </p:spPr>
        <p:txBody>
          <a:bodyPr/>
          <a:lstStyle/>
          <a:p>
            <a:r>
              <a:rPr lang="en-GB" sz="2700"/>
              <a:t>TURNING IT INTO A REVOLUTION</a:t>
            </a:r>
          </a:p>
          <a:p>
            <a:r>
              <a:rPr lang="en-GB" sz="2700"/>
              <a:t>THEY DEMANDED BREAD &amp; PEACE, LIKE THE RUSSIAN REVOLUTIONARIES IN 1917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sz="2700"/>
          </a:p>
        </p:txBody>
      </p:sp>
      <p:pic>
        <p:nvPicPr>
          <p:cNvPr id="23559" name="Picture 7" descr="1918spartikist_trou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2092325"/>
            <a:ext cx="4537075" cy="331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00213"/>
            <a:ext cx="4000500" cy="4167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THE ARMY TOLD KAISER WILHELM II THAT THEY COULDN’T KEEP ORDER UNLESS HE ABDICATED</a:t>
            </a:r>
          </a:p>
          <a:p>
            <a:pPr>
              <a:lnSpc>
                <a:spcPct val="90000"/>
              </a:lnSpc>
            </a:pPr>
            <a:r>
              <a:rPr lang="en-GB" sz="2700"/>
              <a:t>SO HE HAD NO CHOICE BUT TO DO SO ON 9</a:t>
            </a:r>
            <a:r>
              <a:rPr lang="en-GB" sz="2700" baseline="30000"/>
              <a:t>th</a:t>
            </a:r>
            <a:r>
              <a:rPr lang="en-GB" sz="2700"/>
              <a:t> NOVEMBER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2700"/>
          </a:p>
        </p:txBody>
      </p:sp>
      <p:pic>
        <p:nvPicPr>
          <p:cNvPr id="25608" name="Picture 8" descr="10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63" y="476250"/>
            <a:ext cx="3859212" cy="540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PRINCE MAX RESIGNED AS CHANCELLOR …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828800"/>
            <a:ext cx="2447925" cy="4038600"/>
          </a:xfrm>
        </p:spPr>
        <p:txBody>
          <a:bodyPr/>
          <a:lstStyle/>
          <a:p>
            <a:r>
              <a:rPr lang="en-GB" sz="2700"/>
              <a:t>&amp; WAS REPLACED BY SPD LEADER FRIEDRICH EBERT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sz="2700"/>
          </a:p>
        </p:txBody>
      </p:sp>
      <p:pic>
        <p:nvPicPr>
          <p:cNvPr id="27655" name="Picture 7" descr="898_Friedrich_Eb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9263" y="2060575"/>
            <a:ext cx="3219450" cy="3752850"/>
          </a:xfrm>
          <a:prstGeom prst="rect">
            <a:avLst/>
          </a:prstGeom>
          <a:noFill/>
        </p:spPr>
      </p:pic>
      <p:pic>
        <p:nvPicPr>
          <p:cNvPr id="27657" name="Picture 9" descr="MaxvonBad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6863" y="2205038"/>
            <a:ext cx="2438400" cy="348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00213"/>
            <a:ext cx="4210050" cy="4167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 dirty="0"/>
              <a:t>FEAR OF A COMMUNIST REVOLUTION PROVOKED SPD POLITICIAN PHILIPP SCHEIDEMANN TO PROCLAIM THAT GERMANY WAS A DEMOCRATIC REPUBLIC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2700"/>
          </a:p>
        </p:txBody>
      </p:sp>
      <p:pic>
        <p:nvPicPr>
          <p:cNvPr id="29704" name="Picture 8" descr="philipp_scheide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476250"/>
            <a:ext cx="4105275" cy="547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253</TotalTime>
  <Words>358</Words>
  <Application>Microsoft Office PowerPoint</Application>
  <PresentationFormat>On-screen Show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Refined</vt:lpstr>
      <vt:lpstr>  DEFEAT &amp; THE CREATION OF THE WEIMAR REPUBLIC 1918</vt:lpstr>
      <vt:lpstr>BY OCTOBER 1918 LUDENDORFF WAS ADMITTING THE WAR WAS LOST</vt:lpstr>
      <vt:lpstr>IN OCTOBER 1918 PRINCE MAX OF BADEN BECAME CHANCELLOR …</vt:lpstr>
      <vt:lpstr>THE DEMOCRATIC POLITICIANS ONLY TOOK POWER AFTER THE MILITARY DEFEAT …</vt:lpstr>
      <vt:lpstr>LUDENDORFF’S ORDER TO ATTACK THE BRITISH …</vt:lpstr>
      <vt:lpstr>WORKERS &amp; SOLDIERS THEN JOINED THE MUTINY…</vt:lpstr>
      <vt:lpstr>PowerPoint Presentation</vt:lpstr>
      <vt:lpstr>PRINCE MAX RESIGNED AS CHANCELLOR …</vt:lpstr>
      <vt:lpstr>PowerPoint Presentation</vt:lpstr>
      <vt:lpstr>THIS BECAME KNOWN AS THE WEIMAR REPUBLIC B/C ..</vt:lpstr>
      <vt:lpstr>GERMANY’S ENEMIES INSISTED ON HARSH CEASEFIRE TERMS INCLUDING…</vt:lpstr>
      <vt:lpstr>CHANCELLOR EBERT MADE A DEAL WITH GENERAL GROENER OF THE ARMY ...</vt:lpstr>
      <vt:lpstr>THE ARMY &amp; THE FREIKORPS THEN BRUTALLY CRUSHED THE COMMUNIST UPRISING</vt:lpstr>
      <vt:lpstr>GERMANY THEREFORE UNLIKE RUSSIA BECAME A DEMOCRATIC REPUBLIC</vt:lpstr>
      <vt:lpstr>   BUT MUCH POWER STILL RESTED WITH CONSERVATIVE JUNKERS, INDUSTRIALISTS &amp; GENERALS …</vt:lpstr>
      <vt:lpstr>THERE WAS A LASTING SPLIT BETWEEN THE SPD &amp; THE KPD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DEFEAT &amp; THE CREATION OF THE WEIMAR REPUBLIC 1918</dc:title>
  <dc:creator>ajk</dc:creator>
  <cp:lastModifiedBy>Anthony Kirby</cp:lastModifiedBy>
  <cp:revision>14</cp:revision>
  <dcterms:created xsi:type="dcterms:W3CDTF">2009-06-25T10:36:13Z</dcterms:created>
  <dcterms:modified xsi:type="dcterms:W3CDTF">2015-06-12T11:21:22Z</dcterms:modified>
</cp:coreProperties>
</file>