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77" r:id="rId3"/>
    <p:sldId id="278" r:id="rId4"/>
    <p:sldId id="279" r:id="rId5"/>
    <p:sldId id="280" r:id="rId6"/>
    <p:sldId id="282" r:id="rId7"/>
    <p:sldId id="283" r:id="rId8"/>
    <p:sldId id="284" r:id="rId9"/>
    <p:sldId id="291" r:id="rId10"/>
    <p:sldId id="286" r:id="rId11"/>
    <p:sldId id="285" r:id="rId12"/>
    <p:sldId id="292" r:id="rId13"/>
    <p:sldId id="287" r:id="rId14"/>
    <p:sldId id="289" r:id="rId15"/>
    <p:sldId id="29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AC15879-B302-424F-81D8-AEDC3828CAF5}" type="datetimeFigureOut">
              <a:rPr lang="en-GB" smtClean="0"/>
              <a:t>20/11/2015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08F73-1BFE-496E-A4EC-CB43877CD4C1}" type="slidenum">
              <a:rPr lang="en-GB" smtClean="0"/>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C15879-B302-424F-81D8-AEDC3828CAF5}" type="datetimeFigureOut">
              <a:rPr lang="en-GB" smtClean="0"/>
              <a:t>20/11/2015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C15879-B302-424F-81D8-AEDC3828CAF5}" type="datetimeFigureOut">
              <a:rPr lang="en-GB" smtClean="0"/>
              <a:t>20/11/2015</a:t>
            </a:fld>
            <a:endParaRPr lang="en-GB"/>
          </a:p>
        </p:txBody>
      </p:sp>
      <p:sp>
        <p:nvSpPr>
          <p:cNvPr id="5" name="Footer Placeholder 4"/>
          <p:cNvSpPr>
            <a:spLocks noGrp="1"/>
          </p:cNvSpPr>
          <p:nvPr>
            <p:ph type="ftr" sz="quarter" idx="11"/>
          </p:nvPr>
        </p:nvSpPr>
        <p:spPr>
          <a:xfrm>
            <a:off x="2640597" y="6377459"/>
            <a:ext cx="3836404" cy="365125"/>
          </a:xfrm>
        </p:spPr>
        <p:txBody>
          <a:bodyPr/>
          <a:lstStyle/>
          <a:p>
            <a:endParaRPr lang="en-GB"/>
          </a:p>
        </p:txBody>
      </p:sp>
      <p:sp>
        <p:nvSpPr>
          <p:cNvPr id="6" name="Slide Number Placeholder 5"/>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C15879-B302-424F-81D8-AEDC3828CAF5}" type="datetimeFigureOut">
              <a:rPr lang="en-GB" smtClean="0"/>
              <a:t>20/11/2015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C15879-B302-424F-81D8-AEDC3828CAF5}" type="datetimeFigureOut">
              <a:rPr lang="en-GB" smtClean="0"/>
              <a:t>20/11/2015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08F73-1BFE-496E-A4EC-CB43877CD4C1}"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C15879-B302-424F-81D8-AEDC3828CAF5}" type="datetimeFigureOut">
              <a:rPr lang="en-GB" smtClean="0"/>
              <a:t>20/11/2015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AC15879-B302-424F-81D8-AEDC3828CAF5}" type="datetimeFigureOut">
              <a:rPr lang="en-GB" smtClean="0"/>
              <a:t>20/11/2015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C15879-B302-424F-81D8-AEDC3828CAF5}" type="datetimeFigureOut">
              <a:rPr lang="en-GB" smtClean="0"/>
              <a:t>20/11/2015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15879-B302-424F-81D8-AEDC3828CAF5}" type="datetimeFigureOut">
              <a:rPr lang="en-GB" smtClean="0"/>
              <a:t>20/11/2015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308F73-1BFE-496E-A4EC-CB43877CD4C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C15879-B302-424F-81D8-AEDC3828CAF5}" type="datetimeFigureOut">
              <a:rPr lang="en-GB" smtClean="0"/>
              <a:t>20/11/2015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08F73-1BFE-496E-A4EC-CB43877CD4C1}" type="slidenum">
              <a:rPr lang="en-GB" smtClean="0"/>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AC15879-B302-424F-81D8-AEDC3828CAF5}" type="datetimeFigureOut">
              <a:rPr lang="en-GB" smtClean="0"/>
              <a:t>20/11/2015</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04308F73-1BFE-496E-A4EC-CB43877CD4C1}"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AC15879-B302-424F-81D8-AEDC3828CAF5}" type="datetimeFigureOut">
              <a:rPr lang="en-GB" smtClean="0"/>
              <a:t>20/11/2015</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4308F73-1BFE-496E-A4EC-CB43877CD4C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916832"/>
            <a:ext cx="8077200" cy="1673352"/>
          </a:xfrm>
        </p:spPr>
        <p:txBody>
          <a:bodyPr>
            <a:normAutofit fontScale="90000"/>
          </a:bodyPr>
          <a:lstStyle/>
          <a:p>
            <a:pPr algn="ctr"/>
            <a:r>
              <a:rPr lang="en-GB" u="sng" dirty="0"/>
              <a:t>How effectively did Hitler consolidate his hold on power, 1933-34?</a:t>
            </a:r>
            <a:r>
              <a:rPr lang="en-GB" dirty="0"/>
              <a:t/>
            </a:r>
            <a:br>
              <a:rPr lang="en-GB" dirty="0"/>
            </a:br>
            <a:endParaRPr lang="en-GB" dirty="0"/>
          </a:p>
        </p:txBody>
      </p:sp>
      <p:sp>
        <p:nvSpPr>
          <p:cNvPr id="3" name="Subtitle 2"/>
          <p:cNvSpPr>
            <a:spLocks noGrp="1"/>
          </p:cNvSpPr>
          <p:nvPr>
            <p:ph type="subTitle" idx="1"/>
          </p:nvPr>
        </p:nvSpPr>
        <p:spPr>
          <a:xfrm>
            <a:off x="539552" y="4437112"/>
            <a:ext cx="8077200" cy="1859656"/>
          </a:xfrm>
        </p:spPr>
        <p:txBody>
          <a:bodyPr/>
          <a:lstStyle/>
          <a:p>
            <a:r>
              <a:rPr lang="en-GB" dirty="0" smtClean="0"/>
              <a:t>Aims:</a:t>
            </a:r>
          </a:p>
          <a:p>
            <a:pPr marL="342900" indent="-342900">
              <a:buFont typeface="Arial" panose="020B0604020202020204" pitchFamily="34" charset="0"/>
              <a:buChar char="•"/>
            </a:pPr>
            <a:r>
              <a:rPr lang="en-GB" dirty="0" smtClean="0"/>
              <a:t>Identify the steps Hitler took to consolidate his position in Germany</a:t>
            </a:r>
          </a:p>
          <a:p>
            <a:pPr marL="342900" indent="-342900">
              <a:buFont typeface="Arial" panose="020B0604020202020204" pitchFamily="34" charset="0"/>
              <a:buChar char="•"/>
            </a:pPr>
            <a:r>
              <a:rPr lang="en-GB" dirty="0" smtClean="0"/>
              <a:t>Evaluate the significance of each step</a:t>
            </a:r>
            <a:endParaRPr lang="en-GB" dirty="0"/>
          </a:p>
        </p:txBody>
      </p:sp>
    </p:spTree>
    <p:extLst>
      <p:ext uri="{BB962C8B-B14F-4D97-AF65-F5344CB8AC3E}">
        <p14:creationId xmlns:p14="http://schemas.microsoft.com/office/powerpoint/2010/main" val="1328283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 media, culture</a:t>
            </a:r>
            <a:endParaRPr lang="en-GB" dirty="0"/>
          </a:p>
        </p:txBody>
      </p:sp>
      <p:sp>
        <p:nvSpPr>
          <p:cNvPr id="3" name="Content Placeholder 2"/>
          <p:cNvSpPr>
            <a:spLocks noGrp="1"/>
          </p:cNvSpPr>
          <p:nvPr>
            <p:ph idx="1"/>
          </p:nvPr>
        </p:nvSpPr>
        <p:spPr>
          <a:xfrm>
            <a:off x="4211960" y="1775191"/>
            <a:ext cx="4824536" cy="4894169"/>
          </a:xfrm>
        </p:spPr>
        <p:txBody>
          <a:bodyPr>
            <a:normAutofit fontScale="85000" lnSpcReduction="20000"/>
          </a:bodyPr>
          <a:lstStyle/>
          <a:p>
            <a:r>
              <a:rPr lang="en-GB" dirty="0" smtClean="0"/>
              <a:t>On 13 March a New Ministry for Public Enlightenment and Propaganda was established with Goebbels as its head.</a:t>
            </a:r>
          </a:p>
          <a:p>
            <a:r>
              <a:rPr lang="en-GB" dirty="0" smtClean="0"/>
              <a:t>In May the Ministry of the Interior compelled the German states to introduce new syllabuses into the schools and in September all ‘intellectual workers’ were forced to join the Reich Chamber of Culture so that a rigorous check could be kept on their activities.</a:t>
            </a:r>
          </a:p>
        </p:txBody>
      </p:sp>
      <p:pic>
        <p:nvPicPr>
          <p:cNvPr id="5122" name="Picture 2" descr="https://upload.wikimedia.org/wikipedia/commons/3/35/Bundesarchiv_Bild_146-1968-101-20A,_Joseph_Goebbel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3738878" cy="52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03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and industry</a:t>
            </a:r>
            <a:endParaRPr lang="en-GB" dirty="0"/>
          </a:p>
        </p:txBody>
      </p:sp>
      <p:sp>
        <p:nvSpPr>
          <p:cNvPr id="3" name="Content Placeholder 2"/>
          <p:cNvSpPr>
            <a:spLocks noGrp="1"/>
          </p:cNvSpPr>
          <p:nvPr>
            <p:ph idx="1"/>
          </p:nvPr>
        </p:nvSpPr>
        <p:spPr/>
        <p:txBody>
          <a:bodyPr/>
          <a:lstStyle/>
          <a:p>
            <a:r>
              <a:rPr lang="en-GB" dirty="0" smtClean="0"/>
              <a:t>Employers, business associations and agricultural interest groups were all forced into the Reich Chamber of German Industry.</a:t>
            </a:r>
          </a:p>
          <a:p>
            <a:r>
              <a:rPr lang="en-GB" dirty="0" smtClean="0"/>
              <a:t>However they were able to manage their own affairs.</a:t>
            </a:r>
          </a:p>
          <a:p>
            <a:endParaRPr lang="en-GB" dirty="0"/>
          </a:p>
        </p:txBody>
      </p:sp>
    </p:spTree>
    <p:extLst>
      <p:ext uri="{BB962C8B-B14F-4D97-AF65-F5344CB8AC3E}">
        <p14:creationId xmlns:p14="http://schemas.microsoft.com/office/powerpoint/2010/main" val="340199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 groups escaped </a:t>
            </a:r>
            <a:r>
              <a:rPr lang="en-GB" dirty="0" err="1" smtClean="0"/>
              <a:t>Gleichschaltung</a:t>
            </a:r>
            <a:r>
              <a:rPr lang="en-GB" dirty="0" smtClean="0"/>
              <a:t>: the church and the army.</a:t>
            </a:r>
            <a:endParaRPr lang="en-GB" dirty="0"/>
          </a:p>
        </p:txBody>
      </p:sp>
      <p:sp>
        <p:nvSpPr>
          <p:cNvPr id="3" name="Content Placeholder 2"/>
          <p:cNvSpPr>
            <a:spLocks noGrp="1"/>
          </p:cNvSpPr>
          <p:nvPr>
            <p:ph idx="1"/>
          </p:nvPr>
        </p:nvSpPr>
        <p:spPr/>
        <p:txBody>
          <a:bodyPr>
            <a:normAutofit fontScale="85000" lnSpcReduction="20000"/>
          </a:bodyPr>
          <a:lstStyle/>
          <a:p>
            <a:pPr marL="118872" indent="0">
              <a:buNone/>
            </a:pPr>
            <a:r>
              <a:rPr lang="en-GB" dirty="0" smtClean="0"/>
              <a:t>1. </a:t>
            </a:r>
            <a:r>
              <a:rPr lang="en-GB" b="1" dirty="0" smtClean="0"/>
              <a:t>The Catholic Church:</a:t>
            </a:r>
          </a:p>
          <a:p>
            <a:pPr>
              <a:buFont typeface="Arial" panose="020B0604020202020204" pitchFamily="34" charset="0"/>
              <a:buChar char="•"/>
            </a:pPr>
            <a:r>
              <a:rPr lang="en-GB" dirty="0" smtClean="0"/>
              <a:t>Hitler ‘bought’ the support of the Centre Party for the Enabling Act by promising to protect the Catholic church.</a:t>
            </a:r>
          </a:p>
          <a:p>
            <a:pPr>
              <a:buFont typeface="Arial" panose="020B0604020202020204" pitchFamily="34" charset="0"/>
              <a:buChar char="•"/>
            </a:pPr>
            <a:r>
              <a:rPr lang="en-GB" dirty="0" smtClean="0"/>
              <a:t>Concordat (14 July 1933) guaranteed the religious freedom of the Catholic church and its right to appoint its own clergy</a:t>
            </a:r>
          </a:p>
          <a:p>
            <a:pPr marL="118872" indent="0">
              <a:buNone/>
            </a:pPr>
            <a:r>
              <a:rPr lang="en-GB" dirty="0" smtClean="0"/>
              <a:t>2. </a:t>
            </a:r>
            <a:r>
              <a:rPr lang="en-GB" b="1" dirty="0" smtClean="0"/>
              <a:t>The Protestant Church:</a:t>
            </a:r>
          </a:p>
          <a:p>
            <a:r>
              <a:rPr lang="en-GB" dirty="0" smtClean="0"/>
              <a:t>Ludwig Muller, a Nazi, was made Reich bishop; but an alternative church (the ‘Confessing Church’) was set up in 1934 for opponents of this, led by Martin </a:t>
            </a:r>
            <a:r>
              <a:rPr lang="en-GB" dirty="0" err="1" smtClean="0"/>
              <a:t>Niemoller</a:t>
            </a:r>
            <a:endParaRPr lang="en-GB" dirty="0" smtClean="0"/>
          </a:p>
          <a:p>
            <a:r>
              <a:rPr lang="en-GB" dirty="0" smtClean="0"/>
              <a:t>German Protestants remained divided.</a:t>
            </a:r>
            <a:endParaRPr lang="en-GB" dirty="0"/>
          </a:p>
        </p:txBody>
      </p:sp>
    </p:spTree>
    <p:extLst>
      <p:ext uri="{BB962C8B-B14F-4D97-AF65-F5344CB8AC3E}">
        <p14:creationId xmlns:p14="http://schemas.microsoft.com/office/powerpoint/2010/main" val="224366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Stage Three: Winning the support of the Army, January-August 1934</a:t>
            </a:r>
            <a:endParaRPr lang="en-GB" dirty="0"/>
          </a:p>
        </p:txBody>
      </p:sp>
      <p:sp>
        <p:nvSpPr>
          <p:cNvPr id="3" name="Content Placeholder 2"/>
          <p:cNvSpPr>
            <a:spLocks noGrp="1"/>
          </p:cNvSpPr>
          <p:nvPr>
            <p:ph idx="1"/>
          </p:nvPr>
        </p:nvSpPr>
        <p:spPr>
          <a:xfrm>
            <a:off x="0" y="1628800"/>
            <a:ext cx="5724128" cy="5229200"/>
          </a:xfrm>
        </p:spPr>
        <p:txBody>
          <a:bodyPr>
            <a:normAutofit fontScale="77500" lnSpcReduction="20000"/>
          </a:bodyPr>
          <a:lstStyle/>
          <a:p>
            <a:r>
              <a:rPr lang="en-GB" dirty="0" smtClean="0"/>
              <a:t>Rohm had a different view of the SA to Hitler: Hitler wanted it to be subordinate to the party, whereas Rohm saw it as a key body for sizing and retaining power and thought it should form the basis for a new mass Nazi army.</a:t>
            </a:r>
            <a:endParaRPr lang="en-GB" dirty="0"/>
          </a:p>
          <a:p>
            <a:r>
              <a:rPr lang="en-GB" dirty="0" smtClean="0"/>
              <a:t>Hitler needed the support of the traditional elites and in July 1933 promised the end to the ‘legal revolution’. But Rohm wanted a more radical Nazi revolution.</a:t>
            </a:r>
          </a:p>
          <a:p>
            <a:r>
              <a:rPr lang="en-GB" dirty="0" smtClean="0"/>
              <a:t>Hindenburg was unwell; the army generals could block Hitler’s ambitions to succeed him if he didn’t bring the SA under control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738136"/>
            <a:ext cx="3178913" cy="3995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075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a:xfrm>
            <a:off x="457200" y="1775191"/>
            <a:ext cx="3466728" cy="4625609"/>
          </a:xfrm>
        </p:spPr>
        <p:txBody>
          <a:bodyPr/>
          <a:lstStyle/>
          <a:p>
            <a:r>
              <a:rPr lang="en-GB" dirty="0" smtClean="0"/>
              <a:t>Use p.160-161 of </a:t>
            </a:r>
            <a:r>
              <a:rPr lang="en-GB" dirty="0" err="1" smtClean="0"/>
              <a:t>Kitson</a:t>
            </a:r>
            <a:r>
              <a:rPr lang="en-GB" dirty="0" smtClean="0"/>
              <a:t> to analyse the cartoon on p.10, answering the questions on p.10-11.</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1844824"/>
            <a:ext cx="4400550" cy="3762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54851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Homework </a:t>
            </a:r>
            <a:endParaRPr lang="en-GB" dirty="0"/>
          </a:p>
        </p:txBody>
      </p:sp>
      <p:sp>
        <p:nvSpPr>
          <p:cNvPr id="3" name="Content Placeholder 2"/>
          <p:cNvSpPr>
            <a:spLocks noGrp="1"/>
          </p:cNvSpPr>
          <p:nvPr>
            <p:ph idx="1"/>
          </p:nvPr>
        </p:nvSpPr>
        <p:spPr/>
        <p:txBody>
          <a:bodyPr/>
          <a:lstStyle/>
          <a:p>
            <a:pPr marL="633222" indent="-514350">
              <a:buAutoNum type="arabicPeriod"/>
            </a:pPr>
            <a:r>
              <a:rPr lang="en-GB" dirty="0" smtClean="0"/>
              <a:t>Complete the activity on p.12, ranking the factors in order of importance &amp; writing a conclusion to justify this.</a:t>
            </a:r>
          </a:p>
          <a:p>
            <a:pPr marL="633222" indent="-514350">
              <a:buAutoNum type="arabicPeriod"/>
            </a:pPr>
            <a:r>
              <a:rPr lang="en-GB" dirty="0" smtClean="0"/>
              <a:t>Complete the task/grid on p.14-15 of your booklet. You will need to open ‘Task on the traditional power structures- H&amp;H’ on GOL to do this.</a:t>
            </a:r>
            <a:endParaRPr lang="en-GB" dirty="0"/>
          </a:p>
        </p:txBody>
      </p:sp>
    </p:spTree>
    <p:extLst>
      <p:ext uri="{BB962C8B-B14F-4D97-AF65-F5344CB8AC3E}">
        <p14:creationId xmlns:p14="http://schemas.microsoft.com/office/powerpoint/2010/main" val="4146821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Nazis’ position in 1933</a:t>
            </a:r>
            <a:endParaRPr lang="en-GB" dirty="0"/>
          </a:p>
        </p:txBody>
      </p:sp>
      <p:sp>
        <p:nvSpPr>
          <p:cNvPr id="3" name="Content Placeholder 2"/>
          <p:cNvSpPr>
            <a:spLocks noGrp="1"/>
          </p:cNvSpPr>
          <p:nvPr>
            <p:ph idx="1"/>
          </p:nvPr>
        </p:nvSpPr>
        <p:spPr>
          <a:xfrm>
            <a:off x="107503" y="1628800"/>
            <a:ext cx="5190031" cy="5229199"/>
          </a:xfrm>
        </p:spPr>
        <p:txBody>
          <a:bodyPr>
            <a:normAutofit fontScale="92500" lnSpcReduction="10000"/>
          </a:bodyPr>
          <a:lstStyle/>
          <a:p>
            <a:pPr>
              <a:buFont typeface="Wingdings" panose="05000000000000000000" pitchFamily="2" charset="2"/>
              <a:buChar char="ü"/>
            </a:pPr>
            <a:r>
              <a:rPr lang="en-GB" dirty="0" smtClean="0"/>
              <a:t>Largest party in Reichstag</a:t>
            </a:r>
          </a:p>
          <a:p>
            <a:pPr>
              <a:buFont typeface="Wingdings" panose="05000000000000000000" pitchFamily="2" charset="2"/>
              <a:buChar char="ü"/>
            </a:pPr>
            <a:r>
              <a:rPr lang="en-GB" dirty="0" smtClean="0"/>
              <a:t>Key positions in Cabinet, including Hitler as Chancellor</a:t>
            </a:r>
          </a:p>
          <a:p>
            <a:pPr>
              <a:buFont typeface="Wingdings" panose="05000000000000000000" pitchFamily="2" charset="2"/>
              <a:buChar char="Ø"/>
            </a:pPr>
            <a:r>
              <a:rPr lang="en-GB" dirty="0" smtClean="0"/>
              <a:t>However the Party did not have an overall majority and a 2/3 majority was needed to change the Weimar Constitution</a:t>
            </a:r>
          </a:p>
          <a:p>
            <a:pPr>
              <a:buFont typeface="Wingdings" panose="05000000000000000000" pitchFamily="2" charset="2"/>
              <a:buChar char="Ø"/>
            </a:pPr>
            <a:r>
              <a:rPr lang="en-GB" dirty="0" smtClean="0"/>
              <a:t>There were only 3 Nazis in the Cabinet (of 12)</a:t>
            </a:r>
          </a:p>
          <a:p>
            <a:pPr>
              <a:buFont typeface="Wingdings" panose="05000000000000000000" pitchFamily="2" charset="2"/>
              <a:buChar char="Ø"/>
            </a:pPr>
            <a:r>
              <a:rPr lang="en-GB" dirty="0" smtClean="0"/>
              <a:t>The President could sack them at any point</a:t>
            </a:r>
          </a:p>
          <a:p>
            <a:endParaRPr lang="en-GB" dirty="0"/>
          </a:p>
        </p:txBody>
      </p:sp>
      <p:pic>
        <p:nvPicPr>
          <p:cNvPr id="1026" name="Picture 2" descr="http://www.ushmm.org/propaganda/assets/images/500x/hitler-appointed-chancell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700808"/>
            <a:ext cx="3330422" cy="4735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8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How do you think Hitler would try to consolidate his position after his appointment as Chancellor?</a:t>
            </a:r>
          </a:p>
          <a:p>
            <a:r>
              <a:rPr lang="en-GB" dirty="0" smtClean="0"/>
              <a:t>Complete the task on p.169.</a:t>
            </a:r>
            <a:endParaRPr lang="en-GB" dirty="0"/>
          </a:p>
        </p:txBody>
      </p:sp>
    </p:spTree>
    <p:extLst>
      <p:ext uri="{BB962C8B-B14F-4D97-AF65-F5344CB8AC3E}">
        <p14:creationId xmlns:p14="http://schemas.microsoft.com/office/powerpoint/2010/main" val="3514914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Stage One: Control at the Centre, Jan-March 1933</a:t>
            </a:r>
            <a:endParaRPr lang="en-GB" dirty="0"/>
          </a:p>
        </p:txBody>
      </p:sp>
      <p:sp>
        <p:nvSpPr>
          <p:cNvPr id="3" name="Content Placeholder 2"/>
          <p:cNvSpPr>
            <a:spLocks noGrp="1"/>
          </p:cNvSpPr>
          <p:nvPr>
            <p:ph idx="1"/>
          </p:nvPr>
        </p:nvSpPr>
        <p:spPr/>
        <p:txBody>
          <a:bodyPr/>
          <a:lstStyle/>
          <a:p>
            <a:r>
              <a:rPr lang="en-GB" dirty="0" smtClean="0"/>
              <a:t>In this period Hitler gained the power to bypass the Reichstag and enact laws on the authority of the Cabinet.</a:t>
            </a:r>
          </a:p>
          <a:p>
            <a:r>
              <a:rPr lang="en-GB" dirty="0" smtClean="0"/>
              <a:t>Civil liberties were suspended to enable him to arrest and imprison political opponents.</a:t>
            </a:r>
          </a:p>
          <a:p>
            <a:r>
              <a:rPr lang="en-GB" dirty="0" smtClean="0"/>
              <a:t>Use Layton p.136-140 to complete the table on p.5-6 of your booklet.</a:t>
            </a:r>
            <a:endParaRPr lang="en-GB" dirty="0"/>
          </a:p>
        </p:txBody>
      </p:sp>
    </p:spTree>
    <p:extLst>
      <p:ext uri="{BB962C8B-B14F-4D97-AF65-F5344CB8AC3E}">
        <p14:creationId xmlns:p14="http://schemas.microsoft.com/office/powerpoint/2010/main" val="194405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Stage Two: Control beyond the Centre, April-July 1933</a:t>
            </a:r>
            <a:endParaRPr lang="en-GB" dirty="0"/>
          </a:p>
        </p:txBody>
      </p:sp>
      <p:sp>
        <p:nvSpPr>
          <p:cNvPr id="3" name="Content Placeholder 2"/>
          <p:cNvSpPr>
            <a:spLocks noGrp="1"/>
          </p:cNvSpPr>
          <p:nvPr>
            <p:ph idx="1"/>
          </p:nvPr>
        </p:nvSpPr>
        <p:spPr/>
        <p:txBody>
          <a:bodyPr/>
          <a:lstStyle/>
          <a:p>
            <a:r>
              <a:rPr lang="en-GB" i="1" dirty="0" err="1" smtClean="0"/>
              <a:t>Gleichschaltung</a:t>
            </a:r>
            <a:r>
              <a:rPr lang="en-GB" dirty="0" smtClean="0"/>
              <a:t>: ‘bringing into line’</a:t>
            </a:r>
          </a:p>
          <a:p>
            <a:r>
              <a:rPr lang="en-GB" dirty="0" smtClean="0"/>
              <a:t>This aimed to extend Party control over the trade unions, the Church, other political parties, the civil service, local government, courts and judges.</a:t>
            </a:r>
            <a:endParaRPr lang="en-GB" dirty="0"/>
          </a:p>
        </p:txBody>
      </p:sp>
    </p:spTree>
    <p:extLst>
      <p:ext uri="{BB962C8B-B14F-4D97-AF65-F5344CB8AC3E}">
        <p14:creationId xmlns:p14="http://schemas.microsoft.com/office/powerpoint/2010/main" val="10807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parties</a:t>
            </a:r>
            <a:endParaRPr lang="en-GB" dirty="0"/>
          </a:p>
        </p:txBody>
      </p:sp>
      <p:sp>
        <p:nvSpPr>
          <p:cNvPr id="3" name="Content Placeholder 2"/>
          <p:cNvSpPr>
            <a:spLocks noGrp="1"/>
          </p:cNvSpPr>
          <p:nvPr>
            <p:ph idx="1"/>
          </p:nvPr>
        </p:nvSpPr>
        <p:spPr>
          <a:xfrm>
            <a:off x="4067944" y="1556792"/>
            <a:ext cx="5076056" cy="5040559"/>
          </a:xfrm>
        </p:spPr>
        <p:txBody>
          <a:bodyPr>
            <a:normAutofit fontScale="92500" lnSpcReduction="10000"/>
          </a:bodyPr>
          <a:lstStyle/>
          <a:p>
            <a:r>
              <a:rPr lang="en-GB" dirty="0" smtClean="0"/>
              <a:t>The Communists had been outlawed since the Reichstag Fire.</a:t>
            </a:r>
          </a:p>
          <a:p>
            <a:r>
              <a:rPr lang="en-GB" dirty="0" smtClean="0"/>
              <a:t>On 22 June 1933 the SPD was outlawed as a ‘party hostile to the nation and state’. The other parties dissolved themselves.</a:t>
            </a:r>
          </a:p>
          <a:p>
            <a:r>
              <a:rPr lang="en-GB" dirty="0" smtClean="0"/>
              <a:t>In July a decree was passed making Germany a one-party state.</a:t>
            </a:r>
            <a:endParaRPr lang="en-GB" dirty="0"/>
          </a:p>
        </p:txBody>
      </p:sp>
      <p:pic>
        <p:nvPicPr>
          <p:cNvPr id="3074" name="Picture 2" descr="https://upload.wikimedia.org/wikipedia/commons/thumb/2/20/Reichstagsbrand.jpg/240px-Reichstagsbran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628800"/>
            <a:ext cx="3744416" cy="4805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15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Federated states</a:t>
            </a:r>
            <a:endParaRPr lang="en-GB" dirty="0"/>
          </a:p>
        </p:txBody>
      </p:sp>
      <p:sp>
        <p:nvSpPr>
          <p:cNvPr id="3" name="Content Placeholder 2"/>
          <p:cNvSpPr>
            <a:spLocks noGrp="1"/>
          </p:cNvSpPr>
          <p:nvPr>
            <p:ph idx="1"/>
          </p:nvPr>
        </p:nvSpPr>
        <p:spPr>
          <a:xfrm>
            <a:off x="107504" y="1772816"/>
            <a:ext cx="5184576" cy="4968552"/>
          </a:xfrm>
        </p:spPr>
        <p:txBody>
          <a:bodyPr>
            <a:normAutofit lnSpcReduction="10000"/>
          </a:bodyPr>
          <a:lstStyle/>
          <a:p>
            <a:r>
              <a:rPr lang="en-GB" dirty="0" smtClean="0"/>
              <a:t>State governments were given the power to issue laws without consulting the </a:t>
            </a:r>
            <a:r>
              <a:rPr lang="en-GB" i="1" dirty="0" err="1" smtClean="0"/>
              <a:t>Landtage</a:t>
            </a:r>
            <a:r>
              <a:rPr lang="en-GB" i="1" dirty="0" smtClean="0"/>
              <a:t> </a:t>
            </a:r>
            <a:r>
              <a:rPr lang="en-GB" dirty="0" smtClean="0"/>
              <a:t>(state parliaments)</a:t>
            </a:r>
          </a:p>
          <a:p>
            <a:r>
              <a:rPr lang="en-GB" dirty="0" smtClean="0"/>
              <a:t>Nazi Reich governors were appointed – usually the local party </a:t>
            </a:r>
            <a:r>
              <a:rPr lang="en-GB" i="1" dirty="0" err="1" smtClean="0"/>
              <a:t>Gauleiter</a:t>
            </a:r>
            <a:r>
              <a:rPr lang="en-GB" i="1" dirty="0" smtClean="0"/>
              <a:t>.</a:t>
            </a:r>
          </a:p>
          <a:p>
            <a:r>
              <a:rPr lang="en-GB" dirty="0" smtClean="0"/>
              <a:t>In January 1934 the </a:t>
            </a:r>
            <a:r>
              <a:rPr lang="en-GB" i="1" dirty="0" err="1" smtClean="0"/>
              <a:t>Landtage</a:t>
            </a:r>
            <a:r>
              <a:rPr lang="en-GB" i="1" dirty="0" smtClean="0"/>
              <a:t> </a:t>
            </a:r>
            <a:r>
              <a:rPr lang="en-GB" dirty="0" smtClean="0"/>
              <a:t>were abolished.</a:t>
            </a:r>
            <a:endParaRPr lang="en-GB" dirty="0"/>
          </a:p>
        </p:txBody>
      </p:sp>
      <p:pic>
        <p:nvPicPr>
          <p:cNvPr id="4098" name="Picture 2" descr="Bundesarchiv Bild 183-H13717, Erich Koc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1628800"/>
            <a:ext cx="3597739" cy="4796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03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Civil service</a:t>
            </a:r>
            <a:endParaRPr lang="en-GB" dirty="0"/>
          </a:p>
        </p:txBody>
      </p:sp>
      <p:sp>
        <p:nvSpPr>
          <p:cNvPr id="3" name="Content Placeholder 2"/>
          <p:cNvSpPr>
            <a:spLocks noGrp="1"/>
          </p:cNvSpPr>
          <p:nvPr>
            <p:ph idx="1"/>
          </p:nvPr>
        </p:nvSpPr>
        <p:spPr/>
        <p:txBody>
          <a:bodyPr/>
          <a:lstStyle/>
          <a:p>
            <a:r>
              <a:rPr lang="en-GB" dirty="0" smtClean="0"/>
              <a:t>Membership of the Nazi Party was not compulsory until 1939.</a:t>
            </a:r>
          </a:p>
          <a:p>
            <a:r>
              <a:rPr lang="en-GB" dirty="0" smtClean="0"/>
              <a:t>A Law for the Restoration of the Professional Civil Service (April 1933) enabled those whose political obedience or racial purity was in question to be dismissed.</a:t>
            </a:r>
          </a:p>
          <a:p>
            <a:r>
              <a:rPr lang="en-GB" dirty="0" smtClean="0"/>
              <a:t>Most officials of Jewish descent lost their jobs.</a:t>
            </a:r>
            <a:endParaRPr lang="en-GB" dirty="0"/>
          </a:p>
        </p:txBody>
      </p:sp>
    </p:spTree>
    <p:extLst>
      <p:ext uri="{BB962C8B-B14F-4D97-AF65-F5344CB8AC3E}">
        <p14:creationId xmlns:p14="http://schemas.microsoft.com/office/powerpoint/2010/main" val="248563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Trade unions</a:t>
            </a:r>
            <a:endParaRPr lang="en-GB" dirty="0"/>
          </a:p>
        </p:txBody>
      </p:sp>
      <p:sp>
        <p:nvSpPr>
          <p:cNvPr id="3" name="Content Placeholder 2"/>
          <p:cNvSpPr>
            <a:spLocks noGrp="1"/>
          </p:cNvSpPr>
          <p:nvPr>
            <p:ph idx="1"/>
          </p:nvPr>
        </p:nvSpPr>
        <p:spPr>
          <a:xfrm>
            <a:off x="0" y="1628800"/>
            <a:ext cx="5148064" cy="5229199"/>
          </a:xfrm>
        </p:spPr>
        <p:txBody>
          <a:bodyPr>
            <a:normAutofit fontScale="85000" lnSpcReduction="20000"/>
          </a:bodyPr>
          <a:lstStyle/>
          <a:p>
            <a:r>
              <a:rPr lang="en-GB" dirty="0"/>
              <a:t>The trade unions were connected with socialism and </a:t>
            </a:r>
            <a:r>
              <a:rPr lang="en-GB" dirty="0" smtClean="0"/>
              <a:t>Catholicism.</a:t>
            </a:r>
          </a:p>
          <a:p>
            <a:r>
              <a:rPr lang="en-GB" dirty="0" smtClean="0"/>
              <a:t>2 </a:t>
            </a:r>
            <a:r>
              <a:rPr lang="en-GB" dirty="0"/>
              <a:t>May 1933 SA &amp; SS occupied trade union offices and abolished all existing trade </a:t>
            </a:r>
            <a:r>
              <a:rPr lang="en-GB" dirty="0" smtClean="0"/>
              <a:t>unions.</a:t>
            </a:r>
          </a:p>
          <a:p>
            <a:r>
              <a:rPr lang="en-GB" dirty="0" smtClean="0"/>
              <a:t>New </a:t>
            </a:r>
            <a:r>
              <a:rPr lang="en-GB" dirty="0"/>
              <a:t>organisation – the German Labour Front (DAF) set up and led by Robert Ley. Membership was compulsory (22 million members) and employees lost the right to negotiate over wages and working conditions.</a:t>
            </a:r>
          </a:p>
          <a:p>
            <a:endParaRPr lang="en-GB"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1844824"/>
            <a:ext cx="3836368" cy="3836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433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514</TotalTime>
  <Words>816</Words>
  <Application>Microsoft Office PowerPoint</Application>
  <PresentationFormat>On-screen Show (4:3)</PresentationFormat>
  <Paragraphs>58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Corbel</vt:lpstr>
      <vt:lpstr>Wingdings</vt:lpstr>
      <vt:lpstr>Wingdings 2</vt:lpstr>
      <vt:lpstr>Wingdings 3</vt:lpstr>
      <vt:lpstr>Module</vt:lpstr>
      <vt:lpstr>How effectively did Hitler consolidate his hold on power, 1933-34? </vt:lpstr>
      <vt:lpstr>The Nazis’ position in 1933</vt:lpstr>
      <vt:lpstr>Task</vt:lpstr>
      <vt:lpstr>Stage One: Control at the Centre, Jan-March 1933</vt:lpstr>
      <vt:lpstr>Stage Two: Control beyond the Centre, April-July 1933</vt:lpstr>
      <vt:lpstr>Political parties</vt:lpstr>
      <vt:lpstr>Federated states</vt:lpstr>
      <vt:lpstr>Civil service</vt:lpstr>
      <vt:lpstr>Trade unions</vt:lpstr>
      <vt:lpstr>Education, media, culture</vt:lpstr>
      <vt:lpstr>Business and industry</vt:lpstr>
      <vt:lpstr>2 groups escaped Gleichschaltung: the church and the army.</vt:lpstr>
      <vt:lpstr>Stage Three: Winning the support of the Army, January-August 1934</vt:lpstr>
      <vt:lpstr>Task</vt:lpstr>
      <vt:lpstr>Homework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Weimar’s ‘golden years’</dc:title>
  <dc:creator>Alex Winfrow</dc:creator>
  <cp:lastModifiedBy>Imogen St George</cp:lastModifiedBy>
  <cp:revision>39</cp:revision>
  <dcterms:created xsi:type="dcterms:W3CDTF">2015-10-02T12:41:00Z</dcterms:created>
  <dcterms:modified xsi:type="dcterms:W3CDTF">2015-11-20T12:14:46Z</dcterms:modified>
</cp:coreProperties>
</file>