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292" r:id="rId4"/>
    <p:sldId id="293" r:id="rId5"/>
    <p:sldId id="297" r:id="rId6"/>
    <p:sldId id="298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C15879-B302-424F-81D8-AEDC3828CAF5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CAcQjRw&amp;url=http://www.newthinktank.com/2011/08/nazi-propaganda-posters/&amp;ei=HiiIVdyzKYLhywO6_pV4&amp;psig=AFQjCNHjSfGEbWYmD_uaWZo2rKaI37bGig&amp;ust=14350728757373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How </a:t>
            </a:r>
            <a:r>
              <a:rPr lang="en-GB" u="sng" dirty="0" smtClean="0"/>
              <a:t>chaotic was the Nazi system of government?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8077200" cy="1643632"/>
          </a:xfrm>
        </p:spPr>
        <p:txBody>
          <a:bodyPr/>
          <a:lstStyle/>
          <a:p>
            <a:r>
              <a:rPr lang="en-GB" dirty="0" smtClean="0"/>
              <a:t>Aims: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Assess how far the Nazis changed the way in which Germany was governed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Understand the meaning of the term ‘working towards the Fuhrer’</a:t>
            </a:r>
          </a:p>
        </p:txBody>
      </p:sp>
    </p:spTree>
    <p:extLst>
      <p:ext uri="{BB962C8B-B14F-4D97-AF65-F5344CB8AC3E}">
        <p14:creationId xmlns:p14="http://schemas.microsoft.com/office/powerpoint/2010/main" val="13282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system of government in 1933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628800"/>
            <a:ext cx="5190031" cy="5229199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/>
              <a:t>Federal government</a:t>
            </a:r>
            <a:r>
              <a:rPr lang="en-GB" dirty="0" smtClean="0"/>
              <a:t>.</a:t>
            </a:r>
            <a:endParaRPr lang="en-GB" dirty="0"/>
          </a:p>
          <a:p>
            <a:pPr lvl="0"/>
            <a:r>
              <a:rPr lang="en-GB" b="1" dirty="0" smtClean="0"/>
              <a:t>Collective government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/>
              <a:t>policies were discussed amongst Cabinet members and a vote taken to decide on </a:t>
            </a:r>
            <a:r>
              <a:rPr lang="en-GB" dirty="0" smtClean="0"/>
              <a:t>policy.</a:t>
            </a:r>
          </a:p>
          <a:p>
            <a:pPr lvl="0"/>
            <a:r>
              <a:rPr lang="en-GB" b="1" dirty="0" smtClean="0"/>
              <a:t>Laws</a:t>
            </a:r>
            <a:r>
              <a:rPr lang="en-GB" dirty="0" smtClean="0"/>
              <a:t> </a:t>
            </a:r>
            <a:r>
              <a:rPr lang="en-GB" dirty="0"/>
              <a:t>were passed by the Reichstag or sanctioned by the President in times of emergency.</a:t>
            </a:r>
          </a:p>
          <a:p>
            <a:pPr marL="118872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451" y="1772816"/>
            <a:ext cx="3571597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53" y="3861048"/>
            <a:ext cx="21145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Hitler changed this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5076056" cy="55446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The power of individual states was </a:t>
            </a:r>
            <a:r>
              <a:rPr lang="en-GB" dirty="0" smtClean="0"/>
              <a:t>removed.</a:t>
            </a:r>
          </a:p>
          <a:p>
            <a:pPr lvl="0"/>
            <a:r>
              <a:rPr lang="en-GB" b="1" dirty="0" smtClean="0"/>
              <a:t>Collective </a:t>
            </a:r>
            <a:r>
              <a:rPr lang="en-GB" b="1" dirty="0"/>
              <a:t>government ended</a:t>
            </a:r>
            <a:r>
              <a:rPr lang="en-GB" dirty="0"/>
              <a:t>. The Cabinet rarely </a:t>
            </a:r>
            <a:r>
              <a:rPr lang="en-GB" dirty="0" smtClean="0"/>
              <a:t>met and after </a:t>
            </a:r>
            <a:r>
              <a:rPr lang="en-GB" dirty="0"/>
              <a:t>1938 it didn’t meet at </a:t>
            </a:r>
            <a:r>
              <a:rPr lang="en-GB" dirty="0" smtClean="0"/>
              <a:t>all.</a:t>
            </a:r>
          </a:p>
          <a:p>
            <a:pPr lvl="0"/>
            <a:r>
              <a:rPr lang="en-GB" dirty="0" smtClean="0"/>
              <a:t>Laws </a:t>
            </a:r>
            <a:r>
              <a:rPr lang="en-GB" dirty="0"/>
              <a:t>could be issued on the authority of the Cabinet alone, which in practice meant Hitler himself. </a:t>
            </a:r>
            <a:endParaRPr lang="en-GB" dirty="0" smtClean="0"/>
          </a:p>
          <a:p>
            <a:pPr lvl="0"/>
            <a:r>
              <a:rPr lang="en-GB" dirty="0" smtClean="0"/>
              <a:t>Hitler </a:t>
            </a:r>
            <a:r>
              <a:rPr lang="en-GB" b="1" dirty="0"/>
              <a:t>gave power to those he trusted</a:t>
            </a:r>
            <a:r>
              <a:rPr lang="en-GB" dirty="0"/>
              <a:t> and who presented him with </a:t>
            </a:r>
            <a:r>
              <a:rPr lang="en-GB" b="1" dirty="0"/>
              <a:t>good </a:t>
            </a:r>
            <a:r>
              <a:rPr lang="en-GB" b="1" dirty="0" smtClean="0"/>
              <a:t>ideas</a:t>
            </a:r>
            <a:r>
              <a:rPr lang="en-GB" dirty="0" smtClean="0"/>
              <a:t>.</a:t>
            </a:r>
          </a:p>
          <a:p>
            <a:pPr lvl="0"/>
            <a:r>
              <a:rPr lang="en-GB" dirty="0" smtClean="0"/>
              <a:t>Hitler </a:t>
            </a:r>
            <a:r>
              <a:rPr lang="en-GB" dirty="0"/>
              <a:t>was the </a:t>
            </a:r>
            <a:r>
              <a:rPr lang="en-GB" b="1" dirty="0"/>
              <a:t>single source of authority for </a:t>
            </a:r>
            <a:r>
              <a:rPr lang="en-GB" b="1" dirty="0" smtClean="0"/>
              <a:t>everyone</a:t>
            </a:r>
            <a:r>
              <a:rPr lang="en-GB" dirty="0" smtClean="0"/>
              <a:t>, but </a:t>
            </a:r>
            <a:r>
              <a:rPr lang="en-GB" dirty="0"/>
              <a:t>he was not interested in the day-to-day affairs of government </a:t>
            </a:r>
            <a:r>
              <a:rPr lang="en-GB" dirty="0" smtClean="0"/>
              <a:t>and was frequently disinterested.</a:t>
            </a:r>
            <a:endParaRPr lang="en-GB" dirty="0"/>
          </a:p>
          <a:p>
            <a:pPr marL="118872" indent="0">
              <a:buNone/>
            </a:pP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5220072" y="1988840"/>
            <a:ext cx="3600400" cy="38164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What problems can you see with this system of government?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0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government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1"/>
            <a:ext cx="8964488" cy="4772000"/>
          </a:xfrm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b="1" dirty="0"/>
              <a:t>‘dual </a:t>
            </a:r>
            <a:r>
              <a:rPr lang="en-GB" b="1" dirty="0" smtClean="0"/>
              <a:t>state’: a mix of old and new.</a:t>
            </a:r>
            <a:r>
              <a:rPr lang="en-GB" b="1" dirty="0"/>
              <a:t> </a:t>
            </a:r>
            <a:r>
              <a:rPr lang="en-GB" dirty="0" smtClean="0"/>
              <a:t>The pre-1933 ministries and civil service operated alongside Nazi party organisations.</a:t>
            </a:r>
          </a:p>
          <a:p>
            <a:r>
              <a:rPr lang="en-GB" dirty="0" smtClean="0"/>
              <a:t>The ‘Supreme Reich authorities’ were headed by prominent Nazis who reported directly to Hitler, so they could override other departments. e.g. the Office of the Four-Year Plan, headed by Goering.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4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‘Working towards the Fuhrer’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4560"/>
            <a:ext cx="5544616" cy="556885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key to the Hitler dictatorship was the </a:t>
            </a:r>
            <a:r>
              <a:rPr lang="en-GB" i="1" dirty="0" err="1" smtClean="0"/>
              <a:t>Führerprinzip</a:t>
            </a:r>
            <a:r>
              <a:rPr lang="en-GB" dirty="0" smtClean="0"/>
              <a:t>.</a:t>
            </a:r>
          </a:p>
          <a:p>
            <a:r>
              <a:rPr lang="en-GB" dirty="0" smtClean="0"/>
              <a:t>Yet </a:t>
            </a:r>
            <a:r>
              <a:rPr lang="en-GB" dirty="0"/>
              <a:t>despite this, he played virtually no part in the day-to-day government of the Reich. </a:t>
            </a:r>
            <a:r>
              <a:rPr lang="en-GB" dirty="0" smtClean="0"/>
              <a:t>Sometimes </a:t>
            </a:r>
            <a:r>
              <a:rPr lang="en-GB" dirty="0"/>
              <a:t>he made vague declarations of intent or </a:t>
            </a:r>
            <a:r>
              <a:rPr lang="en-GB" dirty="0" smtClean="0"/>
              <a:t>principle.</a:t>
            </a:r>
          </a:p>
          <a:p>
            <a:r>
              <a:rPr lang="en-GB" dirty="0" smtClean="0"/>
              <a:t>Ministers </a:t>
            </a:r>
            <a:r>
              <a:rPr lang="en-GB" dirty="0"/>
              <a:t>and officials had little contact with </a:t>
            </a:r>
            <a:r>
              <a:rPr lang="en-GB" dirty="0" smtClean="0"/>
              <a:t>him.</a:t>
            </a:r>
            <a:endParaRPr lang="en-GB" dirty="0"/>
          </a:p>
          <a:p>
            <a:r>
              <a:rPr lang="en-GB" dirty="0" smtClean="0"/>
              <a:t>Consequently</a:t>
            </a:r>
            <a:r>
              <a:rPr lang="en-GB" dirty="0"/>
              <a:t>, they were compelled to interpret his intentions for themselves, often coming to contradictory conclusions. This became known as ‘working towards the </a:t>
            </a:r>
            <a:r>
              <a:rPr lang="en-GB" i="1" dirty="0"/>
              <a:t>Führer</a:t>
            </a:r>
            <a:r>
              <a:rPr lang="en-GB" dirty="0"/>
              <a:t>’. </a:t>
            </a:r>
          </a:p>
          <a:p>
            <a:endParaRPr lang="en-GB" dirty="0"/>
          </a:p>
        </p:txBody>
      </p:sp>
      <p:pic>
        <p:nvPicPr>
          <p:cNvPr id="4" name="Picture 3" descr="http://www.newthinktank.com/wp-content/uploads/2011/08/Long-live-Deutchlan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28" y="1988840"/>
            <a:ext cx="3300214" cy="3958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Read </a:t>
            </a:r>
            <a:r>
              <a:rPr lang="en-GB" dirty="0"/>
              <a:t>pp186-7 of Hite &amp; Hinton &amp; answer the </a:t>
            </a:r>
            <a:r>
              <a:rPr lang="en-GB" dirty="0" smtClean="0"/>
              <a:t>questions</a:t>
            </a:r>
            <a:r>
              <a:rPr lang="en-GB" dirty="0"/>
              <a:t> </a:t>
            </a:r>
            <a:r>
              <a:rPr lang="en-GB" dirty="0" smtClean="0"/>
              <a:t>on p.17 of  your booklet.</a:t>
            </a:r>
          </a:p>
          <a:p>
            <a:r>
              <a:rPr lang="en-GB" dirty="0" smtClean="0"/>
              <a:t>Study </a:t>
            </a:r>
            <a:r>
              <a:rPr lang="en-GB" dirty="0"/>
              <a:t>the four examples of decision-making on p.191 of Hite &amp; Hinton and assess what they show about the role of Hitler in the Third Reich. What evidence, if any, do they provide of the following roles for Hitler:</a:t>
            </a:r>
          </a:p>
          <a:p>
            <a:pPr lvl="1"/>
            <a:r>
              <a:rPr lang="en-GB" dirty="0"/>
              <a:t>The direct initiator of action</a:t>
            </a:r>
          </a:p>
          <a:p>
            <a:pPr lvl="1"/>
            <a:r>
              <a:rPr lang="en-GB" dirty="0"/>
              <a:t>Controlling policies</a:t>
            </a:r>
          </a:p>
          <a:p>
            <a:pPr lvl="1"/>
            <a:r>
              <a:rPr lang="en-GB" dirty="0"/>
              <a:t>The overall inspirer of policy</a:t>
            </a:r>
          </a:p>
          <a:p>
            <a:pPr lvl="1"/>
            <a:r>
              <a:rPr lang="en-GB" dirty="0"/>
              <a:t>Responding to others’ proposals and actions</a:t>
            </a:r>
          </a:p>
          <a:p>
            <a:pPr lvl="1"/>
            <a:r>
              <a:rPr lang="en-GB" dirty="0"/>
              <a:t>Opting out of a clear decision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1"/>
            <a:ext cx="8507288" cy="47720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Using </a:t>
            </a:r>
            <a:r>
              <a:rPr lang="en-GB" dirty="0"/>
              <a:t>Hite &amp; Hinton p.193-194, match up the eight institutions described with the descriptions of their changing role under Hitler’s dictatorship in the </a:t>
            </a:r>
            <a:r>
              <a:rPr lang="en-GB" dirty="0" smtClean="0"/>
              <a:t>table on p.14-15. Add to the table any evidence that the Nazis tried to control this organisation and any evidence that they allowed it to remain independent.</a:t>
            </a:r>
          </a:p>
          <a:p>
            <a:r>
              <a:rPr lang="en-GB" dirty="0"/>
              <a:t>Now write a conclusion to answer this question: </a:t>
            </a:r>
            <a:r>
              <a:rPr lang="en-GB" b="1" dirty="0"/>
              <a:t>To what extent did the traditional elites maintain their power in Nazi Germany?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632</TotalTime>
  <Words>485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Module</vt:lpstr>
      <vt:lpstr>How chaotic was the Nazi system of government? </vt:lpstr>
      <vt:lpstr>The system of government in 1933</vt:lpstr>
      <vt:lpstr>How Hitler changed this system</vt:lpstr>
      <vt:lpstr>Central government</vt:lpstr>
      <vt:lpstr>‘Working towards the Fuhrer’</vt:lpstr>
      <vt:lpstr>Task</vt:lpstr>
      <vt:lpstr>Task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Weimar’s ‘golden years’</dc:title>
  <dc:creator>Alex Winfrow</dc:creator>
  <cp:lastModifiedBy>Imogen St George</cp:lastModifiedBy>
  <cp:revision>54</cp:revision>
  <dcterms:created xsi:type="dcterms:W3CDTF">2015-10-02T12:41:00Z</dcterms:created>
  <dcterms:modified xsi:type="dcterms:W3CDTF">2015-12-04T11:44:40Z</dcterms:modified>
</cp:coreProperties>
</file>