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B112082-111C-4F7D-804D-5C62564B50E1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7167602-CE4F-4090-8285-133625F7CCCD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91965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082-111C-4F7D-804D-5C62564B50E1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602-CE4F-4090-8285-133625F7C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84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082-111C-4F7D-804D-5C62564B50E1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602-CE4F-4090-8285-133625F7C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30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082-111C-4F7D-804D-5C62564B50E1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602-CE4F-4090-8285-133625F7C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82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112082-111C-4F7D-804D-5C62564B50E1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167602-CE4F-4090-8285-133625F7CCC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70342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082-111C-4F7D-804D-5C62564B50E1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602-CE4F-4090-8285-133625F7C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34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082-111C-4F7D-804D-5C62564B50E1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602-CE4F-4090-8285-133625F7C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57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082-111C-4F7D-804D-5C62564B50E1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602-CE4F-4090-8285-133625F7C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6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082-111C-4F7D-804D-5C62564B50E1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602-CE4F-4090-8285-133625F7C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0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112082-111C-4F7D-804D-5C62564B50E1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167602-CE4F-4090-8285-133625F7CCC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893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112082-111C-4F7D-804D-5C62564B50E1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167602-CE4F-4090-8285-133625F7CCC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240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B112082-111C-4F7D-804D-5C62564B50E1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7167602-CE4F-4090-8285-133625F7CCC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015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202" y="1264920"/>
            <a:ext cx="8641080" cy="283464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successful was Nazi economic policy?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202" y="4191000"/>
            <a:ext cx="8984238" cy="13868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In 1933 there were nearly 6 million unemployed.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By 1935 this was down to 2 million and by 1939 there was a labour shortage. The question is how far this was down to the Nazi policies?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7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232" y="1166019"/>
            <a:ext cx="9692640" cy="13255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Task: Activity on page 26 of the booklet. Your homework is to finish this and answer the questions on page 37 of the booklet. Reading is on Godalming online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232" y="3291840"/>
            <a:ext cx="8763000" cy="288829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07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312" y="274320"/>
            <a:ext cx="9692640" cy="1325562"/>
          </a:xfrm>
        </p:spPr>
        <p:txBody>
          <a:bodyPr/>
          <a:lstStyle/>
          <a:p>
            <a:r>
              <a:rPr lang="en-GB" dirty="0" smtClean="0"/>
              <a:t>Hitler’s economic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104" y="1401762"/>
            <a:ext cx="6102096" cy="4983798"/>
          </a:xfrm>
        </p:spPr>
        <p:txBody>
          <a:bodyPr>
            <a:noAutofit/>
          </a:bodyPr>
          <a:lstStyle/>
          <a:p>
            <a:r>
              <a:rPr lang="en-GB" sz="2400" dirty="0" smtClean="0"/>
              <a:t>Reduce unemployment</a:t>
            </a:r>
          </a:p>
          <a:p>
            <a:r>
              <a:rPr lang="en-GB" sz="2400" dirty="0" smtClean="0"/>
              <a:t>Rearm (both to try to kick-start the economy and for ideological reasons)</a:t>
            </a:r>
          </a:p>
          <a:p>
            <a:r>
              <a:rPr lang="en-GB" sz="2400" dirty="0" smtClean="0"/>
              <a:t>Autarky (making the German economy a self sufficient system) </a:t>
            </a:r>
            <a:r>
              <a:rPr lang="en-GB" sz="2400" b="1" dirty="0" smtClean="0"/>
              <a:t>Why might this be a priority?</a:t>
            </a:r>
          </a:p>
          <a:p>
            <a:r>
              <a:rPr lang="en-GB" sz="2400" dirty="0" smtClean="0"/>
              <a:t>Help for the </a:t>
            </a:r>
            <a:r>
              <a:rPr lang="en-GB" sz="2400" dirty="0" err="1" smtClean="0"/>
              <a:t>Mittelstand</a:t>
            </a:r>
            <a:r>
              <a:rPr lang="en-GB" sz="2400" dirty="0" smtClean="0"/>
              <a:t> (German lower middle classes, Farmers and Small shopkeepers)</a:t>
            </a:r>
          </a:p>
          <a:p>
            <a:r>
              <a:rPr lang="en-GB" sz="2400" dirty="0" err="1" smtClean="0"/>
              <a:t>Aryanisation</a:t>
            </a:r>
            <a:r>
              <a:rPr lang="en-GB" sz="2400" dirty="0" smtClean="0"/>
              <a:t> of the Jewish owned firms by destroying them or taking them over.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365" y="525462"/>
            <a:ext cx="4195555" cy="60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9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Nazi economy can be divided into 3 broad sections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4907280" cy="413004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Recovery:1933 – 36</a:t>
            </a:r>
          </a:p>
          <a:p>
            <a:r>
              <a:rPr lang="en-GB" sz="3200" dirty="0" smtClean="0"/>
              <a:t>Rearmament: 1936 – 39</a:t>
            </a:r>
          </a:p>
          <a:p>
            <a:r>
              <a:rPr lang="en-GB" sz="3200" dirty="0" smtClean="0"/>
              <a:t>War: 1939 – 45 (covered in the next topic)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168" y="1943100"/>
            <a:ext cx="5569952" cy="37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6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952" y="320040"/>
            <a:ext cx="9601200" cy="1485900"/>
          </a:xfrm>
        </p:spPr>
        <p:txBody>
          <a:bodyPr/>
          <a:lstStyle/>
          <a:p>
            <a:r>
              <a:rPr lang="en-GB" dirty="0" smtClean="0"/>
              <a:t>Recovery 1933 – 1936 Hjalmar Schacht and the New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952" y="2072641"/>
            <a:ext cx="6647688" cy="4785359"/>
          </a:xfrm>
        </p:spPr>
        <p:txBody>
          <a:bodyPr/>
          <a:lstStyle/>
          <a:p>
            <a:r>
              <a:rPr lang="en-GB" sz="2400" dirty="0" smtClean="0"/>
              <a:t>Schacht was appointed president of the </a:t>
            </a:r>
            <a:r>
              <a:rPr lang="en-GB" sz="2400" dirty="0" err="1" smtClean="0"/>
              <a:t>Reichsbank</a:t>
            </a:r>
            <a:r>
              <a:rPr lang="en-GB" sz="2400" dirty="0" smtClean="0"/>
              <a:t> in March 1933 and minister of economics in 1934.</a:t>
            </a:r>
          </a:p>
          <a:p>
            <a:r>
              <a:rPr lang="en-GB" sz="2400" dirty="0" smtClean="0"/>
              <a:t>He had been involved in the creation of the </a:t>
            </a:r>
            <a:r>
              <a:rPr lang="en-GB" sz="2400" dirty="0" err="1" smtClean="0"/>
              <a:t>Rentenmark</a:t>
            </a:r>
            <a:r>
              <a:rPr lang="en-GB" sz="2400" dirty="0" smtClean="0"/>
              <a:t> after hyperinflation in 1923. This is a good example of the Nazis being forced to work with the traditional elites in their early policies.</a:t>
            </a:r>
          </a:p>
          <a:p>
            <a:r>
              <a:rPr lang="en-GB" sz="2400" dirty="0" smtClean="0"/>
              <a:t>Schacht supported public works programmes like the building of the autobahns and tried to regulate imports signing new deals with the Balkan states. </a:t>
            </a:r>
          </a:p>
          <a:p>
            <a:endParaRPr lang="en-GB" sz="2400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090" y="125383"/>
            <a:ext cx="2114550" cy="2893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480" y="3192734"/>
            <a:ext cx="4522470" cy="328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0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167640"/>
            <a:ext cx="9601200" cy="1485900"/>
          </a:xfrm>
        </p:spPr>
        <p:txBody>
          <a:bodyPr/>
          <a:lstStyle/>
          <a:p>
            <a:r>
              <a:rPr lang="en-GB" dirty="0" smtClean="0"/>
              <a:t>Rearmament 1936 - 1939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520" y="1428750"/>
            <a:ext cx="5212080" cy="4267200"/>
          </a:xfrm>
        </p:spPr>
        <p:txBody>
          <a:bodyPr>
            <a:noAutofit/>
          </a:bodyPr>
          <a:lstStyle/>
          <a:p>
            <a:r>
              <a:rPr lang="en-GB" sz="2400" dirty="0" smtClean="0"/>
              <a:t>By 1936 Schacht was becoming increasingly concerned by the distortion to the economy caused by rearmament. This was increasing the need for imports of a number of raw materials, and reducing the focus on exporting German goods.</a:t>
            </a:r>
          </a:p>
          <a:p>
            <a:r>
              <a:rPr lang="en-GB" sz="2400" dirty="0" smtClean="0"/>
              <a:t>Hitler became impatient with him and put Goering in charge of the new </a:t>
            </a:r>
            <a:r>
              <a:rPr lang="en-GB" sz="2400" b="1" dirty="0" smtClean="0"/>
              <a:t>4 Year Plan </a:t>
            </a:r>
            <a:r>
              <a:rPr lang="en-GB" sz="2400" dirty="0" smtClean="0"/>
              <a:t>for rearmament. This gave priority to rearmament, but also to making Germany self sufficient in food and industrial production.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290" y="2889885"/>
            <a:ext cx="5143500" cy="3790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840" y="58180"/>
            <a:ext cx="4415790" cy="274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040" y="1428750"/>
            <a:ext cx="4693920" cy="494157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Use the sources on page 214 &amp; 215 to note down evidence that the German economy was improving. Who gained from this?</a:t>
            </a:r>
          </a:p>
          <a:p>
            <a:r>
              <a:rPr lang="en-GB" sz="3200" dirty="0" smtClean="0"/>
              <a:t>Then note down evidence suggesting weakness in the economy.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520" y="1836420"/>
            <a:ext cx="5980044" cy="412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792" y="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far </a:t>
            </a:r>
            <a:r>
              <a:rPr lang="en-GB" dirty="0" smtClean="0"/>
              <a:t>can </a:t>
            </a:r>
            <a:r>
              <a:rPr lang="en-GB" dirty="0" smtClean="0"/>
              <a:t>German economic policy </a:t>
            </a:r>
            <a:r>
              <a:rPr lang="en-GB" dirty="0" smtClean="0"/>
              <a:t>be considered a success in the years 1933 - 39?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254859"/>
              </p:ext>
            </p:extLst>
          </p:nvPr>
        </p:nvGraphicFramePr>
        <p:xfrm>
          <a:off x="1383792" y="1691322"/>
          <a:ext cx="8594726" cy="4511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363"/>
                <a:gridCol w="4297363"/>
              </a:tblGrid>
              <a:tr h="687145">
                <a:tc>
                  <a:txBody>
                    <a:bodyPr/>
                    <a:lstStyle/>
                    <a:p>
                      <a:r>
                        <a:rPr lang="en-GB" dirty="0" smtClean="0"/>
                        <a:t>Success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Failure</a:t>
                      </a:r>
                      <a:endParaRPr lang="en-GB" dirty="0"/>
                    </a:p>
                  </a:txBody>
                  <a:tcPr/>
                </a:tc>
              </a:tr>
              <a:tr h="38242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1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Pairs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Louis and Lucy</a:t>
            </a:r>
          </a:p>
          <a:p>
            <a:r>
              <a:rPr lang="en-GB" dirty="0" smtClean="0"/>
              <a:t>Ellie and Dan</a:t>
            </a:r>
          </a:p>
          <a:p>
            <a:r>
              <a:rPr lang="en-GB" dirty="0" smtClean="0"/>
              <a:t>Conor and Alice</a:t>
            </a:r>
          </a:p>
          <a:p>
            <a:r>
              <a:rPr lang="en-GB" dirty="0" smtClean="0"/>
              <a:t>Luke and Kai</a:t>
            </a:r>
          </a:p>
          <a:p>
            <a:r>
              <a:rPr lang="en-GB" dirty="0" err="1" smtClean="0"/>
              <a:t>Matti</a:t>
            </a:r>
            <a:r>
              <a:rPr lang="en-GB" dirty="0" smtClean="0"/>
              <a:t> and Fletcher</a:t>
            </a:r>
          </a:p>
          <a:p>
            <a:r>
              <a:rPr lang="en-GB" dirty="0" err="1" smtClean="0"/>
              <a:t>Livi</a:t>
            </a:r>
            <a:r>
              <a:rPr lang="en-GB" dirty="0" smtClean="0"/>
              <a:t> and Sophie (Russell)</a:t>
            </a:r>
          </a:p>
          <a:p>
            <a:r>
              <a:rPr lang="en-GB" dirty="0" smtClean="0"/>
              <a:t>Bella and Ben (</a:t>
            </a:r>
            <a:r>
              <a:rPr lang="en-GB" dirty="0" err="1" smtClean="0"/>
              <a:t>Shorrock</a:t>
            </a:r>
            <a:r>
              <a:rPr lang="en-GB" dirty="0" smtClean="0"/>
              <a:t>)</a:t>
            </a:r>
          </a:p>
          <a:p>
            <a:r>
              <a:rPr lang="en-GB" dirty="0" smtClean="0"/>
              <a:t>Ben (</a:t>
            </a:r>
            <a:r>
              <a:rPr lang="en-GB" dirty="0" err="1" smtClean="0"/>
              <a:t>Spanton</a:t>
            </a:r>
            <a:r>
              <a:rPr lang="en-GB" dirty="0" smtClean="0"/>
              <a:t>) and Alexandra</a:t>
            </a:r>
          </a:p>
          <a:p>
            <a:r>
              <a:rPr lang="en-GB" dirty="0" err="1" smtClean="0"/>
              <a:t>Olvier</a:t>
            </a:r>
            <a:r>
              <a:rPr lang="en-GB" dirty="0" smtClean="0"/>
              <a:t> and Sophie (</a:t>
            </a:r>
            <a:r>
              <a:rPr lang="en-GB" dirty="0" err="1" smtClean="0"/>
              <a:t>Ralling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7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640" y="190500"/>
            <a:ext cx="9601200" cy="14859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How far can German economic policy be considered a success in the years 1933 – 1939?</a:t>
            </a:r>
            <a:br>
              <a:rPr lang="en-GB" sz="3200" dirty="0" smtClean="0"/>
            </a:br>
            <a:r>
              <a:rPr lang="en-GB" sz="3200" dirty="0" smtClean="0"/>
              <a:t>Task</a:t>
            </a:r>
            <a:r>
              <a:rPr lang="en-GB" sz="3200" dirty="0" smtClean="0"/>
              <a:t>: Remember PEEL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640" y="1676400"/>
            <a:ext cx="9601200" cy="3139440"/>
          </a:xfrm>
        </p:spPr>
        <p:txBody>
          <a:bodyPr>
            <a:noAutofit/>
          </a:bodyPr>
          <a:lstStyle/>
          <a:p>
            <a:r>
              <a:rPr lang="en-GB" sz="2400" dirty="0" smtClean="0"/>
              <a:t>In pairs take your point and write a paragraph for the essay using your notes from Hine and Hinton and pages 25 &amp; 26 in the booklet. Make sure your paragraph includes the following:</a:t>
            </a:r>
          </a:p>
          <a:p>
            <a:r>
              <a:rPr lang="en-GB" sz="2400" b="1" dirty="0" smtClean="0"/>
              <a:t>P</a:t>
            </a:r>
            <a:r>
              <a:rPr lang="en-GB" sz="2400" dirty="0" smtClean="0"/>
              <a:t>oint: The key point you are making.</a:t>
            </a:r>
          </a:p>
          <a:p>
            <a:r>
              <a:rPr lang="en-GB" sz="2400" b="1" dirty="0" smtClean="0"/>
              <a:t>E</a:t>
            </a:r>
            <a:r>
              <a:rPr lang="en-GB" sz="2400" dirty="0" smtClean="0"/>
              <a:t>vidence: Historical detail that supports this.</a:t>
            </a:r>
          </a:p>
          <a:p>
            <a:r>
              <a:rPr lang="en-GB" sz="2400" b="1" dirty="0" smtClean="0"/>
              <a:t>E</a:t>
            </a:r>
            <a:r>
              <a:rPr lang="en-GB" sz="2400" dirty="0" smtClean="0"/>
              <a:t>valuation/Explanation: Why this is important/relevant, what this shows etc.</a:t>
            </a:r>
          </a:p>
          <a:p>
            <a:r>
              <a:rPr lang="en-GB" sz="2400" b="1" dirty="0" smtClean="0"/>
              <a:t>L</a:t>
            </a:r>
            <a:r>
              <a:rPr lang="en-GB" sz="2400" dirty="0" smtClean="0"/>
              <a:t>ink: Link back to the question. How does this show success or failure (this can be incorporated into the evaluation but you must do it)</a:t>
            </a:r>
          </a:p>
          <a:p>
            <a:endParaRPr lang="en-GB" sz="2400" dirty="0"/>
          </a:p>
          <a:p>
            <a:r>
              <a:rPr lang="en-GB" sz="2400" dirty="0" smtClean="0"/>
              <a:t>When finished email your paragraph to the pair who are doing the introduction.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0527000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115</TotalTime>
  <Words>563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Franklin Gothic Book</vt:lpstr>
      <vt:lpstr>Crop</vt:lpstr>
      <vt:lpstr>How successful was Nazi economic policy?</vt:lpstr>
      <vt:lpstr>Hitler’s economic aims</vt:lpstr>
      <vt:lpstr>The Nazi economy can be divided into 3 broad sections</vt:lpstr>
      <vt:lpstr>Recovery 1933 – 1936 Hjalmar Schacht and the New Plan</vt:lpstr>
      <vt:lpstr>Rearmament 1936 - 1939</vt:lpstr>
      <vt:lpstr>Task:</vt:lpstr>
      <vt:lpstr>How far can German economic policy be considered a success in the years 1933 - 39?</vt:lpstr>
      <vt:lpstr>Pairs</vt:lpstr>
      <vt:lpstr>How far can German economic policy be considered a success in the years 1933 – 1939? Task: Remember PEEL</vt:lpstr>
      <vt:lpstr>Task: Activity on page 26 of the booklet. Your homework is to finish this and answer the questions on page 37 of the booklet. Reading is on Godalming online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successful was Nazi economic policy?</dc:title>
  <dc:creator>Alex Winfrow</dc:creator>
  <cp:lastModifiedBy>Alex Winfrow</cp:lastModifiedBy>
  <cp:revision>15</cp:revision>
  <dcterms:created xsi:type="dcterms:W3CDTF">2016-01-06T10:33:33Z</dcterms:created>
  <dcterms:modified xsi:type="dcterms:W3CDTF">2016-01-08T10:48:54Z</dcterms:modified>
</cp:coreProperties>
</file>