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9" r:id="rId2"/>
    <p:sldMasterId id="2147483883" r:id="rId3"/>
  </p:sldMasterIdLst>
  <p:sldIdLst>
    <p:sldId id="394" r:id="rId4"/>
    <p:sldId id="364" r:id="rId5"/>
    <p:sldId id="388" r:id="rId6"/>
    <p:sldId id="389" r:id="rId7"/>
    <p:sldId id="390" r:id="rId8"/>
    <p:sldId id="392" r:id="rId9"/>
    <p:sldId id="391" r:id="rId10"/>
    <p:sldId id="395" r:id="rId11"/>
    <p:sldId id="3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1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5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4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3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1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1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9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1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2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41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16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0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0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85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0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6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23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105400"/>
            <a:ext cx="841785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08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62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5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7269480" cy="1325562"/>
          </a:xfrm>
        </p:spPr>
        <p:txBody>
          <a:bodyPr/>
          <a:lstStyle/>
          <a:p>
            <a:r>
              <a:rPr lang="en-GB" dirty="0" smtClean="0"/>
              <a:t>From your homework…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7"/>
            <a:ext cx="7344816" cy="47673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How were workers, peasants, women and youth affected by the war?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Were any groups more or less affected than others? Why?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How does this add to your understanding of the success of Nazi social policies?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344816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>The Impact of War on the Home Front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363" y="3140968"/>
            <a:ext cx="7566054" cy="26642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Know how the war impacted different groups in German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Identify reasons why the regime was able to keep Germany fighting until the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Evaluate the extent to which German morale was weakened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82" y="-315416"/>
            <a:ext cx="7964364" cy="1325562"/>
          </a:xfrm>
        </p:spPr>
        <p:txBody>
          <a:bodyPr/>
          <a:lstStyle/>
          <a:p>
            <a:r>
              <a:rPr lang="en-GB" dirty="0" smtClean="0"/>
              <a:t>Morale on the home front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2" y="1196752"/>
            <a:ext cx="4456526" cy="547260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Hitler thought that WW1 was lost because the German people gave up the will to fight.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Wartime propaganda aimed to mobilise the German people and sustain morale.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German people did not welcome war in 1939 but Hitler’s early successes seemed to confirm the belief that he was a military genius.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7324"/>
            <a:ext cx="3701086" cy="53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" y="-243408"/>
            <a:ext cx="7269480" cy="1325562"/>
          </a:xfrm>
        </p:spPr>
        <p:txBody>
          <a:bodyPr/>
          <a:lstStyle/>
          <a:p>
            <a:r>
              <a:rPr lang="en-GB" dirty="0" smtClean="0"/>
              <a:t>Rationing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20687"/>
            <a:ext cx="3888432" cy="5559451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Rationing from 1939 of food, clothes, cigarettes, and basics e.g. soap; food consumption fell by 25% 1939-41 and furniture and clothing sales fell by 40% and 25%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No chronic shortages until 1944 – by this point there was a very short supply of food, clothes and shoes.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864721" cy="51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269480" cy="1325562"/>
          </a:xfrm>
        </p:spPr>
        <p:txBody>
          <a:bodyPr/>
          <a:lstStyle/>
          <a:p>
            <a:r>
              <a:rPr lang="en-GB" dirty="0" smtClean="0"/>
              <a:t>Impact of military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176464" cy="5328591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Invasion of Russia 1941 removed hopes of a short war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German defeats at El Alamein (Nov 42) and Stalingrad (Jan 43) resulted in heightened cynicism and dwindling faith in the regime evident in SD reports.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Letters from soldiers at the front painted a different picture from official reports about the war’s progress published by the Propaganda Ministry.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Party membership fell &amp; ‘defeatism’ was made a criminal offence.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792892" cy="5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7" y="-315416"/>
            <a:ext cx="7269480" cy="1325562"/>
          </a:xfrm>
        </p:spPr>
        <p:txBody>
          <a:bodyPr/>
          <a:lstStyle/>
          <a:p>
            <a:r>
              <a:rPr lang="en-GB" dirty="0" smtClean="0"/>
              <a:t>Impact of Allied bombing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268760"/>
            <a:ext cx="4032448" cy="55892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400,000 </a:t>
            </a:r>
            <a:r>
              <a:rPr lang="en-GB" dirty="0">
                <a:solidFill>
                  <a:schemeClr val="tx1"/>
                </a:solidFill>
              </a:rPr>
              <a:t>Germans were killed plus 60,000 foreign workers and </a:t>
            </a:r>
            <a:r>
              <a:rPr lang="en-GB" dirty="0" smtClean="0">
                <a:solidFill>
                  <a:schemeClr val="tx1"/>
                </a:solidFill>
              </a:rPr>
              <a:t>POWs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3.6 </a:t>
            </a:r>
            <a:r>
              <a:rPr lang="en-GB" dirty="0">
                <a:solidFill>
                  <a:schemeClr val="tx1"/>
                </a:solidFill>
              </a:rPr>
              <a:t>million homes were destroyed </a:t>
            </a:r>
            <a:endParaRPr lang="en-GB" dirty="0" smtClean="0">
              <a:solidFill>
                <a:schemeClr val="tx1"/>
              </a:solidFill>
            </a:endParaRP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Hamburg raid in July 43 resulted in mass panic and criticism of Hitler. This raid plus the raid on Dresden, Feb 45 resulted in the deaths of 75,000 civilians.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ear </a:t>
            </a:r>
            <a:r>
              <a:rPr lang="en-GB" dirty="0">
                <a:solidFill>
                  <a:schemeClr val="tx1"/>
                </a:solidFill>
              </a:rPr>
              <a:t>of the advancing Red </a:t>
            </a:r>
            <a:r>
              <a:rPr lang="en-GB" dirty="0" smtClean="0">
                <a:solidFill>
                  <a:schemeClr val="tx1"/>
                </a:solidFill>
              </a:rPr>
              <a:t>Army by autumn 1944 </a:t>
            </a:r>
            <a:r>
              <a:rPr lang="en-GB" dirty="0">
                <a:solidFill>
                  <a:schemeClr val="tx1"/>
                </a:solidFill>
              </a:rPr>
              <a:t>and despair at the failure of </a:t>
            </a:r>
            <a:r>
              <a:rPr lang="en-GB" dirty="0" smtClean="0">
                <a:solidFill>
                  <a:schemeClr val="tx1"/>
                </a:solidFill>
              </a:rPr>
              <a:t>V-1 </a:t>
            </a:r>
            <a:r>
              <a:rPr lang="en-GB" dirty="0">
                <a:solidFill>
                  <a:schemeClr val="tx1"/>
                </a:solidFill>
              </a:rPr>
              <a:t>pilotless bombs and V-2 long-range rocket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But there was no real sign of a collapse in morale (as per the Blitz)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7" y="1484784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" y="-243408"/>
            <a:ext cx="7269480" cy="1325562"/>
          </a:xfrm>
        </p:spPr>
        <p:txBody>
          <a:bodyPr/>
          <a:lstStyle/>
          <a:p>
            <a:r>
              <a:rPr lang="en-GB" dirty="0" smtClean="0"/>
              <a:t>However…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9"/>
            <a:ext cx="4176464" cy="483937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Goebbels </a:t>
            </a:r>
            <a:r>
              <a:rPr lang="en-GB" dirty="0">
                <a:solidFill>
                  <a:schemeClr val="tx1"/>
                </a:solidFill>
              </a:rPr>
              <a:t>became the public face and voice of the Nazi regime, delivering a famous speech on 18 February 1943 at the Berlin </a:t>
            </a:r>
            <a:r>
              <a:rPr lang="en-GB" i="1" dirty="0" err="1">
                <a:solidFill>
                  <a:schemeClr val="tx1"/>
                </a:solidFill>
              </a:rPr>
              <a:t>Sportpalast</a:t>
            </a:r>
            <a:r>
              <a:rPr lang="en-GB" dirty="0">
                <a:solidFill>
                  <a:schemeClr val="tx1"/>
                </a:solidFill>
              </a:rPr>
              <a:t> in response to the surrender of Stalingrad, rallying the people for ‘total war’.</a:t>
            </a: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Cinema</a:t>
            </a:r>
            <a:r>
              <a:rPr lang="en-GB" dirty="0">
                <a:solidFill>
                  <a:schemeClr val="tx1"/>
                </a:solidFill>
              </a:rPr>
              <a:t> was used to distract people from the realities of the </a:t>
            </a:r>
            <a:r>
              <a:rPr lang="en-GB" dirty="0" smtClean="0">
                <a:solidFill>
                  <a:schemeClr val="tx1"/>
                </a:solidFill>
              </a:rPr>
              <a:t>war.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en-GB" b="1" dirty="0">
                <a:solidFill>
                  <a:schemeClr val="tx1"/>
                </a:solidFill>
              </a:rPr>
              <a:t>‘Active resistance’</a:t>
            </a:r>
            <a:r>
              <a:rPr lang="en-GB" dirty="0">
                <a:solidFill>
                  <a:schemeClr val="tx1"/>
                </a:solidFill>
              </a:rPr>
              <a:t> failed to topple </a:t>
            </a:r>
            <a:r>
              <a:rPr lang="en-GB" dirty="0" smtClean="0">
                <a:solidFill>
                  <a:schemeClr val="tx1"/>
                </a:solidFill>
              </a:rPr>
              <a:t>Nazism.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vast majority</a:t>
            </a:r>
            <a:r>
              <a:rPr lang="en-GB" dirty="0">
                <a:solidFill>
                  <a:schemeClr val="tx1"/>
                </a:solidFill>
              </a:rPr>
              <a:t> of people remained loyal to </a:t>
            </a:r>
            <a:r>
              <a:rPr lang="en-GB" dirty="0" smtClean="0">
                <a:solidFill>
                  <a:schemeClr val="tx1"/>
                </a:solidFill>
              </a:rPr>
              <a:t>Hitler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454"/>
            <a:ext cx="37972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907704" y="1268760"/>
            <a:ext cx="5472608" cy="4104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Why was the Nazi regime able to keep the Germans fighting until the end?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46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426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1796</TotalTime>
  <Words>464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Wingdings 2</vt:lpstr>
      <vt:lpstr>HDOfficeLightV0</vt:lpstr>
      <vt:lpstr>1_HDOfficeLightV0</vt:lpstr>
      <vt:lpstr>View</vt:lpstr>
      <vt:lpstr>From your homework…</vt:lpstr>
      <vt:lpstr>The Impact of War on the Home Front</vt:lpstr>
      <vt:lpstr>Morale on the home front</vt:lpstr>
      <vt:lpstr>Rationing</vt:lpstr>
      <vt:lpstr>Impact of military events</vt:lpstr>
      <vt:lpstr>Impact of Allied bombing</vt:lpstr>
      <vt:lpstr>However…</vt:lpstr>
      <vt:lpstr>PowerPoint Presentation</vt:lpstr>
      <vt:lpstr>Homework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Weimar’s ‘golden years’</dc:title>
  <dc:creator>Alex Winfrow</dc:creator>
  <cp:lastModifiedBy>Imogen St George</cp:lastModifiedBy>
  <cp:revision>137</cp:revision>
  <dcterms:created xsi:type="dcterms:W3CDTF">2015-10-02T12:41:00Z</dcterms:created>
  <dcterms:modified xsi:type="dcterms:W3CDTF">2016-02-24T14:46:17Z</dcterms:modified>
</cp:coreProperties>
</file>