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9" r:id="rId2"/>
    <p:sldMasterId id="2147483771" r:id="rId3"/>
  </p:sldMasterIdLst>
  <p:sldIdLst>
    <p:sldId id="364" r:id="rId4"/>
    <p:sldId id="363" r:id="rId5"/>
    <p:sldId id="366" r:id="rId6"/>
    <p:sldId id="365" r:id="rId7"/>
    <p:sldId id="367" r:id="rId8"/>
    <p:sldId id="369" r:id="rId9"/>
    <p:sldId id="370" r:id="rId10"/>
    <p:sldId id="371" r:id="rId11"/>
    <p:sldId id="381" r:id="rId12"/>
    <p:sldId id="386" r:id="rId13"/>
    <p:sldId id="383" r:id="rId14"/>
    <p:sldId id="373" r:id="rId15"/>
    <p:sldId id="375" r:id="rId16"/>
    <p:sldId id="368" r:id="rId17"/>
    <p:sldId id="379" r:id="rId18"/>
    <p:sldId id="384" r:id="rId19"/>
    <p:sldId id="385" r:id="rId20"/>
    <p:sldId id="3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1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3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45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042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34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61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2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71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7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11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0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92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17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22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1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62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23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02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84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072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26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70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661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002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1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646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4861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85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703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13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19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6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5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5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7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89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4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65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15879-B302-424F-81D8-AEDC3828CAF5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308F73-1BFE-496E-A4EC-CB43877CD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nationalarchives.gov.uk/" TargetMode="Externa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525" y="1340768"/>
            <a:ext cx="6600451" cy="2262781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How successfully was the German economy mobilised for war?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3933056"/>
            <a:ext cx="6600451" cy="26642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Understand the problems faced by the German economy by 1941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 able to explain how successfully Speer tackled the problems in the German economy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0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96473"/>
            <a:ext cx="6589199" cy="1280890"/>
          </a:xfrm>
        </p:spPr>
        <p:txBody>
          <a:bodyPr/>
          <a:lstStyle/>
          <a:p>
            <a:r>
              <a:rPr lang="en-GB" dirty="0" smtClean="0"/>
              <a:t>Remember Speer?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2060848"/>
            <a:ext cx="4680519" cy="479715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Richard </a:t>
            </a:r>
            <a:r>
              <a:rPr lang="en-GB" sz="2400" dirty="0" err="1"/>
              <a:t>Overy</a:t>
            </a:r>
            <a:r>
              <a:rPr lang="en-GB" sz="2400" dirty="0"/>
              <a:t> </a:t>
            </a:r>
            <a:r>
              <a:rPr lang="en-GB" sz="2400" dirty="0" smtClean="0"/>
              <a:t>says he achieved a </a:t>
            </a:r>
            <a:r>
              <a:rPr lang="en-GB" sz="2400" dirty="0"/>
              <a:t>‘production miracle’. </a:t>
            </a:r>
            <a:endParaRPr lang="en-GB" sz="2400" dirty="0" smtClean="0"/>
          </a:p>
          <a:p>
            <a:r>
              <a:rPr lang="en-GB" sz="2400" dirty="0" smtClean="0"/>
              <a:t>His </a:t>
            </a:r>
            <a:r>
              <a:rPr lang="en-GB" sz="2400" dirty="0"/>
              <a:t>actions resulted in a great increase in output at a time when Germany was enduring a massive Allied bombing campaign targeted at its industry. </a:t>
            </a: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407" y="1297603"/>
            <a:ext cx="3773751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481" y="188640"/>
            <a:ext cx="6589199" cy="1280890"/>
          </a:xfrm>
        </p:spPr>
        <p:txBody>
          <a:bodyPr/>
          <a:lstStyle/>
          <a:p>
            <a:pPr algn="ctr"/>
            <a:r>
              <a:rPr lang="en-GB" b="1" dirty="0" smtClean="0"/>
              <a:t>Strategic bombing, 1940 onwards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080" y="1469530"/>
            <a:ext cx="4262413" cy="6048672"/>
          </a:xfrm>
        </p:spPr>
        <p:txBody>
          <a:bodyPr>
            <a:normAutofit/>
          </a:bodyPr>
          <a:lstStyle/>
          <a:p>
            <a:r>
              <a:rPr lang="en-GB" sz="2000" dirty="0"/>
              <a:t>‘Strategic bombing’ ranges from bombing of specific industrial targets to blanket bombing of cities to terrorise the population</a:t>
            </a:r>
            <a:r>
              <a:rPr lang="en-GB" sz="2000" dirty="0" smtClean="0"/>
              <a:t>.</a:t>
            </a:r>
          </a:p>
          <a:p>
            <a:pPr lvl="0"/>
            <a:r>
              <a:rPr lang="en-GB" sz="2000" dirty="0"/>
              <a:t>A way to hit Germany directly.</a:t>
            </a:r>
          </a:p>
          <a:p>
            <a:pPr lvl="0"/>
            <a:r>
              <a:rPr lang="en-GB" sz="2000" dirty="0" smtClean="0"/>
              <a:t>It could aid </a:t>
            </a:r>
            <a:r>
              <a:rPr lang="en-GB" sz="2000" dirty="0"/>
              <a:t>USSR – bombing </a:t>
            </a:r>
            <a:r>
              <a:rPr lang="en-GB" sz="2000" b="1" dirty="0"/>
              <a:t>diverted German resources from the eastern </a:t>
            </a:r>
            <a:r>
              <a:rPr lang="en-GB" sz="2000" b="1" dirty="0" smtClean="0"/>
              <a:t>front</a:t>
            </a:r>
          </a:p>
          <a:p>
            <a:pPr lvl="0"/>
            <a:r>
              <a:rPr lang="en-GB" sz="2000" dirty="0" smtClean="0"/>
              <a:t>It could </a:t>
            </a:r>
            <a:r>
              <a:rPr lang="en-GB" sz="2000" b="1" dirty="0" smtClean="0"/>
              <a:t>damage the German economy</a:t>
            </a:r>
          </a:p>
          <a:p>
            <a:pPr lvl="0"/>
            <a:r>
              <a:rPr lang="en-GB" sz="2000" dirty="0" smtClean="0"/>
              <a:t>Simultaneously </a:t>
            </a:r>
            <a:r>
              <a:rPr lang="en-GB" sz="2000" dirty="0"/>
              <a:t>bombing could </a:t>
            </a:r>
            <a:r>
              <a:rPr lang="en-GB" sz="2000" b="1" dirty="0"/>
              <a:t>damage civilian </a:t>
            </a:r>
            <a:r>
              <a:rPr lang="en-GB" sz="2000" b="1" dirty="0" smtClean="0"/>
              <a:t>morale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4378547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713" y="116632"/>
            <a:ext cx="7756263" cy="790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Some facts and evaluation of the bombing campaign.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1296868"/>
            <a:ext cx="3888432" cy="556113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Allied bombing diverted German resources to anti aircraft weapons and fighter planes relieving the pressure on allied ground forces. </a:t>
            </a:r>
          </a:p>
          <a:p>
            <a:r>
              <a:rPr lang="en-GB" sz="2000" dirty="0"/>
              <a:t>However over the course of the war the </a:t>
            </a:r>
            <a:r>
              <a:rPr lang="en-GB" sz="2000" dirty="0" smtClean="0"/>
              <a:t>British </a:t>
            </a:r>
            <a:r>
              <a:rPr lang="en-GB" sz="2000" dirty="0"/>
              <a:t>lost 8325 bombers and around 55,000 men. </a:t>
            </a:r>
            <a:endParaRPr lang="en-GB" sz="2000" dirty="0" smtClean="0"/>
          </a:p>
          <a:p>
            <a:r>
              <a:rPr lang="en-GB" sz="2000" dirty="0" smtClean="0"/>
              <a:t>Despite bombing German arms production trebled in the years 1941 – 1944</a:t>
            </a:r>
          </a:p>
          <a:p>
            <a:r>
              <a:rPr lang="en-GB" sz="2000" dirty="0" smtClean="0"/>
              <a:t>Around 635000 German civilians died as a result of the bombing campaign.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96868"/>
            <a:ext cx="4416968" cy="247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861048"/>
            <a:ext cx="3606786" cy="23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303270" cy="1011984"/>
          </a:xfrm>
        </p:spPr>
        <p:txBody>
          <a:bodyPr>
            <a:noAutofit/>
          </a:bodyPr>
          <a:lstStyle/>
          <a:p>
            <a:r>
              <a:rPr lang="en-GB" sz="3000" dirty="0"/>
              <a:t>Percentage of buildings destroyed by the Allied bombing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407" y="5310378"/>
            <a:ext cx="3759593" cy="51037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Source: http://www2.needham.k12.ma.us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0"/>
            <a:ext cx="4608512" cy="6651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636912"/>
            <a:ext cx="3168352" cy="256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Answer the questions on British bombing strategy in WW2.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045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34" y="586382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Source: </a:t>
            </a:r>
            <a:r>
              <a:rPr lang="en-GB" dirty="0" smtClean="0">
                <a:hlinkClick r:id="rId2"/>
              </a:rPr>
              <a:t>www.nationalarchives.gov.uk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39" y="12379"/>
            <a:ext cx="8197023" cy="568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impact on the German economy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060848"/>
            <a:ext cx="7848872" cy="4680520"/>
          </a:xfrm>
        </p:spPr>
        <p:txBody>
          <a:bodyPr>
            <a:normAutofit/>
          </a:bodyPr>
          <a:lstStyle/>
          <a:p>
            <a:r>
              <a:rPr lang="en-GB" sz="2000" dirty="0"/>
              <a:t>S</a:t>
            </a:r>
            <a:r>
              <a:rPr lang="en-GB" sz="2000" dirty="0" smtClean="0"/>
              <a:t>ynthetic </a:t>
            </a:r>
            <a:r>
              <a:rPr lang="en-GB" sz="2000" dirty="0"/>
              <a:t>oil industry </a:t>
            </a:r>
            <a:r>
              <a:rPr lang="en-GB" sz="2000" dirty="0" smtClean="0"/>
              <a:t>halted </a:t>
            </a:r>
            <a:r>
              <a:rPr lang="en-GB" sz="2000" dirty="0"/>
              <a:t>in </a:t>
            </a:r>
            <a:r>
              <a:rPr lang="en-GB" sz="2000" dirty="0" smtClean="0"/>
              <a:t>autumn–winter 1944</a:t>
            </a:r>
          </a:p>
          <a:p>
            <a:r>
              <a:rPr lang="en-GB" sz="2000" dirty="0" smtClean="0"/>
              <a:t>Steel </a:t>
            </a:r>
            <a:r>
              <a:rPr lang="en-GB" sz="2000" dirty="0"/>
              <a:t>production dropped by </a:t>
            </a:r>
            <a:r>
              <a:rPr lang="en-GB" sz="2000" dirty="0" smtClean="0"/>
              <a:t>80%</a:t>
            </a:r>
          </a:p>
          <a:p>
            <a:r>
              <a:rPr lang="en-GB" sz="2000" dirty="0" smtClean="0"/>
              <a:t>Railway </a:t>
            </a:r>
            <a:r>
              <a:rPr lang="en-GB" sz="2000" dirty="0"/>
              <a:t>system had been disabled </a:t>
            </a:r>
            <a:r>
              <a:rPr lang="en-GB" sz="2000" dirty="0" smtClean="0"/>
              <a:t> by end 1944</a:t>
            </a:r>
          </a:p>
          <a:p>
            <a:r>
              <a:rPr lang="en-GB" sz="2000" dirty="0" smtClean="0"/>
              <a:t>Chemical </a:t>
            </a:r>
            <a:r>
              <a:rPr lang="en-GB" sz="2000" dirty="0"/>
              <a:t>industry badly damaged, reducing output of explosives by half. </a:t>
            </a:r>
          </a:p>
          <a:p>
            <a:r>
              <a:rPr lang="en-GB" sz="2000" dirty="0" smtClean="0"/>
              <a:t>Disrupted </a:t>
            </a:r>
            <a:r>
              <a:rPr lang="en-GB" sz="2000" b="1" dirty="0" smtClean="0"/>
              <a:t>production</a:t>
            </a:r>
            <a:r>
              <a:rPr lang="en-GB" sz="2000" dirty="0" smtClean="0"/>
              <a:t>; the </a:t>
            </a:r>
            <a:r>
              <a:rPr lang="en-GB" sz="2000" dirty="0"/>
              <a:t>German Armaments Ministry concluded that in 1944 35% fewer tanks &amp; 31% fewer aircraft had been produced as a result of bombing. </a:t>
            </a:r>
          </a:p>
          <a:p>
            <a:r>
              <a:rPr lang="en-GB" sz="2000" dirty="0" smtClean="0"/>
              <a:t>Anti-aircraft guns accounted for a third of all German artillery production.</a:t>
            </a:r>
          </a:p>
        </p:txBody>
      </p:sp>
    </p:spTree>
    <p:extLst>
      <p:ext uri="{BB962C8B-B14F-4D97-AF65-F5344CB8AC3E}">
        <p14:creationId xmlns:p14="http://schemas.microsoft.com/office/powerpoint/2010/main" val="37573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However…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1" y="1484784"/>
            <a:ext cx="7704856" cy="5184576"/>
          </a:xfrm>
        </p:spPr>
        <p:txBody>
          <a:bodyPr>
            <a:normAutofit/>
          </a:bodyPr>
          <a:lstStyle/>
          <a:p>
            <a:pPr lvl="0"/>
            <a:r>
              <a:rPr lang="en-GB" sz="2200" dirty="0" smtClean="0"/>
              <a:t>Bombing, especially daytime precision bombing, was incredibly inaccurate especially in the early years: only 3% of bombs fell within 5 miles of their target – hence the move from area rather than precision bombing.</a:t>
            </a:r>
          </a:p>
          <a:p>
            <a:pPr lvl="0"/>
            <a:r>
              <a:rPr lang="en-GB" sz="2200" dirty="0" smtClean="0"/>
              <a:t>Despite </a:t>
            </a:r>
            <a:r>
              <a:rPr lang="en-GB" sz="2200" dirty="0"/>
              <a:t>the bombing, </a:t>
            </a:r>
            <a:r>
              <a:rPr lang="en-GB" sz="2200" b="1" dirty="0"/>
              <a:t>German arms production trebled</a:t>
            </a:r>
            <a:r>
              <a:rPr lang="en-GB" sz="2200" dirty="0"/>
              <a:t> 1941-4. German arms production peaked in August 1944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But </a:t>
            </a:r>
            <a:r>
              <a:rPr lang="en-GB" sz="2200" dirty="0" err="1"/>
              <a:t>Overy</a:t>
            </a:r>
            <a:r>
              <a:rPr lang="en-GB" sz="2200" dirty="0"/>
              <a:t> argues that if it had not been for Allied bombing, the German economy might well have </a:t>
            </a:r>
            <a:r>
              <a:rPr lang="en-GB" sz="2200" dirty="0" err="1"/>
              <a:t>outproduced</a:t>
            </a:r>
            <a:r>
              <a:rPr lang="en-GB" sz="2200" dirty="0"/>
              <a:t> the USSR and UK together, such were the improvements made by Speer</a:t>
            </a:r>
            <a:r>
              <a:rPr lang="en-GB" sz="2200" dirty="0" smtClean="0"/>
              <a:t>.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8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AutoNum type="arabicPeriod"/>
            </a:pPr>
            <a:r>
              <a:rPr lang="en-GB" sz="2400" dirty="0" smtClean="0"/>
              <a:t>For </a:t>
            </a:r>
            <a:r>
              <a:rPr lang="en-GB" sz="2400" dirty="0" smtClean="0"/>
              <a:t>MONDAY please </a:t>
            </a:r>
            <a:r>
              <a:rPr lang="en-GB" sz="2400" dirty="0" smtClean="0"/>
              <a:t>can you ensure you have finished watching the video &amp; answered all the questions</a:t>
            </a:r>
          </a:p>
          <a:p>
            <a:pPr>
              <a:buAutoNum type="arabicPeriod"/>
            </a:pPr>
            <a:r>
              <a:rPr lang="en-GB" sz="2400" dirty="0" smtClean="0"/>
              <a:t>For FRIDAY 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Feb add notes to the spider diagram on p.18 (or you can create your own mind map if you need more space) using Layton p.249-251. This can be accessed on GOL through the library page.</a:t>
            </a:r>
          </a:p>
        </p:txBody>
      </p:sp>
    </p:spTree>
    <p:extLst>
      <p:ext uri="{BB962C8B-B14F-4D97-AF65-F5344CB8AC3E}">
        <p14:creationId xmlns:p14="http://schemas.microsoft.com/office/powerpoint/2010/main" val="26426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in the German economy, 1939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46375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No coherent </a:t>
            </a:r>
            <a:r>
              <a:rPr lang="en-GB" sz="2400" dirty="0"/>
              <a:t>overall plan for the allocation of </a:t>
            </a:r>
            <a:r>
              <a:rPr lang="en-GB" sz="2400" dirty="0" smtClean="0"/>
              <a:t>resources.</a:t>
            </a:r>
          </a:p>
          <a:p>
            <a:r>
              <a:rPr lang="en-GB" sz="2400" dirty="0" smtClean="0"/>
              <a:t>Shortages</a:t>
            </a:r>
            <a:r>
              <a:rPr lang="en-GB" sz="2400" dirty="0"/>
              <a:t>, bottlenecks, duplication and waste. </a:t>
            </a:r>
          </a:p>
          <a:p>
            <a:r>
              <a:rPr lang="en-GB" sz="2400" dirty="0" smtClean="0"/>
              <a:t>Rivalry between </a:t>
            </a:r>
            <a:r>
              <a:rPr lang="en-GB" sz="2400" dirty="0"/>
              <a:t>the main branches of the armed </a:t>
            </a:r>
            <a:r>
              <a:rPr lang="en-GB" sz="2400" dirty="0" smtClean="0"/>
              <a:t>forces.</a:t>
            </a:r>
          </a:p>
          <a:p>
            <a:r>
              <a:rPr lang="en-GB" sz="2400" dirty="0" smtClean="0"/>
              <a:t>Lack </a:t>
            </a:r>
            <a:r>
              <a:rPr lang="en-GB" sz="2400" dirty="0"/>
              <a:t>of standardisation, with different branches of the armed forces using different equipment.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29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Using Layton p.235-237, answer the questions on p.7 of your booklet.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254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Albert Speer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484784"/>
            <a:ext cx="4032448" cy="5040560"/>
          </a:xfrm>
        </p:spPr>
        <p:txBody>
          <a:bodyPr>
            <a:noAutofit/>
          </a:bodyPr>
          <a:lstStyle/>
          <a:p>
            <a:r>
              <a:rPr lang="en-GB" sz="2100" dirty="0" smtClean="0"/>
              <a:t>Succeeded Fritz </a:t>
            </a:r>
            <a:r>
              <a:rPr lang="en-GB" sz="2100" dirty="0" err="1" smtClean="0"/>
              <a:t>Todt</a:t>
            </a:r>
            <a:r>
              <a:rPr lang="en-GB" sz="2100" dirty="0" smtClean="0"/>
              <a:t> as Armaments Minister from 1942</a:t>
            </a:r>
          </a:p>
          <a:p>
            <a:r>
              <a:rPr lang="en-GB" sz="2100" dirty="0" smtClean="0"/>
              <a:t>A close friend of Hitler and his personal architect!</a:t>
            </a:r>
          </a:p>
          <a:p>
            <a:r>
              <a:rPr lang="en-GB" sz="2100" dirty="0" smtClean="0"/>
              <a:t>Implemented a programme of ‘industrial self-responsibility’</a:t>
            </a:r>
          </a:p>
          <a:p>
            <a:r>
              <a:rPr lang="en-GB" sz="2100" dirty="0" smtClean="0"/>
              <a:t>A Central Planning Board was established in April 1942, supported </a:t>
            </a:r>
            <a:r>
              <a:rPr lang="en-GB" sz="2100" dirty="0"/>
              <a:t>by a number of committees representing different areas of the economy. </a:t>
            </a:r>
            <a:endParaRPr lang="en-GB" sz="21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18" y="1412776"/>
            <a:ext cx="3768897" cy="517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9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Use Hite and Hinton p.416-417 to complete the table on p.8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322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484784"/>
            <a:ext cx="7344815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For WEDNESDAY 27th</a:t>
            </a:r>
          </a:p>
          <a:p>
            <a:pPr>
              <a:buFontTx/>
              <a:buChar char="-"/>
            </a:pPr>
            <a:r>
              <a:rPr lang="en-GB" sz="2400" dirty="0" smtClean="0"/>
              <a:t>Complete the table on Speer (p.8)</a:t>
            </a:r>
          </a:p>
          <a:p>
            <a:pPr marL="0" indent="0">
              <a:buNone/>
            </a:pPr>
            <a:r>
              <a:rPr lang="en-GB" sz="2400" dirty="0" smtClean="0"/>
              <a:t>For FRIDAY 29th</a:t>
            </a:r>
          </a:p>
          <a:p>
            <a:r>
              <a:rPr lang="en-GB" sz="2400" dirty="0" smtClean="0"/>
              <a:t>2 conclusions:</a:t>
            </a:r>
          </a:p>
          <a:p>
            <a:r>
              <a:rPr lang="en-GB" sz="2400" dirty="0" smtClean="0"/>
              <a:t>How successful was Speer in improving the German economy?</a:t>
            </a:r>
          </a:p>
          <a:p>
            <a:r>
              <a:rPr lang="en-GB" sz="2400" dirty="0" smtClean="0"/>
              <a:t>To what extent did the Allied bombing campaigns have a significant effect on Germany’s economy?</a:t>
            </a:r>
          </a:p>
          <a:p>
            <a:r>
              <a:rPr lang="en-GB" sz="2400" dirty="0" smtClean="0"/>
              <a:t>Use p.9-10 of your booklet.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196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2880320" cy="6068699"/>
          </a:xfrm>
        </p:spPr>
        <p:txBody>
          <a:bodyPr/>
          <a:lstStyle/>
          <a:p>
            <a:r>
              <a:rPr lang="en-GB" dirty="0" smtClean="0"/>
              <a:t>Ammunition production increased by 97%</a:t>
            </a:r>
          </a:p>
          <a:p>
            <a:r>
              <a:rPr lang="en-GB" dirty="0" smtClean="0"/>
              <a:t>Tank Production rose by 25%</a:t>
            </a:r>
          </a:p>
          <a:p>
            <a:r>
              <a:rPr lang="en-GB" dirty="0" smtClean="0"/>
              <a:t>Total Arms up 59%</a:t>
            </a:r>
          </a:p>
          <a:p>
            <a:r>
              <a:rPr lang="en-GB" dirty="0" smtClean="0"/>
              <a:t>Heavy use of foreign workforce and forced labour to plug the gaps in the German workforce</a:t>
            </a:r>
          </a:p>
          <a:p>
            <a:r>
              <a:rPr lang="en-GB" dirty="0" smtClean="0"/>
              <a:t>Germany devoted a Higher % of GNP than all nations other than the US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604029"/>
            <a:ext cx="4997268" cy="3398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695" y="4051973"/>
            <a:ext cx="3333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12899"/>
            <a:ext cx="6589199" cy="1280890"/>
          </a:xfrm>
        </p:spPr>
        <p:txBody>
          <a:bodyPr/>
          <a:lstStyle/>
          <a:p>
            <a:r>
              <a:rPr lang="en-GB" dirty="0" smtClean="0"/>
              <a:t>However…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472" y="953344"/>
            <a:ext cx="4752528" cy="5904656"/>
          </a:xfrm>
        </p:spPr>
        <p:txBody>
          <a:bodyPr>
            <a:normAutofit/>
          </a:bodyPr>
          <a:lstStyle/>
          <a:p>
            <a:r>
              <a:rPr lang="en-GB" dirty="0" smtClean="0"/>
              <a:t>Serious shortages in Vital raw materials was only partly addressed</a:t>
            </a:r>
          </a:p>
          <a:p>
            <a:r>
              <a:rPr lang="en-GB" dirty="0" smtClean="0"/>
              <a:t>Germany was unprepared by the 4 year plan for the global scale of WW2 </a:t>
            </a:r>
          </a:p>
          <a:p>
            <a:r>
              <a:rPr lang="en-GB" dirty="0" smtClean="0"/>
              <a:t>Lack of skilled labour and goods forced Germany to import and spend more than it received</a:t>
            </a:r>
          </a:p>
          <a:p>
            <a:r>
              <a:rPr lang="en-GB" dirty="0" smtClean="0"/>
              <a:t>From 1940 – 1943 even Britain was able to out-produce Germany</a:t>
            </a:r>
          </a:p>
          <a:p>
            <a:r>
              <a:rPr lang="en-GB" dirty="0" smtClean="0"/>
              <a:t>Germany only started to mobilise full potential after Stalingrad and by this time many would argue the war had already turned against them.</a:t>
            </a:r>
          </a:p>
          <a:p>
            <a:r>
              <a:rPr lang="en-GB" dirty="0" smtClean="0"/>
              <a:t>Territories occupied by the 3</a:t>
            </a:r>
            <a:r>
              <a:rPr lang="en-GB" baseline="30000" dirty="0" smtClean="0"/>
              <a:t>rd</a:t>
            </a:r>
            <a:r>
              <a:rPr lang="en-GB" dirty="0" smtClean="0"/>
              <a:t> </a:t>
            </a:r>
            <a:r>
              <a:rPr lang="en-GB" dirty="0" err="1" smtClean="0"/>
              <a:t>reich</a:t>
            </a:r>
            <a:r>
              <a:rPr lang="en-GB" dirty="0" smtClean="0"/>
              <a:t> were more plundered than exploited with real economic efficiency.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9" y="1268760"/>
            <a:ext cx="4348923" cy="3384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09" y="4816220"/>
            <a:ext cx="3974163" cy="18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28849"/>
            <a:ext cx="8136904" cy="1787984"/>
          </a:xfrm>
        </p:spPr>
        <p:txBody>
          <a:bodyPr>
            <a:normAutofit/>
          </a:bodyPr>
          <a:lstStyle/>
          <a:p>
            <a:pPr algn="ctr"/>
            <a:r>
              <a:rPr lang="en-GB" sz="4500" b="1" dirty="0" smtClean="0"/>
              <a:t>How effective was the Allied bombing of Germany?</a:t>
            </a:r>
            <a:endParaRPr lang="en-GB" sz="4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68658"/>
            <a:ext cx="7620660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1608</TotalTime>
  <Words>789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1_HDOfficeLightV0</vt:lpstr>
      <vt:lpstr>Wisp</vt:lpstr>
      <vt:lpstr>How successfully was the German economy mobilised for war?</vt:lpstr>
      <vt:lpstr>Problems in the German economy, 1939</vt:lpstr>
      <vt:lpstr>Task</vt:lpstr>
      <vt:lpstr>Albert Speer</vt:lpstr>
      <vt:lpstr>Task</vt:lpstr>
      <vt:lpstr>Homework</vt:lpstr>
      <vt:lpstr>Success</vt:lpstr>
      <vt:lpstr>However…</vt:lpstr>
      <vt:lpstr>How effective was the Allied bombing of Germany?</vt:lpstr>
      <vt:lpstr>Remember Speer?</vt:lpstr>
      <vt:lpstr>Strategic bombing, 1940 onwards</vt:lpstr>
      <vt:lpstr>Some facts and evaluation of the bombing campaign. </vt:lpstr>
      <vt:lpstr>Percentage of buildings destroyed by the Allied bombing </vt:lpstr>
      <vt:lpstr>Task</vt:lpstr>
      <vt:lpstr>Source: www.nationalarchives.gov.uk </vt:lpstr>
      <vt:lpstr>The impact on the German economy</vt:lpstr>
      <vt:lpstr>However…</vt:lpstr>
      <vt:lpstr>homework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Weimar’s ‘golden years’</dc:title>
  <dc:creator>Alex Winfrow</dc:creator>
  <cp:lastModifiedBy>Imogen St George</cp:lastModifiedBy>
  <cp:revision>125</cp:revision>
  <dcterms:created xsi:type="dcterms:W3CDTF">2015-10-02T12:41:00Z</dcterms:created>
  <dcterms:modified xsi:type="dcterms:W3CDTF">2016-01-29T16:27:06Z</dcterms:modified>
</cp:coreProperties>
</file>