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9" r:id="rId2"/>
    <p:sldMasterId id="2147483883" r:id="rId3"/>
  </p:sldMasterIdLst>
  <p:notesMasterIdLst>
    <p:notesMasterId r:id="rId12"/>
  </p:notesMasterIdLst>
  <p:sldIdLst>
    <p:sldId id="395" r:id="rId4"/>
    <p:sldId id="413" r:id="rId5"/>
    <p:sldId id="414" r:id="rId6"/>
    <p:sldId id="417" r:id="rId7"/>
    <p:sldId id="420" r:id="rId8"/>
    <p:sldId id="418" r:id="rId9"/>
    <p:sldId id="419" r:id="rId10"/>
    <p:sldId id="41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AF34B-F63B-4A6F-9D78-C6ABB7D58FE8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4803E-3530-4544-9FD1-67F98058A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7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83713-50C2-4F60-8F76-380EBB28EC0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09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4CAE9-ADC4-45BB-800C-D5EF9327420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7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4CAE9-ADC4-45BB-800C-D5EF9327420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5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4CAE9-ADC4-45BB-800C-D5EF9327420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7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1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3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5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4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3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1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2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7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7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11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92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1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2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1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62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41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16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07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30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85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0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6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23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5105400"/>
            <a:ext cx="8417859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08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62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5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5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9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5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AC15879-B302-424F-81D8-AEDC3828CAF5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2886072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/>
              <a:t>Why was Germany divided in 1949?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437112"/>
            <a:ext cx="7063740" cy="20551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Understand the significance of the Berlin Blockade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Use a range of sources to evaluate the reasons for Germany’s division in 1949 and the responsibility of the USSR and the west.</a:t>
            </a:r>
          </a:p>
        </p:txBody>
      </p:sp>
    </p:spTree>
    <p:extLst>
      <p:ext uri="{BB962C8B-B14F-4D97-AF65-F5344CB8AC3E}">
        <p14:creationId xmlns:p14="http://schemas.microsoft.com/office/powerpoint/2010/main" val="25585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" y="-387424"/>
            <a:ext cx="7269480" cy="1325562"/>
          </a:xfrm>
        </p:spPr>
        <p:txBody>
          <a:bodyPr/>
          <a:lstStyle/>
          <a:p>
            <a:r>
              <a:rPr lang="en-GB" dirty="0" smtClean="0"/>
              <a:t>Emergence of the Cold War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4320480" cy="525658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Churchill: the ‘Iron Curtain’ speech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Communist expansion in south-eastern Europe led to the Truman Doctrine and ‘containment’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This was accompanied by the Marshall Plan or Marshall Aid.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78484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8" y="8486"/>
            <a:ext cx="8380962" cy="1325562"/>
          </a:xfrm>
        </p:spPr>
        <p:txBody>
          <a:bodyPr/>
          <a:lstStyle/>
          <a:p>
            <a:r>
              <a:rPr lang="en-GB" dirty="0" smtClean="0"/>
              <a:t>Stalin’s attitude towards Germany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052736"/>
            <a:ext cx="4320480" cy="5544616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Wanted Germany to be demilitarised </a:t>
            </a:r>
            <a:r>
              <a:rPr lang="en-GB" sz="2800" dirty="0">
                <a:solidFill>
                  <a:schemeClr val="tx1"/>
                </a:solidFill>
              </a:rPr>
              <a:t>&amp; politically neutral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2/3 of German territory and ¾ of its population would be in the western zones and he feared a capitalist West Germany could be used as a </a:t>
            </a:r>
            <a:r>
              <a:rPr lang="en-GB" sz="2800" dirty="0" err="1" smtClean="0">
                <a:solidFill>
                  <a:schemeClr val="tx1"/>
                </a:solidFill>
              </a:rPr>
              <a:t>launchpad</a:t>
            </a:r>
            <a:r>
              <a:rPr lang="en-GB" sz="2800" dirty="0" smtClean="0">
                <a:solidFill>
                  <a:schemeClr val="tx1"/>
                </a:solidFill>
              </a:rPr>
              <a:t> for a US attack on the USSR in a 3</a:t>
            </a:r>
            <a:r>
              <a:rPr lang="en-GB" sz="2800" baseline="30000" dirty="0" smtClean="0">
                <a:solidFill>
                  <a:schemeClr val="tx1"/>
                </a:solidFill>
              </a:rPr>
              <a:t>rd</a:t>
            </a:r>
            <a:r>
              <a:rPr lang="en-GB" sz="2800" dirty="0" smtClean="0">
                <a:solidFill>
                  <a:schemeClr val="tx1"/>
                </a:solidFill>
              </a:rPr>
              <a:t> world war.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8" y="1748227"/>
            <a:ext cx="3769145" cy="4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7269480" cy="1325562"/>
          </a:xfrm>
        </p:spPr>
        <p:txBody>
          <a:bodyPr/>
          <a:lstStyle/>
          <a:p>
            <a:r>
              <a:rPr lang="en-GB" dirty="0" smtClean="0"/>
              <a:t>The Berlin Blockade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4824536" cy="540060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1948: western zones reformed the currency &amp; within months there were signs that Germany was recovering.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Stalin could do nothing about the reformation of the western zones or currency but he could stamp his authority on Berlin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The city was blockaded, cutting off the 2 million strong West Berlin population from western help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062" y="1412776"/>
            <a:ext cx="40857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4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6632"/>
            <a:ext cx="7602829" cy="64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7269480" cy="1325562"/>
          </a:xfrm>
        </p:spPr>
        <p:txBody>
          <a:bodyPr/>
          <a:lstStyle/>
          <a:p>
            <a:r>
              <a:rPr lang="en-GB" dirty="0" smtClean="0"/>
              <a:t>The Berlin Airlift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196752"/>
            <a:ext cx="4464496" cy="5544616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Truman wanted Berlin to be a symbol of freedom behind the ‘Iron Curtain’ and ordered an </a:t>
            </a:r>
            <a:r>
              <a:rPr lang="en-GB" sz="2800" dirty="0" smtClean="0"/>
              <a:t>airlift</a:t>
            </a:r>
          </a:p>
          <a:p>
            <a:r>
              <a:rPr lang="en-GB" sz="2800" dirty="0" smtClean="0"/>
              <a:t>For </a:t>
            </a:r>
            <a:r>
              <a:rPr lang="en-GB" sz="2800" dirty="0"/>
              <a:t>ten months West Berlin was supplied by a constant stream of aeroplanes bringing in everything from food and clothing to oil and building materials – although there were still enormous </a:t>
            </a:r>
            <a:r>
              <a:rPr lang="en-GB" sz="2800" dirty="0" smtClean="0"/>
              <a:t>shortages.</a:t>
            </a:r>
          </a:p>
          <a:p>
            <a:r>
              <a:rPr lang="en-GB" sz="2800" dirty="0" smtClean="0"/>
              <a:t>By </a:t>
            </a:r>
            <a:r>
              <a:rPr lang="en-GB" sz="2800" dirty="0"/>
              <a:t>May 1949 Stalin had reopened communications.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4944" y="1412776"/>
            <a:ext cx="7634321" cy="47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23" y="22133"/>
            <a:ext cx="7269480" cy="1325562"/>
          </a:xfrm>
        </p:spPr>
        <p:txBody>
          <a:bodyPr>
            <a:normAutofit/>
          </a:bodyPr>
          <a:lstStyle/>
          <a:p>
            <a:r>
              <a:rPr lang="en-GB" dirty="0" smtClean="0"/>
              <a:t>The significance of the Berlin Blockade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7"/>
            <a:ext cx="7920880" cy="4767362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It was one of the first major international crises of the Cold War.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It demonstrated the deepening divisions between the western allies and the Soviet Union: it nearly ended in war.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It brought humiliation to the Soviets.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It resulted in the formal separation of Germany into 2 states, remaining like this for over 40 years.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It resulted in animosities between Germans and the western </a:t>
            </a:r>
            <a:r>
              <a:rPr lang="en-GB" sz="2800" dirty="0">
                <a:solidFill>
                  <a:schemeClr val="tx1"/>
                </a:solidFill>
              </a:rPr>
              <a:t>a</a:t>
            </a:r>
            <a:r>
              <a:rPr lang="en-GB" sz="2800" dirty="0" smtClean="0">
                <a:solidFill>
                  <a:schemeClr val="tx1"/>
                </a:solidFill>
              </a:rPr>
              <a:t>llies decreasing.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82" y="8486"/>
            <a:ext cx="8128934" cy="1325562"/>
          </a:xfrm>
        </p:spPr>
        <p:txBody>
          <a:bodyPr/>
          <a:lstStyle/>
          <a:p>
            <a:r>
              <a:rPr lang="en-GB" dirty="0" smtClean="0"/>
              <a:t>Creation of West and East Germany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82" y="1334048"/>
            <a:ext cx="4816566" cy="5335311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In </a:t>
            </a:r>
            <a:r>
              <a:rPr lang="en-GB" b="1" dirty="0">
                <a:solidFill>
                  <a:schemeClr val="tx1"/>
                </a:solidFill>
              </a:rPr>
              <a:t>May 1949, </a:t>
            </a:r>
            <a:r>
              <a:rPr lang="en-GB" b="1" dirty="0" smtClean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Federal Republic of </a:t>
            </a:r>
            <a:r>
              <a:rPr lang="en-GB" b="1" dirty="0" smtClean="0">
                <a:solidFill>
                  <a:schemeClr val="tx1"/>
                </a:solidFill>
              </a:rPr>
              <a:t>Germany (FRG – West Germany) </a:t>
            </a:r>
            <a:r>
              <a:rPr lang="en-GB" b="1" dirty="0">
                <a:solidFill>
                  <a:schemeClr val="tx1"/>
                </a:solidFill>
              </a:rPr>
              <a:t>came into existence. </a:t>
            </a:r>
            <a:r>
              <a:rPr lang="en-GB" dirty="0">
                <a:solidFill>
                  <a:schemeClr val="tx1"/>
                </a:solidFill>
              </a:rPr>
              <a:t>The new capital was Bonn, a small provincial town on the Rhine and the first government was formed under Konrad Adenauer (CDU).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In </a:t>
            </a:r>
            <a:r>
              <a:rPr lang="en-GB" b="1" dirty="0">
                <a:solidFill>
                  <a:schemeClr val="tx1"/>
                </a:solidFill>
              </a:rPr>
              <a:t>October 1949, </a:t>
            </a:r>
            <a:r>
              <a:rPr lang="en-GB" b="1" dirty="0" smtClean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German Democratic Republic </a:t>
            </a:r>
            <a:r>
              <a:rPr lang="en-GB" b="1" dirty="0" smtClean="0">
                <a:solidFill>
                  <a:schemeClr val="tx1"/>
                </a:solidFill>
              </a:rPr>
              <a:t>(GDR – East Germany) was </a:t>
            </a:r>
            <a:r>
              <a:rPr lang="en-GB" b="1" dirty="0">
                <a:solidFill>
                  <a:schemeClr val="tx1"/>
                </a:solidFill>
              </a:rPr>
              <a:t>formed</a:t>
            </a:r>
            <a:r>
              <a:rPr lang="en-GB" dirty="0">
                <a:solidFill>
                  <a:schemeClr val="tx1"/>
                </a:solidFill>
              </a:rPr>
              <a:t> in what had been the Soviet zone of occupation. The president of the new state was the communist Wilhelm </a:t>
            </a:r>
            <a:r>
              <a:rPr lang="en-GB" dirty="0" err="1">
                <a:solidFill>
                  <a:schemeClr val="tx1"/>
                </a:solidFill>
              </a:rPr>
              <a:t>Pieck</a:t>
            </a:r>
            <a:r>
              <a:rPr lang="en-GB" dirty="0">
                <a:solidFill>
                  <a:schemeClr val="tx1"/>
                </a:solidFill>
              </a:rPr>
              <a:t> and the prime minister was Otto </a:t>
            </a:r>
            <a:r>
              <a:rPr lang="en-GB" dirty="0" err="1">
                <a:solidFill>
                  <a:schemeClr val="tx1"/>
                </a:solidFill>
              </a:rPr>
              <a:t>Grotewohl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64" y="1268760"/>
            <a:ext cx="3819042" cy="511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7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1804</TotalTime>
  <Words>429</Words>
  <Application>Microsoft Office PowerPoint</Application>
  <PresentationFormat>On-screen Show (4:3)</PresentationFormat>
  <Paragraphs>31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Schoolbook</vt:lpstr>
      <vt:lpstr>Wingdings 2</vt:lpstr>
      <vt:lpstr>HDOfficeLightV0</vt:lpstr>
      <vt:lpstr>1_HDOfficeLightV0</vt:lpstr>
      <vt:lpstr>View</vt:lpstr>
      <vt:lpstr>Why was Germany divided in 1949?</vt:lpstr>
      <vt:lpstr>Emergence of the Cold War</vt:lpstr>
      <vt:lpstr>Stalin’s attitude towards Germany</vt:lpstr>
      <vt:lpstr>The Berlin Blockade</vt:lpstr>
      <vt:lpstr>PowerPoint Presentation</vt:lpstr>
      <vt:lpstr>The Berlin Airlift</vt:lpstr>
      <vt:lpstr>The significance of the Berlin Blockade</vt:lpstr>
      <vt:lpstr>Creation of West and East Germany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Weimar’s ‘golden years’</dc:title>
  <dc:creator>Alex Winfrow</dc:creator>
  <cp:lastModifiedBy>Imogen St George</cp:lastModifiedBy>
  <cp:revision>144</cp:revision>
  <dcterms:created xsi:type="dcterms:W3CDTF">2015-10-02T12:41:00Z</dcterms:created>
  <dcterms:modified xsi:type="dcterms:W3CDTF">2016-02-25T14:14:07Z</dcterms:modified>
</cp:coreProperties>
</file>