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485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0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0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042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9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6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6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3A65AAF-7B2F-4B46-AA74-585BB4E17460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F5E9BB6-A4CD-4FD8-9E85-D7845D2F2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146300" y="1066800"/>
            <a:ext cx="8140700" cy="47371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are the key principles behind Communist economic policy?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698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272" y="-1020862"/>
            <a:ext cx="9418320" cy="4041648"/>
          </a:xfrm>
        </p:spPr>
        <p:txBody>
          <a:bodyPr>
            <a:normAutofit/>
          </a:bodyPr>
          <a:lstStyle/>
          <a:p>
            <a:r>
              <a:rPr lang="en-GB" sz="6000" u="sng" dirty="0" smtClean="0"/>
              <a:t>What were the consequences of East German economic policy?</a:t>
            </a:r>
            <a:endParaRPr lang="en-GB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3657600"/>
            <a:ext cx="9418320" cy="283464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Aims: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Understand East German economic policy with regards to agriculture and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Be able to explain the impact these policies had on the economy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220" y="-423407"/>
            <a:ext cx="9692640" cy="1428929"/>
          </a:xfrm>
        </p:spPr>
        <p:txBody>
          <a:bodyPr/>
          <a:lstStyle/>
          <a:p>
            <a:r>
              <a:rPr lang="en-GB" dirty="0" smtClean="0"/>
              <a:t>Agriculture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3" y="195943"/>
            <a:ext cx="6023936" cy="6662057"/>
          </a:xfrm>
        </p:spPr>
        <p:txBody>
          <a:bodyPr>
            <a:normAutofit/>
          </a:bodyPr>
          <a:lstStyle/>
          <a:p>
            <a:r>
              <a:rPr lang="en-GB" sz="2300" dirty="0" smtClean="0">
                <a:solidFill>
                  <a:schemeClr val="tx1"/>
                </a:solidFill>
              </a:rPr>
              <a:t>Confiscation of landed estates over 100 hectares – given to landless labourers and refugees</a:t>
            </a:r>
          </a:p>
          <a:p>
            <a:r>
              <a:rPr lang="en-GB" sz="2300" dirty="0" smtClean="0">
                <a:solidFill>
                  <a:schemeClr val="tx1"/>
                </a:solidFill>
              </a:rPr>
              <a:t>From 1952 forcible collectivisation began</a:t>
            </a:r>
          </a:p>
          <a:p>
            <a:r>
              <a:rPr lang="en-GB" sz="2300" dirty="0" smtClean="0">
                <a:solidFill>
                  <a:schemeClr val="tx1"/>
                </a:solidFill>
              </a:rPr>
              <a:t>In the Second Five-Year Plan EG accelerated this and by 1961 collective farms accounted for 90% of agricultural products</a:t>
            </a:r>
          </a:p>
          <a:p>
            <a:r>
              <a:rPr lang="en-GB" sz="2300" dirty="0" smtClean="0">
                <a:solidFill>
                  <a:schemeClr val="tx1"/>
                </a:solidFill>
              </a:rPr>
              <a:t>It was economically inefficient and unpopular</a:t>
            </a:r>
          </a:p>
          <a:p>
            <a:r>
              <a:rPr lang="en-GB" sz="2300" dirty="0" smtClean="0">
                <a:solidFill>
                  <a:schemeClr val="tx1"/>
                </a:solidFill>
              </a:rPr>
              <a:t>There were shortages of all but the most basic foodstuffs and EG had to import grain to feed livestock.</a:t>
            </a:r>
          </a:p>
          <a:p>
            <a:r>
              <a:rPr lang="en-GB" sz="2300" dirty="0" smtClean="0">
                <a:solidFill>
                  <a:schemeClr val="tx1"/>
                </a:solidFill>
              </a:rPr>
              <a:t>Farmers started to emigrate &amp; collectivisation contributed to 1953 unrest</a:t>
            </a:r>
            <a:endParaRPr lang="en-GB" sz="23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306286"/>
            <a:ext cx="56578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-456064"/>
            <a:ext cx="9692640" cy="1428929"/>
          </a:xfrm>
        </p:spPr>
        <p:txBody>
          <a:bodyPr/>
          <a:lstStyle/>
          <a:p>
            <a:r>
              <a:rPr lang="en-GB" dirty="0" smtClean="0"/>
              <a:t>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4" y="195943"/>
            <a:ext cx="6123215" cy="7217227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East Germany was crippled by the Soviet policy of reparations 1945-49.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In Berlin 80% of industrial machinery was removed and overall the USSR extracted about 23% of GNP for reparations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Ulbricht’s policy was rigidly Stalinist: 80% of industry was nationalised and 60% of investment was in iron, steel, mining or energy; only 2% was devoted to consumer goods.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Emphasis on quantity rather than quality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Five Year Plans beginning in 1951 introduced centralised state planning, stressing high production quotas and increased labour productivity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The policies provoked unrest in 1953</a:t>
            </a:r>
            <a:endParaRPr lang="en-GB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1092048"/>
            <a:ext cx="4775224" cy="46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87" y="-358092"/>
            <a:ext cx="9692640" cy="1428929"/>
          </a:xfrm>
        </p:spPr>
        <p:txBody>
          <a:bodyPr/>
          <a:lstStyle/>
          <a:p>
            <a:r>
              <a:rPr lang="en-GB" dirty="0" smtClean="0"/>
              <a:t>Emigration and the ‘Brain Drain’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87" y="1224642"/>
            <a:ext cx="7000384" cy="5633357"/>
          </a:xfrm>
        </p:spPr>
        <p:txBody>
          <a:bodyPr>
            <a:normAutofit/>
          </a:bodyPr>
          <a:lstStyle/>
          <a:p>
            <a:r>
              <a:rPr lang="en-GB" sz="2500" dirty="0" smtClean="0">
                <a:solidFill>
                  <a:schemeClr val="tx1"/>
                </a:solidFill>
              </a:rPr>
              <a:t>3 million East Germans (1/6 of the GDR’s population) emigrated to the West 1949-61</a:t>
            </a:r>
          </a:p>
          <a:p>
            <a:r>
              <a:rPr lang="en-GB" sz="2500" dirty="0" smtClean="0">
                <a:solidFill>
                  <a:schemeClr val="tx1"/>
                </a:solidFill>
              </a:rPr>
              <a:t>Most were businessmen or skilled professionals e.g. engineers, doctors, teachers (</a:t>
            </a:r>
            <a:r>
              <a:rPr lang="en-GB" sz="2500" dirty="0" err="1" smtClean="0">
                <a:solidFill>
                  <a:schemeClr val="tx1"/>
                </a:solidFill>
              </a:rPr>
              <a:t>Neulehrer</a:t>
            </a:r>
            <a:r>
              <a:rPr lang="en-GB" sz="2500" dirty="0" smtClean="0">
                <a:solidFill>
                  <a:schemeClr val="tx1"/>
                </a:solidFill>
              </a:rPr>
              <a:t>) and most were young (50% were under 25)</a:t>
            </a:r>
          </a:p>
          <a:p>
            <a:r>
              <a:rPr lang="en-GB" sz="2500" dirty="0" smtClean="0">
                <a:solidFill>
                  <a:schemeClr val="tx1"/>
                </a:solidFill>
              </a:rPr>
              <a:t>The direct cost of manpower losses was estimated at $7 billion to $9 billion.</a:t>
            </a:r>
          </a:p>
          <a:p>
            <a:r>
              <a:rPr lang="en-GB" sz="2500" dirty="0">
                <a:solidFill>
                  <a:schemeClr val="tx1"/>
                </a:solidFill>
              </a:rPr>
              <a:t>M</a:t>
            </a:r>
            <a:r>
              <a:rPr lang="en-GB" sz="2500" dirty="0" smtClean="0">
                <a:solidFill>
                  <a:schemeClr val="tx1"/>
                </a:solidFill>
              </a:rPr>
              <a:t>ost people emigrated through Berlin as the inner border was closed, leading eventually to the building of the Berlin Wall in 1961.</a:t>
            </a:r>
            <a:endParaRPr lang="en-GB" sz="25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815" y="1224643"/>
            <a:ext cx="3567792" cy="5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01" y="-325436"/>
            <a:ext cx="9692640" cy="1428929"/>
          </a:xfrm>
        </p:spPr>
        <p:txBody>
          <a:bodyPr/>
          <a:lstStyle/>
          <a:p>
            <a:r>
              <a:rPr lang="en-GB" dirty="0" smtClean="0"/>
              <a:t>The 1953 Workers’ Uprising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4" y="1502230"/>
            <a:ext cx="10450286" cy="467790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/>
                </a:solidFill>
              </a:rPr>
              <a:t>Using p.9 of the booklet,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Why </a:t>
            </a:r>
            <a:r>
              <a:rPr lang="en-GB" sz="3600" dirty="0">
                <a:solidFill>
                  <a:schemeClr val="tx1"/>
                </a:solidFill>
              </a:rPr>
              <a:t>did the unrest break out?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Why </a:t>
            </a:r>
            <a:r>
              <a:rPr lang="en-GB" sz="3600" dirty="0">
                <a:solidFill>
                  <a:schemeClr val="tx1"/>
                </a:solidFill>
              </a:rPr>
              <a:t>was Ulbricht so shaken by it?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Why </a:t>
            </a:r>
            <a:r>
              <a:rPr lang="en-GB" sz="3600" dirty="0">
                <a:solidFill>
                  <a:schemeClr val="tx1"/>
                </a:solidFill>
              </a:rPr>
              <a:t>nevertheless did he </a:t>
            </a:r>
            <a:r>
              <a:rPr lang="en-GB" sz="3600" dirty="0" smtClean="0">
                <a:solidFill>
                  <a:schemeClr val="tx1"/>
                </a:solidFill>
              </a:rPr>
              <a:t>survive?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Why </a:t>
            </a:r>
            <a:r>
              <a:rPr lang="en-GB" sz="3600" dirty="0">
                <a:solidFill>
                  <a:schemeClr val="tx1"/>
                </a:solidFill>
              </a:rPr>
              <a:t>did such unrest not happen again?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72" y="-372607"/>
            <a:ext cx="9692640" cy="1428929"/>
          </a:xfrm>
        </p:spPr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Pp12-13: read the bullet points &amp; give a mark out of 10 to the extent to which the GDR was a “workers’ paradise”. Write a conclusion on this, incorporating at least 3 points on each side.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89042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41</TotalTime>
  <Words>396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Wingdings 2</vt:lpstr>
      <vt:lpstr>View</vt:lpstr>
      <vt:lpstr>PowerPoint Presentation</vt:lpstr>
      <vt:lpstr>What were the consequences of East German economic policy?</vt:lpstr>
      <vt:lpstr>Agriculture</vt:lpstr>
      <vt:lpstr>Industry</vt:lpstr>
      <vt:lpstr>Emigration and the ‘Brain Drain’</vt:lpstr>
      <vt:lpstr>The 1953 Workers’ Uprising</vt:lpstr>
      <vt:lpstr>Homework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St George</dc:creator>
  <cp:lastModifiedBy>Imogen St George</cp:lastModifiedBy>
  <cp:revision>7</cp:revision>
  <dcterms:created xsi:type="dcterms:W3CDTF">2016-03-08T13:54:27Z</dcterms:created>
  <dcterms:modified xsi:type="dcterms:W3CDTF">2016-03-08T15:32:29Z</dcterms:modified>
</cp:coreProperties>
</file>