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7" r:id="rId2"/>
    <p:sldId id="256" r:id="rId3"/>
    <p:sldId id="259" r:id="rId4"/>
    <p:sldId id="266" r:id="rId5"/>
    <p:sldId id="278" r:id="rId6"/>
    <p:sldId id="280" r:id="rId7"/>
    <p:sldId id="281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8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958B7-80D8-48F7-A1E8-953C80342D3B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6F08F-12C3-4441-A443-CB287FD1FA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27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6F08F-12C3-4441-A443-CB287FD1FAA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4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6F08F-12C3-4441-A443-CB287FD1FAA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23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6F08F-12C3-4441-A443-CB287FD1FAA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72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6F08F-12C3-4441-A443-CB287FD1FAA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6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6F08F-12C3-4441-A443-CB287FD1FAA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460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6F08F-12C3-4441-A443-CB287FD1FAA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50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19C7F-A6F4-4909-BC34-4874E4188528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A7B59A-598B-4F5C-869F-192A260B22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B19C7F-A6F4-4909-BC34-4874E4188528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7B59A-598B-4F5C-869F-192A260B22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B19C7F-A6F4-4909-BC34-4874E4188528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7B59A-598B-4F5C-869F-192A260B22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B19C7F-A6F4-4909-BC34-4874E4188528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7B59A-598B-4F5C-869F-192A260B22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B19C7F-A6F4-4909-BC34-4874E4188528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7B59A-598B-4F5C-869F-192A260B22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B19C7F-A6F4-4909-BC34-4874E4188528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7B59A-598B-4F5C-869F-192A260B22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B19C7F-A6F4-4909-BC34-4874E4188528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7B59A-598B-4F5C-869F-192A260B22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B19C7F-A6F4-4909-BC34-4874E4188528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7B59A-598B-4F5C-869F-192A260B22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B19C7F-A6F4-4909-BC34-4874E4188528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7B59A-598B-4F5C-869F-192A260B22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5B19C7F-A6F4-4909-BC34-4874E4188528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7B59A-598B-4F5C-869F-192A260B22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19C7F-A6F4-4909-BC34-4874E4188528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A7B59A-598B-4F5C-869F-192A260B22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5B19C7F-A6F4-4909-BC34-4874E4188528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A7B59A-598B-4F5C-869F-192A260B22B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type of state was East Germany?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Can </a:t>
            </a:r>
            <a:r>
              <a:rPr lang="en-GB" dirty="0"/>
              <a:t>you identify any similarities between East Germany and Nazi Germany from this clip?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‘The Lives of Others’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3501008"/>
            <a:ext cx="4381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07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3394720" cy="4162467"/>
          </a:xfrm>
        </p:spPr>
        <p:txBody>
          <a:bodyPr/>
          <a:lstStyle/>
          <a:p>
            <a:r>
              <a:rPr lang="en-GB" dirty="0" smtClean="0"/>
              <a:t>Maternity care</a:t>
            </a:r>
          </a:p>
          <a:p>
            <a:r>
              <a:rPr lang="en-GB" dirty="0" smtClean="0"/>
              <a:t>Work-based nurseries</a:t>
            </a:r>
          </a:p>
          <a:p>
            <a:r>
              <a:rPr lang="en-GB" dirty="0" smtClean="0"/>
              <a:t>After-school childcare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effectLst/>
              </a:rPr>
              <a:t>The GDR has an acute shortage of labour because of the war &amp; emigration: what can be done to enable more women to work?</a:t>
            </a: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928733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8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39952" y="1772816"/>
            <a:ext cx="4546848" cy="423447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Virtually every worker was a member of the FDGB</a:t>
            </a:r>
          </a:p>
          <a:p>
            <a:r>
              <a:rPr lang="en-GB" dirty="0" smtClean="0"/>
              <a:t>Organise subsidised holidays &amp; other leisure activities</a:t>
            </a:r>
          </a:p>
          <a:p>
            <a:r>
              <a:rPr lang="en-GB" dirty="0" smtClean="0"/>
              <a:t>Organisations to promote cultural pursuits or sporting activities.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effectLst/>
              </a:rPr>
              <a:t>To encourage mass participation in official organisations like the FDGB (Communist labour organisation, a bit like the Nazi DAF) &amp; the Democratic Women’s League of Germany (DFD)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352199" cy="43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6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340768"/>
            <a:ext cx="4392488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German-Soviet Friendship Society sought to teach the population that they had been ‘liberated’ rather than conquered by the USSR</a:t>
            </a:r>
          </a:p>
          <a:p>
            <a:r>
              <a:rPr lang="en-GB" dirty="0" smtClean="0"/>
              <a:t>Schoolchildren could win prizes for writing essays praising the USSR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ffectLst/>
              </a:rPr>
              <a:t>To encourage young people to see the USSR as their friends</a:t>
            </a:r>
            <a:br>
              <a:rPr lang="en-GB" dirty="0">
                <a:effectLst/>
              </a:rPr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35738"/>
            <a:ext cx="5240524" cy="301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9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39952" y="1124744"/>
            <a:ext cx="4824536" cy="5733256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Religious instruction removed from the school curriculum in 1946</a:t>
            </a:r>
          </a:p>
          <a:p>
            <a:r>
              <a:rPr lang="en-GB" dirty="0" smtClean="0"/>
              <a:t>Repression of Christian youth groups: in 1952-53 they waged a campaign against the ‘</a:t>
            </a:r>
            <a:r>
              <a:rPr lang="en-GB" dirty="0" err="1" smtClean="0"/>
              <a:t>Junge</a:t>
            </a:r>
            <a:r>
              <a:rPr lang="en-GB" dirty="0" smtClean="0"/>
              <a:t> </a:t>
            </a:r>
            <a:r>
              <a:rPr lang="en-GB" dirty="0" err="1" smtClean="0"/>
              <a:t>Gemeinde</a:t>
            </a:r>
            <a:r>
              <a:rPr lang="en-GB" dirty="0" smtClean="0"/>
              <a:t>’ (Young Community), a Protestant youth group</a:t>
            </a:r>
          </a:p>
          <a:p>
            <a:r>
              <a:rPr lang="en-GB" dirty="0" smtClean="0"/>
              <a:t>Students showing a religious commitment were prevented from taking the Abitur or going to university.</a:t>
            </a:r>
          </a:p>
          <a:p>
            <a:r>
              <a:rPr lang="en-GB" dirty="0" smtClean="0"/>
              <a:t>Impose the </a:t>
            </a:r>
            <a:r>
              <a:rPr lang="en-GB" dirty="0" err="1" smtClean="0"/>
              <a:t>Jugendweihe</a:t>
            </a:r>
            <a:r>
              <a:rPr lang="en-GB" dirty="0" smtClean="0"/>
              <a:t>, designed to replace confirmation and declaring allegiance to communism.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ffectLst/>
              </a:rPr>
              <a:t>To reduce the influence of religion on young people</a:t>
            </a:r>
            <a:br>
              <a:rPr lang="en-GB" dirty="0">
                <a:effectLst/>
              </a:rPr>
            </a:b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391558" cy="35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4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060848"/>
            <a:ext cx="4330824" cy="4525963"/>
          </a:xfrm>
        </p:spPr>
        <p:txBody>
          <a:bodyPr/>
          <a:lstStyle/>
          <a:p>
            <a:r>
              <a:rPr lang="en-GB" dirty="0" smtClean="0"/>
              <a:t>Discriminate against those who refused to take it, denying them access to higher education and professional careers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effectLst/>
              </a:rPr>
              <a:t>To ensure that young people take the </a:t>
            </a:r>
            <a:r>
              <a:rPr lang="en-GB" sz="3100" dirty="0" err="1">
                <a:effectLst/>
              </a:rPr>
              <a:t>Jugendweihe</a:t>
            </a:r>
            <a:r>
              <a:rPr lang="en-GB" sz="3100" dirty="0">
                <a:effectLst/>
              </a:rPr>
              <a:t> (a ceremony involving an oath of allegiance to the SED) </a:t>
            </a: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6211887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9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79912" y="1481328"/>
            <a:ext cx="5184576" cy="5116024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Spend more money on education</a:t>
            </a:r>
          </a:p>
          <a:p>
            <a:r>
              <a:rPr lang="en-GB" dirty="0" smtClean="0"/>
              <a:t>Expand pre-school education</a:t>
            </a:r>
          </a:p>
          <a:p>
            <a:r>
              <a:rPr lang="en-GB" dirty="0" smtClean="0"/>
              <a:t>‘Twin’ schools with local factories so that students could gain experience of industrial work and identify themselves as working class</a:t>
            </a:r>
          </a:p>
          <a:p>
            <a:r>
              <a:rPr lang="en-GB" dirty="0" smtClean="0"/>
              <a:t>Scholarships and opportunities for adult education to allow more working class people go to university</a:t>
            </a:r>
          </a:p>
          <a:p>
            <a:r>
              <a:rPr lang="en-GB" dirty="0" smtClean="0"/>
              <a:t>Young people from middle class families were discriminated against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effectLst/>
              </a:rPr>
              <a:t>To improve the educational &amp; career prospects of working class as opposed to middle class young people</a:t>
            </a: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916832"/>
            <a:ext cx="454701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8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Sack teachers with a Nazi past</a:t>
            </a:r>
          </a:p>
          <a:p>
            <a:r>
              <a:rPr lang="en-GB" dirty="0" smtClean="0"/>
              <a:t>Replace with young new teachers (</a:t>
            </a:r>
            <a:r>
              <a:rPr lang="en-GB" dirty="0" err="1" smtClean="0"/>
              <a:t>Neulehrer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effectLst/>
              </a:rPr>
              <a:t>To ensure that teachers teach Communist ideas after years of Nazism</a:t>
            </a: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5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81328"/>
            <a:ext cx="5904656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School-based activities, outings and </a:t>
            </a:r>
            <a:r>
              <a:rPr lang="en-GB" dirty="0" smtClean="0"/>
              <a:t>camps, emphasis on physical fitness, community service and practical training</a:t>
            </a:r>
          </a:p>
          <a:p>
            <a:r>
              <a:rPr lang="en-GB" dirty="0" smtClean="0"/>
              <a:t>Young Pioneers (ages 6-14) named after Ernst </a:t>
            </a:r>
            <a:r>
              <a:rPr lang="en-GB" dirty="0" err="1" smtClean="0"/>
              <a:t>Thalmann</a:t>
            </a:r>
            <a:r>
              <a:rPr lang="en-GB" dirty="0" smtClean="0"/>
              <a:t>, a KPD leader murdered by the Nazis</a:t>
            </a:r>
          </a:p>
          <a:p>
            <a:r>
              <a:rPr lang="en-GB" dirty="0" smtClean="0"/>
              <a:t>Young people taught about Communist resistance to the Nazis.</a:t>
            </a:r>
          </a:p>
          <a:p>
            <a:r>
              <a:rPr lang="en-GB" dirty="0" smtClean="0"/>
              <a:t>Discriminated against those who were not a member of FDJ in terms of educational and career progression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49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effectLst/>
              </a:rPr>
              <a:t>To encourage young people to join Communist youth groups like the FDJ &amp; to regard Communists as heroes</a:t>
            </a: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3039988" cy="44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3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 smtClean="0"/>
              <a:t>Using </a:t>
            </a:r>
            <a:r>
              <a:rPr lang="en-GB" dirty="0"/>
              <a:t>the notes in the booklet (p.5-7) bullet point answers to </a:t>
            </a:r>
            <a:r>
              <a:rPr lang="en-GB" dirty="0" smtClean="0"/>
              <a:t>these questions:</a:t>
            </a:r>
          </a:p>
          <a:p>
            <a:pPr marL="109728" indent="0">
              <a:buNone/>
            </a:pPr>
            <a:endParaRPr lang="en-GB" dirty="0"/>
          </a:p>
          <a:p>
            <a:pPr lvl="0"/>
            <a:r>
              <a:rPr lang="en-GB" dirty="0"/>
              <a:t>To what extent did the East German regime benefit ordinary Germans</a:t>
            </a:r>
            <a:r>
              <a:rPr lang="en-GB" dirty="0" smtClean="0"/>
              <a:t>?</a:t>
            </a:r>
          </a:p>
          <a:p>
            <a:pPr marL="109728" lvl="0" indent="0">
              <a:buNone/>
            </a:pPr>
            <a:endParaRPr lang="en-GB" dirty="0"/>
          </a:p>
          <a:p>
            <a:r>
              <a:rPr lang="en-GB" dirty="0"/>
              <a:t>How successful was the East German regime in controlling the population?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9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 smtClean="0"/>
              <a:t>1. Using </a:t>
            </a:r>
            <a:r>
              <a:rPr lang="en-GB" dirty="0"/>
              <a:t>the notes in the </a:t>
            </a:r>
            <a:r>
              <a:rPr lang="en-GB" dirty="0" smtClean="0"/>
              <a:t>booklet (p.5-7) bullet point answers to these:</a:t>
            </a:r>
            <a:endParaRPr lang="en-GB" dirty="0"/>
          </a:p>
          <a:p>
            <a:pPr lvl="0"/>
            <a:r>
              <a:rPr lang="en-GB" dirty="0" smtClean="0"/>
              <a:t>To what extent </a:t>
            </a:r>
            <a:r>
              <a:rPr lang="en-GB" dirty="0"/>
              <a:t>did the East German regime benefit ordinary Germans?</a:t>
            </a:r>
          </a:p>
          <a:p>
            <a:r>
              <a:rPr lang="en-GB" dirty="0"/>
              <a:t>How successful was the East German regime in controlling the population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pPr marL="109728" indent="0">
              <a:buNone/>
            </a:pPr>
            <a:r>
              <a:rPr lang="en-GB" dirty="0" smtClean="0"/>
              <a:t>2. Watch the documentary on the Berlin Wall and answer the questions on p.14-15 (no.6763  - ‘Cold War: the Wall 1958-63)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Homework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829761"/>
          </a:xfrm>
        </p:spPr>
        <p:txBody>
          <a:bodyPr>
            <a:normAutofit/>
          </a:bodyPr>
          <a:lstStyle/>
          <a:p>
            <a:r>
              <a:rPr lang="en-GB" u="sng" dirty="0" smtClean="0"/>
              <a:t>How did East Germany develop, 1949-1961?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492896"/>
            <a:ext cx="7560840" cy="242312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Aims: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to gain an overview of the East German state &amp; understand what it was like in terms of politics, the economy and repression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to understand how the East German state controlled the population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19256" cy="36004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Stalin did not want Germany to be divided</a:t>
            </a:r>
          </a:p>
          <a:p>
            <a:r>
              <a:rPr lang="en-GB" dirty="0" smtClean="0"/>
              <a:t>He waited until the creation of West Germany in May 1949 before officially setting up East Germany, the German Democratic Republic in October 1949</a:t>
            </a:r>
          </a:p>
          <a:p>
            <a:r>
              <a:rPr lang="en-GB" dirty="0" smtClean="0"/>
              <a:t>The GDR lasted 41 years before being absorbed in 1990 into the Federal Republic’s system</a:t>
            </a:r>
          </a:p>
          <a:p>
            <a:r>
              <a:rPr lang="en-GB" dirty="0" smtClean="0"/>
              <a:t>The GDR was led by Walter Ulbricht, 1949-71 &amp; Erich </a:t>
            </a:r>
            <a:r>
              <a:rPr lang="en-GB" dirty="0" err="1" smtClean="0"/>
              <a:t>Honecker</a:t>
            </a:r>
            <a:r>
              <a:rPr lang="en-GB" dirty="0" smtClean="0"/>
              <a:t>, 1971-1989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GDR (East Germany), 1949-1961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48680"/>
            <a:ext cx="3233936" cy="19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5328592" cy="4968552"/>
          </a:xfrm>
        </p:spPr>
        <p:txBody>
          <a:bodyPr>
            <a:normAutofit fontScale="92500"/>
          </a:bodyPr>
          <a:lstStyle/>
          <a:p>
            <a:r>
              <a:rPr lang="en-GB" b="1" dirty="0" smtClean="0"/>
              <a:t>A one party state</a:t>
            </a:r>
            <a:r>
              <a:rPr lang="en-GB" dirty="0" smtClean="0"/>
              <a:t>: with only officially approved candidates able to run in elections.</a:t>
            </a:r>
          </a:p>
          <a:p>
            <a:r>
              <a:rPr lang="en-GB" dirty="0"/>
              <a:t>Ulbricht and </a:t>
            </a:r>
            <a:r>
              <a:rPr lang="en-GB" dirty="0" err="1" smtClean="0"/>
              <a:t>Honecker</a:t>
            </a:r>
            <a:r>
              <a:rPr lang="en-GB" dirty="0" smtClean="0"/>
              <a:t> controlled </a:t>
            </a:r>
            <a:r>
              <a:rPr lang="en-GB" dirty="0"/>
              <a:t>the country as </a:t>
            </a:r>
            <a:r>
              <a:rPr lang="en-GB" b="1" dirty="0"/>
              <a:t>General Secretary of the </a:t>
            </a:r>
            <a:r>
              <a:rPr lang="en-GB" b="1" dirty="0" smtClean="0"/>
              <a:t>Party</a:t>
            </a:r>
          </a:p>
          <a:p>
            <a:pPr lvl="0"/>
            <a:r>
              <a:rPr lang="en-GB" b="1" dirty="0" smtClean="0"/>
              <a:t>Centralised</a:t>
            </a:r>
            <a:r>
              <a:rPr lang="en-GB" dirty="0" smtClean="0"/>
              <a:t> </a:t>
            </a:r>
            <a:r>
              <a:rPr lang="en-GB" dirty="0"/>
              <a:t>system of </a:t>
            </a:r>
            <a:r>
              <a:rPr lang="en-GB" dirty="0" smtClean="0"/>
              <a:t>government </a:t>
            </a:r>
            <a:r>
              <a:rPr lang="en-GB" dirty="0"/>
              <a:t>as opposed to the federal system used under the Kaiser, the Weimar Republic &amp; the Federal </a:t>
            </a:r>
            <a:r>
              <a:rPr lang="en-GB" dirty="0" smtClean="0"/>
              <a:t>Republic</a:t>
            </a:r>
          </a:p>
          <a:p>
            <a:pPr lvl="0"/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 smtClean="0"/>
              <a:t>Politics in the GDR</a:t>
            </a:r>
            <a:endParaRPr lang="en-GB" sz="4000" dirty="0"/>
          </a:p>
        </p:txBody>
      </p:sp>
      <p:pic>
        <p:nvPicPr>
          <p:cNvPr id="15364" name="Picture 4" descr="http://upload.wikimedia.org/wikipedia/commons/3/35/National_emblem_of_the_gdr_armed_for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914" y="156416"/>
            <a:ext cx="2556148" cy="251271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2329805" cy="355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86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030" y="1301034"/>
            <a:ext cx="5472608" cy="5199856"/>
          </a:xfrm>
        </p:spPr>
        <p:txBody>
          <a:bodyPr/>
          <a:lstStyle/>
          <a:p>
            <a:r>
              <a:rPr lang="en-GB" b="1" dirty="0" smtClean="0"/>
              <a:t>Police states: </a:t>
            </a:r>
            <a:r>
              <a:rPr lang="en-GB" dirty="0"/>
              <a:t>The GDR’s Stasi were similar to Stalin’s NKVD and Hitler’s </a:t>
            </a:r>
            <a:r>
              <a:rPr lang="en-GB" dirty="0" smtClean="0"/>
              <a:t>Gestapo.  The </a:t>
            </a:r>
            <a:r>
              <a:rPr lang="en-GB" dirty="0"/>
              <a:t>population was spied upon to detect and suppress political opponents</a:t>
            </a:r>
            <a:r>
              <a:rPr lang="en-GB" dirty="0" smtClean="0"/>
              <a:t>.</a:t>
            </a:r>
          </a:p>
          <a:p>
            <a:r>
              <a:rPr lang="en-GB" dirty="0"/>
              <a:t>The communists used </a:t>
            </a:r>
            <a:r>
              <a:rPr lang="en-GB" b="1" dirty="0"/>
              <a:t>former Nazi camps</a:t>
            </a:r>
            <a:r>
              <a:rPr lang="en-GB" dirty="0"/>
              <a:t> like Buchenwald to imprison political opponents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regime was repressive rather than brutal.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6897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 smtClean="0"/>
              <a:t>Use of Repression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959"/>
            <a:ext cx="3650550" cy="478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83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5093248" cy="4209462"/>
          </a:xfrm>
        </p:spPr>
        <p:txBody>
          <a:bodyPr/>
          <a:lstStyle/>
          <a:p>
            <a:pPr lvl="0"/>
            <a:r>
              <a:rPr lang="en-GB" dirty="0" smtClean="0"/>
              <a:t>Modelled on </a:t>
            </a:r>
            <a:r>
              <a:rPr lang="en-GB" b="1" dirty="0" smtClean="0"/>
              <a:t>Communist ideology</a:t>
            </a:r>
          </a:p>
          <a:p>
            <a:pPr lvl="0"/>
            <a:r>
              <a:rPr lang="en-GB" b="1" dirty="0" smtClean="0"/>
              <a:t>State </a:t>
            </a:r>
            <a:r>
              <a:rPr lang="en-GB" b="1" dirty="0"/>
              <a:t>control of industry </a:t>
            </a:r>
            <a:r>
              <a:rPr lang="en-GB" dirty="0"/>
              <a:t>to ensure priority was given to heavy industry &amp; the needs of the Army at the expense of consumer goods.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 smtClean="0"/>
              <a:t>The economy</a:t>
            </a:r>
            <a:endParaRPr lang="en-GB" sz="4000" dirty="0"/>
          </a:p>
        </p:txBody>
      </p:sp>
      <p:pic>
        <p:nvPicPr>
          <p:cNvPr id="4" name="Picture 3" descr="imagesCAVVXOJ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124744"/>
            <a:ext cx="3826084" cy="512801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8608"/>
            <a:ext cx="255532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5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417638"/>
            <a:ext cx="4860032" cy="4906962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The </a:t>
            </a:r>
            <a:r>
              <a:rPr lang="en-GB" b="1" dirty="0"/>
              <a:t>Communist FDJ </a:t>
            </a:r>
            <a:r>
              <a:rPr lang="en-GB" dirty="0"/>
              <a:t>was comparable with the Hitler </a:t>
            </a:r>
            <a:r>
              <a:rPr lang="en-GB" dirty="0" smtClean="0"/>
              <a:t>Youth</a:t>
            </a:r>
          </a:p>
          <a:p>
            <a:r>
              <a:rPr lang="en-GB" dirty="0" smtClean="0"/>
              <a:t>The regime was suspicious </a:t>
            </a:r>
            <a:r>
              <a:rPr lang="en-GB" dirty="0"/>
              <a:t>of the </a:t>
            </a:r>
            <a:r>
              <a:rPr lang="en-GB" dirty="0" smtClean="0"/>
              <a:t>churches, which </a:t>
            </a:r>
            <a:r>
              <a:rPr lang="en-GB" dirty="0"/>
              <a:t>were almost the only organisations independent of state </a:t>
            </a:r>
            <a:r>
              <a:rPr lang="en-GB" dirty="0" smtClean="0"/>
              <a:t>control.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Y</a:t>
            </a:r>
            <a:r>
              <a:rPr lang="en-GB" sz="3600" dirty="0" smtClean="0"/>
              <a:t>outh indoctrination &amp; religion</a:t>
            </a:r>
            <a:endParaRPr lang="en-GB" sz="3600" dirty="0"/>
          </a:p>
        </p:txBody>
      </p:sp>
      <p:pic>
        <p:nvPicPr>
          <p:cNvPr id="2050" name="Picture 2" descr="http://2.bp.blogspot.com/-EqF2JfWHQfo/T2rEm7XPkgI/AAAAAAAAAIQ/P2bt45GaMnU/s1600/3_1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588367" cy="522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82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Answer the questions on the video.</a:t>
            </a:r>
          </a:p>
          <a:p>
            <a:r>
              <a:rPr lang="en-GB" dirty="0" smtClean="0"/>
              <a:t>Cold War: After Stalin 4 </a:t>
            </a:r>
            <a:r>
              <a:rPr lang="en-GB" dirty="0" err="1" smtClean="0"/>
              <a:t>mins</a:t>
            </a:r>
            <a:r>
              <a:rPr lang="en-GB" dirty="0" smtClean="0"/>
              <a:t> </a:t>
            </a:r>
            <a:r>
              <a:rPr lang="en-GB" smtClean="0"/>
              <a:t>20 seconds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Germany After Stalin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7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I</a:t>
            </a:r>
            <a:r>
              <a:rPr lang="en-GB" dirty="0" smtClean="0"/>
              <a:t>n pairs, fill </a:t>
            </a:r>
            <a:r>
              <a:rPr lang="en-GB" dirty="0"/>
              <a:t>in </a:t>
            </a:r>
            <a:r>
              <a:rPr lang="en-GB" dirty="0" smtClean="0"/>
              <a:t>the Social </a:t>
            </a:r>
            <a:r>
              <a:rPr lang="en-GB" dirty="0"/>
              <a:t>Policy Grid. </a:t>
            </a:r>
            <a:r>
              <a:rPr lang="en-GB" dirty="0" smtClean="0"/>
              <a:t>Think of </a:t>
            </a:r>
            <a:r>
              <a:rPr lang="en-GB" dirty="0"/>
              <a:t>what the Nazis did </a:t>
            </a:r>
            <a:r>
              <a:rPr lang="en-GB" dirty="0" smtClean="0"/>
              <a:t>- </a:t>
            </a:r>
            <a:r>
              <a:rPr lang="en-GB" dirty="0"/>
              <a:t>Communist methods were </a:t>
            </a:r>
            <a:r>
              <a:rPr lang="en-GB" dirty="0" smtClean="0"/>
              <a:t>often similar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East German social policy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5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540</TotalTime>
  <Words>891</Words>
  <Application>Microsoft Office PowerPoint</Application>
  <PresentationFormat>On-screen Show (4:3)</PresentationFormat>
  <Paragraphs>82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‘The Lives of Others’</vt:lpstr>
      <vt:lpstr>How did East Germany develop, 1949-1961?</vt:lpstr>
      <vt:lpstr>The GDR (East Germany), 1949-1961</vt:lpstr>
      <vt:lpstr>Politics in the GDR</vt:lpstr>
      <vt:lpstr>Use of Repression</vt:lpstr>
      <vt:lpstr>The economy</vt:lpstr>
      <vt:lpstr>Youth indoctrination &amp; religion</vt:lpstr>
      <vt:lpstr>Germany After Stalin</vt:lpstr>
      <vt:lpstr>East German social policy</vt:lpstr>
      <vt:lpstr>The GDR has an acute shortage of labour because of the war &amp; emigration: what can be done to enable more women to work? </vt:lpstr>
      <vt:lpstr>To encourage mass participation in official organisations like the FDGB (Communist labour organisation, a bit like the Nazi DAF) &amp; the Democratic Women’s League of Germany (DFD)</vt:lpstr>
      <vt:lpstr>To encourage young people to see the USSR as their friends </vt:lpstr>
      <vt:lpstr>To reduce the influence of religion on young people </vt:lpstr>
      <vt:lpstr>To ensure that young people take the Jugendweihe (a ceremony involving an oath of allegiance to the SED)  </vt:lpstr>
      <vt:lpstr>To improve the educational &amp; career prospects of working class as opposed to middle class young people </vt:lpstr>
      <vt:lpstr>To ensure that teachers teach Communist ideas after years of Nazism </vt:lpstr>
      <vt:lpstr>To encourage young people to join Communist youth groups like the FDJ &amp; to regard Communists as heroes </vt:lpstr>
      <vt:lpstr>PowerPoint Presentation</vt:lpstr>
      <vt:lpstr>Homework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similar was the East German state to the Soviet Union, 1949-1961?</dc:title>
  <dc:creator>Imogen</dc:creator>
  <cp:lastModifiedBy>Imogen St George</cp:lastModifiedBy>
  <cp:revision>44</cp:revision>
  <dcterms:created xsi:type="dcterms:W3CDTF">2011-01-23T12:32:21Z</dcterms:created>
  <dcterms:modified xsi:type="dcterms:W3CDTF">2016-03-11T16:07:13Z</dcterms:modified>
</cp:coreProperties>
</file>