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75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20436B0-8365-46F8-8B40-63B29DC49BE3}" type="datetimeFigureOut">
              <a:rPr lang="en-GB" smtClean="0"/>
              <a:t>06/05/2015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2D54C-2F7C-4FA8-8FD7-F3BBB6FAD124}" type="slidenum">
              <a:rPr lang="en-GB" smtClean="0"/>
              <a:t>‹#›</a:t>
            </a:fld>
            <a:endParaRPr lang="en-GB"/>
          </a:p>
        </p:txBody>
      </p:sp>
    </p:spTree>
    <p:extLst>
      <p:ext uri="{BB962C8B-B14F-4D97-AF65-F5344CB8AC3E}">
        <p14:creationId xmlns:p14="http://schemas.microsoft.com/office/powerpoint/2010/main" val="3726400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0436B0-8365-46F8-8B40-63B29DC49BE3}" type="datetimeFigureOut">
              <a:rPr lang="en-GB" smtClean="0"/>
              <a:t>06/05/2015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2D54C-2F7C-4FA8-8FD7-F3BBB6FAD124}" type="slidenum">
              <a:rPr lang="en-GB" smtClean="0"/>
              <a:t>‹#›</a:t>
            </a:fld>
            <a:endParaRPr lang="en-GB"/>
          </a:p>
        </p:txBody>
      </p:sp>
    </p:spTree>
    <p:extLst>
      <p:ext uri="{BB962C8B-B14F-4D97-AF65-F5344CB8AC3E}">
        <p14:creationId xmlns:p14="http://schemas.microsoft.com/office/powerpoint/2010/main" val="13197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0436B0-8365-46F8-8B40-63B29DC49BE3}" type="datetimeFigureOut">
              <a:rPr lang="en-GB" smtClean="0"/>
              <a:t>06/05/2015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2D54C-2F7C-4FA8-8FD7-F3BBB6FAD124}" type="slidenum">
              <a:rPr lang="en-GB" smtClean="0"/>
              <a:t>‹#›</a:t>
            </a:fld>
            <a:endParaRPr lang="en-GB"/>
          </a:p>
        </p:txBody>
      </p:sp>
    </p:spTree>
    <p:extLst>
      <p:ext uri="{BB962C8B-B14F-4D97-AF65-F5344CB8AC3E}">
        <p14:creationId xmlns:p14="http://schemas.microsoft.com/office/powerpoint/2010/main" val="254298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0436B0-8365-46F8-8B40-63B29DC49BE3}" type="datetimeFigureOut">
              <a:rPr lang="en-GB" smtClean="0"/>
              <a:t>06/05/2015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2D54C-2F7C-4FA8-8FD7-F3BBB6FAD124}" type="slidenum">
              <a:rPr lang="en-GB" smtClean="0"/>
              <a:t>‹#›</a:t>
            </a:fld>
            <a:endParaRPr lang="en-GB"/>
          </a:p>
        </p:txBody>
      </p:sp>
    </p:spTree>
    <p:extLst>
      <p:ext uri="{BB962C8B-B14F-4D97-AF65-F5344CB8AC3E}">
        <p14:creationId xmlns:p14="http://schemas.microsoft.com/office/powerpoint/2010/main" val="591455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0436B0-8365-46F8-8B40-63B29DC49BE3}" type="datetimeFigureOut">
              <a:rPr lang="en-GB" smtClean="0"/>
              <a:t>06/05/2015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D2D54C-2F7C-4FA8-8FD7-F3BBB6FAD124}" type="slidenum">
              <a:rPr lang="en-GB" smtClean="0"/>
              <a:t>‹#›</a:t>
            </a:fld>
            <a:endParaRPr lang="en-GB"/>
          </a:p>
        </p:txBody>
      </p:sp>
    </p:spTree>
    <p:extLst>
      <p:ext uri="{BB962C8B-B14F-4D97-AF65-F5344CB8AC3E}">
        <p14:creationId xmlns:p14="http://schemas.microsoft.com/office/powerpoint/2010/main" val="983113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20436B0-8365-46F8-8B40-63B29DC49BE3}" type="datetimeFigureOut">
              <a:rPr lang="en-GB" smtClean="0"/>
              <a:t>06/05/2015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D2D54C-2F7C-4FA8-8FD7-F3BBB6FAD124}" type="slidenum">
              <a:rPr lang="en-GB" smtClean="0"/>
              <a:t>‹#›</a:t>
            </a:fld>
            <a:endParaRPr lang="en-GB"/>
          </a:p>
        </p:txBody>
      </p:sp>
    </p:spTree>
    <p:extLst>
      <p:ext uri="{BB962C8B-B14F-4D97-AF65-F5344CB8AC3E}">
        <p14:creationId xmlns:p14="http://schemas.microsoft.com/office/powerpoint/2010/main" val="3514198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20436B0-8365-46F8-8B40-63B29DC49BE3}" type="datetimeFigureOut">
              <a:rPr lang="en-GB" smtClean="0"/>
              <a:t>06/05/2015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D2D54C-2F7C-4FA8-8FD7-F3BBB6FAD124}" type="slidenum">
              <a:rPr lang="en-GB" smtClean="0"/>
              <a:t>‹#›</a:t>
            </a:fld>
            <a:endParaRPr lang="en-GB"/>
          </a:p>
        </p:txBody>
      </p:sp>
    </p:spTree>
    <p:extLst>
      <p:ext uri="{BB962C8B-B14F-4D97-AF65-F5344CB8AC3E}">
        <p14:creationId xmlns:p14="http://schemas.microsoft.com/office/powerpoint/2010/main" val="2860779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20436B0-8365-46F8-8B40-63B29DC49BE3}" type="datetimeFigureOut">
              <a:rPr lang="en-GB" smtClean="0"/>
              <a:t>06/05/2015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D2D54C-2F7C-4FA8-8FD7-F3BBB6FAD124}" type="slidenum">
              <a:rPr lang="en-GB" smtClean="0"/>
              <a:t>‹#›</a:t>
            </a:fld>
            <a:endParaRPr lang="en-GB"/>
          </a:p>
        </p:txBody>
      </p:sp>
    </p:spTree>
    <p:extLst>
      <p:ext uri="{BB962C8B-B14F-4D97-AF65-F5344CB8AC3E}">
        <p14:creationId xmlns:p14="http://schemas.microsoft.com/office/powerpoint/2010/main" val="417114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436B0-8365-46F8-8B40-63B29DC49BE3}" type="datetimeFigureOut">
              <a:rPr lang="en-GB" smtClean="0"/>
              <a:t>06/05/2015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D2D54C-2F7C-4FA8-8FD7-F3BBB6FAD124}" type="slidenum">
              <a:rPr lang="en-GB" smtClean="0"/>
              <a:t>‹#›</a:t>
            </a:fld>
            <a:endParaRPr lang="en-GB"/>
          </a:p>
        </p:txBody>
      </p:sp>
    </p:spTree>
    <p:extLst>
      <p:ext uri="{BB962C8B-B14F-4D97-AF65-F5344CB8AC3E}">
        <p14:creationId xmlns:p14="http://schemas.microsoft.com/office/powerpoint/2010/main" val="2938905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436B0-8365-46F8-8B40-63B29DC49BE3}" type="datetimeFigureOut">
              <a:rPr lang="en-GB" smtClean="0"/>
              <a:t>06/05/2015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D2D54C-2F7C-4FA8-8FD7-F3BBB6FAD124}" type="slidenum">
              <a:rPr lang="en-GB" smtClean="0"/>
              <a:t>‹#›</a:t>
            </a:fld>
            <a:endParaRPr lang="en-GB"/>
          </a:p>
        </p:txBody>
      </p:sp>
    </p:spTree>
    <p:extLst>
      <p:ext uri="{BB962C8B-B14F-4D97-AF65-F5344CB8AC3E}">
        <p14:creationId xmlns:p14="http://schemas.microsoft.com/office/powerpoint/2010/main" val="326051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0436B0-8365-46F8-8B40-63B29DC49BE3}" type="datetimeFigureOut">
              <a:rPr lang="en-GB" smtClean="0"/>
              <a:t>06/05/2015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D2D54C-2F7C-4FA8-8FD7-F3BBB6FAD124}" type="slidenum">
              <a:rPr lang="en-GB" smtClean="0"/>
              <a:t>‹#›</a:t>
            </a:fld>
            <a:endParaRPr lang="en-GB"/>
          </a:p>
        </p:txBody>
      </p:sp>
    </p:spTree>
    <p:extLst>
      <p:ext uri="{BB962C8B-B14F-4D97-AF65-F5344CB8AC3E}">
        <p14:creationId xmlns:p14="http://schemas.microsoft.com/office/powerpoint/2010/main" val="3611294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436B0-8365-46F8-8B40-63B29DC49BE3}" type="datetimeFigureOut">
              <a:rPr lang="en-GB" smtClean="0"/>
              <a:t>06/05/2015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2D54C-2F7C-4FA8-8FD7-F3BBB6FAD124}" type="slidenum">
              <a:rPr lang="en-GB" smtClean="0"/>
              <a:t>‹#›</a:t>
            </a:fld>
            <a:endParaRPr lang="en-GB"/>
          </a:p>
        </p:txBody>
      </p:sp>
    </p:spTree>
    <p:extLst>
      <p:ext uri="{BB962C8B-B14F-4D97-AF65-F5344CB8AC3E}">
        <p14:creationId xmlns:p14="http://schemas.microsoft.com/office/powerpoint/2010/main" val="1000032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052736"/>
            <a:ext cx="7772400" cy="1470025"/>
          </a:xfrm>
        </p:spPr>
        <p:txBody>
          <a:bodyPr>
            <a:normAutofit fontScale="90000"/>
          </a:bodyPr>
          <a:lstStyle/>
          <a:p>
            <a:r>
              <a:rPr lang="en-GB" dirty="0" smtClean="0"/>
              <a:t>Reasons Why Richard III lost the throne (or reasons why Henry Tudor won)</a:t>
            </a:r>
            <a:endParaRPr lang="en-GB" dirty="0"/>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348880"/>
            <a:ext cx="2883223" cy="4254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6933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Richards actions taking the throne had split the </a:t>
            </a:r>
            <a:r>
              <a:rPr lang="en-GB" dirty="0" err="1" smtClean="0"/>
              <a:t>Yorkists</a:t>
            </a:r>
            <a:endParaRPr lang="en-GB" dirty="0"/>
          </a:p>
        </p:txBody>
      </p:sp>
      <p:sp>
        <p:nvSpPr>
          <p:cNvPr id="3" name="Content Placeholder 2"/>
          <p:cNvSpPr>
            <a:spLocks noGrp="1"/>
          </p:cNvSpPr>
          <p:nvPr>
            <p:ph idx="1"/>
          </p:nvPr>
        </p:nvSpPr>
        <p:spPr/>
        <p:txBody>
          <a:bodyPr/>
          <a:lstStyle/>
          <a:p>
            <a:r>
              <a:rPr lang="en-GB" dirty="0" smtClean="0"/>
              <a:t>Henry VII had promised to marry Elizabeth of York, the daughter of Edward </a:t>
            </a:r>
            <a:r>
              <a:rPr lang="en-GB" dirty="0" err="1" smtClean="0"/>
              <a:t>lV</a:t>
            </a:r>
            <a:r>
              <a:rPr lang="en-GB" dirty="0" smtClean="0"/>
              <a:t>, once he was king. Other </a:t>
            </a:r>
            <a:r>
              <a:rPr lang="en-GB" dirty="0" err="1" smtClean="0"/>
              <a:t>Yorkists</a:t>
            </a:r>
            <a:r>
              <a:rPr lang="en-GB" dirty="0" smtClean="0"/>
              <a:t> joined him.</a:t>
            </a:r>
            <a:endParaRPr lang="en-GB"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401943"/>
            <a:ext cx="2448272" cy="322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200" y="3397343"/>
            <a:ext cx="3462930"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9941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Past questions</a:t>
            </a:r>
            <a:endParaRPr lang="en-GB" dirty="0"/>
          </a:p>
        </p:txBody>
      </p:sp>
      <p:sp>
        <p:nvSpPr>
          <p:cNvPr id="3" name="Content Placeholder 2"/>
          <p:cNvSpPr>
            <a:spLocks noGrp="1"/>
          </p:cNvSpPr>
          <p:nvPr>
            <p:ph idx="1"/>
          </p:nvPr>
        </p:nvSpPr>
        <p:spPr>
          <a:xfrm>
            <a:off x="251520" y="1196752"/>
            <a:ext cx="8640960" cy="5661248"/>
          </a:xfrm>
        </p:spPr>
        <p:txBody>
          <a:bodyPr>
            <a:normAutofit fontScale="62500" lnSpcReduction="20000"/>
          </a:bodyPr>
          <a:lstStyle/>
          <a:p>
            <a:r>
              <a:rPr lang="en-GB" sz="4200" dirty="0" smtClean="0"/>
              <a:t>It was the weaknesses of Edward IV’s reign rather than the personal ambitions of Richard III which led to the usurpation of the crown in 1483.”How far do you agree with his statement in explaining the events of 1483?</a:t>
            </a:r>
          </a:p>
          <a:p>
            <a:r>
              <a:rPr lang="en-GB" sz="4200" dirty="0" smtClean="0"/>
              <a:t>Why was Richard III’s reign so short lived? (June 2011)</a:t>
            </a:r>
          </a:p>
          <a:p>
            <a:r>
              <a:rPr lang="en-GB" sz="4200" dirty="0" smtClean="0"/>
              <a:t>Was Richard responsible for his own insecurity? (Jan 2009)</a:t>
            </a:r>
          </a:p>
          <a:p>
            <a:r>
              <a:rPr lang="en-GB" sz="4200" dirty="0" smtClean="0"/>
              <a:t>How far was the unpopularity of Richard III responsible for the success of Henry Tudor’s challenge in 1485? (June 2009)</a:t>
            </a:r>
          </a:p>
          <a:p>
            <a:r>
              <a:rPr lang="en-GB" sz="4200" dirty="0" smtClean="0"/>
              <a:t>How accurate is it to say that Henry Tudor was able to seize the crown primarily because of Richard III’s inability to secure the support of the great nobles of England?</a:t>
            </a:r>
          </a:p>
          <a:p>
            <a:r>
              <a:rPr lang="en-GB" sz="4200" dirty="0" smtClean="0"/>
              <a:t>How far do you agree Richard was responsible for his own downfall (last year) </a:t>
            </a:r>
          </a:p>
          <a:p>
            <a:r>
              <a:rPr lang="en-GB" sz="4200" dirty="0" smtClean="0"/>
              <a:t>Why was Edward able to overcome the challenges to his reign in 1471 yet Richard unable to do so in 1485 (2013)</a:t>
            </a:r>
          </a:p>
          <a:p>
            <a:endParaRPr lang="en-GB" dirty="0"/>
          </a:p>
        </p:txBody>
      </p:sp>
    </p:spTree>
    <p:extLst>
      <p:ext uri="{BB962C8B-B14F-4D97-AF65-F5344CB8AC3E}">
        <p14:creationId xmlns:p14="http://schemas.microsoft.com/office/powerpoint/2010/main" val="2976858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1.	Richard </a:t>
            </a:r>
            <a:r>
              <a:rPr lang="en-GB" dirty="0" err="1" smtClean="0"/>
              <a:t>lll’s</a:t>
            </a:r>
            <a:r>
              <a:rPr lang="en-GB" dirty="0" smtClean="0"/>
              <a:t> claim to the throne was never generally accepted.</a:t>
            </a:r>
            <a:endParaRPr lang="en-GB" dirty="0"/>
          </a:p>
        </p:txBody>
      </p:sp>
      <p:sp>
        <p:nvSpPr>
          <p:cNvPr id="3" name="Content Placeholder 2"/>
          <p:cNvSpPr>
            <a:spLocks noGrp="1"/>
          </p:cNvSpPr>
          <p:nvPr>
            <p:ph idx="1"/>
          </p:nvPr>
        </p:nvSpPr>
        <p:spPr>
          <a:xfrm>
            <a:off x="457200" y="1600200"/>
            <a:ext cx="5122912" cy="4781128"/>
          </a:xfrm>
        </p:spPr>
        <p:txBody>
          <a:bodyPr>
            <a:normAutofit fontScale="77500" lnSpcReduction="20000"/>
          </a:bodyPr>
          <a:lstStyle/>
          <a:p>
            <a:r>
              <a:rPr lang="en-GB" dirty="0" smtClean="0"/>
              <a:t>Edward V was only 12 years old in 1483 and it was easy for Richard to keep him and his brother in the Tower of London and to seize the throne. Richard claimed that they were illegitimate because their father had been </a:t>
            </a:r>
            <a:r>
              <a:rPr lang="en-GB" dirty="0" err="1" smtClean="0"/>
              <a:t>precontracted</a:t>
            </a:r>
            <a:r>
              <a:rPr lang="en-GB" dirty="0" smtClean="0"/>
              <a:t> to marry Eleanor Butler and so was not free to marry their mother Elizabeth Woodville. If this argument were accepted it would mean that Richard himself was the rightful heir of Edward </a:t>
            </a:r>
            <a:r>
              <a:rPr lang="en-GB" dirty="0" err="1" smtClean="0"/>
              <a:t>lV.</a:t>
            </a:r>
            <a:r>
              <a:rPr lang="en-GB" dirty="0" smtClean="0"/>
              <a:t> Most people did not believe this story.</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697360"/>
            <a:ext cx="2931538" cy="1968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719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2.	Richard </a:t>
            </a:r>
            <a:r>
              <a:rPr lang="en-GB" dirty="0" err="1" smtClean="0"/>
              <a:t>lll</a:t>
            </a:r>
            <a:r>
              <a:rPr lang="en-GB" dirty="0" smtClean="0"/>
              <a:t> had an evil reputation.</a:t>
            </a:r>
            <a:endParaRPr lang="en-GB" dirty="0"/>
          </a:p>
        </p:txBody>
      </p:sp>
      <p:sp>
        <p:nvSpPr>
          <p:cNvPr id="3" name="Content Placeholder 2"/>
          <p:cNvSpPr>
            <a:spLocks noGrp="1"/>
          </p:cNvSpPr>
          <p:nvPr>
            <p:ph idx="1"/>
          </p:nvPr>
        </p:nvSpPr>
        <p:spPr>
          <a:xfrm>
            <a:off x="457200" y="1600200"/>
            <a:ext cx="4330824" cy="4565104"/>
          </a:xfrm>
        </p:spPr>
        <p:txBody>
          <a:bodyPr>
            <a:normAutofit fontScale="85000" lnSpcReduction="20000"/>
          </a:bodyPr>
          <a:lstStyle/>
          <a:p>
            <a:r>
              <a:rPr lang="en-GB" dirty="0" smtClean="0"/>
              <a:t>He executed his own former supporters and relatives of Edward V. Lord Hastings, Earl Rivers, Sir Thomas Grey and the Duke of Buckingham all died without a trial.</a:t>
            </a:r>
          </a:p>
          <a:p>
            <a:endParaRPr lang="en-GB" dirty="0" smtClean="0"/>
          </a:p>
          <a:p>
            <a:r>
              <a:rPr lang="en-GB" dirty="0" smtClean="0"/>
              <a:t>He was considered by many to be a usurper and in addition he was suspected of murdering his two young nephews.</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1" y="1484783"/>
            <a:ext cx="3998913"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114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smtClean="0"/>
              <a:t/>
            </a:r>
            <a:br>
              <a:rPr lang="en-GB" dirty="0" smtClean="0"/>
            </a:br>
            <a:r>
              <a:rPr lang="en-GB" dirty="0" smtClean="0"/>
              <a:t>Richard </a:t>
            </a:r>
            <a:r>
              <a:rPr lang="en-GB" dirty="0" err="1" smtClean="0"/>
              <a:t>lll</a:t>
            </a:r>
            <a:r>
              <a:rPr lang="en-GB" dirty="0" smtClean="0"/>
              <a:t> was unpopular in the South.</a:t>
            </a:r>
            <a:br>
              <a:rPr lang="en-GB" dirty="0" smtClean="0"/>
            </a:br>
            <a:r>
              <a:rPr lang="en-GB" dirty="0" smtClean="0"/>
              <a:t/>
            </a:r>
            <a:br>
              <a:rPr lang="en-GB" dirty="0" smtClean="0"/>
            </a:br>
            <a:endParaRPr lang="en-GB" dirty="0"/>
          </a:p>
        </p:txBody>
      </p:sp>
      <p:sp>
        <p:nvSpPr>
          <p:cNvPr id="3" name="Content Placeholder 2"/>
          <p:cNvSpPr>
            <a:spLocks noGrp="1"/>
          </p:cNvSpPr>
          <p:nvPr>
            <p:ph idx="1"/>
          </p:nvPr>
        </p:nvSpPr>
        <p:spPr>
          <a:xfrm>
            <a:off x="457200" y="1600201"/>
            <a:ext cx="4906888" cy="4349080"/>
          </a:xfrm>
        </p:spPr>
        <p:txBody>
          <a:bodyPr>
            <a:normAutofit fontScale="70000" lnSpcReduction="20000"/>
          </a:bodyPr>
          <a:lstStyle/>
          <a:p>
            <a:r>
              <a:rPr lang="en-GB" dirty="0" smtClean="0"/>
              <a:t> He spent most of his life, up to 1483, in the North. Most of his supporters were              therefore from the midlands and the North and the southerners’ resentment of this was shown by the fact that rebellion broke out in every county south of London in the autumn of 1483. Richard retaliated by giving land and power to his northern supporters in the South. This made him even more unpopular.</a:t>
            </a:r>
          </a:p>
          <a:p>
            <a:r>
              <a:rPr lang="en-GB" dirty="0" smtClean="0"/>
              <a:t>      As far as we know no southern nobles fought for Richard at Bosworth.</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735104"/>
            <a:ext cx="3481725" cy="1761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3644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smtClean="0"/>
              <a:t/>
            </a:r>
            <a:br>
              <a:rPr lang="en-GB" dirty="0" smtClean="0"/>
            </a:br>
            <a:r>
              <a:rPr lang="en-GB" dirty="0" smtClean="0"/>
              <a:t>	Richard </a:t>
            </a:r>
            <a:r>
              <a:rPr lang="en-GB" dirty="0" err="1" smtClean="0"/>
              <a:t>lll</a:t>
            </a:r>
            <a:r>
              <a:rPr lang="en-GB" dirty="0" smtClean="0"/>
              <a:t> was not supported by the nobility.</a:t>
            </a:r>
            <a:br>
              <a:rPr lang="en-GB" dirty="0" smtClean="0"/>
            </a:br>
            <a:r>
              <a:rPr lang="en-GB" dirty="0" smtClean="0"/>
              <a:t/>
            </a:r>
            <a:br>
              <a:rPr lang="en-GB" dirty="0" smtClean="0"/>
            </a:br>
            <a:endParaRPr lang="en-GB" dirty="0"/>
          </a:p>
        </p:txBody>
      </p:sp>
      <p:sp>
        <p:nvSpPr>
          <p:cNvPr id="3" name="Content Placeholder 2"/>
          <p:cNvSpPr>
            <a:spLocks noGrp="1"/>
          </p:cNvSpPr>
          <p:nvPr>
            <p:ph idx="1"/>
          </p:nvPr>
        </p:nvSpPr>
        <p:spPr>
          <a:xfrm>
            <a:off x="457200" y="1600200"/>
            <a:ext cx="5266928" cy="4637112"/>
          </a:xfrm>
        </p:spPr>
        <p:txBody>
          <a:bodyPr>
            <a:normAutofit fontScale="85000" lnSpcReduction="10000"/>
          </a:bodyPr>
          <a:lstStyle/>
          <a:p>
            <a:r>
              <a:rPr lang="en-GB" dirty="0" smtClean="0"/>
              <a:t>Richard is supposed to have been very popular in the North yet the two most powerful northern families, The </a:t>
            </a:r>
            <a:r>
              <a:rPr lang="en-GB" dirty="0" err="1" smtClean="0"/>
              <a:t>Stanleys</a:t>
            </a:r>
            <a:r>
              <a:rPr lang="en-GB" dirty="0" smtClean="0"/>
              <a:t> and the </a:t>
            </a:r>
            <a:r>
              <a:rPr lang="en-GB" dirty="0" err="1" smtClean="0"/>
              <a:t>Percies</a:t>
            </a:r>
            <a:r>
              <a:rPr lang="en-GB" dirty="0" smtClean="0"/>
              <a:t> failed to support him at Bosworth.</a:t>
            </a:r>
          </a:p>
          <a:p>
            <a:r>
              <a:rPr lang="en-GB" dirty="0" smtClean="0"/>
              <a:t>At a decisive point in the battle Sir William Stanley intervened on Henry Tudor’s side.</a:t>
            </a:r>
          </a:p>
          <a:p>
            <a:r>
              <a:rPr lang="en-GB" dirty="0" smtClean="0"/>
              <a:t>Buckingham’s rebellion. </a:t>
            </a:r>
          </a:p>
          <a:p>
            <a:endParaRPr lang="en-GB" dirty="0" smtClean="0"/>
          </a:p>
          <a:p>
            <a:endParaRPr lang="en-GB" dirty="0" smtClean="0"/>
          </a:p>
          <a:p>
            <a:endParaRPr lang="en-GB" dirty="0" smtClean="0"/>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707648"/>
            <a:ext cx="3154115"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1964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Richard </a:t>
            </a:r>
            <a:r>
              <a:rPr lang="en-GB" dirty="0" err="1" smtClean="0"/>
              <a:t>lll’s</a:t>
            </a:r>
            <a:r>
              <a:rPr lang="en-GB" dirty="0" smtClean="0"/>
              <a:t> strategic errors on the battlefield.</a:t>
            </a:r>
            <a:endParaRPr lang="en-GB" dirty="0"/>
          </a:p>
        </p:txBody>
      </p:sp>
      <p:sp>
        <p:nvSpPr>
          <p:cNvPr id="3" name="Content Placeholder 2"/>
          <p:cNvSpPr>
            <a:spLocks noGrp="1"/>
          </p:cNvSpPr>
          <p:nvPr>
            <p:ph idx="1"/>
          </p:nvPr>
        </p:nvSpPr>
        <p:spPr/>
        <p:txBody>
          <a:bodyPr/>
          <a:lstStyle/>
          <a:p>
            <a:r>
              <a:rPr lang="en-GB" dirty="0" smtClean="0"/>
              <a:t>What were these? </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204864"/>
            <a:ext cx="6480720" cy="431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0136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Legacy of the Wars of the Roses.</a:t>
            </a:r>
            <a:endParaRPr lang="en-GB" dirty="0"/>
          </a:p>
        </p:txBody>
      </p:sp>
      <p:sp>
        <p:nvSpPr>
          <p:cNvPr id="3" name="Content Placeholder 2"/>
          <p:cNvSpPr>
            <a:spLocks noGrp="1"/>
          </p:cNvSpPr>
          <p:nvPr>
            <p:ph idx="1"/>
          </p:nvPr>
        </p:nvSpPr>
        <p:spPr>
          <a:xfrm>
            <a:off x="107504" y="1556792"/>
            <a:ext cx="4824536" cy="5184576"/>
          </a:xfrm>
        </p:spPr>
        <p:txBody>
          <a:bodyPr>
            <a:normAutofit fontScale="85000" lnSpcReduction="10000"/>
          </a:bodyPr>
          <a:lstStyle/>
          <a:p>
            <a:r>
              <a:rPr lang="en-GB" dirty="0" smtClean="0"/>
              <a:t>After 30 years of civil conflict fewer than half of the English nobility and gentry were prepared to commit themselves to either side. Respect and loyalty to the monarch had declined since the 1450s. The crown was weak and could not command the loyalty of the nobility. There had been frequent changes of monarch in recent years.</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484784"/>
            <a:ext cx="4145110"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3858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Henry Tudor had French support.</a:t>
            </a:r>
            <a:endParaRPr lang="en-GB" dirty="0"/>
          </a:p>
        </p:txBody>
      </p:sp>
      <p:sp>
        <p:nvSpPr>
          <p:cNvPr id="3" name="Content Placeholder 2"/>
          <p:cNvSpPr>
            <a:spLocks noGrp="1"/>
          </p:cNvSpPr>
          <p:nvPr>
            <p:ph idx="1"/>
          </p:nvPr>
        </p:nvSpPr>
        <p:spPr>
          <a:xfrm>
            <a:off x="457200" y="1600200"/>
            <a:ext cx="4906888" cy="4781128"/>
          </a:xfrm>
        </p:spPr>
        <p:txBody>
          <a:bodyPr>
            <a:normAutofit fontScale="92500"/>
          </a:bodyPr>
          <a:lstStyle/>
          <a:p>
            <a:r>
              <a:rPr lang="en-GB" dirty="0" smtClean="0"/>
              <a:t>Charles </a:t>
            </a:r>
            <a:r>
              <a:rPr lang="en-GB" dirty="0" err="1" smtClean="0"/>
              <a:t>Vlll</a:t>
            </a:r>
            <a:r>
              <a:rPr lang="en-GB" dirty="0" smtClean="0"/>
              <a:t> of France gave Henry the money and the army he needed to invade England in 1485. Henry attracted little English support before Bosworth as most nobles refused to commit themselves until they knew who had won so his army was mainly French.</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340768"/>
            <a:ext cx="3716006" cy="2471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3908886"/>
            <a:ext cx="1823619" cy="2812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5725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627</Words>
  <Application>Microsoft Office PowerPoint</Application>
  <PresentationFormat>On-screen Show (4:3)</PresentationFormat>
  <Paragraphs>32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Reasons Why Richard III lost the throne (or reasons why Henry Tudor won)</vt:lpstr>
      <vt:lpstr>Past questions</vt:lpstr>
      <vt:lpstr>1. Richard lll’s claim to the throne was never generally accepted.</vt:lpstr>
      <vt:lpstr>2. Richard lll had an evil reputation.</vt:lpstr>
      <vt:lpstr>  Richard lll was unpopular in the South.  </vt:lpstr>
      <vt:lpstr>   Richard lll was not supported by the nobility.  </vt:lpstr>
      <vt:lpstr> Richard lll’s strategic errors on the battlefield.</vt:lpstr>
      <vt:lpstr>Legacy of the Wars of the Roses.</vt:lpstr>
      <vt:lpstr>Henry Tudor had French support.</vt:lpstr>
      <vt:lpstr>Richards actions taking the throne had split the Yorkists</vt:lpstr>
    </vt:vector>
  </TitlesOfParts>
  <Company>Godalming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Reasons Why Richard III lost the throne (or reasons why Henry Tudor won)</dc:title>
  <dc:creator>Alex Winfrow</dc:creator>
  <cp:lastModifiedBy>Alex Winfrow</cp:lastModifiedBy>
  <cp:revision>5</cp:revision>
  <dcterms:created xsi:type="dcterms:W3CDTF">2015-05-06T06:17:13Z</dcterms:created>
  <dcterms:modified xsi:type="dcterms:W3CDTF">2015-05-06T12:46:30Z</dcterms:modified>
</cp:coreProperties>
</file>