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5" r:id="rId2"/>
    <p:sldId id="277" r:id="rId3"/>
    <p:sldId id="278" r:id="rId4"/>
    <p:sldId id="279" r:id="rId5"/>
    <p:sldId id="280" r:id="rId6"/>
    <p:sldId id="291" r:id="rId7"/>
    <p:sldId id="282" r:id="rId8"/>
    <p:sldId id="283" r:id="rId9"/>
    <p:sldId id="293" r:id="rId10"/>
    <p:sldId id="284" r:id="rId11"/>
    <p:sldId id="285" r:id="rId12"/>
    <p:sldId id="287" r:id="rId13"/>
    <p:sldId id="286" r:id="rId14"/>
    <p:sldId id="289" r:id="rId15"/>
    <p:sldId id="290" r:id="rId16"/>
    <p:sldId id="29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BAC15879-B302-424F-81D8-AEDC3828CAF5}" type="datetimeFigureOut">
              <a:rPr lang="en-GB" smtClean="0"/>
              <a:t>15/04/2016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08F73-1BFE-496E-A4EC-CB43877CD4C1}" type="slidenum">
              <a:rPr lang="en-GB" smtClean="0"/>
              <a:t>‹#›</a:t>
            </a:fld>
            <a:endParaRPr lang="en-GB"/>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AC15879-B302-424F-81D8-AEDC3828CAF5}" type="datetimeFigureOut">
              <a:rPr lang="en-GB" smtClean="0"/>
              <a:t>15/04/2016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08F73-1BFE-496E-A4EC-CB43877CD4C1}"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AC15879-B302-424F-81D8-AEDC3828CAF5}" type="datetimeFigureOut">
              <a:rPr lang="en-GB" smtClean="0"/>
              <a:t>15/04/2016</a:t>
            </a:fld>
            <a:endParaRPr lang="en-GB"/>
          </a:p>
        </p:txBody>
      </p:sp>
      <p:sp>
        <p:nvSpPr>
          <p:cNvPr id="5" name="Footer Placeholder 4"/>
          <p:cNvSpPr>
            <a:spLocks noGrp="1"/>
          </p:cNvSpPr>
          <p:nvPr>
            <p:ph type="ftr" sz="quarter" idx="11"/>
          </p:nvPr>
        </p:nvSpPr>
        <p:spPr>
          <a:xfrm>
            <a:off x="2640597" y="6377459"/>
            <a:ext cx="3836404" cy="365125"/>
          </a:xfrm>
        </p:spPr>
        <p:txBody>
          <a:bodyPr/>
          <a:lstStyle/>
          <a:p>
            <a:endParaRPr lang="en-GB"/>
          </a:p>
        </p:txBody>
      </p:sp>
      <p:sp>
        <p:nvSpPr>
          <p:cNvPr id="6" name="Slide Number Placeholder 5"/>
          <p:cNvSpPr>
            <a:spLocks noGrp="1"/>
          </p:cNvSpPr>
          <p:nvPr>
            <p:ph type="sldNum" sz="quarter" idx="12"/>
          </p:nvPr>
        </p:nvSpPr>
        <p:spPr/>
        <p:txBody>
          <a:bodyPr/>
          <a:lstStyle/>
          <a:p>
            <a:fld id="{04308F73-1BFE-496E-A4EC-CB43877CD4C1}"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AC15879-B302-424F-81D8-AEDC3828CAF5}" type="datetimeFigureOut">
              <a:rPr lang="en-GB" smtClean="0"/>
              <a:t>15/04/2016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08F73-1BFE-496E-A4EC-CB43877CD4C1}"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AC15879-B302-424F-81D8-AEDC3828CAF5}" type="datetimeFigureOut">
              <a:rPr lang="en-GB" smtClean="0"/>
              <a:t>15/04/2016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08F73-1BFE-496E-A4EC-CB43877CD4C1}"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AC15879-B302-424F-81D8-AEDC3828CAF5}" type="datetimeFigureOut">
              <a:rPr lang="en-GB" smtClean="0"/>
              <a:t>15/04/2016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308F73-1BFE-496E-A4EC-CB43877CD4C1}"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AC15879-B302-424F-81D8-AEDC3828CAF5}" type="datetimeFigureOut">
              <a:rPr lang="en-GB" smtClean="0"/>
              <a:t>15/04/2016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4308F73-1BFE-496E-A4EC-CB43877CD4C1}"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AC15879-B302-424F-81D8-AEDC3828CAF5}" type="datetimeFigureOut">
              <a:rPr lang="en-GB" smtClean="0"/>
              <a:t>15/04/2016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4308F73-1BFE-496E-A4EC-CB43877CD4C1}"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C15879-B302-424F-81D8-AEDC3828CAF5}" type="datetimeFigureOut">
              <a:rPr lang="en-GB" smtClean="0"/>
              <a:t>15/04/2016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4308F73-1BFE-496E-A4EC-CB43877CD4C1}"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AC15879-B302-424F-81D8-AEDC3828CAF5}" type="datetimeFigureOut">
              <a:rPr lang="en-GB" smtClean="0"/>
              <a:t>15/04/2016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308F73-1BFE-496E-A4EC-CB43877CD4C1}" type="slidenum">
              <a:rPr lang="en-GB" smtClean="0"/>
              <a:t>‹#›</a:t>
            </a:fld>
            <a:endParaRPr lang="en-GB"/>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BAC15879-B302-424F-81D8-AEDC3828CAF5}" type="datetimeFigureOut">
              <a:rPr lang="en-GB" smtClean="0"/>
              <a:t>15/04/2016</a:t>
            </a:fld>
            <a:endParaRPr lang="en-GB"/>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GB"/>
          </a:p>
        </p:txBody>
      </p:sp>
      <p:sp>
        <p:nvSpPr>
          <p:cNvPr id="7" name="Slide Number Placeholder 6"/>
          <p:cNvSpPr>
            <a:spLocks noGrp="1"/>
          </p:cNvSpPr>
          <p:nvPr>
            <p:ph type="sldNum" sz="quarter" idx="12"/>
          </p:nvPr>
        </p:nvSpPr>
        <p:spPr>
          <a:xfrm>
            <a:off x="8339328" y="1170432"/>
            <a:ext cx="733864" cy="201168"/>
          </a:xfrm>
        </p:spPr>
        <p:txBody>
          <a:bodyPr/>
          <a:lstStyle/>
          <a:p>
            <a:fld id="{04308F73-1BFE-496E-A4EC-CB43877CD4C1}"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BAC15879-B302-424F-81D8-AEDC3828CAF5}" type="datetimeFigureOut">
              <a:rPr lang="en-GB" smtClean="0"/>
              <a:t>15/04/2016</a:t>
            </a:fld>
            <a:endParaRPr lang="en-GB"/>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GB"/>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04308F73-1BFE-496E-A4EC-CB43877CD4C1}"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548680"/>
            <a:ext cx="8077200" cy="1673352"/>
          </a:xfrm>
        </p:spPr>
        <p:txBody>
          <a:bodyPr>
            <a:normAutofit fontScale="90000"/>
          </a:bodyPr>
          <a:lstStyle/>
          <a:p>
            <a:pPr algn="ctr"/>
            <a:r>
              <a:rPr lang="en-GB" u="sng" dirty="0" smtClean="0"/>
              <a:t>Revision session 1, causes of instability in England 1445 – 1455</a:t>
            </a:r>
            <a:br>
              <a:rPr lang="en-GB" u="sng" dirty="0" smtClean="0"/>
            </a:br>
            <a:r>
              <a:rPr lang="en-GB" u="sng" dirty="0"/>
              <a:t/>
            </a:r>
            <a:br>
              <a:rPr lang="en-GB" u="sng" dirty="0"/>
            </a:br>
            <a:r>
              <a:rPr lang="en-GB" u="sng" dirty="0" smtClean="0"/>
              <a:t>Stage 1 1445 – 1450</a:t>
            </a:r>
            <a:br>
              <a:rPr lang="en-GB" u="sng" dirty="0" smtClean="0"/>
            </a:br>
            <a:r>
              <a:rPr lang="en-GB" u="sng" dirty="0" smtClean="0"/>
              <a:t>Stage 2 1450 - 1455</a:t>
            </a:r>
            <a:endParaRPr lang="en-GB" dirty="0"/>
          </a:p>
        </p:txBody>
      </p:sp>
      <p:sp>
        <p:nvSpPr>
          <p:cNvPr id="3" name="Subtitle 2"/>
          <p:cNvSpPr>
            <a:spLocks noGrp="1"/>
          </p:cNvSpPr>
          <p:nvPr>
            <p:ph type="subTitle" idx="1"/>
          </p:nvPr>
        </p:nvSpPr>
        <p:spPr>
          <a:xfrm>
            <a:off x="539552" y="4437112"/>
            <a:ext cx="8077200" cy="1859656"/>
          </a:xfrm>
        </p:spPr>
        <p:txBody>
          <a:bodyPr/>
          <a:lstStyle/>
          <a:p>
            <a:r>
              <a:rPr lang="en-GB" dirty="0" smtClean="0"/>
              <a:t>Aims:</a:t>
            </a:r>
          </a:p>
          <a:p>
            <a:pPr marL="342900" indent="-342900">
              <a:buFont typeface="Arial" panose="020B0604020202020204" pitchFamily="34" charset="0"/>
              <a:buChar char="•"/>
            </a:pPr>
            <a:r>
              <a:rPr lang="en-GB" dirty="0" smtClean="0"/>
              <a:t>Identify the issues which were causing political instability in England.</a:t>
            </a:r>
          </a:p>
          <a:p>
            <a:pPr marL="342900" indent="-342900">
              <a:buFont typeface="Arial" panose="020B0604020202020204" pitchFamily="34" charset="0"/>
              <a:buChar char="•"/>
            </a:pPr>
            <a:r>
              <a:rPr lang="en-GB" dirty="0" smtClean="0"/>
              <a:t>Evaluate the significance of these. </a:t>
            </a:r>
            <a:endParaRPr lang="en-GB" dirty="0"/>
          </a:p>
        </p:txBody>
      </p:sp>
    </p:spTree>
    <p:extLst>
      <p:ext uri="{BB962C8B-B14F-4D97-AF65-F5344CB8AC3E}">
        <p14:creationId xmlns:p14="http://schemas.microsoft.com/office/powerpoint/2010/main" val="13282837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Loss of Gascony </a:t>
            </a:r>
            <a:endParaRPr lang="en-GB" dirty="0"/>
          </a:p>
        </p:txBody>
      </p:sp>
      <p:sp>
        <p:nvSpPr>
          <p:cNvPr id="3" name="Content Placeholder 2"/>
          <p:cNvSpPr>
            <a:spLocks noGrp="1"/>
          </p:cNvSpPr>
          <p:nvPr>
            <p:ph idx="1"/>
          </p:nvPr>
        </p:nvSpPr>
        <p:spPr>
          <a:xfrm>
            <a:off x="9101" y="1700808"/>
            <a:ext cx="4906888" cy="4678145"/>
          </a:xfrm>
        </p:spPr>
        <p:txBody>
          <a:bodyPr/>
          <a:lstStyle/>
          <a:p>
            <a:r>
              <a:rPr lang="en-GB" dirty="0" smtClean="0"/>
              <a:t>On 17</a:t>
            </a:r>
            <a:r>
              <a:rPr lang="en-GB" baseline="30000" dirty="0" smtClean="0"/>
              <a:t>th</a:t>
            </a:r>
            <a:r>
              <a:rPr lang="en-GB" dirty="0" smtClean="0"/>
              <a:t> July 1453 the English suffered a catastrophic defeat at the Battle of </a:t>
            </a:r>
            <a:r>
              <a:rPr lang="en-GB" dirty="0" err="1" smtClean="0"/>
              <a:t>Castillon</a:t>
            </a:r>
            <a:r>
              <a:rPr lang="en-GB" dirty="0" smtClean="0"/>
              <a:t> losing the province of Gascony.</a:t>
            </a:r>
          </a:p>
          <a:p>
            <a:r>
              <a:rPr lang="en-GB" dirty="0" smtClean="0"/>
              <a:t>Henry promptly had a mental breakdown losing all ability to interact with the world around him</a:t>
            </a:r>
            <a:endParaRPr lang="en-GB" dirty="0"/>
          </a:p>
        </p:txBody>
      </p:sp>
      <p:pic>
        <p:nvPicPr>
          <p:cNvPr id="4" name="Picture 3"/>
          <p:cNvPicPr>
            <a:picLocks noChangeAspect="1"/>
          </p:cNvPicPr>
          <p:nvPr/>
        </p:nvPicPr>
        <p:blipFill>
          <a:blip r:embed="rId2"/>
          <a:stretch>
            <a:fillRect/>
          </a:stretch>
        </p:blipFill>
        <p:spPr>
          <a:xfrm>
            <a:off x="5220072" y="1124744"/>
            <a:ext cx="3368851" cy="5524916"/>
          </a:xfrm>
          <a:prstGeom prst="rect">
            <a:avLst/>
          </a:prstGeom>
        </p:spPr>
      </p:pic>
    </p:spTree>
    <p:extLst>
      <p:ext uri="{BB962C8B-B14F-4D97-AF65-F5344CB8AC3E}">
        <p14:creationId xmlns:p14="http://schemas.microsoft.com/office/powerpoint/2010/main" val="2485634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Instability in the regions</a:t>
            </a:r>
            <a:endParaRPr lang="en-GB" dirty="0"/>
          </a:p>
        </p:txBody>
      </p:sp>
      <p:sp>
        <p:nvSpPr>
          <p:cNvPr id="3" name="Content Placeholder 2"/>
          <p:cNvSpPr>
            <a:spLocks noGrp="1"/>
          </p:cNvSpPr>
          <p:nvPr>
            <p:ph idx="1"/>
          </p:nvPr>
        </p:nvSpPr>
        <p:spPr>
          <a:xfrm>
            <a:off x="438877" y="1660742"/>
            <a:ext cx="5626968" cy="4534129"/>
          </a:xfrm>
        </p:spPr>
        <p:txBody>
          <a:bodyPr>
            <a:normAutofit fontScale="85000" lnSpcReduction="20000"/>
          </a:bodyPr>
          <a:lstStyle/>
          <a:p>
            <a:r>
              <a:rPr lang="en-GB" dirty="0" smtClean="0"/>
              <a:t>At the same time law and order had been breaking down in the provinces. </a:t>
            </a:r>
          </a:p>
          <a:p>
            <a:r>
              <a:rPr lang="en-GB" dirty="0" smtClean="0"/>
              <a:t>The feud over land in the North between the Neville and Percy family had been escalating for some time and had now escalated to open fighting. </a:t>
            </a:r>
          </a:p>
          <a:p>
            <a:r>
              <a:rPr lang="en-GB" dirty="0" smtClean="0"/>
              <a:t>Henry and his council did nothing to stop this so the </a:t>
            </a:r>
            <a:r>
              <a:rPr lang="en-GB" dirty="0" err="1" smtClean="0"/>
              <a:t>Nevilles</a:t>
            </a:r>
            <a:r>
              <a:rPr lang="en-GB" dirty="0" smtClean="0"/>
              <a:t> turned to York. This gave York more military support.</a:t>
            </a:r>
          </a:p>
          <a:p>
            <a:endParaRPr lang="en-GB" dirty="0"/>
          </a:p>
        </p:txBody>
      </p:sp>
      <p:pic>
        <p:nvPicPr>
          <p:cNvPr id="4" name="Picture 3"/>
          <p:cNvPicPr>
            <a:picLocks noChangeAspect="1"/>
          </p:cNvPicPr>
          <p:nvPr/>
        </p:nvPicPr>
        <p:blipFill>
          <a:blip r:embed="rId2"/>
          <a:stretch>
            <a:fillRect/>
          </a:stretch>
        </p:blipFill>
        <p:spPr>
          <a:xfrm>
            <a:off x="6610350" y="332656"/>
            <a:ext cx="2076450" cy="6096000"/>
          </a:xfrm>
          <a:prstGeom prst="rect">
            <a:avLst/>
          </a:prstGeom>
        </p:spPr>
      </p:pic>
    </p:spTree>
    <p:extLst>
      <p:ext uri="{BB962C8B-B14F-4D97-AF65-F5344CB8AC3E}">
        <p14:creationId xmlns:p14="http://schemas.microsoft.com/office/powerpoint/2010/main" val="340199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Henry has a mental breakdown and York assumes power</a:t>
            </a:r>
            <a:endParaRPr lang="en-GB" dirty="0"/>
          </a:p>
        </p:txBody>
      </p:sp>
      <p:sp>
        <p:nvSpPr>
          <p:cNvPr id="3" name="Content Placeholder 2"/>
          <p:cNvSpPr>
            <a:spLocks noGrp="1"/>
          </p:cNvSpPr>
          <p:nvPr>
            <p:ph idx="1"/>
          </p:nvPr>
        </p:nvSpPr>
        <p:spPr>
          <a:xfrm>
            <a:off x="3635896" y="1628800"/>
            <a:ext cx="5724128" cy="5229200"/>
          </a:xfrm>
        </p:spPr>
        <p:txBody>
          <a:bodyPr>
            <a:normAutofit/>
          </a:bodyPr>
          <a:lstStyle/>
          <a:p>
            <a:r>
              <a:rPr lang="en-GB" dirty="0" smtClean="0"/>
              <a:t>Henry’s breakdown in 1453 meant they now needed someone to act in his name.</a:t>
            </a:r>
          </a:p>
          <a:p>
            <a:r>
              <a:rPr lang="en-GB" dirty="0" smtClean="0"/>
              <a:t>York was appointed the protector of the kingdom. Henry’s illness had finally given York the status he craved.</a:t>
            </a:r>
          </a:p>
          <a:p>
            <a:endParaRPr lang="en-GB" dirty="0"/>
          </a:p>
        </p:txBody>
      </p:sp>
      <p:pic>
        <p:nvPicPr>
          <p:cNvPr id="4" name="Picture 3"/>
          <p:cNvPicPr>
            <a:picLocks noChangeAspect="1"/>
          </p:cNvPicPr>
          <p:nvPr/>
        </p:nvPicPr>
        <p:blipFill>
          <a:blip r:embed="rId2"/>
          <a:stretch>
            <a:fillRect/>
          </a:stretch>
        </p:blipFill>
        <p:spPr>
          <a:xfrm>
            <a:off x="1970" y="2060848"/>
            <a:ext cx="3633926" cy="4174654"/>
          </a:xfrm>
          <a:prstGeom prst="rect">
            <a:avLst/>
          </a:prstGeom>
        </p:spPr>
      </p:pic>
    </p:spTree>
    <p:extLst>
      <p:ext uri="{BB962C8B-B14F-4D97-AF65-F5344CB8AC3E}">
        <p14:creationId xmlns:p14="http://schemas.microsoft.com/office/powerpoint/2010/main" val="530757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York Somerset Feud</a:t>
            </a:r>
            <a:endParaRPr lang="en-GB" dirty="0"/>
          </a:p>
        </p:txBody>
      </p:sp>
      <p:sp>
        <p:nvSpPr>
          <p:cNvPr id="3" name="Content Placeholder 2"/>
          <p:cNvSpPr>
            <a:spLocks noGrp="1"/>
          </p:cNvSpPr>
          <p:nvPr>
            <p:ph idx="1"/>
          </p:nvPr>
        </p:nvSpPr>
        <p:spPr>
          <a:xfrm>
            <a:off x="23137" y="1690424"/>
            <a:ext cx="4824536" cy="4894169"/>
          </a:xfrm>
        </p:spPr>
        <p:txBody>
          <a:bodyPr>
            <a:normAutofit fontScale="85000" lnSpcReduction="10000"/>
          </a:bodyPr>
          <a:lstStyle/>
          <a:p>
            <a:r>
              <a:rPr lang="en-GB" dirty="0" smtClean="0"/>
              <a:t>On 13</a:t>
            </a:r>
            <a:r>
              <a:rPr lang="en-GB" baseline="30000" dirty="0" smtClean="0"/>
              <a:t>th</a:t>
            </a:r>
            <a:r>
              <a:rPr lang="en-GB" dirty="0" smtClean="0"/>
              <a:t> October 1453, Edward of Lancaster was born. As York was no longer Heir he felt his position threatened and promptly sent Somerset to the tower.</a:t>
            </a:r>
          </a:p>
          <a:p>
            <a:r>
              <a:rPr lang="en-GB" dirty="0" smtClean="0"/>
              <a:t>Margaret of Anjou attempted to take power on the basis that she was the queen but the nobility supported York. However this is a sign of the later feud to come. </a:t>
            </a:r>
          </a:p>
        </p:txBody>
      </p:sp>
      <p:pic>
        <p:nvPicPr>
          <p:cNvPr id="4" name="Picture 3"/>
          <p:cNvPicPr>
            <a:picLocks noChangeAspect="1"/>
          </p:cNvPicPr>
          <p:nvPr/>
        </p:nvPicPr>
        <p:blipFill>
          <a:blip r:embed="rId2"/>
          <a:stretch>
            <a:fillRect/>
          </a:stretch>
        </p:blipFill>
        <p:spPr>
          <a:xfrm>
            <a:off x="5076056" y="1690424"/>
            <a:ext cx="3800602" cy="4943872"/>
          </a:xfrm>
          <a:prstGeom prst="rect">
            <a:avLst/>
          </a:prstGeom>
        </p:spPr>
      </p:pic>
    </p:spTree>
    <p:extLst>
      <p:ext uri="{BB962C8B-B14F-4D97-AF65-F5344CB8AC3E}">
        <p14:creationId xmlns:p14="http://schemas.microsoft.com/office/powerpoint/2010/main" val="42860358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Henry recovers and Somerset is released</a:t>
            </a:r>
            <a:endParaRPr lang="en-GB" dirty="0"/>
          </a:p>
        </p:txBody>
      </p:sp>
      <p:sp>
        <p:nvSpPr>
          <p:cNvPr id="3" name="Content Placeholder 2"/>
          <p:cNvSpPr>
            <a:spLocks noGrp="1"/>
          </p:cNvSpPr>
          <p:nvPr>
            <p:ph idx="1"/>
          </p:nvPr>
        </p:nvSpPr>
        <p:spPr>
          <a:xfrm>
            <a:off x="5220072" y="1772816"/>
            <a:ext cx="3466728" cy="4625609"/>
          </a:xfrm>
        </p:spPr>
        <p:txBody>
          <a:bodyPr>
            <a:normAutofit fontScale="85000" lnSpcReduction="20000"/>
          </a:bodyPr>
          <a:lstStyle/>
          <a:p>
            <a:r>
              <a:rPr lang="en-GB" dirty="0" smtClean="0"/>
              <a:t>Henry recovered his senses at Christmas 1454 and by 1455 York was no longer protector. In February 1455 Somerset was released from the tower. </a:t>
            </a:r>
          </a:p>
          <a:p>
            <a:r>
              <a:rPr lang="en-GB" dirty="0" smtClean="0"/>
              <a:t>Why was the situation now so dangerous for both York and Somerset?</a:t>
            </a:r>
            <a:endParaRPr lang="en-GB" dirty="0"/>
          </a:p>
        </p:txBody>
      </p:sp>
      <p:pic>
        <p:nvPicPr>
          <p:cNvPr id="4" name="Picture 3"/>
          <p:cNvPicPr>
            <a:picLocks noChangeAspect="1"/>
          </p:cNvPicPr>
          <p:nvPr/>
        </p:nvPicPr>
        <p:blipFill>
          <a:blip r:embed="rId2"/>
          <a:stretch>
            <a:fillRect/>
          </a:stretch>
        </p:blipFill>
        <p:spPr>
          <a:xfrm>
            <a:off x="683568" y="1436669"/>
            <a:ext cx="4221642" cy="5200295"/>
          </a:xfrm>
          <a:prstGeom prst="rect">
            <a:avLst/>
          </a:prstGeom>
        </p:spPr>
      </p:pic>
    </p:spTree>
    <p:extLst>
      <p:ext uri="{BB962C8B-B14F-4D97-AF65-F5344CB8AC3E}">
        <p14:creationId xmlns:p14="http://schemas.microsoft.com/office/powerpoint/2010/main" val="27954851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Battle of St Albans </a:t>
            </a:r>
            <a:endParaRPr lang="en-GB" dirty="0"/>
          </a:p>
        </p:txBody>
      </p:sp>
      <p:sp>
        <p:nvSpPr>
          <p:cNvPr id="3" name="Content Placeholder 2"/>
          <p:cNvSpPr>
            <a:spLocks noGrp="1"/>
          </p:cNvSpPr>
          <p:nvPr>
            <p:ph idx="1"/>
          </p:nvPr>
        </p:nvSpPr>
        <p:spPr/>
        <p:txBody>
          <a:bodyPr/>
          <a:lstStyle/>
          <a:p>
            <a:r>
              <a:rPr lang="en-GB" dirty="0" smtClean="0"/>
              <a:t>York and the </a:t>
            </a:r>
            <a:r>
              <a:rPr lang="en-GB" dirty="0" err="1" smtClean="0"/>
              <a:t>Nevilles</a:t>
            </a:r>
            <a:r>
              <a:rPr lang="en-GB" dirty="0" smtClean="0"/>
              <a:t> now feared they were going to be attained so assembled their forces.</a:t>
            </a:r>
          </a:p>
          <a:p>
            <a:r>
              <a:rPr lang="en-GB" dirty="0" smtClean="0"/>
              <a:t>They met Henry, Somerset and the Percy forces at St Albans</a:t>
            </a:r>
          </a:p>
          <a:p>
            <a:r>
              <a:rPr lang="en-GB" dirty="0" smtClean="0"/>
              <a:t>It was the first Yorkist victory, Somerset and the Earl of Northumberland (Percy) were killed. </a:t>
            </a:r>
            <a:endParaRPr lang="en-GB" dirty="0"/>
          </a:p>
        </p:txBody>
      </p:sp>
    </p:spTree>
    <p:extLst>
      <p:ext uri="{BB962C8B-B14F-4D97-AF65-F5344CB8AC3E}">
        <p14:creationId xmlns:p14="http://schemas.microsoft.com/office/powerpoint/2010/main" val="41468216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137" y="260648"/>
            <a:ext cx="8229600" cy="1252728"/>
          </a:xfrm>
        </p:spPr>
        <p:txBody>
          <a:bodyPr>
            <a:normAutofit/>
          </a:bodyPr>
          <a:lstStyle/>
          <a:p>
            <a:r>
              <a:rPr lang="en-GB" sz="3600" dirty="0" smtClean="0"/>
              <a:t>Rank the factors causing the wars of the roses into long and short term</a:t>
            </a:r>
            <a:endParaRPr lang="en-GB" sz="3600" dirty="0"/>
          </a:p>
        </p:txBody>
      </p:sp>
      <p:sp>
        <p:nvSpPr>
          <p:cNvPr id="3" name="Content Placeholder 2"/>
          <p:cNvSpPr>
            <a:spLocks noGrp="1"/>
          </p:cNvSpPr>
          <p:nvPr>
            <p:ph idx="1"/>
          </p:nvPr>
        </p:nvSpPr>
        <p:spPr/>
        <p:txBody>
          <a:bodyPr/>
          <a:lstStyle/>
          <a:p>
            <a:r>
              <a:rPr lang="en-GB" dirty="0" smtClean="0"/>
              <a:t>The legacy of the Lancastrian usurpation</a:t>
            </a:r>
          </a:p>
          <a:p>
            <a:r>
              <a:rPr lang="en-GB" dirty="0" smtClean="0"/>
              <a:t>The loss of France</a:t>
            </a:r>
          </a:p>
          <a:p>
            <a:r>
              <a:rPr lang="en-GB" dirty="0" smtClean="0"/>
              <a:t>Henry’s financial problems</a:t>
            </a:r>
          </a:p>
          <a:p>
            <a:r>
              <a:rPr lang="en-GB" dirty="0" smtClean="0"/>
              <a:t>Henry’s mental illness</a:t>
            </a:r>
          </a:p>
          <a:p>
            <a:r>
              <a:rPr lang="en-GB" dirty="0" smtClean="0"/>
              <a:t>Margaret of Anjou</a:t>
            </a:r>
          </a:p>
          <a:p>
            <a:r>
              <a:rPr lang="en-GB" dirty="0" smtClean="0"/>
              <a:t>Richard Duke of York’s ambition</a:t>
            </a:r>
          </a:p>
          <a:p>
            <a:r>
              <a:rPr lang="en-GB" dirty="0" smtClean="0"/>
              <a:t>The Duke of Somerset</a:t>
            </a:r>
          </a:p>
          <a:p>
            <a:r>
              <a:rPr lang="en-GB" dirty="0" smtClean="0"/>
              <a:t>The Neville – Percy feud</a:t>
            </a:r>
          </a:p>
          <a:p>
            <a:r>
              <a:rPr lang="en-GB" dirty="0" err="1" smtClean="0"/>
              <a:t>Overmighty</a:t>
            </a:r>
            <a:r>
              <a:rPr lang="en-GB" dirty="0" smtClean="0"/>
              <a:t> subjects</a:t>
            </a:r>
            <a:endParaRPr lang="en-GB" dirty="0"/>
          </a:p>
        </p:txBody>
      </p:sp>
    </p:spTree>
    <p:extLst>
      <p:ext uri="{BB962C8B-B14F-4D97-AF65-F5344CB8AC3E}">
        <p14:creationId xmlns:p14="http://schemas.microsoft.com/office/powerpoint/2010/main" val="721715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legacy of the Lancastrian usurpation of the throne</a:t>
            </a:r>
            <a:endParaRPr lang="en-GB" dirty="0"/>
          </a:p>
        </p:txBody>
      </p:sp>
      <p:sp>
        <p:nvSpPr>
          <p:cNvPr id="3" name="Content Placeholder 2"/>
          <p:cNvSpPr>
            <a:spLocks noGrp="1"/>
          </p:cNvSpPr>
          <p:nvPr>
            <p:ph idx="1"/>
          </p:nvPr>
        </p:nvSpPr>
        <p:spPr>
          <a:xfrm>
            <a:off x="107503" y="1628800"/>
            <a:ext cx="4752529" cy="5328592"/>
          </a:xfrm>
        </p:spPr>
        <p:txBody>
          <a:bodyPr>
            <a:normAutofit fontScale="92500"/>
          </a:bodyPr>
          <a:lstStyle/>
          <a:p>
            <a:pPr>
              <a:buFont typeface="Wingdings" panose="05000000000000000000" pitchFamily="2" charset="2"/>
              <a:buChar char="ü"/>
            </a:pPr>
            <a:r>
              <a:rPr lang="en-GB" dirty="0" smtClean="0"/>
              <a:t>Edward III had too many sons leaving too many with a claim to the throne</a:t>
            </a:r>
          </a:p>
          <a:p>
            <a:pPr>
              <a:buFont typeface="Wingdings" panose="05000000000000000000" pitchFamily="2" charset="2"/>
              <a:buChar char="ü"/>
            </a:pPr>
            <a:r>
              <a:rPr lang="en-GB" dirty="0" smtClean="0"/>
              <a:t>Did Henry IV’s usurpation of the throne create long term problems for the stability of the monarchy?  Discuss in pairs evidence for and against. </a:t>
            </a:r>
          </a:p>
          <a:p>
            <a:pPr marL="118872" indent="0">
              <a:buNone/>
            </a:pPr>
            <a:endParaRPr lang="en-GB" dirty="0" smtClean="0"/>
          </a:p>
          <a:p>
            <a:endParaRPr lang="en-GB" dirty="0"/>
          </a:p>
        </p:txBody>
      </p:sp>
      <p:pic>
        <p:nvPicPr>
          <p:cNvPr id="4" name="Picture 3"/>
          <p:cNvPicPr>
            <a:picLocks noChangeAspect="1"/>
          </p:cNvPicPr>
          <p:nvPr/>
        </p:nvPicPr>
        <p:blipFill>
          <a:blip r:embed="rId2"/>
          <a:stretch>
            <a:fillRect/>
          </a:stretch>
        </p:blipFill>
        <p:spPr>
          <a:xfrm>
            <a:off x="7092280" y="1628800"/>
            <a:ext cx="1883570" cy="2559943"/>
          </a:xfrm>
          <a:prstGeom prst="rect">
            <a:avLst/>
          </a:prstGeom>
        </p:spPr>
      </p:pic>
      <p:pic>
        <p:nvPicPr>
          <p:cNvPr id="5" name="Picture 4"/>
          <p:cNvPicPr>
            <a:picLocks noChangeAspect="1"/>
          </p:cNvPicPr>
          <p:nvPr/>
        </p:nvPicPr>
        <p:blipFill>
          <a:blip r:embed="rId3"/>
          <a:stretch>
            <a:fillRect/>
          </a:stretch>
        </p:blipFill>
        <p:spPr>
          <a:xfrm>
            <a:off x="4869647" y="3429000"/>
            <a:ext cx="2027235" cy="3212976"/>
          </a:xfrm>
          <a:prstGeom prst="rect">
            <a:avLst/>
          </a:prstGeom>
        </p:spPr>
      </p:pic>
    </p:spTree>
    <p:extLst>
      <p:ext uri="{BB962C8B-B14F-4D97-AF65-F5344CB8AC3E}">
        <p14:creationId xmlns:p14="http://schemas.microsoft.com/office/powerpoint/2010/main" val="2221800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fact that Henry VI had taken the throne as a child</a:t>
            </a:r>
            <a:endParaRPr lang="en-GB" dirty="0"/>
          </a:p>
        </p:txBody>
      </p:sp>
      <p:sp>
        <p:nvSpPr>
          <p:cNvPr id="3" name="Content Placeholder 2"/>
          <p:cNvSpPr>
            <a:spLocks noGrp="1"/>
          </p:cNvSpPr>
          <p:nvPr>
            <p:ph idx="1"/>
          </p:nvPr>
        </p:nvSpPr>
        <p:spPr>
          <a:xfrm>
            <a:off x="457200" y="1775191"/>
            <a:ext cx="5698976" cy="4534129"/>
          </a:xfrm>
        </p:spPr>
        <p:txBody>
          <a:bodyPr>
            <a:normAutofit fontScale="85000" lnSpcReduction="10000"/>
          </a:bodyPr>
          <a:lstStyle/>
          <a:p>
            <a:r>
              <a:rPr lang="en-GB" dirty="0" smtClean="0"/>
              <a:t>Henry V’s death left Henry VI on the throne aged only 9 months old. This could well have been a problem. </a:t>
            </a:r>
            <a:endParaRPr lang="en-GB" dirty="0"/>
          </a:p>
          <a:p>
            <a:r>
              <a:rPr lang="en-GB" dirty="0" smtClean="0"/>
              <a:t>However his uncles ruled well, Bedford maintained the French lands up until his death in 1435 and Gloucester’s council was unchallenged in England during Henry’s childhood.</a:t>
            </a:r>
          </a:p>
          <a:p>
            <a:r>
              <a:rPr lang="en-GB" dirty="0" smtClean="0"/>
              <a:t>You could argue this was the most successful part of Henry’s reign.</a:t>
            </a:r>
            <a:endParaRPr lang="en-GB" dirty="0"/>
          </a:p>
        </p:txBody>
      </p:sp>
      <p:pic>
        <p:nvPicPr>
          <p:cNvPr id="4" name="Picture 3"/>
          <p:cNvPicPr>
            <a:picLocks noChangeAspect="1"/>
          </p:cNvPicPr>
          <p:nvPr/>
        </p:nvPicPr>
        <p:blipFill>
          <a:blip r:embed="rId2"/>
          <a:stretch>
            <a:fillRect/>
          </a:stretch>
        </p:blipFill>
        <p:spPr>
          <a:xfrm>
            <a:off x="6156176" y="1988840"/>
            <a:ext cx="2818819" cy="3600400"/>
          </a:xfrm>
          <a:prstGeom prst="rect">
            <a:avLst/>
          </a:prstGeom>
        </p:spPr>
      </p:pic>
    </p:spTree>
    <p:extLst>
      <p:ext uri="{BB962C8B-B14F-4D97-AF65-F5344CB8AC3E}">
        <p14:creationId xmlns:p14="http://schemas.microsoft.com/office/powerpoint/2010/main" val="35149143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Events in France</a:t>
            </a:r>
            <a:endParaRPr lang="en-GB" dirty="0"/>
          </a:p>
        </p:txBody>
      </p:sp>
      <p:sp>
        <p:nvSpPr>
          <p:cNvPr id="3" name="Content Placeholder 2"/>
          <p:cNvSpPr>
            <a:spLocks noGrp="1"/>
          </p:cNvSpPr>
          <p:nvPr>
            <p:ph idx="1"/>
          </p:nvPr>
        </p:nvSpPr>
        <p:spPr>
          <a:xfrm>
            <a:off x="457200" y="1775191"/>
            <a:ext cx="5770984" cy="4390113"/>
          </a:xfrm>
        </p:spPr>
        <p:txBody>
          <a:bodyPr>
            <a:normAutofit fontScale="62500" lnSpcReduction="20000"/>
          </a:bodyPr>
          <a:lstStyle/>
          <a:p>
            <a:r>
              <a:rPr lang="en-GB" dirty="0" smtClean="0"/>
              <a:t>In 1435 Burgundy swapped sides putting pressure on the English</a:t>
            </a:r>
          </a:p>
          <a:p>
            <a:r>
              <a:rPr lang="en-GB" dirty="0" smtClean="0"/>
              <a:t>By the 1440s commanders were beginning to go unpaid and crown lands were having to be sold to support the war. (York ended up being owed huge sums by the crown.)</a:t>
            </a:r>
          </a:p>
          <a:p>
            <a:r>
              <a:rPr lang="en-GB" dirty="0" smtClean="0"/>
              <a:t>York was appointed Lieutenant in France (commander) but was overlooked and failed campaigns were led by Somerset which caused resentment.</a:t>
            </a:r>
          </a:p>
          <a:p>
            <a:r>
              <a:rPr lang="en-GB" dirty="0" smtClean="0"/>
              <a:t>By 1444 the English were ready for peace. Marriage was agreed between Henry and Margaret of Anjou. In return Maine and Anjou were handed back to the French (causing more English resentment.</a:t>
            </a:r>
          </a:p>
          <a:p>
            <a:r>
              <a:rPr lang="en-GB" dirty="0" smtClean="0"/>
              <a:t>England broke the truce in 1449 and the French captured Normandy in 1450.</a:t>
            </a:r>
          </a:p>
          <a:p>
            <a:endParaRPr lang="en-GB" dirty="0" smtClean="0"/>
          </a:p>
          <a:p>
            <a:pPr marL="118872" indent="0">
              <a:buNone/>
            </a:pPr>
            <a:endParaRPr lang="en-GB" dirty="0"/>
          </a:p>
        </p:txBody>
      </p:sp>
      <p:pic>
        <p:nvPicPr>
          <p:cNvPr id="4" name="Picture 3"/>
          <p:cNvPicPr>
            <a:picLocks noChangeAspect="1"/>
          </p:cNvPicPr>
          <p:nvPr/>
        </p:nvPicPr>
        <p:blipFill>
          <a:blip r:embed="rId2"/>
          <a:stretch>
            <a:fillRect/>
          </a:stretch>
        </p:blipFill>
        <p:spPr>
          <a:xfrm>
            <a:off x="6130413" y="1988840"/>
            <a:ext cx="2990964" cy="3562439"/>
          </a:xfrm>
          <a:prstGeom prst="rect">
            <a:avLst/>
          </a:prstGeom>
        </p:spPr>
      </p:pic>
    </p:spTree>
    <p:extLst>
      <p:ext uri="{BB962C8B-B14F-4D97-AF65-F5344CB8AC3E}">
        <p14:creationId xmlns:p14="http://schemas.microsoft.com/office/powerpoint/2010/main" val="1944052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alienation of Richard Duke of York</a:t>
            </a:r>
            <a:endParaRPr lang="en-GB" dirty="0"/>
          </a:p>
        </p:txBody>
      </p:sp>
      <p:sp>
        <p:nvSpPr>
          <p:cNvPr id="3" name="Content Placeholder 2"/>
          <p:cNvSpPr>
            <a:spLocks noGrp="1"/>
          </p:cNvSpPr>
          <p:nvPr>
            <p:ph idx="1"/>
          </p:nvPr>
        </p:nvSpPr>
        <p:spPr>
          <a:xfrm>
            <a:off x="457200" y="1775191"/>
            <a:ext cx="5338936" cy="4318105"/>
          </a:xfrm>
        </p:spPr>
        <p:txBody>
          <a:bodyPr>
            <a:normAutofit fontScale="92500" lnSpcReduction="10000"/>
          </a:bodyPr>
          <a:lstStyle/>
          <a:p>
            <a:r>
              <a:rPr lang="en-GB" dirty="0" smtClean="0"/>
              <a:t>York was replaced as Commander in France in 1445 and sent to Ireland (He refused to go until 1447)</a:t>
            </a:r>
          </a:p>
          <a:p>
            <a:r>
              <a:rPr lang="en-GB" dirty="0" smtClean="0"/>
              <a:t>Therefore he could only watch as the English lost Normandy in 1450</a:t>
            </a:r>
          </a:p>
          <a:p>
            <a:r>
              <a:rPr lang="en-GB" dirty="0" smtClean="0"/>
              <a:t>Also Somerset's expenditure in France was repaid but York’s was not. </a:t>
            </a:r>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4128" y="1916832"/>
            <a:ext cx="3225242" cy="3909083"/>
          </a:xfrm>
          <a:prstGeom prst="rect">
            <a:avLst/>
          </a:prstGeom>
        </p:spPr>
      </p:pic>
    </p:spTree>
    <p:extLst>
      <p:ext uri="{BB962C8B-B14F-4D97-AF65-F5344CB8AC3E}">
        <p14:creationId xmlns:p14="http://schemas.microsoft.com/office/powerpoint/2010/main" val="108071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Henrys Favourites</a:t>
            </a:r>
            <a:endParaRPr lang="en-GB" dirty="0"/>
          </a:p>
        </p:txBody>
      </p:sp>
      <p:sp>
        <p:nvSpPr>
          <p:cNvPr id="3" name="Content Placeholder 2"/>
          <p:cNvSpPr>
            <a:spLocks noGrp="1"/>
          </p:cNvSpPr>
          <p:nvPr>
            <p:ph idx="1"/>
          </p:nvPr>
        </p:nvSpPr>
        <p:spPr>
          <a:xfrm>
            <a:off x="0" y="1628800"/>
            <a:ext cx="5148064" cy="5229199"/>
          </a:xfrm>
        </p:spPr>
        <p:txBody>
          <a:bodyPr>
            <a:normAutofit lnSpcReduction="10000"/>
          </a:bodyPr>
          <a:lstStyle/>
          <a:p>
            <a:r>
              <a:rPr lang="en-GB" dirty="0" smtClean="0"/>
              <a:t>Henry favoured Suffolk and Somerset over York.</a:t>
            </a:r>
          </a:p>
          <a:p>
            <a:r>
              <a:rPr lang="en-GB" dirty="0" smtClean="0"/>
              <a:t>Suffolk was promoted to Duke a position usually only reserved for the royal family</a:t>
            </a:r>
          </a:p>
          <a:p>
            <a:r>
              <a:rPr lang="en-GB" dirty="0" smtClean="0"/>
              <a:t>Henry rewarded these men with money and more importantly land which reduced the income of the Crown</a:t>
            </a:r>
            <a:endParaRPr lang="en-GB" dirty="0"/>
          </a:p>
        </p:txBody>
      </p:sp>
      <p:pic>
        <p:nvPicPr>
          <p:cNvPr id="4" name="Picture 3"/>
          <p:cNvPicPr>
            <a:picLocks noChangeAspect="1"/>
          </p:cNvPicPr>
          <p:nvPr/>
        </p:nvPicPr>
        <p:blipFill>
          <a:blip r:embed="rId2"/>
          <a:stretch>
            <a:fillRect/>
          </a:stretch>
        </p:blipFill>
        <p:spPr>
          <a:xfrm>
            <a:off x="5076056" y="1772816"/>
            <a:ext cx="3978524" cy="3960440"/>
          </a:xfrm>
          <a:prstGeom prst="rect">
            <a:avLst/>
          </a:prstGeom>
        </p:spPr>
      </p:pic>
    </p:spTree>
    <p:extLst>
      <p:ext uri="{BB962C8B-B14F-4D97-AF65-F5344CB8AC3E}">
        <p14:creationId xmlns:p14="http://schemas.microsoft.com/office/powerpoint/2010/main" val="35343332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Result: Cades Rebellion</a:t>
            </a:r>
            <a:endParaRPr lang="en-GB" dirty="0"/>
          </a:p>
        </p:txBody>
      </p:sp>
      <p:sp>
        <p:nvSpPr>
          <p:cNvPr id="3" name="Content Placeholder 2"/>
          <p:cNvSpPr>
            <a:spLocks noGrp="1"/>
          </p:cNvSpPr>
          <p:nvPr>
            <p:ph idx="1"/>
          </p:nvPr>
        </p:nvSpPr>
        <p:spPr>
          <a:xfrm>
            <a:off x="4067944" y="1556792"/>
            <a:ext cx="5076056" cy="5040559"/>
          </a:xfrm>
        </p:spPr>
        <p:txBody>
          <a:bodyPr>
            <a:normAutofit/>
          </a:bodyPr>
          <a:lstStyle/>
          <a:p>
            <a:r>
              <a:rPr lang="en-GB" dirty="0" smtClean="0"/>
              <a:t>Look at the source </a:t>
            </a:r>
            <a:r>
              <a:rPr lang="en-GB" dirty="0" smtClean="0"/>
              <a:t>in </a:t>
            </a:r>
            <a:r>
              <a:rPr lang="en-GB" smtClean="0"/>
              <a:t>the workbook on </a:t>
            </a:r>
            <a:r>
              <a:rPr lang="en-GB" dirty="0" smtClean="0"/>
              <a:t>Cades rebellion. What reasons does this give for the rebellion. Using own knowledge and provenance assess how useful this is as evidence for the causes.</a:t>
            </a:r>
            <a:endParaRPr lang="en-GB" dirty="0"/>
          </a:p>
        </p:txBody>
      </p:sp>
      <p:pic>
        <p:nvPicPr>
          <p:cNvPr id="4" name="Picture 3"/>
          <p:cNvPicPr>
            <a:picLocks noChangeAspect="1"/>
          </p:cNvPicPr>
          <p:nvPr/>
        </p:nvPicPr>
        <p:blipFill>
          <a:blip r:embed="rId2"/>
          <a:stretch>
            <a:fillRect/>
          </a:stretch>
        </p:blipFill>
        <p:spPr>
          <a:xfrm>
            <a:off x="179512" y="2132856"/>
            <a:ext cx="4027936" cy="3020952"/>
          </a:xfrm>
          <a:prstGeom prst="rect">
            <a:avLst/>
          </a:prstGeom>
        </p:spPr>
      </p:pic>
    </p:spTree>
    <p:extLst>
      <p:ext uri="{BB962C8B-B14F-4D97-AF65-F5344CB8AC3E}">
        <p14:creationId xmlns:p14="http://schemas.microsoft.com/office/powerpoint/2010/main" val="970152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1450 – 55 causes of St Albans</a:t>
            </a:r>
            <a:endParaRPr lang="en-GB" dirty="0"/>
          </a:p>
        </p:txBody>
      </p:sp>
      <p:sp>
        <p:nvSpPr>
          <p:cNvPr id="3" name="Content Placeholder 2"/>
          <p:cNvSpPr>
            <a:spLocks noGrp="1"/>
          </p:cNvSpPr>
          <p:nvPr>
            <p:ph idx="1"/>
          </p:nvPr>
        </p:nvSpPr>
        <p:spPr>
          <a:xfrm>
            <a:off x="107504" y="1772816"/>
            <a:ext cx="5184576" cy="4896544"/>
          </a:xfrm>
        </p:spPr>
        <p:txBody>
          <a:bodyPr>
            <a:normAutofit fontScale="85000" lnSpcReduction="20000"/>
          </a:bodyPr>
          <a:lstStyle/>
          <a:p>
            <a:r>
              <a:rPr lang="en-GB" dirty="0" smtClean="0"/>
              <a:t>After Cades rebellion. York had returned from Ireland, supposedly to help restore order to the kingdom but he had not been asked to do so by the king.</a:t>
            </a:r>
          </a:p>
          <a:p>
            <a:r>
              <a:rPr lang="en-GB" dirty="0" smtClean="0"/>
              <a:t>He probably was trying to clear his name after Cades rebels had used it. </a:t>
            </a:r>
          </a:p>
          <a:p>
            <a:r>
              <a:rPr lang="en-GB" dirty="0" smtClean="0"/>
              <a:t>It is also possible he wanted to be repaid the debts he was owed by the crown.</a:t>
            </a:r>
          </a:p>
          <a:p>
            <a:r>
              <a:rPr lang="en-GB" dirty="0" smtClean="0"/>
              <a:t>He also seems to have wanted to claim his position on the kings council over Somerset. </a:t>
            </a:r>
            <a:endParaRPr lang="en-GB" dirty="0"/>
          </a:p>
        </p:txBody>
      </p:sp>
      <p:pic>
        <p:nvPicPr>
          <p:cNvPr id="4" name="Picture 3"/>
          <p:cNvPicPr>
            <a:picLocks noChangeAspect="1"/>
          </p:cNvPicPr>
          <p:nvPr/>
        </p:nvPicPr>
        <p:blipFill>
          <a:blip r:embed="rId2"/>
          <a:stretch>
            <a:fillRect/>
          </a:stretch>
        </p:blipFill>
        <p:spPr>
          <a:xfrm>
            <a:off x="5292080" y="1628800"/>
            <a:ext cx="3733800" cy="4876800"/>
          </a:xfrm>
          <a:prstGeom prst="rect">
            <a:avLst/>
          </a:prstGeom>
        </p:spPr>
      </p:pic>
    </p:spTree>
    <p:extLst>
      <p:ext uri="{BB962C8B-B14F-4D97-AF65-F5344CB8AC3E}">
        <p14:creationId xmlns:p14="http://schemas.microsoft.com/office/powerpoint/2010/main" val="4043033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York’s first attempted Coup</a:t>
            </a:r>
            <a:endParaRPr lang="en-GB" dirty="0"/>
          </a:p>
        </p:txBody>
      </p:sp>
      <p:sp>
        <p:nvSpPr>
          <p:cNvPr id="3" name="Content Placeholder 2"/>
          <p:cNvSpPr>
            <a:spLocks noGrp="1"/>
          </p:cNvSpPr>
          <p:nvPr>
            <p:ph idx="1"/>
          </p:nvPr>
        </p:nvSpPr>
        <p:spPr>
          <a:xfrm>
            <a:off x="4093096" y="1844824"/>
            <a:ext cx="5050904" cy="4390113"/>
          </a:xfrm>
        </p:spPr>
        <p:txBody>
          <a:bodyPr>
            <a:normAutofit fontScale="77500" lnSpcReduction="20000"/>
          </a:bodyPr>
          <a:lstStyle/>
          <a:p>
            <a:r>
              <a:rPr lang="en-GB" dirty="0" smtClean="0"/>
              <a:t>York was unsuccessful in gathering support but returned to his castle at Ludlow rather than Ireland. </a:t>
            </a:r>
            <a:endParaRPr lang="en-GB" dirty="0"/>
          </a:p>
          <a:p>
            <a:r>
              <a:rPr lang="en-GB" dirty="0" smtClean="0"/>
              <a:t>He turned down the opportunity to join the king’s council in 1451 and in 1452 raised armed support and marched on London</a:t>
            </a:r>
          </a:p>
          <a:p>
            <a:r>
              <a:rPr lang="en-GB" dirty="0" smtClean="0"/>
              <a:t>York was confronted by the king’s men at Dartford. The kings army included Buckingham, Salisbury and Warwick so York backed down.</a:t>
            </a:r>
            <a:endParaRPr lang="en-GB" dirty="0"/>
          </a:p>
        </p:txBody>
      </p:sp>
      <p:pic>
        <p:nvPicPr>
          <p:cNvPr id="4" name="Picture 3"/>
          <p:cNvPicPr>
            <a:picLocks noChangeAspect="1"/>
          </p:cNvPicPr>
          <p:nvPr/>
        </p:nvPicPr>
        <p:blipFill>
          <a:blip r:embed="rId2"/>
          <a:stretch>
            <a:fillRect/>
          </a:stretch>
        </p:blipFill>
        <p:spPr>
          <a:xfrm>
            <a:off x="150907" y="1988840"/>
            <a:ext cx="3942189" cy="3888432"/>
          </a:xfrm>
          <a:prstGeom prst="rect">
            <a:avLst/>
          </a:prstGeom>
        </p:spPr>
      </p:pic>
    </p:spTree>
    <p:extLst>
      <p:ext uri="{BB962C8B-B14F-4D97-AF65-F5344CB8AC3E}">
        <p14:creationId xmlns:p14="http://schemas.microsoft.com/office/powerpoint/2010/main" val="18180474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401</TotalTime>
  <Words>930</Words>
  <Application>Microsoft Office PowerPoint</Application>
  <PresentationFormat>On-screen Show (4:3)</PresentationFormat>
  <Paragraphs>66</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Corbel</vt:lpstr>
      <vt:lpstr>Wingdings</vt:lpstr>
      <vt:lpstr>Wingdings 2</vt:lpstr>
      <vt:lpstr>Wingdings 3</vt:lpstr>
      <vt:lpstr>Module</vt:lpstr>
      <vt:lpstr>Revision session 1, causes of instability in England 1445 – 1455  Stage 1 1445 – 1450 Stage 2 1450 - 1455</vt:lpstr>
      <vt:lpstr>The legacy of the Lancastrian usurpation of the throne</vt:lpstr>
      <vt:lpstr>The fact that Henry VI had taken the throne as a child</vt:lpstr>
      <vt:lpstr>Events in France</vt:lpstr>
      <vt:lpstr>The alienation of Richard Duke of York</vt:lpstr>
      <vt:lpstr>Henrys Favourites</vt:lpstr>
      <vt:lpstr>Result: Cades Rebellion</vt:lpstr>
      <vt:lpstr>1450 – 55 causes of St Albans</vt:lpstr>
      <vt:lpstr>York’s first attempted Coup</vt:lpstr>
      <vt:lpstr>Loss of Gascony </vt:lpstr>
      <vt:lpstr>Instability in the regions</vt:lpstr>
      <vt:lpstr>Henry has a mental breakdown and York assumes power</vt:lpstr>
      <vt:lpstr>York Somerset Feud</vt:lpstr>
      <vt:lpstr>Henry recovers and Somerset is released</vt:lpstr>
      <vt:lpstr>Battle of St Albans </vt:lpstr>
      <vt:lpstr>Rank the factors causing the wars of the roses into long and short term</vt:lpstr>
    </vt:vector>
  </TitlesOfParts>
  <Company>Godalming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Weimar’s ‘golden years’</dc:title>
  <dc:creator>Alex Winfrow</dc:creator>
  <cp:lastModifiedBy>Alex Winfrow</cp:lastModifiedBy>
  <cp:revision>46</cp:revision>
  <dcterms:created xsi:type="dcterms:W3CDTF">2015-10-02T12:41:00Z</dcterms:created>
  <dcterms:modified xsi:type="dcterms:W3CDTF">2016-04-15T09:01:34Z</dcterms:modified>
</cp:coreProperties>
</file>