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5" r:id="rId3"/>
    <p:sldId id="276" r:id="rId4"/>
    <p:sldId id="257" r:id="rId5"/>
    <p:sldId id="277" r:id="rId6"/>
    <p:sldId id="258" r:id="rId7"/>
    <p:sldId id="278" r:id="rId8"/>
    <p:sldId id="279" r:id="rId9"/>
    <p:sldId id="259" r:id="rId10"/>
    <p:sldId id="280" r:id="rId11"/>
    <p:sldId id="281" r:id="rId12"/>
    <p:sldId id="260" r:id="rId13"/>
    <p:sldId id="282" r:id="rId14"/>
    <p:sldId id="283" r:id="rId15"/>
    <p:sldId id="262" r:id="rId16"/>
    <p:sldId id="284" r:id="rId17"/>
    <p:sldId id="285" r:id="rId18"/>
    <p:sldId id="263" r:id="rId19"/>
    <p:sldId id="286" r:id="rId20"/>
    <p:sldId id="287" r:id="rId21"/>
    <p:sldId id="264" r:id="rId22"/>
    <p:sldId id="288" r:id="rId23"/>
    <p:sldId id="289" r:id="rId24"/>
    <p:sldId id="265"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92"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B17CF-BB39-4E63-A495-E2757983E595}" type="slidenum">
              <a:rPr lang="en-GB" smtClean="0"/>
              <a:pPr/>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1C9B17CF-BB39-4E63-A495-E2757983E59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9B17CF-BB39-4E63-A495-E2757983E59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B17CF-BB39-4E63-A495-E2757983E595}" type="slidenum">
              <a:rPr lang="en-GB" smtClean="0"/>
              <a:pPr/>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05ECBFF-E793-4546-9EBE-8E9E1BD1A5AD}" type="datetimeFigureOut">
              <a:rPr lang="en-GB" smtClean="0"/>
              <a:pPr/>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B17CF-BB39-4E63-A495-E2757983E595}" type="slidenum">
              <a:rPr lang="en-GB" smtClean="0"/>
              <a:pPr/>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05ECBFF-E793-4546-9EBE-8E9E1BD1A5AD}" type="datetimeFigureOut">
              <a:rPr lang="en-GB" smtClean="0"/>
              <a:pPr/>
              <a:t>10/09/2015</a:t>
            </a:fld>
            <a:endParaRPr lang="en-GB"/>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C9B17CF-BB39-4E63-A495-E2757983E59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your crown</a:t>
            </a:r>
            <a:endParaRPr lang="en-GB" dirty="0"/>
          </a:p>
        </p:txBody>
      </p:sp>
      <p:sp>
        <p:nvSpPr>
          <p:cNvPr id="3" name="Subtitle 2"/>
          <p:cNvSpPr>
            <a:spLocks noGrp="1"/>
          </p:cNvSpPr>
          <p:nvPr>
            <p:ph idx="1"/>
          </p:nvPr>
        </p:nvSpPr>
        <p:spPr>
          <a:xfrm>
            <a:off x="457200" y="1600200"/>
            <a:ext cx="4618856" cy="4525963"/>
          </a:xfrm>
        </p:spPr>
        <p:txBody>
          <a:bodyPr>
            <a:normAutofit/>
          </a:bodyPr>
          <a:lstStyle/>
          <a:p>
            <a:r>
              <a:rPr lang="en-GB" dirty="0" smtClean="0"/>
              <a:t>Henry VII died in April 1509 aged 52 to some extent worn out by the dangers and decisions of his reign. He had kept his crown and passed it on to his son. Did you do well as Henry? Check your decisions against the information below. You start </a:t>
            </a:r>
            <a:r>
              <a:rPr lang="en-GB" smtClean="0"/>
              <a:t>with </a:t>
            </a:r>
            <a:r>
              <a:rPr lang="en-GB" smtClean="0"/>
              <a:t>four</a:t>
            </a:r>
            <a:r>
              <a:rPr lang="en-GB" smtClean="0"/>
              <a:t> </a:t>
            </a:r>
            <a:r>
              <a:rPr lang="en-GB" dirty="0" smtClean="0"/>
              <a:t>crowns but unfortunately correct decisions do not add to your total, you just don’t lose one. See how many you have left at the end.</a:t>
            </a:r>
            <a:endParaRPr lang="en-GB" dirty="0"/>
          </a:p>
        </p:txBody>
      </p:sp>
      <p:pic>
        <p:nvPicPr>
          <p:cNvPr id="1026" name="Picture 2" descr="http://1henry6.wikidot.com/local--files/henry-vii/henrytudor.jpg"/>
          <p:cNvPicPr>
            <a:picLocks noChangeAspect="1" noChangeArrowheads="1"/>
          </p:cNvPicPr>
          <p:nvPr/>
        </p:nvPicPr>
        <p:blipFill>
          <a:blip r:embed="rId2" cstate="print"/>
          <a:srcRect/>
          <a:stretch>
            <a:fillRect/>
          </a:stretch>
        </p:blipFill>
        <p:spPr bwMode="auto">
          <a:xfrm>
            <a:off x="5278266" y="1916832"/>
            <a:ext cx="3566639" cy="3528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3815" y="404664"/>
            <a:ext cx="8229600" cy="1143000"/>
          </a:xfrm>
        </p:spPr>
        <p:txBody>
          <a:bodyPr>
            <a:noAutofit/>
          </a:bodyPr>
          <a:lstStyle/>
          <a:p>
            <a:pPr eaLnBrk="1" hangingPunct="1"/>
            <a:r>
              <a:rPr lang="en-GB" altLang="en-US" sz="4400" dirty="0" smtClean="0"/>
              <a:t>4. The Earls of Warwick and Lincoln</a:t>
            </a:r>
          </a:p>
        </p:txBody>
      </p:sp>
      <p:sp>
        <p:nvSpPr>
          <p:cNvPr id="9219" name="Rectangle 3"/>
          <p:cNvSpPr>
            <a:spLocks noGrp="1" noChangeArrowheads="1"/>
          </p:cNvSpPr>
          <p:nvPr>
            <p:ph idx="1"/>
          </p:nvPr>
        </p:nvSpPr>
        <p:spPr>
          <a:xfrm>
            <a:off x="457200" y="1600200"/>
            <a:ext cx="4258816" cy="4525963"/>
          </a:xfrm>
        </p:spPr>
        <p:txBody>
          <a:bodyPr/>
          <a:lstStyle/>
          <a:p>
            <a:pPr eaLnBrk="1" hangingPunct="1">
              <a:buFontTx/>
              <a:buNone/>
            </a:pPr>
            <a:endParaRPr lang="en-GB" altLang="en-US" dirty="0" smtClean="0"/>
          </a:p>
          <a:p>
            <a:pPr eaLnBrk="1" hangingPunct="1">
              <a:buFontTx/>
              <a:buNone/>
            </a:pPr>
            <a:r>
              <a:rPr lang="en-GB" altLang="en-US" dirty="0" smtClean="0"/>
              <a:t>Both are nephews of Edward </a:t>
            </a:r>
            <a:r>
              <a:rPr lang="en-GB" altLang="en-US" dirty="0" err="1" smtClean="0"/>
              <a:t>lV</a:t>
            </a:r>
            <a:r>
              <a:rPr lang="en-GB" altLang="en-US" dirty="0" smtClean="0"/>
              <a:t> and Richard </a:t>
            </a:r>
            <a:r>
              <a:rPr lang="en-GB" altLang="en-US" dirty="0" err="1" smtClean="0"/>
              <a:t>lll</a:t>
            </a:r>
            <a:r>
              <a:rPr lang="en-GB" altLang="en-US" dirty="0" smtClean="0"/>
              <a:t>. Warwick has the better claim to the throne but is still a child. Lincoln is in his 20s.</a:t>
            </a:r>
          </a:p>
          <a:p>
            <a:pPr eaLnBrk="1" hangingPunct="1">
              <a:buFontTx/>
              <a:buNone/>
            </a:pPr>
            <a:endParaRPr lang="en-GB" altLang="en-US" dirty="0" smtClean="0"/>
          </a:p>
          <a:p>
            <a:pPr eaLnBrk="1" hangingPunct="1">
              <a:buFontTx/>
              <a:buNone/>
            </a:pPr>
            <a:r>
              <a:rPr lang="en-GB" altLang="en-US" dirty="0" smtClean="0"/>
              <a:t>Should you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39052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744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620688"/>
            <a:ext cx="8229600" cy="5505475"/>
          </a:xfrm>
        </p:spPr>
        <p:txBody>
          <a:bodyPr>
            <a:normAutofit/>
          </a:bodyPr>
          <a:lstStyle/>
          <a:p>
            <a:pPr marL="609600" indent="-609600" eaLnBrk="1" hangingPunct="1">
              <a:lnSpc>
                <a:spcPct val="90000"/>
              </a:lnSpc>
              <a:buFontTx/>
              <a:buAutoNum type="alphaLcParenR"/>
            </a:pPr>
            <a:r>
              <a:rPr lang="en-GB" altLang="en-US" sz="3600" dirty="0" smtClean="0"/>
              <a:t>Imprison both to prevent them becoming involved in rebellions?</a:t>
            </a:r>
          </a:p>
          <a:p>
            <a:pPr marL="609600" indent="-609600" eaLnBrk="1" hangingPunct="1">
              <a:lnSpc>
                <a:spcPct val="90000"/>
              </a:lnSpc>
              <a:buFontTx/>
              <a:buAutoNum type="alphaLcParenR"/>
            </a:pPr>
            <a:endParaRPr lang="en-GB" altLang="en-US" sz="3600" dirty="0" smtClean="0"/>
          </a:p>
          <a:p>
            <a:pPr marL="609600" indent="-609600" eaLnBrk="1" hangingPunct="1">
              <a:lnSpc>
                <a:spcPct val="90000"/>
              </a:lnSpc>
              <a:buFontTx/>
              <a:buAutoNum type="alphaLcParenR"/>
            </a:pPr>
            <a:r>
              <a:rPr lang="en-GB" altLang="en-US" sz="3600" dirty="0" smtClean="0"/>
              <a:t>Imprison Warwick but allow Lincoln to join the council to show that he is supporting you?</a:t>
            </a:r>
          </a:p>
          <a:p>
            <a:pPr marL="609600" indent="-609600" eaLnBrk="1" hangingPunct="1">
              <a:lnSpc>
                <a:spcPct val="90000"/>
              </a:lnSpc>
              <a:buFontTx/>
              <a:buAutoNum type="alphaLcParenR"/>
            </a:pPr>
            <a:endParaRPr lang="en-GB" altLang="en-US" sz="3600" dirty="0" smtClean="0"/>
          </a:p>
          <a:p>
            <a:pPr marL="609600" indent="-609600" eaLnBrk="1" hangingPunct="1">
              <a:lnSpc>
                <a:spcPct val="90000"/>
              </a:lnSpc>
              <a:buFontTx/>
              <a:buAutoNum type="alphaLcParenR"/>
            </a:pPr>
            <a:r>
              <a:rPr lang="en-GB" altLang="en-US" sz="3600" dirty="0" smtClean="0"/>
              <a:t>Free both but keep watch for their involvement in plots?</a:t>
            </a:r>
          </a:p>
        </p:txBody>
      </p:sp>
    </p:spTree>
    <p:extLst>
      <p:ext uri="{BB962C8B-B14F-4D97-AF65-F5344CB8AC3E}">
        <p14:creationId xmlns:p14="http://schemas.microsoft.com/office/powerpoint/2010/main" val="292170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Earls of Warwick and Lincoln</a:t>
            </a:r>
            <a:endParaRPr lang="en-GB" dirty="0"/>
          </a:p>
        </p:txBody>
      </p:sp>
      <p:sp>
        <p:nvSpPr>
          <p:cNvPr id="3" name="Content Placeholder 2"/>
          <p:cNvSpPr>
            <a:spLocks noGrp="1"/>
          </p:cNvSpPr>
          <p:nvPr>
            <p:ph idx="1"/>
          </p:nvPr>
        </p:nvSpPr>
        <p:spPr>
          <a:xfrm>
            <a:off x="457200" y="1600200"/>
            <a:ext cx="5122912" cy="4997152"/>
          </a:xfrm>
        </p:spPr>
        <p:txBody>
          <a:bodyPr>
            <a:normAutofit/>
          </a:bodyPr>
          <a:lstStyle/>
          <a:p>
            <a:r>
              <a:rPr lang="en-GB" dirty="0" smtClean="0"/>
              <a:t>A: A harsh but sensible option having the fewest dangers.</a:t>
            </a:r>
          </a:p>
          <a:p>
            <a:r>
              <a:rPr lang="en-GB" dirty="0" smtClean="0"/>
              <a:t>B: Henry’s choice, very logical but a risk in relation to Lincoln. In 1487 Lincoln joined a rebellion. (lose 1 crown)</a:t>
            </a:r>
          </a:p>
          <a:p>
            <a:r>
              <a:rPr lang="en-GB" dirty="0" smtClean="0"/>
              <a:t>C: Dangerous option – Warwick might be the figurehead for a rebellion. Even someone pretending to be Warwick was a danger in 1487. (lose 2 crowns)</a:t>
            </a:r>
            <a:endParaRPr lang="en-GB" dirty="0"/>
          </a:p>
        </p:txBody>
      </p:sp>
      <p:pic>
        <p:nvPicPr>
          <p:cNvPr id="19458" name="Picture 2" descr="http://www.historic-uk.com/DestinationsUK/WhiteTower.jpg"/>
          <p:cNvPicPr>
            <a:picLocks noChangeAspect="1" noChangeArrowheads="1"/>
          </p:cNvPicPr>
          <p:nvPr/>
        </p:nvPicPr>
        <p:blipFill>
          <a:blip r:embed="rId2" cstate="print"/>
          <a:srcRect/>
          <a:stretch>
            <a:fillRect/>
          </a:stretch>
        </p:blipFill>
        <p:spPr bwMode="auto">
          <a:xfrm>
            <a:off x="6156176" y="1484784"/>
            <a:ext cx="2831609" cy="278095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GB" altLang="en-US" sz="4800" dirty="0" smtClean="0"/>
              <a:t>5. Controlling the North</a:t>
            </a:r>
          </a:p>
        </p:txBody>
      </p:sp>
      <p:sp>
        <p:nvSpPr>
          <p:cNvPr id="11267" name="Rectangle 3"/>
          <p:cNvSpPr>
            <a:spLocks noGrp="1" noChangeArrowheads="1"/>
          </p:cNvSpPr>
          <p:nvPr>
            <p:ph idx="1"/>
          </p:nvPr>
        </p:nvSpPr>
        <p:spPr>
          <a:xfrm>
            <a:off x="4067944" y="1600200"/>
            <a:ext cx="4618856" cy="4525963"/>
          </a:xfrm>
        </p:spPr>
        <p:txBody>
          <a:bodyPr/>
          <a:lstStyle/>
          <a:p>
            <a:pPr eaLnBrk="1" hangingPunct="1">
              <a:buFontTx/>
              <a:buNone/>
            </a:pPr>
            <a:r>
              <a:rPr lang="en-GB" altLang="en-US" dirty="0" smtClean="0"/>
              <a:t>Richard </a:t>
            </a:r>
            <a:r>
              <a:rPr lang="en-GB" altLang="en-US" dirty="0" err="1" smtClean="0"/>
              <a:t>lll</a:t>
            </a:r>
            <a:r>
              <a:rPr lang="en-GB" altLang="en-US" dirty="0" smtClean="0"/>
              <a:t> had been popular in the North, especially in the city of York. Many northern lords and gentry had been well rewarded by Richard and might join a rebellion.</a:t>
            </a:r>
          </a:p>
          <a:p>
            <a:pPr eaLnBrk="1" hangingPunct="1">
              <a:buFontTx/>
              <a:buNone/>
            </a:pPr>
            <a:endParaRPr lang="en-GB" altLang="en-US" dirty="0" smtClean="0"/>
          </a:p>
          <a:p>
            <a:pPr eaLnBrk="1" hangingPunct="1">
              <a:buFontTx/>
              <a:buNone/>
            </a:pPr>
            <a:r>
              <a:rPr lang="en-GB" altLang="en-US" dirty="0" smtClean="0"/>
              <a:t>Should you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099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556792"/>
            <a:ext cx="3036669" cy="426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453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692696"/>
            <a:ext cx="8229600" cy="5433467"/>
          </a:xfrm>
        </p:spPr>
        <p:txBody>
          <a:bodyPr>
            <a:normAutofit/>
          </a:bodyPr>
          <a:lstStyle/>
          <a:p>
            <a:pPr marL="533400" indent="-533400" eaLnBrk="1" hangingPunct="1">
              <a:buFontTx/>
              <a:buAutoNum type="alphaLcParenR"/>
            </a:pPr>
            <a:r>
              <a:rPr lang="en-GB" altLang="en-US" sz="2800" dirty="0" smtClean="0"/>
              <a:t>Visit York quickly to establish your presence as king and ensure that local lords know that they will be held responsible for any trouble?</a:t>
            </a:r>
          </a:p>
          <a:p>
            <a:pPr marL="533400" indent="-533400" eaLnBrk="1" hangingPunct="1">
              <a:buFontTx/>
              <a:buAutoNum type="alphaLcParenR"/>
            </a:pPr>
            <a:endParaRPr lang="en-GB" altLang="en-US" sz="2800" dirty="0" smtClean="0"/>
          </a:p>
          <a:p>
            <a:pPr marL="533400" indent="-533400" eaLnBrk="1" hangingPunct="1">
              <a:buFontTx/>
              <a:buAutoNum type="alphaLcParenR"/>
            </a:pPr>
            <a:r>
              <a:rPr lang="en-GB" altLang="en-US" sz="2800" dirty="0" smtClean="0"/>
              <a:t>Stay safe in the South, leaving the government of the North to the local lords as this will not provoke them to rebellion?</a:t>
            </a:r>
          </a:p>
          <a:p>
            <a:pPr marL="533400" indent="-533400" eaLnBrk="1" hangingPunct="1">
              <a:buFontTx/>
              <a:buAutoNum type="alphaLcParenR"/>
            </a:pPr>
            <a:endParaRPr lang="en-GB" altLang="en-US" sz="2800" dirty="0" smtClean="0"/>
          </a:p>
          <a:p>
            <a:pPr marL="533400" indent="-533400" eaLnBrk="1" hangingPunct="1">
              <a:buFontTx/>
              <a:buAutoNum type="alphaLcParenR"/>
            </a:pPr>
            <a:r>
              <a:rPr lang="en-GB" altLang="en-US" sz="2800" dirty="0" smtClean="0"/>
              <a:t>Appoint a southern lord as governor of the North, with orders to deal savagely with any trouble.</a:t>
            </a:r>
          </a:p>
        </p:txBody>
      </p:sp>
    </p:spTree>
    <p:extLst>
      <p:ext uri="{BB962C8B-B14F-4D97-AF65-F5344CB8AC3E}">
        <p14:creationId xmlns:p14="http://schemas.microsoft.com/office/powerpoint/2010/main" val="55817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2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2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Controlling the North</a:t>
            </a:r>
            <a:endParaRPr lang="en-GB" dirty="0"/>
          </a:p>
        </p:txBody>
      </p:sp>
      <p:sp>
        <p:nvSpPr>
          <p:cNvPr id="3" name="Content Placeholder 2"/>
          <p:cNvSpPr>
            <a:spLocks noGrp="1"/>
          </p:cNvSpPr>
          <p:nvPr>
            <p:ph idx="1"/>
          </p:nvPr>
        </p:nvSpPr>
        <p:spPr>
          <a:xfrm>
            <a:off x="457200" y="1600200"/>
            <a:ext cx="5698976" cy="4781128"/>
          </a:xfrm>
        </p:spPr>
        <p:txBody>
          <a:bodyPr>
            <a:normAutofit lnSpcReduction="10000"/>
          </a:bodyPr>
          <a:lstStyle/>
          <a:p>
            <a:r>
              <a:rPr lang="en-GB" dirty="0" smtClean="0"/>
              <a:t>A: Henry’s choice although it came close to disaster when </a:t>
            </a:r>
            <a:r>
              <a:rPr lang="en-GB" dirty="0" err="1" smtClean="0"/>
              <a:t>Ricardians</a:t>
            </a:r>
            <a:r>
              <a:rPr lang="en-GB" dirty="0" smtClean="0"/>
              <a:t> tried to attack him in York. At least he was demonstrating his power and position as king.</a:t>
            </a:r>
          </a:p>
          <a:p>
            <a:r>
              <a:rPr lang="en-GB" dirty="0" smtClean="0"/>
              <a:t>B: Abdication by another name! people want a strong king not another Henry VI who left everything to others. (lose 3 crown)</a:t>
            </a:r>
          </a:p>
          <a:p>
            <a:r>
              <a:rPr lang="en-GB" dirty="0" smtClean="0"/>
              <a:t>C: Half a good idea. Several years later Henry did appoint Surrey to head the council of the North, but an over harsh response would have stirred the revolt you want to avoid. (lose 1 crown)</a:t>
            </a:r>
            <a:endParaRPr lang="en-GB" dirty="0"/>
          </a:p>
        </p:txBody>
      </p:sp>
      <p:pic>
        <p:nvPicPr>
          <p:cNvPr id="31746" name="Picture 2" descr="http://t0.gstatic.com/images?q=tbn:ANd9GcQnvnTFoTYyV2nGl5ZF7M7z6ceR17QeyPzJzwMXHuxuLV1LF8yq_A"/>
          <p:cNvPicPr>
            <a:picLocks noChangeAspect="1" noChangeArrowheads="1"/>
          </p:cNvPicPr>
          <p:nvPr/>
        </p:nvPicPr>
        <p:blipFill>
          <a:blip r:embed="rId2" cstate="print"/>
          <a:srcRect/>
          <a:stretch>
            <a:fillRect/>
          </a:stretch>
        </p:blipFill>
        <p:spPr bwMode="auto">
          <a:xfrm>
            <a:off x="6084168" y="2260194"/>
            <a:ext cx="2710488" cy="27363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GB" altLang="en-US" sz="4800" dirty="0" smtClean="0"/>
              <a:t>6. Rebellion, 1487</a:t>
            </a:r>
          </a:p>
        </p:txBody>
      </p:sp>
      <p:sp>
        <p:nvSpPr>
          <p:cNvPr id="13315" name="Rectangle 3"/>
          <p:cNvSpPr>
            <a:spLocks noGrp="1" noChangeArrowheads="1"/>
          </p:cNvSpPr>
          <p:nvPr>
            <p:ph idx="1"/>
          </p:nvPr>
        </p:nvSpPr>
        <p:spPr>
          <a:xfrm>
            <a:off x="4139952" y="1600200"/>
            <a:ext cx="4546848" cy="4525963"/>
          </a:xfrm>
        </p:spPr>
        <p:txBody>
          <a:bodyPr/>
          <a:lstStyle/>
          <a:p>
            <a:pPr eaLnBrk="1" hangingPunct="1">
              <a:buFontTx/>
              <a:buNone/>
            </a:pPr>
            <a:r>
              <a:rPr lang="en-GB" altLang="en-US" dirty="0" smtClean="0"/>
              <a:t>In Ireland a boy has been crowned King of England. His supporters say he is one of Edward </a:t>
            </a:r>
            <a:r>
              <a:rPr lang="en-GB" altLang="en-US" dirty="0" err="1" smtClean="0"/>
              <a:t>lV’s</a:t>
            </a:r>
            <a:r>
              <a:rPr lang="en-GB" altLang="en-US" dirty="0" smtClean="0"/>
              <a:t> nephews. They plan to invade England with a mercenary army and take the throne.</a:t>
            </a:r>
          </a:p>
          <a:p>
            <a:pPr eaLnBrk="1" hangingPunct="1">
              <a:buFontTx/>
              <a:buNone/>
            </a:pPr>
            <a:r>
              <a:rPr lang="en-GB" altLang="en-US" dirty="0" smtClean="0"/>
              <a:t>Should you: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312368" cy="466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252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548680"/>
            <a:ext cx="8229600" cy="5577483"/>
          </a:xfrm>
        </p:spPr>
        <p:txBody>
          <a:bodyPr>
            <a:noAutofit/>
          </a:bodyPr>
          <a:lstStyle/>
          <a:p>
            <a:pPr marL="609600" indent="-609600" eaLnBrk="1" hangingPunct="1">
              <a:buFontTx/>
              <a:buAutoNum type="alphaLcParenR"/>
            </a:pPr>
            <a:r>
              <a:rPr lang="en-GB" altLang="en-US" sz="3200" dirty="0" smtClean="0"/>
              <a:t>Imprison potential Yorkist supporters, such as Lincoln, to prevent the rebellion winning influential support?</a:t>
            </a:r>
          </a:p>
          <a:p>
            <a:pPr marL="609600" indent="-609600" eaLnBrk="1" hangingPunct="1">
              <a:buFontTx/>
              <a:buAutoNum type="alphaLcParenR"/>
            </a:pPr>
            <a:endParaRPr lang="en-GB" altLang="en-US" sz="3200" dirty="0" smtClean="0"/>
          </a:p>
          <a:p>
            <a:pPr marL="609600" indent="-609600" eaLnBrk="1" hangingPunct="1">
              <a:buFontTx/>
              <a:buAutoNum type="alphaLcParenR"/>
            </a:pPr>
            <a:r>
              <a:rPr lang="en-GB" altLang="en-US" sz="3200" dirty="0" smtClean="0"/>
              <a:t>March immediately to the North-West, the most likely landing area, summoning your lords to raise troops and meet you there?</a:t>
            </a:r>
          </a:p>
          <a:p>
            <a:pPr marL="609600" indent="-609600" eaLnBrk="1" hangingPunct="1">
              <a:buFontTx/>
              <a:buAutoNum type="alphaLcParenR"/>
            </a:pPr>
            <a:endParaRPr lang="en-GB" altLang="en-US" sz="3200" dirty="0" smtClean="0"/>
          </a:p>
          <a:p>
            <a:pPr marL="609600" indent="-609600" eaLnBrk="1" hangingPunct="1">
              <a:buFontTx/>
              <a:buAutoNum type="alphaLcParenR"/>
            </a:pPr>
            <a:r>
              <a:rPr lang="en-GB" altLang="en-US" sz="3200" dirty="0" smtClean="0"/>
              <a:t>Await more detailed news while ordering your lords to muster their men in the Midlands?</a:t>
            </a:r>
          </a:p>
        </p:txBody>
      </p:sp>
    </p:spTree>
    <p:extLst>
      <p:ext uri="{BB962C8B-B14F-4D97-AF65-F5344CB8AC3E}">
        <p14:creationId xmlns:p14="http://schemas.microsoft.com/office/powerpoint/2010/main" val="2815847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20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fade">
                                      <p:cBhvr>
                                        <p:cTn id="17"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Rebellion 1487</a:t>
            </a:r>
            <a:endParaRPr lang="en-GB" dirty="0"/>
          </a:p>
        </p:txBody>
      </p:sp>
      <p:sp>
        <p:nvSpPr>
          <p:cNvPr id="3" name="Content Placeholder 2"/>
          <p:cNvSpPr>
            <a:spLocks noGrp="1"/>
          </p:cNvSpPr>
          <p:nvPr>
            <p:ph idx="1"/>
          </p:nvPr>
        </p:nvSpPr>
        <p:spPr>
          <a:xfrm>
            <a:off x="457200" y="1600200"/>
            <a:ext cx="4546848" cy="4781128"/>
          </a:xfrm>
        </p:spPr>
        <p:txBody>
          <a:bodyPr>
            <a:normAutofit lnSpcReduction="10000"/>
          </a:bodyPr>
          <a:lstStyle/>
          <a:p>
            <a:r>
              <a:rPr lang="en-GB" dirty="0" smtClean="0"/>
              <a:t>A: Good plan. Henry wasn’t quick enough and Lincoln fled to head the rebellion. Weeks of worry followed although Henry’s victory at the Battle of Stoke was easier than expected.</a:t>
            </a:r>
          </a:p>
          <a:p>
            <a:r>
              <a:rPr lang="en-GB" dirty="0" smtClean="0"/>
              <a:t>B: What if they didn’t join you or joined the rebels? You would be isolated and lacking support. (lose 2 crowns)</a:t>
            </a:r>
          </a:p>
          <a:p>
            <a:r>
              <a:rPr lang="en-GB" dirty="0" smtClean="0"/>
              <a:t>C: Another sensible move. Henry did this – a pity he didn’t link this to option A.</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12776"/>
            <a:ext cx="33099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GB" altLang="en-US" sz="4400" dirty="0" smtClean="0"/>
              <a:t>7. France and Brittany</a:t>
            </a:r>
          </a:p>
        </p:txBody>
      </p:sp>
      <p:sp>
        <p:nvSpPr>
          <p:cNvPr id="15363" name="Rectangle 3"/>
          <p:cNvSpPr>
            <a:spLocks noGrp="1" noChangeArrowheads="1"/>
          </p:cNvSpPr>
          <p:nvPr>
            <p:ph idx="1"/>
          </p:nvPr>
        </p:nvSpPr>
        <p:spPr/>
        <p:txBody>
          <a:bodyPr/>
          <a:lstStyle/>
          <a:p>
            <a:pPr eaLnBrk="1" hangingPunct="1">
              <a:buFontTx/>
              <a:buNone/>
            </a:pPr>
            <a:r>
              <a:rPr lang="en-GB" altLang="en-US" smtClean="0"/>
              <a:t>French forces have invaded the independent Duchy of Brittany. French control would give them the whole coastline facing England.</a:t>
            </a:r>
          </a:p>
          <a:p>
            <a:pPr eaLnBrk="1" hangingPunct="1"/>
            <a:endParaRPr lang="en-GB" altLang="en-US" smtClean="0"/>
          </a:p>
          <a:p>
            <a:pPr eaLnBrk="1" hangingPunct="1">
              <a:buFontTx/>
              <a:buNone/>
            </a:pPr>
            <a:r>
              <a:rPr lang="en-GB" altLang="en-US" smtClean="0"/>
              <a:t>Should you</a:t>
            </a:r>
          </a:p>
        </p:txBody>
      </p:sp>
    </p:spTree>
    <p:extLst>
      <p:ext uri="{BB962C8B-B14F-4D97-AF65-F5344CB8AC3E}">
        <p14:creationId xmlns:p14="http://schemas.microsoft.com/office/powerpoint/2010/main" val="378571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GB" altLang="en-US" sz="4800" dirty="0" smtClean="0"/>
              <a:t>1. Marriage</a:t>
            </a:r>
          </a:p>
        </p:txBody>
      </p:sp>
      <p:sp>
        <p:nvSpPr>
          <p:cNvPr id="4099" name="Rectangle 3"/>
          <p:cNvSpPr>
            <a:spLocks noGrp="1" noChangeArrowheads="1"/>
          </p:cNvSpPr>
          <p:nvPr>
            <p:ph idx="1"/>
          </p:nvPr>
        </p:nvSpPr>
        <p:spPr>
          <a:xfrm>
            <a:off x="457200" y="1600200"/>
            <a:ext cx="4330824" cy="4525963"/>
          </a:xfrm>
        </p:spPr>
        <p:txBody>
          <a:bodyPr/>
          <a:lstStyle/>
          <a:p>
            <a:pPr eaLnBrk="1" hangingPunct="1">
              <a:lnSpc>
                <a:spcPct val="90000"/>
              </a:lnSpc>
              <a:buFontTx/>
              <a:buNone/>
            </a:pPr>
            <a:r>
              <a:rPr lang="en-GB" altLang="en-US" dirty="0" smtClean="0"/>
              <a:t>You have already promised to marry Edward </a:t>
            </a:r>
            <a:r>
              <a:rPr lang="en-GB" altLang="en-US" dirty="0" err="1" smtClean="0"/>
              <a:t>lV’s</a:t>
            </a:r>
            <a:r>
              <a:rPr lang="en-GB" altLang="en-US" dirty="0" smtClean="0"/>
              <a:t> daughter, Elizabeth, to win the support of </a:t>
            </a:r>
            <a:r>
              <a:rPr lang="en-GB" altLang="en-US" dirty="0" err="1" smtClean="0"/>
              <a:t>Yorkists</a:t>
            </a:r>
            <a:r>
              <a:rPr lang="en-GB" altLang="en-US" dirty="0" smtClean="0"/>
              <a:t> who opposed Richard </a:t>
            </a:r>
            <a:r>
              <a:rPr lang="en-GB" altLang="en-US" dirty="0" err="1" smtClean="0"/>
              <a:t>lll</a:t>
            </a:r>
            <a:r>
              <a:rPr lang="en-GB" altLang="en-US" dirty="0" smtClean="0"/>
              <a:t>. However, English kings usually marry foreign princesses to cement diplomatic links. Edward </a:t>
            </a:r>
            <a:r>
              <a:rPr lang="en-GB" altLang="en-US" dirty="0" err="1" smtClean="0"/>
              <a:t>lV’s</a:t>
            </a:r>
            <a:r>
              <a:rPr lang="en-GB" altLang="en-US" dirty="0" smtClean="0"/>
              <a:t> marriage to an Englishwoman created rivalries and jealousies. </a:t>
            </a:r>
          </a:p>
          <a:p>
            <a:pPr eaLnBrk="1" hangingPunct="1">
              <a:lnSpc>
                <a:spcPct val="90000"/>
              </a:lnSpc>
              <a:buFontTx/>
              <a:buNone/>
            </a:pPr>
            <a:endParaRPr lang="en-GB" altLang="en-US" dirty="0" smtClean="0"/>
          </a:p>
          <a:p>
            <a:pPr eaLnBrk="1" hangingPunct="1">
              <a:lnSpc>
                <a:spcPct val="90000"/>
              </a:lnSpc>
              <a:buFontTx/>
              <a:buNone/>
            </a:pPr>
            <a:r>
              <a:rPr lang="en-GB" altLang="en-US" dirty="0" smtClean="0"/>
              <a:t>Will you marry…..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48680"/>
            <a:ext cx="3914764" cy="544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434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476672"/>
            <a:ext cx="8229600" cy="5904656"/>
          </a:xfrm>
        </p:spPr>
        <p:txBody>
          <a:bodyPr>
            <a:normAutofit/>
          </a:bodyPr>
          <a:lstStyle/>
          <a:p>
            <a:pPr marL="533400" indent="-533400" eaLnBrk="1" hangingPunct="1">
              <a:buFontTx/>
              <a:buAutoNum type="alphaLcParenR"/>
            </a:pPr>
            <a:r>
              <a:rPr lang="en-GB" altLang="en-US" sz="2800" dirty="0" smtClean="0"/>
              <a:t>Ignore the French moves because it is too dangerous to act while England is still unsettled after the rebellion?</a:t>
            </a:r>
          </a:p>
          <a:p>
            <a:pPr marL="533400" indent="-533400" eaLnBrk="1" hangingPunct="1">
              <a:buFontTx/>
              <a:buAutoNum type="alphaLcParenR"/>
            </a:pPr>
            <a:endParaRPr lang="en-GB" altLang="en-US" sz="2800" dirty="0" smtClean="0"/>
          </a:p>
          <a:p>
            <a:pPr marL="533400" indent="-533400" eaLnBrk="1" hangingPunct="1">
              <a:buFontTx/>
              <a:buAutoNum type="alphaLcParenR"/>
            </a:pPr>
            <a:r>
              <a:rPr lang="en-GB" altLang="en-US" sz="2800" dirty="0" smtClean="0"/>
              <a:t>Use the army that put down the rebellion to invade Brittany to protect its independence?</a:t>
            </a:r>
          </a:p>
          <a:p>
            <a:pPr marL="533400" indent="-533400" eaLnBrk="1" hangingPunct="1">
              <a:buFontTx/>
              <a:buAutoNum type="alphaLcParenR"/>
            </a:pPr>
            <a:endParaRPr lang="en-GB" altLang="en-US" sz="2800" dirty="0" smtClean="0"/>
          </a:p>
          <a:p>
            <a:pPr marL="533400" indent="-533400" eaLnBrk="1" hangingPunct="1">
              <a:buFontTx/>
              <a:buAutoNum type="alphaLcParenR"/>
            </a:pPr>
            <a:r>
              <a:rPr lang="en-GB" altLang="en-US" sz="2800" dirty="0" smtClean="0"/>
              <a:t>Seek European allies to pressure France into withdrawing from Brittany and encourage English volunteers to fight ‘unofficially’ in Brittany?</a:t>
            </a:r>
          </a:p>
        </p:txBody>
      </p:sp>
    </p:spTree>
    <p:extLst>
      <p:ext uri="{BB962C8B-B14F-4D97-AF65-F5344CB8AC3E}">
        <p14:creationId xmlns:p14="http://schemas.microsoft.com/office/powerpoint/2010/main" val="3250074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20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fade">
                                      <p:cBhvr>
                                        <p:cTn id="17"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France and Brittany</a:t>
            </a:r>
            <a:endParaRPr lang="en-GB" sz="4000" dirty="0"/>
          </a:p>
        </p:txBody>
      </p:sp>
      <p:sp>
        <p:nvSpPr>
          <p:cNvPr id="3" name="Content Placeholder 2"/>
          <p:cNvSpPr>
            <a:spLocks noGrp="1"/>
          </p:cNvSpPr>
          <p:nvPr>
            <p:ph idx="1"/>
          </p:nvPr>
        </p:nvSpPr>
        <p:spPr/>
        <p:txBody>
          <a:bodyPr>
            <a:normAutofit/>
          </a:bodyPr>
          <a:lstStyle/>
          <a:p>
            <a:r>
              <a:rPr lang="en-GB" dirty="0" smtClean="0"/>
              <a:t>A: A signal to the king of France that he can do whatever he wishes. Not the action of a strong king. (lose 1 crown)</a:t>
            </a:r>
          </a:p>
          <a:p>
            <a:r>
              <a:rPr lang="en-GB" dirty="0" smtClean="0"/>
              <a:t>B: A dangerous gamble, leaving the country, even if you can raise taxes and cope with the ensuing hostility. Too much on top of the rebellion. (lose 1 crown)</a:t>
            </a:r>
          </a:p>
          <a:p>
            <a:r>
              <a:rPr lang="en-GB" dirty="0" smtClean="0"/>
              <a:t>C: A reaction without risking immediate over-commitment. Henry’s choice.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GB" altLang="en-US" sz="4800" dirty="0" smtClean="0"/>
              <a:t>8. Earl of Surrey</a:t>
            </a:r>
          </a:p>
        </p:txBody>
      </p:sp>
      <p:sp>
        <p:nvSpPr>
          <p:cNvPr id="17411" name="Rectangle 3"/>
          <p:cNvSpPr>
            <a:spLocks noGrp="1" noChangeArrowheads="1"/>
          </p:cNvSpPr>
          <p:nvPr>
            <p:ph idx="1"/>
          </p:nvPr>
        </p:nvSpPr>
        <p:spPr/>
        <p:txBody>
          <a:bodyPr/>
          <a:lstStyle/>
          <a:p>
            <a:pPr eaLnBrk="1" hangingPunct="1"/>
            <a:r>
              <a:rPr lang="en-GB" altLang="en-US" dirty="0" smtClean="0"/>
              <a:t>Thomas Howard, Earl of Surrey, fought for Richard </a:t>
            </a:r>
            <a:r>
              <a:rPr lang="en-GB" altLang="en-US" dirty="0" err="1" smtClean="0"/>
              <a:t>lll</a:t>
            </a:r>
            <a:r>
              <a:rPr lang="en-GB" altLang="en-US" dirty="0" smtClean="0"/>
              <a:t> at Bosworth. He was imprisoned but refused the chance to escape and join the 1487 rebellion. He is a capable and experienced nobleman.</a:t>
            </a:r>
          </a:p>
          <a:p>
            <a:pPr eaLnBrk="1" hangingPunct="1"/>
            <a:endParaRPr lang="en-GB" altLang="en-US" dirty="0" smtClean="0"/>
          </a:p>
          <a:p>
            <a:pPr eaLnBrk="1" hangingPunct="1"/>
            <a:r>
              <a:rPr lang="en-GB" altLang="en-US" dirty="0" smtClean="0"/>
              <a:t>Should you</a:t>
            </a:r>
          </a:p>
        </p:txBody>
      </p:sp>
    </p:spTree>
    <p:extLst>
      <p:ext uri="{BB962C8B-B14F-4D97-AF65-F5344CB8AC3E}">
        <p14:creationId xmlns:p14="http://schemas.microsoft.com/office/powerpoint/2010/main" val="596856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404664"/>
            <a:ext cx="8229600" cy="5721499"/>
          </a:xfrm>
        </p:spPr>
        <p:txBody>
          <a:bodyPr>
            <a:noAutofit/>
          </a:bodyPr>
          <a:lstStyle/>
          <a:p>
            <a:pPr marL="533400" indent="-533400" eaLnBrk="1" hangingPunct="1">
              <a:buFontTx/>
              <a:buAutoNum type="alphaLcParenR"/>
            </a:pPr>
            <a:r>
              <a:rPr lang="en-GB" altLang="en-US" sz="3200" dirty="0" smtClean="0"/>
              <a:t>Keep him in prison to  show your harshness to opponents and potential rebels?</a:t>
            </a:r>
          </a:p>
          <a:p>
            <a:pPr marL="533400" indent="-533400" eaLnBrk="1" hangingPunct="1">
              <a:buFontTx/>
              <a:buAutoNum type="alphaLcParenR"/>
            </a:pPr>
            <a:endParaRPr lang="en-GB" altLang="en-US" sz="3200" dirty="0" smtClean="0"/>
          </a:p>
          <a:p>
            <a:pPr marL="533400" indent="-533400" eaLnBrk="1" hangingPunct="1">
              <a:buFontTx/>
              <a:buAutoNum type="alphaLcParenR"/>
            </a:pPr>
            <a:r>
              <a:rPr lang="en-GB" altLang="en-US" sz="3200" dirty="0" smtClean="0"/>
              <a:t>Release him and make him responsible for keeping peace in the North, where he has no lands and supporters and therefore no power of his own?</a:t>
            </a:r>
          </a:p>
          <a:p>
            <a:pPr marL="533400" indent="-533400" eaLnBrk="1" hangingPunct="1">
              <a:buFontTx/>
              <a:buAutoNum type="alphaLcParenR"/>
            </a:pPr>
            <a:endParaRPr lang="en-GB" altLang="en-US" sz="3200" dirty="0" smtClean="0"/>
          </a:p>
          <a:p>
            <a:pPr marL="533400" indent="-533400" eaLnBrk="1" hangingPunct="1">
              <a:buFontTx/>
              <a:buAutoNum type="alphaLcParenR"/>
            </a:pPr>
            <a:r>
              <a:rPr lang="en-GB" altLang="en-US" sz="3200" dirty="0" smtClean="0"/>
              <a:t>Restore him to his family lands in East Anglia where his influence should ensure law and order?</a:t>
            </a:r>
          </a:p>
        </p:txBody>
      </p:sp>
    </p:spTree>
    <p:extLst>
      <p:ext uri="{BB962C8B-B14F-4D97-AF65-F5344CB8AC3E}">
        <p14:creationId xmlns:p14="http://schemas.microsoft.com/office/powerpoint/2010/main" val="2533187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20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2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Earl of Surrey</a:t>
            </a:r>
            <a:br>
              <a:rPr lang="en-GB" dirty="0" smtClean="0"/>
            </a:br>
            <a:endParaRPr lang="en-GB" dirty="0"/>
          </a:p>
        </p:txBody>
      </p:sp>
      <p:sp>
        <p:nvSpPr>
          <p:cNvPr id="3" name="Content Placeholder 2"/>
          <p:cNvSpPr>
            <a:spLocks noGrp="1"/>
          </p:cNvSpPr>
          <p:nvPr>
            <p:ph idx="1"/>
          </p:nvPr>
        </p:nvSpPr>
        <p:spPr/>
        <p:txBody>
          <a:bodyPr/>
          <a:lstStyle/>
          <a:p>
            <a:r>
              <a:rPr lang="en-GB" dirty="0" smtClean="0"/>
              <a:t>A: The Safest route but not a good use of a capable man. His support for you would be useful. </a:t>
            </a:r>
          </a:p>
          <a:p>
            <a:r>
              <a:rPr lang="en-GB" dirty="0" smtClean="0"/>
              <a:t>B: Henry’s action, calculated to make the best use of Surrey with the smallest risk.</a:t>
            </a:r>
          </a:p>
          <a:p>
            <a:r>
              <a:rPr lang="en-GB" dirty="0" smtClean="0"/>
              <a:t>C: Too much of a risk if Surrey does not prove to be loyal (lose 1 crown)</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a:bodyPr>
          <a:lstStyle/>
          <a:p>
            <a:r>
              <a:rPr lang="en-GB" dirty="0" smtClean="0"/>
              <a:t>How well did you do? However well or badly you did as the king the real purpose of this game was to introduce you to some of the key issues and events of Henry’s reign and the problems he had to deal with.</a:t>
            </a:r>
          </a:p>
          <a:p>
            <a:r>
              <a:rPr lang="en-GB" dirty="0" smtClean="0"/>
              <a:t>Can you answer these questions:</a:t>
            </a:r>
          </a:p>
          <a:p>
            <a:r>
              <a:rPr lang="en-GB" dirty="0" smtClean="0"/>
              <a:t>1: What were the main concerns of Henry VII as King?</a:t>
            </a:r>
          </a:p>
          <a:p>
            <a:r>
              <a:rPr lang="en-GB" dirty="0" smtClean="0"/>
              <a:t>2: What have you learned about Henry himself?</a:t>
            </a:r>
          </a:p>
          <a:p>
            <a:r>
              <a:rPr lang="en-GB" dirty="0" smtClean="0"/>
              <a:t>3: Why do you think he survived?</a:t>
            </a:r>
          </a:p>
          <a:p>
            <a:r>
              <a:rPr lang="en-GB" dirty="0" smtClean="0"/>
              <a:t>4: What questions do you now want to ask about his reign?</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539552" y="692150"/>
            <a:ext cx="8280920" cy="5329138"/>
          </a:xfrm>
        </p:spPr>
        <p:txBody>
          <a:bodyPr>
            <a:normAutofit fontScale="92500" lnSpcReduction="10000"/>
          </a:bodyPr>
          <a:lstStyle/>
          <a:p>
            <a:pPr marL="609600" indent="-609600" eaLnBrk="1" hangingPunct="1">
              <a:buFontTx/>
              <a:buAutoNum type="alphaLcParenR"/>
            </a:pPr>
            <a:r>
              <a:rPr lang="en-GB" altLang="en-US" sz="3600" dirty="0" smtClean="0"/>
              <a:t>Elizabeth of York, uniting the families of York and Lancaster and reducing the chances of internal opposition?</a:t>
            </a:r>
          </a:p>
          <a:p>
            <a:pPr marL="609600" indent="-609600" eaLnBrk="1" hangingPunct="1">
              <a:buFontTx/>
              <a:buAutoNum type="alphaLcParenR"/>
            </a:pPr>
            <a:endParaRPr lang="en-GB" altLang="en-US" sz="3600" dirty="0" smtClean="0"/>
          </a:p>
          <a:p>
            <a:pPr marL="609600" indent="-609600" eaLnBrk="1" hangingPunct="1">
              <a:buFontTx/>
              <a:buAutoNum type="alphaLcParenR"/>
            </a:pPr>
            <a:r>
              <a:rPr lang="en-GB" altLang="en-US" sz="3600" dirty="0" smtClean="0"/>
              <a:t>A French princess? France gave you aid in 1485 and might give powerful support against English rebels.</a:t>
            </a:r>
          </a:p>
          <a:p>
            <a:pPr marL="609600" indent="-609600" eaLnBrk="1" hangingPunct="1">
              <a:buFontTx/>
              <a:buAutoNum type="alphaLcParenR"/>
            </a:pPr>
            <a:endParaRPr lang="en-GB" altLang="en-US" sz="3600" dirty="0" smtClean="0"/>
          </a:p>
          <a:p>
            <a:pPr marL="609600" indent="-609600" eaLnBrk="1" hangingPunct="1">
              <a:buFontTx/>
              <a:buAutoNum type="alphaLcParenR"/>
            </a:pPr>
            <a:r>
              <a:rPr lang="en-GB" altLang="en-US" sz="3600" dirty="0" smtClean="0"/>
              <a:t>A Spanish princess to warn France you will not be easily dominated?</a:t>
            </a:r>
          </a:p>
        </p:txBody>
      </p:sp>
    </p:spTree>
    <p:extLst>
      <p:ext uri="{BB962C8B-B14F-4D97-AF65-F5344CB8AC3E}">
        <p14:creationId xmlns:p14="http://schemas.microsoft.com/office/powerpoint/2010/main" val="4247736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20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Marriage</a:t>
            </a:r>
            <a:endParaRPr lang="en-GB" dirty="0"/>
          </a:p>
        </p:txBody>
      </p:sp>
      <p:sp>
        <p:nvSpPr>
          <p:cNvPr id="3" name="Content Placeholder 2"/>
          <p:cNvSpPr>
            <a:spLocks noGrp="1"/>
          </p:cNvSpPr>
          <p:nvPr>
            <p:ph idx="1"/>
          </p:nvPr>
        </p:nvSpPr>
        <p:spPr>
          <a:xfrm>
            <a:off x="457200" y="1628800"/>
            <a:ext cx="4978896" cy="5112568"/>
          </a:xfrm>
        </p:spPr>
        <p:txBody>
          <a:bodyPr>
            <a:normAutofit/>
          </a:bodyPr>
          <a:lstStyle/>
          <a:p>
            <a:r>
              <a:rPr lang="en-GB" dirty="0" smtClean="0"/>
              <a:t>A: This was Henry’s decision honouring his earlier promise. This was the best way to reduce potential rebelliousness.</a:t>
            </a:r>
          </a:p>
          <a:p>
            <a:r>
              <a:rPr lang="en-GB" dirty="0" smtClean="0"/>
              <a:t>B: Potentially helpful but it means going back on a promise and you might be portrayed as a French puppet. (lose one crown)</a:t>
            </a:r>
          </a:p>
          <a:p>
            <a:r>
              <a:rPr lang="en-GB" dirty="0" smtClean="0"/>
              <a:t>C: No practical benefit while repeating the problems of B. (lose two crowns)</a:t>
            </a:r>
            <a:endParaRPr lang="en-GB" dirty="0"/>
          </a:p>
        </p:txBody>
      </p:sp>
      <p:pic>
        <p:nvPicPr>
          <p:cNvPr id="4098" name="Picture 2" descr="http://www.abcgallery.com/E/eyck/eyck2.JPG"/>
          <p:cNvPicPr>
            <a:picLocks noChangeAspect="1" noChangeArrowheads="1"/>
          </p:cNvPicPr>
          <p:nvPr/>
        </p:nvPicPr>
        <p:blipFill>
          <a:blip r:embed="rId2" cstate="print"/>
          <a:srcRect/>
          <a:stretch>
            <a:fillRect/>
          </a:stretch>
        </p:blipFill>
        <p:spPr bwMode="auto">
          <a:xfrm>
            <a:off x="5580112" y="1484784"/>
            <a:ext cx="3334269" cy="46085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1143000"/>
          </a:xfrm>
        </p:spPr>
        <p:txBody>
          <a:bodyPr>
            <a:normAutofit/>
          </a:bodyPr>
          <a:lstStyle/>
          <a:p>
            <a:pPr eaLnBrk="1" hangingPunct="1"/>
            <a:r>
              <a:rPr lang="en-GB" altLang="en-US" smtClean="0"/>
              <a:t>2. </a:t>
            </a:r>
            <a:r>
              <a:rPr lang="en-GB" altLang="en-US" sz="4800" smtClean="0"/>
              <a:t>Who will be your advisers? </a:t>
            </a:r>
          </a:p>
        </p:txBody>
      </p:sp>
      <p:sp>
        <p:nvSpPr>
          <p:cNvPr id="10243" name="Rectangle 3"/>
          <p:cNvSpPr>
            <a:spLocks noGrp="1" noChangeArrowheads="1"/>
          </p:cNvSpPr>
          <p:nvPr>
            <p:ph idx="1"/>
          </p:nvPr>
        </p:nvSpPr>
        <p:spPr>
          <a:xfrm>
            <a:off x="611560" y="1628800"/>
            <a:ext cx="8136903" cy="4310038"/>
          </a:xfrm>
        </p:spPr>
        <p:txBody>
          <a:bodyPr>
            <a:normAutofit fontScale="92500" lnSpcReduction="10000"/>
          </a:bodyPr>
          <a:lstStyle/>
          <a:p>
            <a:pPr marL="533400" indent="-533400" eaLnBrk="1" hangingPunct="1">
              <a:lnSpc>
                <a:spcPct val="90000"/>
              </a:lnSpc>
              <a:buFontTx/>
              <a:buNone/>
            </a:pPr>
            <a:r>
              <a:rPr lang="en-GB" altLang="en-US" dirty="0" smtClean="0"/>
              <a:t>Will you</a:t>
            </a:r>
          </a:p>
          <a:p>
            <a:pPr marL="533400" indent="-533400" eaLnBrk="1" hangingPunct="1">
              <a:lnSpc>
                <a:spcPct val="90000"/>
              </a:lnSpc>
              <a:buFontTx/>
              <a:buAutoNum type="alphaLcParenR"/>
            </a:pPr>
            <a:r>
              <a:rPr lang="en-GB" altLang="en-US" sz="2800" dirty="0" smtClean="0"/>
              <a:t>Make a clean sweep of the council and leading administrators, replacing them with men who were in exile with you?</a:t>
            </a:r>
          </a:p>
          <a:p>
            <a:pPr marL="533400" indent="-533400" eaLnBrk="1" hangingPunct="1">
              <a:lnSpc>
                <a:spcPct val="90000"/>
              </a:lnSpc>
              <a:buFontTx/>
              <a:buAutoNum type="alphaLcParenR"/>
            </a:pPr>
            <a:endParaRPr lang="en-GB" altLang="en-US" sz="2800" dirty="0" smtClean="0"/>
          </a:p>
          <a:p>
            <a:pPr marL="533400" indent="-533400" eaLnBrk="1" hangingPunct="1">
              <a:lnSpc>
                <a:spcPct val="90000"/>
              </a:lnSpc>
              <a:buFontTx/>
              <a:buAutoNum type="alphaLcParenR"/>
            </a:pPr>
            <a:r>
              <a:rPr lang="en-GB" altLang="en-US" sz="2800" dirty="0" smtClean="0"/>
              <a:t>Replace those closest to Richard </a:t>
            </a:r>
            <a:r>
              <a:rPr lang="en-GB" altLang="en-US" sz="2800" dirty="0" err="1" smtClean="0"/>
              <a:t>lll</a:t>
            </a:r>
            <a:r>
              <a:rPr lang="en-GB" altLang="en-US" sz="2800" dirty="0" smtClean="0"/>
              <a:t> with your men but keep the majority of councillors?</a:t>
            </a:r>
          </a:p>
          <a:p>
            <a:pPr marL="533400" indent="-533400" eaLnBrk="1" hangingPunct="1">
              <a:lnSpc>
                <a:spcPct val="90000"/>
              </a:lnSpc>
              <a:buFontTx/>
              <a:buAutoNum type="alphaLcParenR"/>
            </a:pPr>
            <a:endParaRPr lang="en-GB" altLang="en-US" sz="2800" dirty="0"/>
          </a:p>
          <a:p>
            <a:pPr marL="533400" indent="-533400" eaLnBrk="1" hangingPunct="1">
              <a:lnSpc>
                <a:spcPct val="90000"/>
              </a:lnSpc>
              <a:buFontTx/>
              <a:buAutoNum type="alphaLcParenR"/>
            </a:pPr>
            <a:r>
              <a:rPr lang="en-GB" altLang="en-US" sz="2800" dirty="0" smtClean="0"/>
              <a:t>Make a clean sweep of the council and leading administrators, replacing them with your loyalists and give extensive lands and rewards to your supporters to ensure their loyalty?</a:t>
            </a:r>
          </a:p>
          <a:p>
            <a:pPr marL="533400" indent="-533400" eaLnBrk="1" hangingPunct="1">
              <a:lnSpc>
                <a:spcPct val="90000"/>
              </a:lnSpc>
              <a:buFontTx/>
              <a:buNone/>
            </a:pPr>
            <a:endParaRPr lang="en-GB" altLang="en-US" sz="2800" dirty="0" smtClean="0"/>
          </a:p>
        </p:txBody>
      </p:sp>
    </p:spTree>
    <p:extLst>
      <p:ext uri="{BB962C8B-B14F-4D97-AF65-F5344CB8AC3E}">
        <p14:creationId xmlns:p14="http://schemas.microsoft.com/office/powerpoint/2010/main" val="520936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20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2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Councillors</a:t>
            </a:r>
            <a:endParaRPr lang="en-GB" dirty="0"/>
          </a:p>
        </p:txBody>
      </p:sp>
      <p:sp>
        <p:nvSpPr>
          <p:cNvPr id="3" name="Content Placeholder 2"/>
          <p:cNvSpPr>
            <a:spLocks noGrp="1"/>
          </p:cNvSpPr>
          <p:nvPr>
            <p:ph idx="1"/>
          </p:nvPr>
        </p:nvSpPr>
        <p:spPr>
          <a:xfrm>
            <a:off x="457200" y="1600200"/>
            <a:ext cx="4978896" cy="5069160"/>
          </a:xfrm>
        </p:spPr>
        <p:txBody>
          <a:bodyPr>
            <a:normAutofit/>
          </a:bodyPr>
          <a:lstStyle/>
          <a:p>
            <a:r>
              <a:rPr lang="en-GB" dirty="0" smtClean="0"/>
              <a:t>A: You need experienced men if the administration is to work efficiently and this option would leave you very short of officials. Anyway most administrators have survived changes of dynasty. (lose one crown)</a:t>
            </a:r>
          </a:p>
          <a:p>
            <a:r>
              <a:rPr lang="en-GB" dirty="0" smtClean="0"/>
              <a:t>B: Good choice – you keep the basis for efficient government while removing the discontented. Henry’s choice.</a:t>
            </a:r>
          </a:p>
          <a:p>
            <a:r>
              <a:rPr lang="en-GB" dirty="0" smtClean="0"/>
              <a:t>C: All the problems of A while giving away money and land. You need to build your strength. (lose two crowns)</a:t>
            </a:r>
            <a:endParaRPr lang="en-GB" dirty="0"/>
          </a:p>
        </p:txBody>
      </p:sp>
      <p:pic>
        <p:nvPicPr>
          <p:cNvPr id="17410" name="Picture 2" descr="http://www.csupomona.edu/~plin/ls201/images/medievalprof_big.jpg"/>
          <p:cNvPicPr>
            <a:picLocks noChangeAspect="1" noChangeArrowheads="1"/>
          </p:cNvPicPr>
          <p:nvPr/>
        </p:nvPicPr>
        <p:blipFill>
          <a:blip r:embed="rId2" cstate="print"/>
          <a:srcRect/>
          <a:stretch>
            <a:fillRect/>
          </a:stretch>
        </p:blipFill>
        <p:spPr bwMode="auto">
          <a:xfrm>
            <a:off x="5580112" y="1628800"/>
            <a:ext cx="3482508" cy="20882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GB" altLang="en-US" sz="4800" dirty="0" smtClean="0"/>
              <a:t>3. Foreign Policy</a:t>
            </a:r>
          </a:p>
        </p:txBody>
      </p:sp>
      <p:sp>
        <p:nvSpPr>
          <p:cNvPr id="7171" name="Rectangle 3"/>
          <p:cNvSpPr>
            <a:spLocks noGrp="1" noChangeArrowheads="1"/>
          </p:cNvSpPr>
          <p:nvPr>
            <p:ph idx="1"/>
          </p:nvPr>
        </p:nvSpPr>
        <p:spPr>
          <a:xfrm>
            <a:off x="4427984" y="1600200"/>
            <a:ext cx="4258816" cy="4525963"/>
          </a:xfrm>
        </p:spPr>
        <p:txBody>
          <a:bodyPr/>
          <a:lstStyle/>
          <a:p>
            <a:pPr eaLnBrk="1" hangingPunct="1">
              <a:buFontTx/>
              <a:buNone/>
            </a:pPr>
            <a:r>
              <a:rPr lang="en-GB" altLang="en-US" dirty="0" smtClean="0"/>
              <a:t>The French helped you in 1485 but as King of England, you claim to be King of France. The most successful kings have been warriors but French kings helped to destabilise Edward </a:t>
            </a:r>
            <a:r>
              <a:rPr lang="en-GB" altLang="en-US" dirty="0" err="1" smtClean="0"/>
              <a:t>lV</a:t>
            </a:r>
            <a:r>
              <a:rPr lang="en-GB" altLang="en-US" dirty="0" smtClean="0"/>
              <a:t> and Richard </a:t>
            </a:r>
            <a:r>
              <a:rPr lang="en-GB" altLang="en-US" dirty="0" err="1" smtClean="0"/>
              <a:t>lll</a:t>
            </a:r>
            <a:r>
              <a:rPr lang="en-GB" altLang="en-US" dirty="0" smtClean="0"/>
              <a:t>.</a:t>
            </a:r>
          </a:p>
          <a:p>
            <a:pPr eaLnBrk="1" hangingPunct="1">
              <a:buFontTx/>
              <a:buNone/>
            </a:pPr>
            <a:endParaRPr lang="en-GB" altLang="en-US" dirty="0" smtClean="0"/>
          </a:p>
          <a:p>
            <a:pPr eaLnBrk="1" hangingPunct="1">
              <a:buFontTx/>
              <a:buNone/>
            </a:pPr>
            <a:r>
              <a:rPr lang="en-GB" altLang="en-US" dirty="0" smtClean="0"/>
              <a:t>What will be your policy towards France?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72816"/>
            <a:ext cx="288932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78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6" name="Rectangle 8"/>
          <p:cNvSpPr>
            <a:spLocks noGrp="1" noChangeArrowheads="1"/>
          </p:cNvSpPr>
          <p:nvPr>
            <p:ph idx="1"/>
          </p:nvPr>
        </p:nvSpPr>
        <p:spPr>
          <a:xfrm>
            <a:off x="457200" y="548680"/>
            <a:ext cx="8229600" cy="6120680"/>
          </a:xfrm>
        </p:spPr>
        <p:txBody>
          <a:bodyPr>
            <a:normAutofit/>
          </a:bodyPr>
          <a:lstStyle/>
          <a:p>
            <a:pPr marL="0" indent="0" eaLnBrk="1" hangingPunct="1">
              <a:lnSpc>
                <a:spcPct val="90000"/>
              </a:lnSpc>
              <a:buNone/>
            </a:pPr>
            <a:r>
              <a:rPr lang="en-GB" altLang="en-US" sz="3200" dirty="0" smtClean="0"/>
              <a:t>Do you…</a:t>
            </a:r>
          </a:p>
          <a:p>
            <a:pPr marL="609600" indent="-609600" eaLnBrk="1" hangingPunct="1">
              <a:lnSpc>
                <a:spcPct val="90000"/>
              </a:lnSpc>
              <a:buFontTx/>
              <a:buAutoNum type="alphaLcParenR"/>
            </a:pPr>
            <a:r>
              <a:rPr lang="en-GB" altLang="en-US" sz="3200" dirty="0" smtClean="0"/>
              <a:t>Restate your claim to France and plan an invasion which will unite the nobility behind you?</a:t>
            </a:r>
          </a:p>
          <a:p>
            <a:pPr marL="609600" indent="-609600" eaLnBrk="1" hangingPunct="1">
              <a:lnSpc>
                <a:spcPct val="90000"/>
              </a:lnSpc>
              <a:buFontTx/>
              <a:buAutoNum type="alphaLcParenR"/>
            </a:pPr>
            <a:endParaRPr lang="en-GB" altLang="en-US" sz="3200" dirty="0" smtClean="0"/>
          </a:p>
          <a:p>
            <a:pPr marL="609600" indent="-609600" eaLnBrk="1" hangingPunct="1">
              <a:lnSpc>
                <a:spcPct val="90000"/>
              </a:lnSpc>
              <a:buFontTx/>
              <a:buAutoNum type="alphaLcParenR"/>
            </a:pPr>
            <a:r>
              <a:rPr lang="en-GB" altLang="en-US" sz="3200" dirty="0" smtClean="0"/>
              <a:t>Sign a short term truce with France, omitting any reference to your claim to France?</a:t>
            </a:r>
          </a:p>
          <a:p>
            <a:pPr marL="609600" indent="-609600" eaLnBrk="1" hangingPunct="1">
              <a:lnSpc>
                <a:spcPct val="90000"/>
              </a:lnSpc>
              <a:buFontTx/>
              <a:buAutoNum type="alphaLcParenR"/>
            </a:pPr>
            <a:endParaRPr lang="en-GB" altLang="en-US" sz="3200" dirty="0"/>
          </a:p>
          <a:p>
            <a:pPr marL="609600" indent="-609600" eaLnBrk="1" hangingPunct="1">
              <a:lnSpc>
                <a:spcPct val="90000"/>
              </a:lnSpc>
              <a:buFontTx/>
              <a:buAutoNum type="alphaLcParenR"/>
            </a:pPr>
            <a:r>
              <a:rPr lang="en-GB" altLang="en-US" sz="3200" dirty="0" smtClean="0"/>
              <a:t>Sign a peace treaty, giving up your claim to France in return for a French promise to support you against any rebels?</a:t>
            </a:r>
          </a:p>
        </p:txBody>
      </p:sp>
    </p:spTree>
    <p:extLst>
      <p:ext uri="{BB962C8B-B14F-4D97-AF65-F5344CB8AC3E}">
        <p14:creationId xmlns:p14="http://schemas.microsoft.com/office/powerpoint/2010/main" val="2060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Effect transition="in" filter="fade">
                                      <p:cBhvr>
                                        <p:cTn id="7" dur="2000"/>
                                        <p:tgtEl>
                                          <p:spTgt spid="12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6">
                                            <p:txEl>
                                              <p:pRg st="1" end="1"/>
                                            </p:txEl>
                                          </p:spTgt>
                                        </p:tgtEl>
                                        <p:attrNameLst>
                                          <p:attrName>style.visibility</p:attrName>
                                        </p:attrNameLst>
                                      </p:cBhvr>
                                      <p:to>
                                        <p:strVal val="visible"/>
                                      </p:to>
                                    </p:set>
                                    <p:animEffect transition="in" filter="fade">
                                      <p:cBhvr>
                                        <p:cTn id="12" dur="2000"/>
                                        <p:tgtEl>
                                          <p:spTgt spid="12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6">
                                            <p:txEl>
                                              <p:pRg st="3" end="3"/>
                                            </p:txEl>
                                          </p:spTgt>
                                        </p:tgtEl>
                                        <p:attrNameLst>
                                          <p:attrName>style.visibility</p:attrName>
                                        </p:attrNameLst>
                                      </p:cBhvr>
                                      <p:to>
                                        <p:strVal val="visible"/>
                                      </p:to>
                                    </p:set>
                                    <p:animEffect transition="in" filter="fade">
                                      <p:cBhvr>
                                        <p:cTn id="17" dur="2000"/>
                                        <p:tgtEl>
                                          <p:spTgt spid="1229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6">
                                            <p:txEl>
                                              <p:pRg st="5" end="5"/>
                                            </p:txEl>
                                          </p:spTgt>
                                        </p:tgtEl>
                                        <p:attrNameLst>
                                          <p:attrName>style.visibility</p:attrName>
                                        </p:attrNameLst>
                                      </p:cBhvr>
                                      <p:to>
                                        <p:strVal val="visible"/>
                                      </p:to>
                                    </p:set>
                                    <p:animEffect transition="in" filter="fade">
                                      <p:cBhvr>
                                        <p:cTn id="22" dur="2000"/>
                                        <p:tgtEl>
                                          <p:spTgt spid="122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Policy</a:t>
            </a:r>
            <a:endParaRPr lang="en-GB" dirty="0"/>
          </a:p>
        </p:txBody>
      </p:sp>
      <p:sp>
        <p:nvSpPr>
          <p:cNvPr id="3" name="Content Placeholder 2"/>
          <p:cNvSpPr>
            <a:spLocks noGrp="1"/>
          </p:cNvSpPr>
          <p:nvPr>
            <p:ph idx="1"/>
          </p:nvPr>
        </p:nvSpPr>
        <p:spPr>
          <a:xfrm>
            <a:off x="395536" y="1495177"/>
            <a:ext cx="4762872" cy="4997152"/>
          </a:xfrm>
        </p:spPr>
        <p:txBody>
          <a:bodyPr>
            <a:normAutofit lnSpcReduction="10000"/>
          </a:bodyPr>
          <a:lstStyle/>
          <a:p>
            <a:r>
              <a:rPr lang="en-GB" dirty="0" smtClean="0"/>
              <a:t>A: Attractive option but very expensive – seeking heavy taxes will not win friends. France might also support </a:t>
            </a:r>
            <a:r>
              <a:rPr lang="en-GB" dirty="0" err="1" smtClean="0"/>
              <a:t>Yorkist</a:t>
            </a:r>
            <a:r>
              <a:rPr lang="en-GB" dirty="0" smtClean="0"/>
              <a:t> claimants against you. (lose 1 crown)</a:t>
            </a:r>
          </a:p>
          <a:p>
            <a:r>
              <a:rPr lang="en-GB" dirty="0" smtClean="0"/>
              <a:t>B: Sensible option, using the link established in 1485 but not appearing to bow down to France either. Not creating French anger Henry’s action.</a:t>
            </a:r>
          </a:p>
          <a:p>
            <a:r>
              <a:rPr lang="en-GB" dirty="0" smtClean="0"/>
              <a:t>C: Disastrous will encourage French aggression against you and will provide excellent propaganda for your enemies. (lose 3 crowns)</a:t>
            </a:r>
            <a:endParaRPr lang="en-GB" dirty="0"/>
          </a:p>
        </p:txBody>
      </p:sp>
      <p:pic>
        <p:nvPicPr>
          <p:cNvPr id="18434" name="Picture 2" descr="http://llamabutchers.mu.nu/agincourt.jpg"/>
          <p:cNvPicPr>
            <a:picLocks noChangeAspect="1" noChangeArrowheads="1"/>
          </p:cNvPicPr>
          <p:nvPr/>
        </p:nvPicPr>
        <p:blipFill>
          <a:blip r:embed="rId2" cstate="print"/>
          <a:srcRect/>
          <a:stretch>
            <a:fillRect/>
          </a:stretch>
        </p:blipFill>
        <p:spPr bwMode="auto">
          <a:xfrm>
            <a:off x="5364088" y="2420888"/>
            <a:ext cx="3619500" cy="2409826"/>
          </a:xfrm>
          <a:prstGeom prst="rect">
            <a:avLst/>
          </a:prstGeom>
          <a:noFill/>
        </p:spPr>
      </p:pic>
    </p:spTree>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159</TotalTime>
  <Words>1595</Words>
  <Application>Microsoft Office PowerPoint</Application>
  <PresentationFormat>On-screen Show (4:3)</PresentationFormat>
  <Paragraphs>112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Thatch</vt:lpstr>
      <vt:lpstr>Keeping your crown</vt:lpstr>
      <vt:lpstr>1. Marriage</vt:lpstr>
      <vt:lpstr>PowerPoint Presentation</vt:lpstr>
      <vt:lpstr>Marriage</vt:lpstr>
      <vt:lpstr>2. Who will be your advisers? </vt:lpstr>
      <vt:lpstr>Councillors</vt:lpstr>
      <vt:lpstr>3. Foreign Policy</vt:lpstr>
      <vt:lpstr>PowerPoint Presentation</vt:lpstr>
      <vt:lpstr>Foreign Policy</vt:lpstr>
      <vt:lpstr>4. The Earls of Warwick and Lincoln</vt:lpstr>
      <vt:lpstr>PowerPoint Presentation</vt:lpstr>
      <vt:lpstr>The Earls of Warwick and Lincoln</vt:lpstr>
      <vt:lpstr>5. Controlling the North</vt:lpstr>
      <vt:lpstr>PowerPoint Presentation</vt:lpstr>
      <vt:lpstr>Controlling the North</vt:lpstr>
      <vt:lpstr>6. Rebellion, 1487</vt:lpstr>
      <vt:lpstr>PowerPoint Presentation</vt:lpstr>
      <vt:lpstr>Rebellion 1487</vt:lpstr>
      <vt:lpstr>7. France and Brittany</vt:lpstr>
      <vt:lpstr>PowerPoint Presentation</vt:lpstr>
      <vt:lpstr>France and Brittany</vt:lpstr>
      <vt:lpstr>8. Earl of Surrey</vt:lpstr>
      <vt:lpstr>PowerPoint Presentation</vt:lpstr>
      <vt:lpstr>Earl of Surrey </vt:lpstr>
      <vt:lpstr>Conclusions</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your crown.</dc:title>
  <dc:creator>axw</dc:creator>
  <cp:lastModifiedBy>Alex Winfrow</cp:lastModifiedBy>
  <cp:revision>19</cp:revision>
  <dcterms:created xsi:type="dcterms:W3CDTF">2011-01-17T10:55:57Z</dcterms:created>
  <dcterms:modified xsi:type="dcterms:W3CDTF">2015-09-10T10:21:11Z</dcterms:modified>
</cp:coreProperties>
</file>