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4" r:id="rId2"/>
    <p:sldId id="269" r:id="rId3"/>
    <p:sldId id="256" r:id="rId4"/>
    <p:sldId id="257" r:id="rId5"/>
    <p:sldId id="258" r:id="rId6"/>
    <p:sldId id="260" r:id="rId7"/>
    <p:sldId id="265" r:id="rId8"/>
    <p:sldId id="274" r:id="rId9"/>
    <p:sldId id="261" r:id="rId10"/>
    <p:sldId id="275" r:id="rId11"/>
    <p:sldId id="262" r:id="rId12"/>
    <p:sldId id="270" r:id="rId13"/>
    <p:sldId id="266" r:id="rId14"/>
    <p:sldId id="276" r:id="rId15"/>
    <p:sldId id="271" r:id="rId16"/>
    <p:sldId id="267" r:id="rId17"/>
    <p:sldId id="273" r:id="rId18"/>
    <p:sldId id="272" r:id="rId19"/>
    <p:sldId id="259" r:id="rId20"/>
    <p:sldId id="278"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9ECC495A-2C34-42DA-8A62-85C62D17CDE1}" type="datetimeFigureOut">
              <a:rPr lang="en-GB" smtClean="0"/>
              <a:pPr/>
              <a:t>23/02/2016</a:t>
            </a:fld>
            <a:endParaRPr lang="en-GB"/>
          </a:p>
        </p:txBody>
      </p:sp>
      <p:sp>
        <p:nvSpPr>
          <p:cNvPr id="8" name="Slide Number Placeholder 7"/>
          <p:cNvSpPr>
            <a:spLocks noGrp="1"/>
          </p:cNvSpPr>
          <p:nvPr>
            <p:ph type="sldNum" sz="quarter" idx="11"/>
          </p:nvPr>
        </p:nvSpPr>
        <p:spPr/>
        <p:txBody>
          <a:bodyPr/>
          <a:lstStyle/>
          <a:p>
            <a:fld id="{F82F26FD-8139-4E81-B199-ABBD5F2ADA49}"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C495A-2C34-42DA-8A62-85C62D17CDE1}" type="datetimeFigureOut">
              <a:rPr lang="en-GB" smtClean="0"/>
              <a:pPr/>
              <a:t>23/02/2016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F26FD-8139-4E81-B199-ABBD5F2ADA4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CC495A-2C34-42DA-8A62-85C62D17CDE1}" type="datetimeFigureOut">
              <a:rPr lang="en-GB" smtClean="0"/>
              <a:pPr/>
              <a:t>23/02/2016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F26FD-8139-4E81-B199-ABBD5F2ADA4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CC495A-2C34-42DA-8A62-85C62D17CDE1}" type="datetimeFigureOut">
              <a:rPr lang="en-GB" smtClean="0"/>
              <a:pPr/>
              <a:t>23/02/2016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F26FD-8139-4E81-B199-ABBD5F2ADA4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CC495A-2C34-42DA-8A62-85C62D17CDE1}" type="datetimeFigureOut">
              <a:rPr lang="en-GB" smtClean="0"/>
              <a:pPr/>
              <a:t>23/02/2016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F26FD-8139-4E81-B199-ABBD5F2ADA4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ECC495A-2C34-42DA-8A62-85C62D17CDE1}" type="datetimeFigureOut">
              <a:rPr lang="en-GB" smtClean="0"/>
              <a:pPr/>
              <a:t>23/02/2016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2F26FD-8139-4E81-B199-ABBD5F2ADA49}" type="slidenum">
              <a:rPr lang="en-GB" smtClean="0"/>
              <a:pPr/>
              <a:t>‹#›</a:t>
            </a:fld>
            <a:endParaRPr lang="en-GB"/>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ECC495A-2C34-42DA-8A62-85C62D17CDE1}" type="datetimeFigureOut">
              <a:rPr lang="en-GB" smtClean="0"/>
              <a:pPr/>
              <a:t>23/02/2016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2F26FD-8139-4E81-B199-ABBD5F2ADA49}" type="slidenum">
              <a:rPr lang="en-GB" smtClean="0"/>
              <a:pPr/>
              <a:t>‹#›</a:t>
            </a:fld>
            <a:endParaRPr lang="en-GB"/>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CC495A-2C34-42DA-8A62-85C62D17CDE1}" type="datetimeFigureOut">
              <a:rPr lang="en-GB" smtClean="0"/>
              <a:pPr/>
              <a:t>23/02/2016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2F26FD-8139-4E81-B199-ABBD5F2ADA4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C495A-2C34-42DA-8A62-85C62D17CDE1}" type="datetimeFigureOut">
              <a:rPr lang="en-GB" smtClean="0"/>
              <a:pPr/>
              <a:t>23/02/2016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2F26FD-8139-4E81-B199-ABBD5F2ADA4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C495A-2C34-42DA-8A62-85C62D17CDE1}" type="datetimeFigureOut">
              <a:rPr lang="en-GB" smtClean="0"/>
              <a:pPr/>
              <a:t>23/02/2016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2F26FD-8139-4E81-B199-ABBD5F2ADA4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C495A-2C34-42DA-8A62-85C62D17CDE1}" type="datetimeFigureOut">
              <a:rPr lang="en-GB" smtClean="0"/>
              <a:pPr/>
              <a:t>23/02/2016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2F26FD-8139-4E81-B199-ABBD5F2ADA4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9ECC495A-2C34-42DA-8A62-85C62D17CDE1}" type="datetimeFigureOut">
              <a:rPr lang="en-GB" smtClean="0"/>
              <a:pPr/>
              <a:t>23/02/2016</a:t>
            </a:fld>
            <a:endParaRPr lang="en-GB"/>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F82F26FD-8139-4E81-B199-ABBD5F2ADA49}" type="slidenum">
              <a:rPr lang="en-GB" smtClean="0"/>
              <a:pPr/>
              <a:t>‹#›</a:t>
            </a:fld>
            <a:endParaRPr lang="en-GB"/>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GB"/>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uk/url?sa=i&amp;rct=j&amp;q=map+europe+1500&amp;source=images&amp;cd=&amp;cad=rja&amp;docid=9ibcBCOGuNCwdM&amp;tbnid=m_xb8_nElWutoM:&amp;ved=0CAUQjRw&amp;url=http://www.euratlas.net/PHA/history_europe/europe_map_1500.html&amp;ei=ARouUeboIqrS0QWY9oE4&amp;bvm=bv.42965579,d.d2k&amp;psig=AFQjCNGcArQ9QM554UCyLXu1yGcRXlSkug&amp;ust=1362062201453942"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www.euratlas.net/history/europe/1500/15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6" y="260648"/>
            <a:ext cx="7992888" cy="651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248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67544" y="260648"/>
            <a:ext cx="7315200" cy="3539527"/>
          </a:xfrm>
        </p:spPr>
        <p:txBody>
          <a:bodyPr/>
          <a:lstStyle/>
          <a:p>
            <a:r>
              <a:rPr lang="en-GB" dirty="0"/>
              <a:t>He also knew that by this point Charles was distracted with the Italian wars</a:t>
            </a:r>
          </a:p>
          <a:p>
            <a:endParaRPr lang="en-GB" dirty="0"/>
          </a:p>
        </p:txBody>
      </p:sp>
      <p:pic>
        <p:nvPicPr>
          <p:cNvPr id="4" name="Picture 3"/>
          <p:cNvPicPr>
            <a:picLocks noChangeAspect="1"/>
          </p:cNvPicPr>
          <p:nvPr/>
        </p:nvPicPr>
        <p:blipFill>
          <a:blip r:embed="rId2"/>
          <a:stretch>
            <a:fillRect/>
          </a:stretch>
        </p:blipFill>
        <p:spPr>
          <a:xfrm>
            <a:off x="44517" y="980728"/>
            <a:ext cx="9127691" cy="5732190"/>
          </a:xfrm>
          <a:prstGeom prst="rect">
            <a:avLst/>
          </a:prstGeom>
        </p:spPr>
      </p:pic>
    </p:spTree>
    <p:extLst>
      <p:ext uri="{BB962C8B-B14F-4D97-AF65-F5344CB8AC3E}">
        <p14:creationId xmlns:p14="http://schemas.microsoft.com/office/powerpoint/2010/main" val="2386339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39552" y="188640"/>
            <a:ext cx="5184576" cy="6264696"/>
          </a:xfrm>
        </p:spPr>
        <p:txBody>
          <a:bodyPr>
            <a:normAutofit/>
          </a:bodyPr>
          <a:lstStyle/>
          <a:p>
            <a:r>
              <a:rPr lang="en-GB" dirty="0" smtClean="0"/>
              <a:t>His bluff worked and Charles backed down. Henry managed to negotiate the following:</a:t>
            </a:r>
          </a:p>
          <a:p>
            <a:endParaRPr lang="en-GB" dirty="0" smtClean="0"/>
          </a:p>
          <a:p>
            <a:r>
              <a:rPr lang="en-GB" dirty="0" smtClean="0"/>
              <a:t>The French would give no further aid to English rebels, particularly Warbeck.</a:t>
            </a:r>
          </a:p>
          <a:p>
            <a:endParaRPr lang="en-GB" dirty="0" smtClean="0"/>
          </a:p>
          <a:p>
            <a:r>
              <a:rPr lang="en-GB" dirty="0" smtClean="0"/>
              <a:t>They would pay the cost of Getting Henry’s army back to England.</a:t>
            </a:r>
          </a:p>
          <a:p>
            <a:endParaRPr lang="en-GB" dirty="0" smtClean="0"/>
          </a:p>
          <a:p>
            <a:r>
              <a:rPr lang="en-GB" dirty="0" smtClean="0"/>
              <a:t>They would pay the arrears of the money owed to Edward IV at the treaty of </a:t>
            </a:r>
            <a:r>
              <a:rPr lang="en-GB" dirty="0" err="1" smtClean="0"/>
              <a:t>Picqugny</a:t>
            </a:r>
            <a:r>
              <a:rPr lang="en-GB" dirty="0" smtClean="0"/>
              <a:t> back in 1475.</a:t>
            </a:r>
            <a:endParaRPr lang="en-GB" dirty="0"/>
          </a:p>
        </p:txBody>
      </p:sp>
      <p:pic>
        <p:nvPicPr>
          <p:cNvPr id="2050" name="Picture 2" descr="http://upload.wikimedia.org/wikipedia/commons/e/ef/Charles_VIII_de_france.jpg"/>
          <p:cNvPicPr>
            <a:picLocks noChangeAspect="1" noChangeArrowheads="1"/>
          </p:cNvPicPr>
          <p:nvPr/>
        </p:nvPicPr>
        <p:blipFill>
          <a:blip r:embed="rId2" cstate="print"/>
          <a:srcRect/>
          <a:stretch>
            <a:fillRect/>
          </a:stretch>
        </p:blipFill>
        <p:spPr bwMode="auto">
          <a:xfrm>
            <a:off x="6444208" y="0"/>
            <a:ext cx="2143651" cy="2697427"/>
          </a:xfrm>
          <a:prstGeom prst="rect">
            <a:avLst/>
          </a:prstGeom>
          <a:noFill/>
        </p:spPr>
      </p:pic>
      <p:pic>
        <p:nvPicPr>
          <p:cNvPr id="2052" name="Picture 4" descr="http://history.wisc.edu/sommerville/123/123images/warbeck.jpg"/>
          <p:cNvPicPr>
            <a:picLocks noChangeAspect="1" noChangeArrowheads="1"/>
          </p:cNvPicPr>
          <p:nvPr/>
        </p:nvPicPr>
        <p:blipFill>
          <a:blip r:embed="rId3" cstate="print"/>
          <a:srcRect/>
          <a:stretch>
            <a:fillRect/>
          </a:stretch>
        </p:blipFill>
        <p:spPr bwMode="auto">
          <a:xfrm>
            <a:off x="6300192" y="3356992"/>
            <a:ext cx="2350232" cy="282027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Read pages 3-4 – answer questions on page 5</a:t>
            </a:r>
            <a:endParaRPr lang="en-GB" dirty="0"/>
          </a:p>
        </p:txBody>
      </p:sp>
      <p:sp>
        <p:nvSpPr>
          <p:cNvPr id="3" name="Content Placeholder 2"/>
          <p:cNvSpPr>
            <a:spLocks noGrp="1"/>
          </p:cNvSpPr>
          <p:nvPr>
            <p:ph idx="1"/>
          </p:nvPr>
        </p:nvSpPr>
        <p:spPr/>
        <p:txBody>
          <a:bodyPr>
            <a:normAutofit/>
          </a:bodyPr>
          <a:lstStyle/>
          <a:p>
            <a:pPr lvl="0"/>
            <a:r>
              <a:rPr lang="en-GB" dirty="0"/>
              <a:t>How was Henry’s involvement in France different from that of his predecessors?</a:t>
            </a:r>
          </a:p>
          <a:p>
            <a:endParaRPr lang="en-GB" dirty="0"/>
          </a:p>
          <a:p>
            <a:pPr lvl="0"/>
            <a:r>
              <a:rPr lang="en-GB" dirty="0"/>
              <a:t>List the successes and failures of the campaign.</a:t>
            </a:r>
          </a:p>
          <a:p>
            <a:endParaRPr lang="en-GB" dirty="0"/>
          </a:p>
          <a:p>
            <a:pPr lvl="0"/>
            <a:r>
              <a:rPr lang="en-GB" dirty="0"/>
              <a:t>Was the outcome brought about by the successes of Henry’s policies or by circumstances?</a:t>
            </a:r>
          </a:p>
          <a:p>
            <a:endParaRPr lang="en-GB" dirty="0"/>
          </a:p>
          <a:p>
            <a:pPr lvl="0"/>
            <a:r>
              <a:rPr lang="en-GB" dirty="0"/>
              <a:t>What do these events tell us about Henry’s skills and objectives in foreign policy?</a:t>
            </a:r>
          </a:p>
        </p:txBody>
      </p:sp>
    </p:spTree>
    <p:extLst>
      <p:ext uri="{BB962C8B-B14F-4D97-AF65-F5344CB8AC3E}">
        <p14:creationId xmlns:p14="http://schemas.microsoft.com/office/powerpoint/2010/main" val="699639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87424"/>
            <a:ext cx="7315200" cy="1154097"/>
          </a:xfrm>
        </p:spPr>
        <p:txBody>
          <a:bodyPr/>
          <a:lstStyle/>
          <a:p>
            <a:r>
              <a:rPr lang="en-GB" dirty="0" smtClean="0"/>
              <a:t>Spain</a:t>
            </a:r>
            <a:endParaRPr lang="en-GB" dirty="0"/>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7815309"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3930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95536" y="1196752"/>
            <a:ext cx="8478085" cy="4968552"/>
          </a:xfrm>
          <a:prstGeom prst="rect">
            <a:avLst/>
          </a:prstGeom>
        </p:spPr>
      </p:pic>
    </p:spTree>
    <p:extLst>
      <p:ext uri="{BB962C8B-B14F-4D97-AF65-F5344CB8AC3E}">
        <p14:creationId xmlns:p14="http://schemas.microsoft.com/office/powerpoint/2010/main" val="3748275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912" y="1052736"/>
            <a:ext cx="7315200" cy="1154097"/>
          </a:xfrm>
        </p:spPr>
        <p:txBody>
          <a:bodyPr/>
          <a:lstStyle/>
          <a:p>
            <a:r>
              <a:rPr lang="en-GB" dirty="0" smtClean="0"/>
              <a:t>Spain</a:t>
            </a:r>
            <a:endParaRPr lang="en-GB" dirty="0"/>
          </a:p>
        </p:txBody>
      </p:sp>
      <p:sp>
        <p:nvSpPr>
          <p:cNvPr id="3" name="Content Placeholder 2"/>
          <p:cNvSpPr>
            <a:spLocks noGrp="1"/>
          </p:cNvSpPr>
          <p:nvPr>
            <p:ph idx="1"/>
          </p:nvPr>
        </p:nvSpPr>
        <p:spPr>
          <a:xfrm>
            <a:off x="912912" y="2379316"/>
            <a:ext cx="7315200" cy="3539527"/>
          </a:xfrm>
        </p:spPr>
        <p:txBody>
          <a:bodyPr/>
          <a:lstStyle/>
          <a:p>
            <a:r>
              <a:rPr lang="en-GB" dirty="0" smtClean="0"/>
              <a:t>Create a spider diagram on page 7 of your booklet, using pages 6 and 7 of the booklet, on why the treaty of Medina del Campo was a success for Henry VII</a:t>
            </a:r>
            <a:endParaRPr lang="en-GB" dirty="0"/>
          </a:p>
        </p:txBody>
      </p:sp>
      <p:pic>
        <p:nvPicPr>
          <p:cNvPr id="2050" name="Picture 2" descr="http://www.the-organic-mind.com/images/spider-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933056"/>
            <a:ext cx="3696345" cy="245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039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315200" cy="1154097"/>
          </a:xfrm>
        </p:spPr>
        <p:txBody>
          <a:bodyPr/>
          <a:lstStyle/>
          <a:p>
            <a:r>
              <a:rPr lang="en-GB" dirty="0" smtClean="0"/>
              <a:t>Spain</a:t>
            </a:r>
            <a:endParaRPr lang="en-GB" dirty="0"/>
          </a:p>
        </p:txBody>
      </p:sp>
      <p:sp>
        <p:nvSpPr>
          <p:cNvPr id="3" name="Content Placeholder 2"/>
          <p:cNvSpPr>
            <a:spLocks noGrp="1"/>
          </p:cNvSpPr>
          <p:nvPr>
            <p:ph idx="1"/>
          </p:nvPr>
        </p:nvSpPr>
        <p:spPr/>
        <p:txBody>
          <a:bodyPr/>
          <a:lstStyle/>
          <a:p>
            <a:r>
              <a:rPr lang="en-GB" dirty="0" smtClean="0"/>
              <a:t>Henry spotted a useful ally in Ferdinand</a:t>
            </a:r>
          </a:p>
          <a:p>
            <a:r>
              <a:rPr lang="en-GB" dirty="0" smtClean="0"/>
              <a:t>The Treaty of Medina Del Campo was signed in 1489 this agreed:</a:t>
            </a:r>
          </a:p>
          <a:p>
            <a:r>
              <a:rPr lang="en-GB" dirty="0" smtClean="0"/>
              <a:t>1 Spain would not support pretenders to the English throne</a:t>
            </a:r>
          </a:p>
          <a:p>
            <a:r>
              <a:rPr lang="en-GB" dirty="0" smtClean="0"/>
              <a:t>2 They would act together against France in Brittany</a:t>
            </a:r>
          </a:p>
          <a:p>
            <a:r>
              <a:rPr lang="en-GB" dirty="0" smtClean="0"/>
              <a:t>3 Improved trade</a:t>
            </a:r>
          </a:p>
          <a:p>
            <a:r>
              <a:rPr lang="en-GB" dirty="0" smtClean="0"/>
              <a:t>4 Henry’s eldest son Arthur would marry Ferdinand &amp; Isabella’s oldest daughter Catherine when they were old enough.</a:t>
            </a:r>
            <a:endParaRPr lang="en-GB" dirty="0"/>
          </a:p>
        </p:txBody>
      </p:sp>
    </p:spTree>
    <p:extLst>
      <p:ext uri="{BB962C8B-B14F-4D97-AF65-F5344CB8AC3E}">
        <p14:creationId xmlns:p14="http://schemas.microsoft.com/office/powerpoint/2010/main" val="305560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912" y="1052736"/>
            <a:ext cx="7315200" cy="1154097"/>
          </a:xfrm>
        </p:spPr>
        <p:txBody>
          <a:bodyPr/>
          <a:lstStyle/>
          <a:p>
            <a:r>
              <a:rPr lang="en-GB" dirty="0" smtClean="0"/>
              <a:t>Spain</a:t>
            </a:r>
            <a:endParaRPr lang="en-GB" dirty="0"/>
          </a:p>
        </p:txBody>
      </p:sp>
      <p:sp>
        <p:nvSpPr>
          <p:cNvPr id="3" name="Content Placeholder 2"/>
          <p:cNvSpPr>
            <a:spLocks noGrp="1"/>
          </p:cNvSpPr>
          <p:nvPr>
            <p:ph idx="1"/>
          </p:nvPr>
        </p:nvSpPr>
        <p:spPr>
          <a:xfrm>
            <a:off x="912912" y="2379316"/>
            <a:ext cx="7315200" cy="3539527"/>
          </a:xfrm>
        </p:spPr>
        <p:txBody>
          <a:bodyPr/>
          <a:lstStyle/>
          <a:p>
            <a:r>
              <a:rPr lang="en-GB" dirty="0" smtClean="0"/>
              <a:t>Create a spider diagram on page 7 of your booklet, using pages 6 and 7 of the booklet, on why the treaty of Medina del Campo was a success for Henry VII</a:t>
            </a:r>
            <a:endParaRPr lang="en-GB" dirty="0"/>
          </a:p>
        </p:txBody>
      </p:sp>
      <p:pic>
        <p:nvPicPr>
          <p:cNvPr id="2050" name="Picture 2" descr="http://www.the-organic-mind.com/images/spider-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933056"/>
            <a:ext cx="3696345" cy="245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079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Timeline – add Spain and France to your timeline – remember to colour code</a:t>
            </a:r>
            <a:endParaRPr lang="en-GB" dirty="0"/>
          </a:p>
        </p:txBody>
      </p:sp>
      <p:sp>
        <p:nvSpPr>
          <p:cNvPr id="3" name="Content Placeholder 2"/>
          <p:cNvSpPr>
            <a:spLocks noGrp="1"/>
          </p:cNvSpPr>
          <p:nvPr>
            <p:ph idx="1"/>
          </p:nvPr>
        </p:nvSpPr>
        <p:spPr/>
        <p:txBody>
          <a:bodyPr/>
          <a:lstStyle/>
          <a:p>
            <a:endParaRPr lang="en-GB"/>
          </a:p>
        </p:txBody>
      </p:sp>
      <p:pic>
        <p:nvPicPr>
          <p:cNvPr id="1026" name="Picture 2" descr="https://upload.wikimedia.org/wikipedia/commons/thumb/7/78/Flag_of_%C3%8Ele-de-France.svg/2000px-Flag_of_%C3%8Ele-de-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140968"/>
            <a:ext cx="3707904" cy="22191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192477" y="3126854"/>
            <a:ext cx="3031815" cy="2021210"/>
          </a:xfrm>
          <a:prstGeom prst="rect">
            <a:avLst/>
          </a:prstGeom>
        </p:spPr>
      </p:pic>
    </p:spTree>
    <p:extLst>
      <p:ext uri="{BB962C8B-B14F-4D97-AF65-F5344CB8AC3E}">
        <p14:creationId xmlns:p14="http://schemas.microsoft.com/office/powerpoint/2010/main" val="1730802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9399"/>
            <a:ext cx="7315200" cy="1154097"/>
          </a:xfrm>
        </p:spPr>
        <p:txBody>
          <a:bodyPr>
            <a:normAutofit/>
          </a:bodyPr>
          <a:lstStyle/>
          <a:p>
            <a:r>
              <a:rPr lang="en-GB" dirty="0" smtClean="0"/>
              <a:t>Burgundy</a:t>
            </a:r>
            <a:endParaRPr lang="en-GB" dirty="0"/>
          </a:p>
        </p:txBody>
      </p:sp>
      <p:sp>
        <p:nvSpPr>
          <p:cNvPr id="3" name="Content Placeholder 2"/>
          <p:cNvSpPr>
            <a:spLocks noGrp="1"/>
          </p:cNvSpPr>
          <p:nvPr>
            <p:ph idx="1"/>
          </p:nvPr>
        </p:nvSpPr>
        <p:spPr>
          <a:xfrm>
            <a:off x="251520" y="1484784"/>
            <a:ext cx="5482952" cy="4925144"/>
          </a:xfrm>
        </p:spPr>
        <p:txBody>
          <a:bodyPr>
            <a:normAutofit/>
          </a:bodyPr>
          <a:lstStyle/>
          <a:p>
            <a:r>
              <a:rPr lang="en-GB" dirty="0" smtClean="0"/>
              <a:t>Traditionally England’s Ally Burgundy had close ties with the house of York and with London merchants.</a:t>
            </a:r>
          </a:p>
          <a:p>
            <a:r>
              <a:rPr lang="en-GB" dirty="0" smtClean="0"/>
              <a:t>Margaret of Burgundy (Edward IV and Richard III sister)  saw Henry as a usurper and was determined to destroy him. 1486 they harboured Lovell and 1487 Lincoln. </a:t>
            </a:r>
          </a:p>
          <a:p>
            <a:r>
              <a:rPr lang="en-GB" dirty="0" smtClean="0"/>
              <a:t>Traditional historians see Margaret of Burgundy’s hatred of Henry as main reason for this but </a:t>
            </a:r>
            <a:r>
              <a:rPr lang="en-GB" dirty="0" err="1" smtClean="0"/>
              <a:t>Burgundian</a:t>
            </a:r>
            <a:r>
              <a:rPr lang="en-GB" dirty="0" smtClean="0"/>
              <a:t> interests were also at stake as they were worried about Henry’s connection to France.</a:t>
            </a:r>
          </a:p>
          <a:p>
            <a:r>
              <a:rPr lang="en-GB" dirty="0" smtClean="0"/>
              <a:t>It is worth noting that Henry’s relationship with Burgundy improved in the later years of his reign. </a:t>
            </a:r>
            <a:endParaRPr lang="en-GB" dirty="0"/>
          </a:p>
        </p:txBody>
      </p:sp>
      <p:pic>
        <p:nvPicPr>
          <p:cNvPr id="5122" name="Picture 2" descr="http://upload.wikimedia.org/wikipedia/commons/3/37/Margaret_of_York.jpg"/>
          <p:cNvPicPr>
            <a:picLocks noChangeAspect="1" noChangeArrowheads="1"/>
          </p:cNvPicPr>
          <p:nvPr/>
        </p:nvPicPr>
        <p:blipFill>
          <a:blip r:embed="rId2" cstate="print"/>
          <a:srcRect/>
          <a:stretch>
            <a:fillRect/>
          </a:stretch>
        </p:blipFill>
        <p:spPr bwMode="auto">
          <a:xfrm>
            <a:off x="6444208" y="116633"/>
            <a:ext cx="2360463" cy="3373824"/>
          </a:xfrm>
          <a:prstGeom prst="rect">
            <a:avLst/>
          </a:prstGeom>
          <a:noFill/>
        </p:spPr>
      </p:pic>
      <p:pic>
        <p:nvPicPr>
          <p:cNvPr id="5124" name="Picture 4" descr="http://warandgame.files.wordpress.com/2007/10/473px-albrecht_durer_084.jpg"/>
          <p:cNvPicPr>
            <a:picLocks noChangeAspect="1" noChangeArrowheads="1"/>
          </p:cNvPicPr>
          <p:nvPr/>
        </p:nvPicPr>
        <p:blipFill>
          <a:blip r:embed="rId3" cstate="print"/>
          <a:srcRect/>
          <a:stretch>
            <a:fillRect/>
          </a:stretch>
        </p:blipFill>
        <p:spPr bwMode="auto">
          <a:xfrm>
            <a:off x="6444208" y="3573016"/>
            <a:ext cx="2447387" cy="309933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Foreign policy </a:t>
            </a:r>
            <a:endParaRPr lang="en-GB" dirty="0"/>
          </a:p>
        </p:txBody>
      </p:sp>
      <p:sp>
        <p:nvSpPr>
          <p:cNvPr id="3" name="Content Placeholder 2"/>
          <p:cNvSpPr>
            <a:spLocks noGrp="1"/>
          </p:cNvSpPr>
          <p:nvPr>
            <p:ph idx="1"/>
          </p:nvPr>
        </p:nvSpPr>
        <p:spPr/>
        <p:txBody>
          <a:bodyPr>
            <a:normAutofit lnSpcReduction="10000"/>
          </a:bodyPr>
          <a:lstStyle/>
          <a:p>
            <a:r>
              <a:rPr lang="en-GB" dirty="0"/>
              <a:t>If you were in Henry VII’s position which countries would you prioritise in your foreign policy?</a:t>
            </a:r>
          </a:p>
          <a:p>
            <a:pPr marL="45720" indent="0">
              <a:buNone/>
            </a:pPr>
            <a:endParaRPr lang="en-GB" dirty="0" smtClean="0"/>
          </a:p>
          <a:p>
            <a:pPr marL="45720" indent="0">
              <a:buNone/>
            </a:pPr>
            <a:r>
              <a:rPr lang="en-GB" dirty="0"/>
              <a:t> </a:t>
            </a:r>
          </a:p>
          <a:p>
            <a:r>
              <a:rPr lang="en-GB" dirty="0"/>
              <a:t>Who are potential threats and who are potential allies</a:t>
            </a:r>
            <a:r>
              <a:rPr lang="en-GB" dirty="0" smtClean="0"/>
              <a:t>?</a:t>
            </a:r>
          </a:p>
          <a:p>
            <a:endParaRPr lang="en-GB" dirty="0"/>
          </a:p>
          <a:p>
            <a:r>
              <a:rPr lang="en-GB" dirty="0" smtClean="0"/>
              <a:t>Research the leaders of the following countries: Spain</a:t>
            </a:r>
            <a:r>
              <a:rPr lang="en-GB" dirty="0"/>
              <a:t>, Scotland, Burgundy, Holy Roman Empire and France. </a:t>
            </a:r>
            <a:r>
              <a:rPr lang="en-GB" dirty="0" smtClean="0"/>
              <a:t>Mark them on the map. </a:t>
            </a:r>
          </a:p>
          <a:p>
            <a:endParaRPr lang="en-GB" dirty="0"/>
          </a:p>
          <a:p>
            <a:r>
              <a:rPr lang="en-GB" dirty="0" smtClean="0"/>
              <a:t>What are his three main aims going to be?</a:t>
            </a:r>
            <a:endParaRPr lang="en-GB" dirty="0"/>
          </a:p>
          <a:p>
            <a:endParaRPr lang="en-GB" dirty="0"/>
          </a:p>
          <a:p>
            <a:endParaRPr lang="en-GB" dirty="0"/>
          </a:p>
        </p:txBody>
      </p:sp>
    </p:spTree>
    <p:extLst>
      <p:ext uri="{BB962C8B-B14F-4D97-AF65-F5344CB8AC3E}">
        <p14:creationId xmlns:p14="http://schemas.microsoft.com/office/powerpoint/2010/main" val="1828240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6" name="Content Placeholder 5"/>
          <p:cNvSpPr>
            <a:spLocks noGrp="1"/>
          </p:cNvSpPr>
          <p:nvPr>
            <p:ph idx="1"/>
          </p:nvPr>
        </p:nvSpPr>
        <p:spPr/>
        <p:txBody>
          <a:bodyPr/>
          <a:lstStyle/>
          <a:p>
            <a:endParaRPr lang="en-GB"/>
          </a:p>
        </p:txBody>
      </p:sp>
      <p:pic>
        <p:nvPicPr>
          <p:cNvPr id="7" name="Picture 6"/>
          <p:cNvPicPr>
            <a:picLocks noChangeAspect="1"/>
          </p:cNvPicPr>
          <p:nvPr/>
        </p:nvPicPr>
        <p:blipFill>
          <a:blip r:embed="rId2"/>
          <a:stretch>
            <a:fillRect/>
          </a:stretch>
        </p:blipFill>
        <p:spPr>
          <a:xfrm>
            <a:off x="285750" y="214312"/>
            <a:ext cx="8572500" cy="6429375"/>
          </a:xfrm>
          <a:prstGeom prst="rect">
            <a:avLst/>
          </a:prstGeom>
        </p:spPr>
      </p:pic>
    </p:spTree>
    <p:extLst>
      <p:ext uri="{BB962C8B-B14F-4D97-AF65-F5344CB8AC3E}">
        <p14:creationId xmlns:p14="http://schemas.microsoft.com/office/powerpoint/2010/main" val="3461082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04664"/>
            <a:ext cx="7315200" cy="1154097"/>
          </a:xfrm>
        </p:spPr>
        <p:txBody>
          <a:bodyPr/>
          <a:lstStyle/>
          <a:p>
            <a:r>
              <a:rPr lang="en-GB" dirty="0" smtClean="0"/>
              <a:t>Scotland</a:t>
            </a:r>
            <a:endParaRPr lang="en-GB" dirty="0"/>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4170040" cy="250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940886"/>
            <a:ext cx="3616548" cy="270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506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6672"/>
            <a:ext cx="7772400" cy="1467594"/>
          </a:xfrm>
        </p:spPr>
        <p:txBody>
          <a:bodyPr/>
          <a:lstStyle/>
          <a:p>
            <a:r>
              <a:rPr lang="en-GB" dirty="0" smtClean="0"/>
              <a:t>Henry </a:t>
            </a:r>
            <a:r>
              <a:rPr lang="en-GB" dirty="0" err="1" smtClean="0"/>
              <a:t>VII’s</a:t>
            </a:r>
            <a:r>
              <a:rPr lang="en-GB" dirty="0" smtClean="0"/>
              <a:t> foreign policy</a:t>
            </a:r>
            <a:endParaRPr lang="en-GB" dirty="0"/>
          </a:p>
        </p:txBody>
      </p:sp>
      <p:sp>
        <p:nvSpPr>
          <p:cNvPr id="3" name="Subtitle 2"/>
          <p:cNvSpPr>
            <a:spLocks noGrp="1"/>
          </p:cNvSpPr>
          <p:nvPr>
            <p:ph type="subTitle" idx="1"/>
          </p:nvPr>
        </p:nvSpPr>
        <p:spPr>
          <a:xfrm>
            <a:off x="5292080" y="1988840"/>
            <a:ext cx="3600400" cy="4320480"/>
          </a:xfrm>
        </p:spPr>
        <p:txBody>
          <a:bodyPr/>
          <a:lstStyle/>
          <a:p>
            <a:r>
              <a:rPr lang="en-GB" dirty="0" smtClean="0"/>
              <a:t>Henry had 3 main aims at the start of his reign.</a:t>
            </a:r>
          </a:p>
          <a:p>
            <a:pPr algn="l">
              <a:buFont typeface="Arial" pitchFamily="34" charset="0"/>
              <a:buChar char="•"/>
            </a:pPr>
            <a:r>
              <a:rPr lang="en-GB" dirty="0"/>
              <a:t> </a:t>
            </a:r>
            <a:r>
              <a:rPr lang="en-GB" dirty="0" smtClean="0"/>
              <a:t>To maintain peace in England.</a:t>
            </a:r>
          </a:p>
          <a:p>
            <a:pPr algn="l">
              <a:buFont typeface="Arial" pitchFamily="34" charset="0"/>
              <a:buChar char="•"/>
            </a:pPr>
            <a:r>
              <a:rPr lang="en-GB" dirty="0" smtClean="0"/>
              <a:t>To avoid war.</a:t>
            </a:r>
          </a:p>
          <a:p>
            <a:pPr algn="l">
              <a:buFont typeface="Arial" pitchFamily="34" charset="0"/>
              <a:buChar char="•"/>
            </a:pPr>
            <a:r>
              <a:rPr lang="en-GB" dirty="0" smtClean="0"/>
              <a:t>To gain allies.</a:t>
            </a:r>
          </a:p>
        </p:txBody>
      </p:sp>
      <p:pic>
        <p:nvPicPr>
          <p:cNvPr id="18434" name="Picture 2" descr="http://1henry6.wikidot.com/local--files/henry-vii/henrytudor.jpg"/>
          <p:cNvPicPr>
            <a:picLocks noChangeAspect="1" noChangeArrowheads="1"/>
          </p:cNvPicPr>
          <p:nvPr/>
        </p:nvPicPr>
        <p:blipFill>
          <a:blip r:embed="rId2" cstate="print"/>
          <a:srcRect/>
          <a:stretch>
            <a:fillRect/>
          </a:stretch>
        </p:blipFill>
        <p:spPr bwMode="auto">
          <a:xfrm>
            <a:off x="683568" y="1988840"/>
            <a:ext cx="3552825" cy="35147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4663"/>
            <a:ext cx="7315200" cy="1154097"/>
          </a:xfrm>
        </p:spPr>
        <p:txBody>
          <a:bodyPr/>
          <a:lstStyle/>
          <a:p>
            <a:r>
              <a:rPr lang="en-GB" dirty="0" smtClean="0"/>
              <a:t>Henry’s motives</a:t>
            </a:r>
            <a:endParaRPr lang="en-GB" dirty="0"/>
          </a:p>
        </p:txBody>
      </p:sp>
      <p:sp>
        <p:nvSpPr>
          <p:cNvPr id="3" name="Content Placeholder 2"/>
          <p:cNvSpPr>
            <a:spLocks noGrp="1"/>
          </p:cNvSpPr>
          <p:nvPr>
            <p:ph idx="1"/>
          </p:nvPr>
        </p:nvSpPr>
        <p:spPr>
          <a:xfrm>
            <a:off x="179512" y="1844824"/>
            <a:ext cx="4618856" cy="4349080"/>
          </a:xfrm>
        </p:spPr>
        <p:txBody>
          <a:bodyPr>
            <a:normAutofit/>
          </a:bodyPr>
          <a:lstStyle/>
          <a:p>
            <a:r>
              <a:rPr lang="en-GB" dirty="0" smtClean="0"/>
              <a:t>The reason he pursued a largely non-interventionist policy was because he had little choice. War was expensive and dangerous, peace was cheaper and gave him a chance to consolidate his power in England.</a:t>
            </a:r>
          </a:p>
          <a:p>
            <a:r>
              <a:rPr lang="en-GB" dirty="0" smtClean="0"/>
              <a:t>As a usurper Henry was very vulnerable and many of Europe's rulers did not expect him to last long.</a:t>
            </a:r>
            <a:endParaRPr lang="en-GB" dirty="0"/>
          </a:p>
        </p:txBody>
      </p:sp>
      <p:pic>
        <p:nvPicPr>
          <p:cNvPr id="16386" name="Picture 2" descr="http://www.richardiii.net/battle%20images/milford%20haven.gif"/>
          <p:cNvPicPr>
            <a:picLocks noChangeAspect="1" noChangeArrowheads="1"/>
          </p:cNvPicPr>
          <p:nvPr/>
        </p:nvPicPr>
        <p:blipFill>
          <a:blip r:embed="rId2" cstate="print"/>
          <a:srcRect/>
          <a:stretch>
            <a:fillRect/>
          </a:stretch>
        </p:blipFill>
        <p:spPr bwMode="auto">
          <a:xfrm>
            <a:off x="4847760" y="1988840"/>
            <a:ext cx="3792183" cy="261061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7315200" cy="1154097"/>
          </a:xfrm>
        </p:spPr>
        <p:txBody>
          <a:bodyPr/>
          <a:lstStyle/>
          <a:p>
            <a:r>
              <a:rPr lang="en-GB" dirty="0" smtClean="0"/>
              <a:t>1485 – 1488: First Steps</a:t>
            </a:r>
            <a:endParaRPr lang="en-GB" dirty="0"/>
          </a:p>
        </p:txBody>
      </p:sp>
      <p:sp>
        <p:nvSpPr>
          <p:cNvPr id="3" name="Content Placeholder 2"/>
          <p:cNvSpPr>
            <a:spLocks noGrp="1"/>
          </p:cNvSpPr>
          <p:nvPr>
            <p:ph idx="1"/>
          </p:nvPr>
        </p:nvSpPr>
        <p:spPr>
          <a:xfrm>
            <a:off x="611560" y="1628800"/>
            <a:ext cx="7920880" cy="4680520"/>
          </a:xfrm>
        </p:spPr>
        <p:txBody>
          <a:bodyPr>
            <a:normAutofit/>
          </a:bodyPr>
          <a:lstStyle/>
          <a:p>
            <a:r>
              <a:rPr lang="en-GB" dirty="0" smtClean="0"/>
              <a:t>France: while England’s traditional enemy, France had ties with the Lancastrians and had helped Henry gain the throne. Henry negotiated a one year truce which was then extended for a further 3 years </a:t>
            </a:r>
          </a:p>
          <a:p>
            <a:r>
              <a:rPr lang="en-GB" dirty="0" smtClean="0"/>
              <a:t>Scotland: In July 1486 Henry succeeded in persuading James III to sign a three year truce. This truce survived James III assassination in 1488.</a:t>
            </a:r>
          </a:p>
          <a:p>
            <a:r>
              <a:rPr lang="en-GB" dirty="0" smtClean="0"/>
              <a:t>Brittany : A long term treaty was signed in 1486 which was more of a commercial relationship</a:t>
            </a:r>
            <a:r>
              <a:rPr lang="en-GB" dirty="0" smtClean="0"/>
              <a:t>.</a:t>
            </a:r>
            <a:endParaRPr lang="en-GB" dirty="0"/>
          </a:p>
          <a:p>
            <a:endParaRPr lang="en-GB" dirty="0" smtClean="0"/>
          </a:p>
          <a:p>
            <a:r>
              <a:rPr lang="en-GB" dirty="0" smtClean="0">
                <a:solidFill>
                  <a:srgbClr val="FFFF00"/>
                </a:solidFill>
              </a:rPr>
              <a:t>Why are these sensible first steps?</a:t>
            </a:r>
            <a:endParaRPr lang="en-GB"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315200" cy="1154097"/>
          </a:xfrm>
        </p:spPr>
        <p:txBody>
          <a:bodyPr/>
          <a:lstStyle/>
          <a:p>
            <a:r>
              <a:rPr lang="en-GB" dirty="0" smtClean="0"/>
              <a:t>Brittany 1489 - 1492</a:t>
            </a:r>
            <a:endParaRPr lang="en-GB" dirty="0"/>
          </a:p>
        </p:txBody>
      </p:sp>
      <p:sp>
        <p:nvSpPr>
          <p:cNvPr id="3" name="Content Placeholder 2"/>
          <p:cNvSpPr>
            <a:spLocks noGrp="1"/>
          </p:cNvSpPr>
          <p:nvPr>
            <p:ph idx="1"/>
          </p:nvPr>
        </p:nvSpPr>
        <p:spPr>
          <a:xfrm>
            <a:off x="107504" y="1628800"/>
            <a:ext cx="5482952" cy="4565104"/>
          </a:xfrm>
        </p:spPr>
        <p:txBody>
          <a:bodyPr>
            <a:normAutofit/>
          </a:bodyPr>
          <a:lstStyle/>
          <a:p>
            <a:r>
              <a:rPr lang="en-GB" dirty="0" smtClean="0"/>
              <a:t>In 1488 Duke Francis of Brittany had died and left the 12 year old Anne as his heir.</a:t>
            </a:r>
          </a:p>
          <a:p>
            <a:r>
              <a:rPr lang="en-GB" dirty="0" smtClean="0"/>
              <a:t>The French King Charles VIII claimed custody of Anne.</a:t>
            </a:r>
          </a:p>
          <a:p>
            <a:pPr>
              <a:buNone/>
            </a:pPr>
            <a:endParaRPr lang="en-GB" dirty="0"/>
          </a:p>
        </p:txBody>
      </p:sp>
      <p:pic>
        <p:nvPicPr>
          <p:cNvPr id="4098" name="Picture 2" descr="http://www.ourinns.org/map/Brittany.gif"/>
          <p:cNvPicPr>
            <a:picLocks noChangeAspect="1" noChangeArrowheads="1"/>
          </p:cNvPicPr>
          <p:nvPr/>
        </p:nvPicPr>
        <p:blipFill>
          <a:blip r:embed="rId2" cstate="print"/>
          <a:srcRect/>
          <a:stretch>
            <a:fillRect/>
          </a:stretch>
        </p:blipFill>
        <p:spPr bwMode="auto">
          <a:xfrm>
            <a:off x="5299289" y="1772816"/>
            <a:ext cx="3751146" cy="2200673"/>
          </a:xfrm>
          <a:prstGeom prst="rect">
            <a:avLst/>
          </a:prstGeom>
          <a:noFill/>
        </p:spPr>
      </p:pic>
      <p:pic>
        <p:nvPicPr>
          <p:cNvPr id="4102" name="Picture 6" descr="http://cache3.asset-cache.net/xc/51244698.jpg?v=1&amp;c=IWSAsset&amp;k=2&amp;d=45B0EB3381F7834D9FC2908EF35E4476B36B3E69AD1B6AB6C4D0FC83CBAF8119"/>
          <p:cNvPicPr>
            <a:picLocks noChangeAspect="1" noChangeArrowheads="1"/>
          </p:cNvPicPr>
          <p:nvPr/>
        </p:nvPicPr>
        <p:blipFill>
          <a:blip r:embed="rId3" cstate="print"/>
          <a:srcRect/>
          <a:stretch>
            <a:fillRect/>
          </a:stretch>
        </p:blipFill>
        <p:spPr bwMode="auto">
          <a:xfrm>
            <a:off x="6588224" y="4221088"/>
            <a:ext cx="1862495" cy="234888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7315200" cy="1154097"/>
          </a:xfrm>
        </p:spPr>
        <p:txBody>
          <a:bodyPr>
            <a:normAutofit fontScale="90000"/>
          </a:bodyPr>
          <a:lstStyle/>
          <a:p>
            <a:r>
              <a:rPr lang="en-GB" dirty="0"/>
              <a:t>Why do you think Henry would not have wanted the French to have control of Brittany?</a:t>
            </a:r>
            <a:br>
              <a:rPr lang="en-GB" dirty="0"/>
            </a:br>
            <a:endParaRPr lang="en-GB" dirty="0"/>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700808"/>
            <a:ext cx="5774206" cy="5075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22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5013176"/>
            <a:ext cx="7315200" cy="1154097"/>
          </a:xfrm>
        </p:spPr>
        <p:txBody>
          <a:bodyPr/>
          <a:lstStyle/>
          <a:p>
            <a:endParaRPr lang="en-GB" dirty="0"/>
          </a:p>
        </p:txBody>
      </p:sp>
      <p:sp>
        <p:nvSpPr>
          <p:cNvPr id="3" name="Content Placeholder 2"/>
          <p:cNvSpPr>
            <a:spLocks noGrp="1"/>
          </p:cNvSpPr>
          <p:nvPr>
            <p:ph idx="1"/>
          </p:nvPr>
        </p:nvSpPr>
        <p:spPr>
          <a:xfrm>
            <a:off x="467544" y="496035"/>
            <a:ext cx="6120680" cy="1780837"/>
          </a:xfrm>
        </p:spPr>
        <p:txBody>
          <a:bodyPr>
            <a:normAutofit fontScale="92500" lnSpcReduction="10000"/>
          </a:bodyPr>
          <a:lstStyle/>
          <a:p>
            <a:r>
              <a:rPr lang="en-GB" dirty="0"/>
              <a:t>Henry with the support of Ferdinand of Spain and Maximilian, the Holy Roman emperor, sent 6000 men to support Brittany. Unfortunately  this was too little too late and when the Spanish troops withdrew so did Henry. Anne married Charles in 1491 spelling the end of Brittany's independence.</a:t>
            </a:r>
          </a:p>
          <a:p>
            <a:endParaRPr lang="en-GB" dirty="0"/>
          </a:p>
        </p:txBody>
      </p:sp>
      <p:pic>
        <p:nvPicPr>
          <p:cNvPr id="5" name="Picture 4"/>
          <p:cNvPicPr>
            <a:picLocks noChangeAspect="1"/>
          </p:cNvPicPr>
          <p:nvPr/>
        </p:nvPicPr>
        <p:blipFill>
          <a:blip r:embed="rId2"/>
          <a:stretch>
            <a:fillRect/>
          </a:stretch>
        </p:blipFill>
        <p:spPr>
          <a:xfrm>
            <a:off x="395536" y="3861048"/>
            <a:ext cx="4520952" cy="2834289"/>
          </a:xfrm>
          <a:prstGeom prst="rect">
            <a:avLst/>
          </a:prstGeom>
        </p:spPr>
      </p:pic>
      <p:pic>
        <p:nvPicPr>
          <p:cNvPr id="6" name="Picture 5"/>
          <p:cNvPicPr>
            <a:picLocks noChangeAspect="1"/>
          </p:cNvPicPr>
          <p:nvPr/>
        </p:nvPicPr>
        <p:blipFill>
          <a:blip r:embed="rId3"/>
          <a:stretch>
            <a:fillRect/>
          </a:stretch>
        </p:blipFill>
        <p:spPr>
          <a:xfrm>
            <a:off x="5148064" y="3749600"/>
            <a:ext cx="3733381" cy="2796642"/>
          </a:xfrm>
          <a:prstGeom prst="rect">
            <a:avLst/>
          </a:prstGeom>
        </p:spPr>
      </p:pic>
      <p:pic>
        <p:nvPicPr>
          <p:cNvPr id="7" name="Picture 6"/>
          <p:cNvPicPr>
            <a:picLocks noChangeAspect="1"/>
          </p:cNvPicPr>
          <p:nvPr/>
        </p:nvPicPr>
        <p:blipFill>
          <a:blip r:embed="rId4"/>
          <a:stretch>
            <a:fillRect/>
          </a:stretch>
        </p:blipFill>
        <p:spPr>
          <a:xfrm>
            <a:off x="7100681" y="128801"/>
            <a:ext cx="1755153" cy="3587532"/>
          </a:xfrm>
          <a:prstGeom prst="rect">
            <a:avLst/>
          </a:prstGeom>
        </p:spPr>
      </p:pic>
      <p:pic>
        <p:nvPicPr>
          <p:cNvPr id="8" name="Picture 7"/>
          <p:cNvPicPr>
            <a:picLocks noChangeAspect="1"/>
          </p:cNvPicPr>
          <p:nvPr/>
        </p:nvPicPr>
        <p:blipFill>
          <a:blip r:embed="rId5"/>
          <a:stretch>
            <a:fillRect/>
          </a:stretch>
        </p:blipFill>
        <p:spPr>
          <a:xfrm>
            <a:off x="931396" y="2206956"/>
            <a:ext cx="3960440" cy="1542644"/>
          </a:xfrm>
          <a:prstGeom prst="rect">
            <a:avLst/>
          </a:prstGeom>
        </p:spPr>
      </p:pic>
    </p:spTree>
    <p:extLst>
      <p:ext uri="{BB962C8B-B14F-4D97-AF65-F5344CB8AC3E}">
        <p14:creationId xmlns:p14="http://schemas.microsoft.com/office/powerpoint/2010/main" val="383064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76672"/>
            <a:ext cx="7315200" cy="1154097"/>
          </a:xfrm>
        </p:spPr>
        <p:txBody>
          <a:bodyPr>
            <a:normAutofit fontScale="90000"/>
          </a:bodyPr>
          <a:lstStyle/>
          <a:p>
            <a:r>
              <a:rPr lang="en-GB" dirty="0" smtClean="0"/>
              <a:t>France and the treaty of </a:t>
            </a:r>
            <a:r>
              <a:rPr lang="en-GB" dirty="0" err="1" smtClean="0"/>
              <a:t>Etaples</a:t>
            </a:r>
            <a:r>
              <a:rPr lang="en-GB" dirty="0" smtClean="0"/>
              <a:t> 1492</a:t>
            </a:r>
            <a:endParaRPr lang="en-GB" dirty="0"/>
          </a:p>
        </p:txBody>
      </p:sp>
      <p:sp>
        <p:nvSpPr>
          <p:cNvPr id="3" name="Content Placeholder 2"/>
          <p:cNvSpPr>
            <a:spLocks noGrp="1"/>
          </p:cNvSpPr>
          <p:nvPr>
            <p:ph idx="1"/>
          </p:nvPr>
        </p:nvSpPr>
        <p:spPr/>
        <p:txBody>
          <a:bodyPr>
            <a:normAutofit/>
          </a:bodyPr>
          <a:lstStyle/>
          <a:p>
            <a:r>
              <a:rPr lang="en-GB" dirty="0" smtClean="0"/>
              <a:t>Henrys intervention in Brittany had angered the French and in retaliation they supported </a:t>
            </a:r>
            <a:r>
              <a:rPr lang="en-GB" dirty="0" err="1" smtClean="0"/>
              <a:t>Warbeck’s</a:t>
            </a:r>
            <a:r>
              <a:rPr lang="en-GB" dirty="0" smtClean="0"/>
              <a:t> claim to the throne. Henry had to respond to this.</a:t>
            </a:r>
          </a:p>
          <a:p>
            <a:r>
              <a:rPr lang="en-GB" dirty="0" smtClean="0"/>
              <a:t>Henry did not want war and could not afford it but he had to convince the French he was serious.  He landed in Calais with an army of 26000 men hoping the French would back down. He timed this landing for November which some historians see as a signal to Charles that he was willing to negotiate</a:t>
            </a:r>
            <a:r>
              <a:rPr lang="en-GB" dirty="0" smtClean="0"/>
              <a:t>.</a:t>
            </a:r>
          </a:p>
          <a:p>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320</TotalTime>
  <Words>781</Words>
  <Application>Microsoft Office PowerPoint</Application>
  <PresentationFormat>On-screen Show (4:3)</PresentationFormat>
  <Paragraphs>66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Wingdings</vt:lpstr>
      <vt:lpstr>Perspective</vt:lpstr>
      <vt:lpstr>PowerPoint Presentation</vt:lpstr>
      <vt:lpstr>Foreign policy </vt:lpstr>
      <vt:lpstr>Henry VII’s foreign policy</vt:lpstr>
      <vt:lpstr>Henry’s motives</vt:lpstr>
      <vt:lpstr>1485 – 1488: First Steps</vt:lpstr>
      <vt:lpstr>Brittany 1489 - 1492</vt:lpstr>
      <vt:lpstr>Why do you think Henry would not have wanted the French to have control of Brittany? </vt:lpstr>
      <vt:lpstr>PowerPoint Presentation</vt:lpstr>
      <vt:lpstr>France and the treaty of Etaples 1492</vt:lpstr>
      <vt:lpstr>PowerPoint Presentation</vt:lpstr>
      <vt:lpstr>PowerPoint Presentation</vt:lpstr>
      <vt:lpstr>Read pages 3-4 – answer questions on page 5</vt:lpstr>
      <vt:lpstr>Spain</vt:lpstr>
      <vt:lpstr>PowerPoint Presentation</vt:lpstr>
      <vt:lpstr>Spain</vt:lpstr>
      <vt:lpstr>Spain</vt:lpstr>
      <vt:lpstr>Spain</vt:lpstr>
      <vt:lpstr>Timeline – add Spain and France to your timeline – remember to colour code</vt:lpstr>
      <vt:lpstr>Burgundy</vt:lpstr>
      <vt:lpstr>PowerPoint Presentation</vt:lpstr>
      <vt:lpstr>Scotland</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Henry VII’s foreign policy</dc:title>
  <dc:creator>axw</dc:creator>
  <cp:lastModifiedBy>Alex Winfrow</cp:lastModifiedBy>
  <cp:revision>26</cp:revision>
  <dcterms:created xsi:type="dcterms:W3CDTF">2011-02-07T10:48:15Z</dcterms:created>
  <dcterms:modified xsi:type="dcterms:W3CDTF">2016-02-23T08:47:36Z</dcterms:modified>
</cp:coreProperties>
</file>