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9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D5DC93-248B-4F5C-A326-962499FD92AB}"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270665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5DC93-248B-4F5C-A326-962499FD92AB}"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358590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5DC93-248B-4F5C-A326-962499FD92AB}"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229831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5DC93-248B-4F5C-A326-962499FD92AB}"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CA4D4-A4E3-47E9-9E54-89CF11AED976}"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459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5DC93-248B-4F5C-A326-962499FD92AB}"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4192167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9D5DC93-248B-4F5C-A326-962499FD92AB}" type="datetimeFigureOut">
              <a:rPr lang="en-GB" smtClean="0"/>
              <a:t>22/01/2016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63946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9D5DC93-248B-4F5C-A326-962499FD92AB}" type="datetimeFigureOut">
              <a:rPr lang="en-GB" smtClean="0"/>
              <a:t>22/01/2016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361970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5DC93-248B-4F5C-A326-962499FD92AB}"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294147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5DC93-248B-4F5C-A326-962499FD92AB}"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352499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5DC93-248B-4F5C-A326-962499FD92AB}"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130845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5DC93-248B-4F5C-A326-962499FD92AB}"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150292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D5DC93-248B-4F5C-A326-962499FD92AB}"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283469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D5DC93-248B-4F5C-A326-962499FD92AB}" type="datetimeFigureOut">
              <a:rPr lang="en-GB" smtClean="0"/>
              <a:t>22/01/2016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242570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D5DC93-248B-4F5C-A326-962499FD92AB}" type="datetimeFigureOut">
              <a:rPr lang="en-GB" smtClean="0"/>
              <a:t>22/01/2016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178149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5DC93-248B-4F5C-A326-962499FD92AB}" type="datetimeFigureOut">
              <a:rPr lang="en-GB" smtClean="0"/>
              <a:t>22/01/2016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26612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5DC93-248B-4F5C-A326-962499FD92AB}"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145219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5DC93-248B-4F5C-A326-962499FD92AB}"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CA4D4-A4E3-47E9-9E54-89CF11AED976}" type="slidenum">
              <a:rPr lang="en-GB" smtClean="0"/>
              <a:t>‹#›</a:t>
            </a:fld>
            <a:endParaRPr lang="en-GB"/>
          </a:p>
        </p:txBody>
      </p:sp>
    </p:spTree>
    <p:extLst>
      <p:ext uri="{BB962C8B-B14F-4D97-AF65-F5344CB8AC3E}">
        <p14:creationId xmlns:p14="http://schemas.microsoft.com/office/powerpoint/2010/main" val="177832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9D5DC93-248B-4F5C-A326-962499FD92AB}" type="datetimeFigureOut">
              <a:rPr lang="en-GB" smtClean="0"/>
              <a:t>22/01/2016</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80CA4D4-A4E3-47E9-9E54-89CF11AED976}" type="slidenum">
              <a:rPr lang="en-GB" smtClean="0"/>
              <a:t>‹#›</a:t>
            </a:fld>
            <a:endParaRPr lang="en-GB"/>
          </a:p>
        </p:txBody>
      </p:sp>
    </p:spTree>
    <p:extLst>
      <p:ext uri="{BB962C8B-B14F-4D97-AF65-F5344CB8AC3E}">
        <p14:creationId xmlns:p14="http://schemas.microsoft.com/office/powerpoint/2010/main" val="37897373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Recap – finances. What happened with each of these – were they successful?</a:t>
            </a:r>
            <a:endParaRPr lang="en-GB" dirty="0"/>
          </a:p>
        </p:txBody>
      </p:sp>
      <p:sp>
        <p:nvSpPr>
          <p:cNvPr id="3" name="Content Placeholder 2"/>
          <p:cNvSpPr>
            <a:spLocks noGrp="1"/>
          </p:cNvSpPr>
          <p:nvPr>
            <p:ph idx="1"/>
          </p:nvPr>
        </p:nvSpPr>
        <p:spPr>
          <a:xfrm>
            <a:off x="838200" y="1825625"/>
            <a:ext cx="5636741" cy="4351338"/>
          </a:xfrm>
        </p:spPr>
        <p:txBody>
          <a:bodyPr>
            <a:normAutofit lnSpcReduction="10000"/>
          </a:bodyPr>
          <a:lstStyle/>
          <a:p>
            <a:pPr marL="228600" lvl="1">
              <a:spcBef>
                <a:spcPts val="1000"/>
              </a:spcBef>
            </a:pPr>
            <a:r>
              <a:rPr lang="en-GB" dirty="0"/>
              <a:t>Changes to management of crown lands</a:t>
            </a:r>
          </a:p>
          <a:p>
            <a:endParaRPr lang="en-GB" dirty="0" smtClean="0"/>
          </a:p>
          <a:p>
            <a:pPr marL="228600" lvl="1">
              <a:spcBef>
                <a:spcPts val="1000"/>
              </a:spcBef>
            </a:pPr>
            <a:r>
              <a:rPr lang="en-GB" dirty="0"/>
              <a:t>Changes to management of customs revenue</a:t>
            </a:r>
          </a:p>
          <a:p>
            <a:endParaRPr lang="en-GB" dirty="0" smtClean="0"/>
          </a:p>
          <a:p>
            <a:pPr marL="228600" lvl="1">
              <a:spcBef>
                <a:spcPts val="1000"/>
              </a:spcBef>
            </a:pPr>
            <a:r>
              <a:rPr lang="en-GB" dirty="0"/>
              <a:t>The King’s Prerogative rights (as well </a:t>
            </a:r>
            <a:r>
              <a:rPr lang="en-GB" dirty="0" smtClean="0"/>
              <a:t>as his extraordinary rights) </a:t>
            </a:r>
          </a:p>
          <a:p>
            <a:pPr marL="228600" lvl="1">
              <a:spcBef>
                <a:spcPts val="1000"/>
              </a:spcBef>
            </a:pPr>
            <a:endParaRPr lang="en-GB" dirty="0"/>
          </a:p>
          <a:p>
            <a:pPr marL="228600" lvl="1">
              <a:spcBef>
                <a:spcPts val="1000"/>
              </a:spcBef>
            </a:pPr>
            <a:endParaRPr lang="en-GB" dirty="0" smtClean="0"/>
          </a:p>
          <a:p>
            <a:pPr marL="228600" lvl="1">
              <a:spcBef>
                <a:spcPts val="1000"/>
              </a:spcBef>
            </a:pPr>
            <a:endParaRPr lang="en-GB" dirty="0"/>
          </a:p>
          <a:p>
            <a:pPr marL="0" lvl="1" indent="0">
              <a:spcBef>
                <a:spcPts val="1000"/>
              </a:spcBef>
              <a:buNone/>
            </a:pPr>
            <a:r>
              <a:rPr lang="en-GB" dirty="0" smtClean="0"/>
              <a:t>Which of the reforms was most important?</a:t>
            </a:r>
            <a:endParaRPr lang="en-GB" dirty="0"/>
          </a:p>
          <a:p>
            <a:endParaRPr lang="en-GB" dirty="0"/>
          </a:p>
        </p:txBody>
      </p:sp>
      <p:pic>
        <p:nvPicPr>
          <p:cNvPr id="1026" name="Picture 2" descr="http://www.kcl.ac.uk/departmentalimages/student-advice/moneydoctors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975" y="2254808"/>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5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44" y="300681"/>
            <a:ext cx="10353762" cy="970450"/>
          </a:xfrm>
        </p:spPr>
        <p:txBody>
          <a:bodyPr/>
          <a:lstStyle/>
          <a:p>
            <a:r>
              <a:rPr lang="en-GB" dirty="0" smtClean="0"/>
              <a:t>Burgundy after 1475</a:t>
            </a:r>
            <a:endParaRPr lang="en-GB" dirty="0"/>
          </a:p>
        </p:txBody>
      </p:sp>
      <p:sp>
        <p:nvSpPr>
          <p:cNvPr id="3" name="Content Placeholder 2"/>
          <p:cNvSpPr>
            <a:spLocks noGrp="1"/>
          </p:cNvSpPr>
          <p:nvPr>
            <p:ph idx="1"/>
          </p:nvPr>
        </p:nvSpPr>
        <p:spPr>
          <a:xfrm>
            <a:off x="913795" y="1732449"/>
            <a:ext cx="3435783" cy="4272935"/>
          </a:xfrm>
        </p:spPr>
        <p:txBody>
          <a:bodyPr/>
          <a:lstStyle/>
          <a:p>
            <a:r>
              <a:rPr lang="en-GB" dirty="0" smtClean="0"/>
              <a:t>In 1477 Charles the Bold of Burgundy died. </a:t>
            </a:r>
          </a:p>
          <a:p>
            <a:r>
              <a:rPr lang="en-GB" dirty="0" smtClean="0"/>
              <a:t>This left a vulnerable situation in Burgundy which Louis took advantage of. In 1482 the two countries signed the Treaty of Arras and Louis stopped paying the Pension to Edward as he no longer feared an Anglo-Burgundian move against him.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893" y="1360494"/>
            <a:ext cx="3905940" cy="5396808"/>
          </a:xfrm>
          <a:prstGeom prst="rect">
            <a:avLst/>
          </a:prstGeom>
        </p:spPr>
      </p:pic>
    </p:spTree>
    <p:extLst>
      <p:ext uri="{BB962C8B-B14F-4D97-AF65-F5344CB8AC3E}">
        <p14:creationId xmlns:p14="http://schemas.microsoft.com/office/powerpoint/2010/main" val="239741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Scotland</a:t>
            </a:r>
            <a:endParaRPr lang="en-GB" dirty="0"/>
          </a:p>
        </p:txBody>
      </p:sp>
      <p:sp>
        <p:nvSpPr>
          <p:cNvPr id="3" name="Content Placeholder 2"/>
          <p:cNvSpPr>
            <a:spLocks noGrp="1"/>
          </p:cNvSpPr>
          <p:nvPr>
            <p:ph idx="1"/>
          </p:nvPr>
        </p:nvSpPr>
        <p:spPr>
          <a:xfrm>
            <a:off x="913795" y="1732449"/>
            <a:ext cx="5622929" cy="4730135"/>
          </a:xfrm>
        </p:spPr>
        <p:txBody>
          <a:bodyPr>
            <a:normAutofit/>
          </a:bodyPr>
          <a:lstStyle/>
          <a:p>
            <a:r>
              <a:rPr lang="en-GB" sz="2400" dirty="0" smtClean="0"/>
              <a:t>In 1480 the Scots had started to raid England again stirred up by Louis.</a:t>
            </a:r>
          </a:p>
          <a:p>
            <a:r>
              <a:rPr lang="en-GB" sz="2400" dirty="0" smtClean="0"/>
              <a:t>The Duke of Gloucester retaliated for this and attacked Scotland in 1482.  He captured the James III and Edinburgh but eventually had to withdraw due to a lack of support. </a:t>
            </a:r>
          </a:p>
          <a:p>
            <a:r>
              <a:rPr lang="en-GB" sz="2400" dirty="0" smtClean="0"/>
              <a:t>Nevertheless he recaptured Berwick upon Tweed from the Scots on his way back south. </a:t>
            </a:r>
          </a:p>
          <a:p>
            <a:endParaRPr lang="en-GB" sz="2400" dirty="0"/>
          </a:p>
        </p:txBody>
      </p:sp>
      <p:pic>
        <p:nvPicPr>
          <p:cNvPr id="4" name="Picture 3"/>
          <p:cNvPicPr>
            <a:picLocks noChangeAspect="1"/>
          </p:cNvPicPr>
          <p:nvPr/>
        </p:nvPicPr>
        <p:blipFill>
          <a:blip r:embed="rId2"/>
          <a:stretch>
            <a:fillRect/>
          </a:stretch>
        </p:blipFill>
        <p:spPr>
          <a:xfrm>
            <a:off x="6776136" y="1474101"/>
            <a:ext cx="4382015" cy="5279536"/>
          </a:xfrm>
          <a:prstGeom prst="rect">
            <a:avLst/>
          </a:prstGeom>
        </p:spPr>
      </p:pic>
    </p:spTree>
    <p:extLst>
      <p:ext uri="{BB962C8B-B14F-4D97-AF65-F5344CB8AC3E}">
        <p14:creationId xmlns:p14="http://schemas.microsoft.com/office/powerpoint/2010/main" val="150677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and order</a:t>
            </a:r>
            <a:endParaRPr lang="en-GB" dirty="0"/>
          </a:p>
        </p:txBody>
      </p:sp>
      <p:sp>
        <p:nvSpPr>
          <p:cNvPr id="3" name="Content Placeholder 2"/>
          <p:cNvSpPr>
            <a:spLocks noGrp="1"/>
          </p:cNvSpPr>
          <p:nvPr>
            <p:ph idx="1"/>
          </p:nvPr>
        </p:nvSpPr>
        <p:spPr>
          <a:xfrm>
            <a:off x="838200" y="1825625"/>
            <a:ext cx="5513173" cy="4351338"/>
          </a:xfrm>
        </p:spPr>
        <p:txBody>
          <a:bodyPr>
            <a:normAutofit/>
          </a:bodyPr>
          <a:lstStyle/>
          <a:p>
            <a:r>
              <a:rPr lang="en-GB" dirty="0" smtClean="0"/>
              <a:t>What was the situation under Henry VI with regards to law and order?</a:t>
            </a:r>
          </a:p>
          <a:p>
            <a:endParaRPr lang="en-GB" dirty="0"/>
          </a:p>
          <a:p>
            <a:r>
              <a:rPr lang="en-GB" dirty="0" smtClean="0"/>
              <a:t>What other factors might have had a negative impact on law and order in the UK during the Wars of the Roses?</a:t>
            </a:r>
          </a:p>
          <a:p>
            <a:endParaRPr lang="en-GB" dirty="0"/>
          </a:p>
          <a:p>
            <a:r>
              <a:rPr lang="en-GB" dirty="0" smtClean="0"/>
              <a:t>Why was it important that Edward IV fix this?</a:t>
            </a:r>
            <a:endParaRPr lang="en-GB" dirty="0"/>
          </a:p>
        </p:txBody>
      </p:sp>
      <p:pic>
        <p:nvPicPr>
          <p:cNvPr id="2050" name="Picture 2" descr="https://upload.wikimedia.org/wikipedia/commons/7/7e/Choosing_the_Red_and_White_Ro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958" y="1690688"/>
            <a:ext cx="3262563" cy="321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6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and order under Edward IV</a:t>
            </a:r>
            <a:endParaRPr lang="en-GB" dirty="0"/>
          </a:p>
        </p:txBody>
      </p:sp>
      <p:sp>
        <p:nvSpPr>
          <p:cNvPr id="3" name="Content Placeholder 2"/>
          <p:cNvSpPr>
            <a:spLocks noGrp="1"/>
          </p:cNvSpPr>
          <p:nvPr>
            <p:ph idx="1"/>
          </p:nvPr>
        </p:nvSpPr>
        <p:spPr>
          <a:xfrm>
            <a:off x="838200" y="1825625"/>
            <a:ext cx="4425778" cy="4351338"/>
          </a:xfrm>
        </p:spPr>
        <p:txBody>
          <a:bodyPr/>
          <a:lstStyle/>
          <a:p>
            <a:r>
              <a:rPr lang="en-GB" dirty="0" smtClean="0"/>
              <a:t>Read pages 108-110 </a:t>
            </a:r>
          </a:p>
          <a:p>
            <a:r>
              <a:rPr lang="en-GB" dirty="0" smtClean="0"/>
              <a:t>Create an argument for the side you have been assigned, that Edward either did or didn’t improve law and order in England</a:t>
            </a:r>
          </a:p>
          <a:p>
            <a:r>
              <a:rPr lang="en-GB" dirty="0" smtClean="0"/>
              <a:t>You will be matched up with someone from the other side, so be ready to describe to them your view </a:t>
            </a:r>
            <a:endParaRPr lang="en-GB" dirty="0"/>
          </a:p>
        </p:txBody>
      </p:sp>
      <p:pic>
        <p:nvPicPr>
          <p:cNvPr id="4" name="Picture 2" descr="https://upload.wikimedia.org/wikipedia/commons/7/7e/Choosing_the_Red_and_White_Ro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958" y="1690688"/>
            <a:ext cx="3262563" cy="321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6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Read the sources on page 25 and 26 of your booklet and </a:t>
            </a:r>
            <a:r>
              <a:rPr lang="en-GB" smtClean="0"/>
              <a:t>answer questions on page 26</a:t>
            </a:r>
            <a:endParaRPr lang="en-GB" dirty="0"/>
          </a:p>
        </p:txBody>
      </p:sp>
    </p:spTree>
    <p:extLst>
      <p:ext uri="{BB962C8B-B14F-4D97-AF65-F5344CB8AC3E}">
        <p14:creationId xmlns:p14="http://schemas.microsoft.com/office/powerpoint/2010/main" val="240589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Policy</a:t>
            </a:r>
            <a:endParaRPr lang="en-GB" dirty="0"/>
          </a:p>
        </p:txBody>
      </p:sp>
      <p:sp>
        <p:nvSpPr>
          <p:cNvPr id="3" name="Content Placeholder 2"/>
          <p:cNvSpPr>
            <a:spLocks noGrp="1"/>
          </p:cNvSpPr>
          <p:nvPr>
            <p:ph idx="1"/>
          </p:nvPr>
        </p:nvSpPr>
        <p:spPr>
          <a:xfrm>
            <a:off x="282147" y="609600"/>
            <a:ext cx="3313670" cy="5729416"/>
          </a:xfrm>
        </p:spPr>
        <p:txBody>
          <a:bodyPr>
            <a:noAutofit/>
          </a:bodyPr>
          <a:lstStyle/>
          <a:p>
            <a:r>
              <a:rPr lang="en-GB" sz="2800" dirty="0" smtClean="0"/>
              <a:t>When Edward became king in 1461 what would his immediate priorities for foreign policy have been? Discuss in pairs for 2 minutes.</a:t>
            </a:r>
          </a:p>
          <a:p>
            <a:r>
              <a:rPr lang="en-GB" sz="2800" dirty="0" smtClean="0"/>
              <a:t>Which countries should he have been particularly interested in? </a:t>
            </a:r>
          </a:p>
        </p:txBody>
      </p:sp>
      <p:pic>
        <p:nvPicPr>
          <p:cNvPr id="4" name="Picture 3"/>
          <p:cNvPicPr>
            <a:picLocks noChangeAspect="1"/>
          </p:cNvPicPr>
          <p:nvPr/>
        </p:nvPicPr>
        <p:blipFill>
          <a:blip r:embed="rId2"/>
          <a:stretch>
            <a:fillRect/>
          </a:stretch>
        </p:blipFill>
        <p:spPr>
          <a:xfrm>
            <a:off x="4074641" y="35783"/>
            <a:ext cx="8041598" cy="6550368"/>
          </a:xfrm>
          <a:prstGeom prst="rect">
            <a:avLst/>
          </a:prstGeom>
        </p:spPr>
      </p:pic>
    </p:spTree>
    <p:extLst>
      <p:ext uri="{BB962C8B-B14F-4D97-AF65-F5344CB8AC3E}">
        <p14:creationId xmlns:p14="http://schemas.microsoft.com/office/powerpoint/2010/main" val="13410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Problems France and Scotland</a:t>
            </a:r>
            <a:endParaRPr lang="en-GB" dirty="0"/>
          </a:p>
        </p:txBody>
      </p:sp>
      <p:sp>
        <p:nvSpPr>
          <p:cNvPr id="3" name="Content Placeholder 2"/>
          <p:cNvSpPr>
            <a:spLocks noGrp="1"/>
          </p:cNvSpPr>
          <p:nvPr>
            <p:ph idx="1"/>
          </p:nvPr>
        </p:nvSpPr>
        <p:spPr>
          <a:xfrm>
            <a:off x="913795" y="1732450"/>
            <a:ext cx="3868270" cy="3964016"/>
          </a:xfrm>
        </p:spPr>
        <p:txBody>
          <a:bodyPr>
            <a:normAutofit fontScale="92500" lnSpcReduction="10000"/>
          </a:bodyPr>
          <a:lstStyle/>
          <a:p>
            <a:r>
              <a:rPr lang="en-GB" dirty="0" smtClean="0"/>
              <a:t>Scotland and France were generally aligned in their dislike of England</a:t>
            </a:r>
          </a:p>
          <a:p>
            <a:r>
              <a:rPr lang="en-GB" dirty="0" smtClean="0"/>
              <a:t>In the early 1460s the Scots half-heartedly supported Henry and Margaret. They supported </a:t>
            </a:r>
            <a:r>
              <a:rPr lang="en-GB" dirty="0" err="1" smtClean="0"/>
              <a:t>Margarets</a:t>
            </a:r>
            <a:r>
              <a:rPr lang="en-GB" dirty="0" smtClean="0"/>
              <a:t> attempted invasion of 1463 but fled alongside her army when confronted by the Earl of Warwick’s forces.</a:t>
            </a:r>
          </a:p>
          <a:p>
            <a:r>
              <a:rPr lang="en-GB" dirty="0" smtClean="0"/>
              <a:t>By the end of 1463 Louis and the Scots had abandoned action against England </a:t>
            </a:r>
            <a:endParaRPr lang="en-GB" dirty="0"/>
          </a:p>
        </p:txBody>
      </p:sp>
      <p:pic>
        <p:nvPicPr>
          <p:cNvPr id="4" name="Picture 3"/>
          <p:cNvPicPr>
            <a:picLocks noChangeAspect="1"/>
          </p:cNvPicPr>
          <p:nvPr/>
        </p:nvPicPr>
        <p:blipFill>
          <a:blip r:embed="rId2"/>
          <a:stretch>
            <a:fillRect/>
          </a:stretch>
        </p:blipFill>
        <p:spPr>
          <a:xfrm>
            <a:off x="6084931" y="1580050"/>
            <a:ext cx="4566594" cy="5139978"/>
          </a:xfrm>
          <a:prstGeom prst="rect">
            <a:avLst/>
          </a:prstGeom>
        </p:spPr>
      </p:pic>
    </p:spTree>
    <p:extLst>
      <p:ext uri="{BB962C8B-B14F-4D97-AF65-F5344CB8AC3E}">
        <p14:creationId xmlns:p14="http://schemas.microsoft.com/office/powerpoint/2010/main" val="375271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alliances</a:t>
            </a:r>
            <a:endParaRPr lang="en-GB" dirty="0"/>
          </a:p>
        </p:txBody>
      </p:sp>
      <p:sp>
        <p:nvSpPr>
          <p:cNvPr id="3" name="Content Placeholder 2"/>
          <p:cNvSpPr>
            <a:spLocks noGrp="1"/>
          </p:cNvSpPr>
          <p:nvPr>
            <p:ph idx="1"/>
          </p:nvPr>
        </p:nvSpPr>
        <p:spPr>
          <a:xfrm>
            <a:off x="913795" y="1732449"/>
            <a:ext cx="5524075" cy="4470643"/>
          </a:xfrm>
        </p:spPr>
        <p:txBody>
          <a:bodyPr/>
          <a:lstStyle/>
          <a:p>
            <a:r>
              <a:rPr lang="en-GB" dirty="0" smtClean="0"/>
              <a:t>Warwick was negotiating a French match for Edward by 1464 but this was dashed by his marriage to Elizabeth Woodville.</a:t>
            </a:r>
          </a:p>
          <a:p>
            <a:r>
              <a:rPr lang="en-GB" dirty="0" smtClean="0"/>
              <a:t>As Edwards security on the throne grew so too did the willingness of others to make treaties with him. Treaties were made with Castile, Aragon, Denmark, Naples and the Holy Roman Empire.</a:t>
            </a:r>
          </a:p>
          <a:p>
            <a:endParaRPr lang="en-GB" dirty="0"/>
          </a:p>
          <a:p>
            <a:r>
              <a:rPr lang="en-GB" dirty="0" smtClean="0"/>
              <a:t>Mark these on your map. How does this link to French hostility. </a:t>
            </a:r>
            <a:endParaRPr lang="en-GB" dirty="0"/>
          </a:p>
        </p:txBody>
      </p:sp>
      <p:pic>
        <p:nvPicPr>
          <p:cNvPr id="4" name="Picture 3"/>
          <p:cNvPicPr>
            <a:picLocks noChangeAspect="1"/>
          </p:cNvPicPr>
          <p:nvPr/>
        </p:nvPicPr>
        <p:blipFill>
          <a:blip r:embed="rId2"/>
          <a:stretch>
            <a:fillRect/>
          </a:stretch>
        </p:blipFill>
        <p:spPr>
          <a:xfrm>
            <a:off x="6960847" y="1580050"/>
            <a:ext cx="4197304" cy="5101148"/>
          </a:xfrm>
          <a:prstGeom prst="rect">
            <a:avLst/>
          </a:prstGeom>
        </p:spPr>
      </p:pic>
    </p:spTree>
    <p:extLst>
      <p:ext uri="{BB962C8B-B14F-4D97-AF65-F5344CB8AC3E}">
        <p14:creationId xmlns:p14="http://schemas.microsoft.com/office/powerpoint/2010/main" val="193218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From 1466 – 67 Both France and Burgundy were trying to ally with England against each other.</a:t>
            </a:r>
            <a:endParaRPr lang="en-GB" dirty="0"/>
          </a:p>
        </p:txBody>
      </p:sp>
      <p:sp>
        <p:nvSpPr>
          <p:cNvPr id="3" name="Content Placeholder 2"/>
          <p:cNvSpPr>
            <a:spLocks noGrp="1"/>
          </p:cNvSpPr>
          <p:nvPr>
            <p:ph idx="1"/>
          </p:nvPr>
        </p:nvSpPr>
        <p:spPr>
          <a:xfrm>
            <a:off x="6264876" y="2113005"/>
            <a:ext cx="5063860" cy="3702909"/>
          </a:xfrm>
        </p:spPr>
        <p:txBody>
          <a:bodyPr>
            <a:noAutofit/>
          </a:bodyPr>
          <a:lstStyle/>
          <a:p>
            <a:r>
              <a:rPr lang="en-GB" dirty="0" smtClean="0"/>
              <a:t>Warwick favoured France but Edward chose Burgundy due to the trade links and traditional alliance with the country. The following year Edwards sister Margaret married the Duke of Burgundy Charles the Bold.</a:t>
            </a:r>
          </a:p>
          <a:p>
            <a:r>
              <a:rPr lang="en-GB" dirty="0" smtClean="0"/>
              <a:t>The counter side to this was French anger. They supported an attack by Jasper Tudor in </a:t>
            </a:r>
            <a:r>
              <a:rPr lang="en-GB" dirty="0"/>
              <a:t>W</a:t>
            </a:r>
            <a:r>
              <a:rPr lang="en-GB" dirty="0" smtClean="0"/>
              <a:t>est Wales. This was dealt with by Edward’s supporters</a:t>
            </a:r>
          </a:p>
          <a:p>
            <a:r>
              <a:rPr lang="en-GB" dirty="0" smtClean="0"/>
              <a:t>Far more dangerously though Louis then brought Margaret and Warwick together and played a role in the </a:t>
            </a:r>
            <a:r>
              <a:rPr lang="en-GB" dirty="0" err="1" smtClean="0"/>
              <a:t>readeption</a:t>
            </a:r>
            <a:r>
              <a:rPr lang="en-GB" dirty="0" smtClean="0"/>
              <a:t>.</a:t>
            </a:r>
          </a:p>
          <a:p>
            <a:endParaRPr lang="en-GB" dirty="0"/>
          </a:p>
        </p:txBody>
      </p:sp>
      <p:pic>
        <p:nvPicPr>
          <p:cNvPr id="4" name="Picture 3"/>
          <p:cNvPicPr>
            <a:picLocks noChangeAspect="1"/>
          </p:cNvPicPr>
          <p:nvPr/>
        </p:nvPicPr>
        <p:blipFill>
          <a:blip r:embed="rId2"/>
          <a:stretch>
            <a:fillRect/>
          </a:stretch>
        </p:blipFill>
        <p:spPr>
          <a:xfrm>
            <a:off x="3225114" y="1952366"/>
            <a:ext cx="3039762" cy="4619980"/>
          </a:xfrm>
          <a:prstGeom prst="rect">
            <a:avLst/>
          </a:prstGeom>
        </p:spPr>
      </p:pic>
      <p:pic>
        <p:nvPicPr>
          <p:cNvPr id="5" name="Picture 4"/>
          <p:cNvPicPr>
            <a:picLocks noChangeAspect="1"/>
          </p:cNvPicPr>
          <p:nvPr/>
        </p:nvPicPr>
        <p:blipFill>
          <a:blip r:embed="rId3"/>
          <a:stretch>
            <a:fillRect/>
          </a:stretch>
        </p:blipFill>
        <p:spPr>
          <a:xfrm>
            <a:off x="123568" y="1952366"/>
            <a:ext cx="2955137" cy="4590582"/>
          </a:xfrm>
          <a:prstGeom prst="rect">
            <a:avLst/>
          </a:prstGeom>
        </p:spPr>
      </p:pic>
    </p:spTree>
    <p:extLst>
      <p:ext uri="{BB962C8B-B14F-4D97-AF65-F5344CB8AC3E}">
        <p14:creationId xmlns:p14="http://schemas.microsoft.com/office/powerpoint/2010/main" val="223391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1471 – 1483 Foreign Policy in Edward’s Second Reign</a:t>
            </a:r>
            <a:endParaRPr lang="en-GB" dirty="0"/>
          </a:p>
        </p:txBody>
      </p:sp>
      <p:sp>
        <p:nvSpPr>
          <p:cNvPr id="3" name="Content Placeholder 2"/>
          <p:cNvSpPr>
            <a:spLocks noGrp="1"/>
          </p:cNvSpPr>
          <p:nvPr>
            <p:ph idx="1"/>
          </p:nvPr>
        </p:nvSpPr>
        <p:spPr>
          <a:xfrm>
            <a:off x="913795" y="1732449"/>
            <a:ext cx="3176291" cy="4408859"/>
          </a:xfrm>
        </p:spPr>
        <p:txBody>
          <a:bodyPr>
            <a:noAutofit/>
          </a:bodyPr>
          <a:lstStyle/>
          <a:p>
            <a:r>
              <a:rPr lang="en-GB" dirty="0" smtClean="0"/>
              <a:t>In his second reign Edward was more aggressively anti-French.</a:t>
            </a:r>
            <a:endParaRPr lang="en-GB" dirty="0"/>
          </a:p>
          <a:p>
            <a:r>
              <a:rPr lang="en-GB" dirty="0" smtClean="0"/>
              <a:t>Read pages 111 and 113</a:t>
            </a:r>
          </a:p>
          <a:p>
            <a:endParaRPr lang="en-GB" dirty="0"/>
          </a:p>
          <a:p>
            <a:r>
              <a:rPr lang="en-GB" dirty="0" smtClean="0"/>
              <a:t>In pairs write a speech from either the point of view of Edward or Louis saying why the Treaty of </a:t>
            </a:r>
            <a:r>
              <a:rPr lang="en-GB" dirty="0" err="1" smtClean="0"/>
              <a:t>Picquigny</a:t>
            </a:r>
            <a:r>
              <a:rPr lang="en-GB" dirty="0" smtClean="0"/>
              <a:t> has been a success for your side. </a:t>
            </a:r>
            <a:endParaRPr lang="en-GB" dirty="0"/>
          </a:p>
        </p:txBody>
      </p:sp>
      <p:pic>
        <p:nvPicPr>
          <p:cNvPr id="5" name="Picture 4"/>
          <p:cNvPicPr>
            <a:picLocks noChangeAspect="1"/>
          </p:cNvPicPr>
          <p:nvPr/>
        </p:nvPicPr>
        <p:blipFill>
          <a:blip r:embed="rId2"/>
          <a:stretch>
            <a:fillRect/>
          </a:stretch>
        </p:blipFill>
        <p:spPr>
          <a:xfrm>
            <a:off x="4337220" y="1732449"/>
            <a:ext cx="7897007" cy="3902232"/>
          </a:xfrm>
          <a:prstGeom prst="rect">
            <a:avLst/>
          </a:prstGeom>
        </p:spPr>
      </p:pic>
    </p:spTree>
    <p:extLst>
      <p:ext uri="{BB962C8B-B14F-4D97-AF65-F5344CB8AC3E}">
        <p14:creationId xmlns:p14="http://schemas.microsoft.com/office/powerpoint/2010/main" val="1795345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77</TotalTime>
  <Words>609</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Calisto MT</vt:lpstr>
      <vt:lpstr>Trebuchet MS</vt:lpstr>
      <vt:lpstr>Wingdings 2</vt:lpstr>
      <vt:lpstr>Slate</vt:lpstr>
      <vt:lpstr>Recap – finances. What happened with each of these – were they successful?</vt:lpstr>
      <vt:lpstr>Law and order</vt:lpstr>
      <vt:lpstr>Law and order under Edward IV</vt:lpstr>
      <vt:lpstr>Homework</vt:lpstr>
      <vt:lpstr>Foreign Policy</vt:lpstr>
      <vt:lpstr>The Problems France and Scotland</vt:lpstr>
      <vt:lpstr>Foreign alliances</vt:lpstr>
      <vt:lpstr>From 1466 – 67 Both France and Burgundy were trying to ally with England against each other.</vt:lpstr>
      <vt:lpstr>1471 – 1483 Foreign Policy in Edward’s Second Reign</vt:lpstr>
      <vt:lpstr>Burgundy after 1475</vt:lpstr>
      <vt:lpstr>Scotland</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 finances. What happened with each of these – were they successful?</dc:title>
  <dc:creator>Laurie Huggett-Wilde</dc:creator>
  <cp:lastModifiedBy>Alex Winfrow</cp:lastModifiedBy>
  <cp:revision>13</cp:revision>
  <dcterms:created xsi:type="dcterms:W3CDTF">2015-12-02T07:38:08Z</dcterms:created>
  <dcterms:modified xsi:type="dcterms:W3CDTF">2016-01-22T10:05:38Z</dcterms:modified>
</cp:coreProperties>
</file>