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3" r:id="rId6"/>
    <p:sldId id="260" r:id="rId7"/>
    <p:sldId id="261" r:id="rId8"/>
    <p:sldId id="262" r:id="rId9"/>
    <p:sldId id="265" r:id="rId10"/>
    <p:sldId id="266" r:id="rId11"/>
    <p:sldId id="267" r:id="rId12"/>
    <p:sldId id="264"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08"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B70D91-CC61-44BC-88D4-B931DF35A002}" type="datetimeFigureOut">
              <a:rPr lang="en-US" smtClean="0"/>
              <a:pPr/>
              <a:t>1/22/2016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4B190C-A382-47D1-A68A-B606D12ADE99}" type="slidenum">
              <a:rPr lang="en-GB" smtClean="0"/>
              <a:pPr/>
              <a:t>‹#›</a:t>
            </a:fld>
            <a:endParaRPr lang="en-GB"/>
          </a:p>
        </p:txBody>
      </p:sp>
    </p:spTree>
    <p:extLst>
      <p:ext uri="{BB962C8B-B14F-4D97-AF65-F5344CB8AC3E}">
        <p14:creationId xmlns:p14="http://schemas.microsoft.com/office/powerpoint/2010/main" val="16297630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744B190C-A382-47D1-A68A-B606D12ADE99}" type="slidenum">
              <a:rPr lang="en-GB" smtClean="0"/>
              <a:pPr/>
              <a:t>4</a:t>
            </a:fld>
            <a:endParaRPr lang="en-GB"/>
          </a:p>
        </p:txBody>
      </p:sp>
    </p:spTree>
    <p:extLst>
      <p:ext uri="{BB962C8B-B14F-4D97-AF65-F5344CB8AC3E}">
        <p14:creationId xmlns:p14="http://schemas.microsoft.com/office/powerpoint/2010/main" val="34538119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88FD2F0-8905-485E-82FD-4878897B969B}" type="datetimeFigureOut">
              <a:rPr lang="en-US" smtClean="0"/>
              <a:pPr/>
              <a:t>1/22/2016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7D84AB-8ECE-4974-B6DF-A8674E98E4D9}"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88FD2F0-8905-485E-82FD-4878897B969B}" type="datetimeFigureOut">
              <a:rPr lang="en-US" smtClean="0"/>
              <a:pPr/>
              <a:t>1/22/2016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7D84AB-8ECE-4974-B6DF-A8674E98E4D9}"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88FD2F0-8905-485E-82FD-4878897B969B}" type="datetimeFigureOut">
              <a:rPr lang="en-US" smtClean="0"/>
              <a:pPr/>
              <a:t>1/22/2016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7D84AB-8ECE-4974-B6DF-A8674E98E4D9}"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88FD2F0-8905-485E-82FD-4878897B969B}" type="datetimeFigureOut">
              <a:rPr lang="en-US" smtClean="0"/>
              <a:pPr/>
              <a:t>1/22/2016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7D84AB-8ECE-4974-B6DF-A8674E98E4D9}"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8FD2F0-8905-485E-82FD-4878897B969B}" type="datetimeFigureOut">
              <a:rPr lang="en-US" smtClean="0"/>
              <a:pPr/>
              <a:t>1/22/2016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7D84AB-8ECE-4974-B6DF-A8674E98E4D9}"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88FD2F0-8905-485E-82FD-4878897B969B}" type="datetimeFigureOut">
              <a:rPr lang="en-US" smtClean="0"/>
              <a:pPr/>
              <a:t>1/22/2016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7D84AB-8ECE-4974-B6DF-A8674E98E4D9}"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88FD2F0-8905-485E-82FD-4878897B969B}" type="datetimeFigureOut">
              <a:rPr lang="en-US" smtClean="0"/>
              <a:pPr/>
              <a:t>1/22/2016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47D84AB-8ECE-4974-B6DF-A8674E98E4D9}"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88FD2F0-8905-485E-82FD-4878897B969B}" type="datetimeFigureOut">
              <a:rPr lang="en-US" smtClean="0"/>
              <a:pPr/>
              <a:t>1/22/2016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47D84AB-8ECE-4974-B6DF-A8674E98E4D9}"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8FD2F0-8905-485E-82FD-4878897B969B}" type="datetimeFigureOut">
              <a:rPr lang="en-US" smtClean="0"/>
              <a:pPr/>
              <a:t>1/22/2016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47D84AB-8ECE-4974-B6DF-A8674E98E4D9}"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8FD2F0-8905-485E-82FD-4878897B969B}" type="datetimeFigureOut">
              <a:rPr lang="en-US" smtClean="0"/>
              <a:pPr/>
              <a:t>1/22/2016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7D84AB-8ECE-4974-B6DF-A8674E98E4D9}"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8FD2F0-8905-485E-82FD-4878897B969B}" type="datetimeFigureOut">
              <a:rPr lang="en-US" smtClean="0"/>
              <a:pPr/>
              <a:t>1/22/2016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7D84AB-8ECE-4974-B6DF-A8674E98E4D9}"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8FD2F0-8905-485E-82FD-4878897B969B}" type="datetimeFigureOut">
              <a:rPr lang="en-US" smtClean="0"/>
              <a:pPr/>
              <a:t>1/22/2016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7D84AB-8ECE-4974-B6DF-A8674E98E4D9}" type="slidenum">
              <a:rPr lang="en-GB" smtClean="0"/>
              <a:pPr/>
              <a:t>‹#›</a:t>
            </a:fld>
            <a:endParaRPr lang="en-GB"/>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en.wikipedia.org/wiki/File:Henry_Stafford.jp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1st-art-gallery.com/thumbnail/133632/1/Richard,-Duke-Of-York,-Taking-Leave-Of-His-Mother,-Elizabeth-Woodville,-In-The-Sanctuary,-Westminster.jp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29200" y="2130425"/>
            <a:ext cx="3429000" cy="1470025"/>
          </a:xfrm>
        </p:spPr>
        <p:txBody>
          <a:bodyPr>
            <a:normAutofit fontScale="90000"/>
          </a:bodyPr>
          <a:lstStyle/>
          <a:p>
            <a:r>
              <a:rPr lang="en-US" dirty="0" smtClean="0"/>
              <a:t>Richard, Duke of Gloucester becomes Richard III</a:t>
            </a:r>
            <a:endParaRPr lang="en-GB" dirty="0"/>
          </a:p>
        </p:txBody>
      </p:sp>
      <p:pic>
        <p:nvPicPr>
          <p:cNvPr id="4" name="Picture 3" descr="r3.jpg"/>
          <p:cNvPicPr>
            <a:picLocks noChangeAspect="1"/>
          </p:cNvPicPr>
          <p:nvPr/>
        </p:nvPicPr>
        <p:blipFill>
          <a:blip r:embed="rId2" cstate="print"/>
          <a:stretch>
            <a:fillRect/>
          </a:stretch>
        </p:blipFill>
        <p:spPr>
          <a:xfrm>
            <a:off x="990600" y="609600"/>
            <a:ext cx="3733800" cy="5490883"/>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Plots</a:t>
            </a:r>
            <a:endParaRPr lang="en-GB" dirty="0"/>
          </a:p>
        </p:txBody>
      </p:sp>
      <p:sp>
        <p:nvSpPr>
          <p:cNvPr id="3" name="Content Placeholder 2"/>
          <p:cNvSpPr>
            <a:spLocks noGrp="1"/>
          </p:cNvSpPr>
          <p:nvPr>
            <p:ph idx="1"/>
          </p:nvPr>
        </p:nvSpPr>
        <p:spPr>
          <a:xfrm>
            <a:off x="457200" y="914399"/>
            <a:ext cx="8229600" cy="2971801"/>
          </a:xfrm>
        </p:spPr>
        <p:txBody>
          <a:bodyPr>
            <a:normAutofit fontScale="92500" lnSpcReduction="10000"/>
          </a:bodyPr>
          <a:lstStyle/>
          <a:p>
            <a:r>
              <a:rPr lang="en-US" dirty="0" smtClean="0"/>
              <a:t>Richard stayed there in some comfort. Still, there had been problems - there had been a plot to free Edward V and his brother from the Tower and another to smuggle their sisters out of sanctuary to another country. Still, these mattered little, and Buckingham was put in charge of an investigation into the plots.</a:t>
            </a:r>
          </a:p>
          <a:p>
            <a:endParaRPr lang="en-GB" dirty="0"/>
          </a:p>
        </p:txBody>
      </p:sp>
      <p:pic>
        <p:nvPicPr>
          <p:cNvPr id="25602" name="Picture 2" descr="http://upload.wikimedia.org/wikipedia/commons/thumb/d/d0/Henry_Stafford.jpg/230px-Henry_Stafford.jpg">
            <a:hlinkClick r:id="rId2"/>
          </p:cNvPr>
          <p:cNvPicPr>
            <a:picLocks noChangeAspect="1" noChangeArrowheads="1"/>
          </p:cNvPicPr>
          <p:nvPr/>
        </p:nvPicPr>
        <p:blipFill>
          <a:blip r:embed="rId3" cstate="print"/>
          <a:srcRect/>
          <a:stretch>
            <a:fillRect/>
          </a:stretch>
        </p:blipFill>
        <p:spPr bwMode="auto">
          <a:xfrm>
            <a:off x="3352800" y="4191000"/>
            <a:ext cx="2190750" cy="2219326"/>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3962400" cy="1554162"/>
          </a:xfrm>
        </p:spPr>
        <p:txBody>
          <a:bodyPr>
            <a:normAutofit/>
          </a:bodyPr>
          <a:lstStyle/>
          <a:p>
            <a:r>
              <a:rPr lang="en-US" dirty="0" smtClean="0"/>
              <a:t>Buckingham switches sides</a:t>
            </a:r>
            <a:endParaRPr lang="en-GB" dirty="0"/>
          </a:p>
        </p:txBody>
      </p:sp>
      <p:sp>
        <p:nvSpPr>
          <p:cNvPr id="3" name="Content Placeholder 2"/>
          <p:cNvSpPr>
            <a:spLocks noGrp="1"/>
          </p:cNvSpPr>
          <p:nvPr>
            <p:ph idx="1"/>
          </p:nvPr>
        </p:nvSpPr>
        <p:spPr>
          <a:xfrm>
            <a:off x="4495800" y="152400"/>
            <a:ext cx="4419600" cy="6934200"/>
          </a:xfrm>
        </p:spPr>
        <p:txBody>
          <a:bodyPr>
            <a:normAutofit fontScale="47500" lnSpcReduction="20000"/>
          </a:bodyPr>
          <a:lstStyle/>
          <a:p>
            <a:r>
              <a:rPr lang="en-US" dirty="0" smtClean="0"/>
              <a:t>Buckingham's motives in these events are disputed. His antipathy to Edward IV and his children probably arose from two causes. One was his dislike for their mutual Woodville in-laws, whom Edward greatly </a:t>
            </a:r>
            <a:r>
              <a:rPr lang="en-US" dirty="0" err="1" smtClean="0"/>
              <a:t>favoured</a:t>
            </a:r>
            <a:r>
              <a:rPr lang="en-US" dirty="0" smtClean="0"/>
              <a:t>. Another was his interest in the  </a:t>
            </a:r>
            <a:r>
              <a:rPr lang="en-US" dirty="0" err="1" smtClean="0"/>
              <a:t>the</a:t>
            </a:r>
            <a:r>
              <a:rPr lang="en-US" dirty="0" smtClean="0"/>
              <a:t> </a:t>
            </a:r>
            <a:r>
              <a:rPr lang="en-US" dirty="0" err="1" smtClean="0"/>
              <a:t>Bohun</a:t>
            </a:r>
            <a:r>
              <a:rPr lang="en-US" dirty="0" smtClean="0"/>
              <a:t> estate which Buckingham claimed should have been devolved to him.</a:t>
            </a:r>
          </a:p>
          <a:p>
            <a:r>
              <a:rPr lang="en-US" dirty="0" smtClean="0"/>
              <a:t>Richard III promised to settle the estate on and after he did award the other half of the </a:t>
            </a:r>
            <a:r>
              <a:rPr lang="en-US" dirty="0" err="1" smtClean="0"/>
              <a:t>Bohun</a:t>
            </a:r>
            <a:r>
              <a:rPr lang="en-US" dirty="0" smtClean="0"/>
              <a:t> estate to Buckingham, but it was conditional on the approval of Parliament.</a:t>
            </a:r>
          </a:p>
          <a:p>
            <a:r>
              <a:rPr lang="en-US" dirty="0" smtClean="0"/>
              <a:t> Historians disagree on whether this condition was in fact a way for Richard to appear to keep his promise while actually breaking it, but this may have been a motivation for Buckingham to turn against Richard.</a:t>
            </a:r>
          </a:p>
          <a:p>
            <a:r>
              <a:rPr lang="en-US" dirty="0" smtClean="0"/>
              <a:t>According to a manuscript discovered in the early 1980s, the Princes were murdered "be [by] the vise" of the Duke of Buckingham.</a:t>
            </a:r>
          </a:p>
          <a:p>
            <a:r>
              <a:rPr lang="en-US" dirty="0" smtClean="0"/>
              <a:t>Buckingham can be said to have had motivation to kill the Princes, being a Lancastrian contender for the throne with a viable claim potentially equivalent to that of Henry Tudor, depending on one's view of the legitimacy of the Tudor branch of the House of Lancaster. According to this perspective, if Buckingham killed the Princes and blamed Richard, he could foment a Lancastrian rebellion.</a:t>
            </a:r>
          </a:p>
          <a:p>
            <a:endParaRPr lang="en-US" dirty="0" smtClean="0"/>
          </a:p>
          <a:p>
            <a:endParaRPr lang="en-GB" dirty="0">
              <a:solidFill>
                <a:srgbClr val="FF0000"/>
              </a:solidFill>
            </a:endParaRPr>
          </a:p>
        </p:txBody>
      </p:sp>
      <p:pic>
        <p:nvPicPr>
          <p:cNvPr id="26626" name="Picture 2" descr="http://img.dailymail.co.uk/i/pix/2007/05_02/princesG2505_468x357.jpg"/>
          <p:cNvPicPr>
            <a:picLocks noChangeAspect="1" noChangeArrowheads="1"/>
          </p:cNvPicPr>
          <p:nvPr/>
        </p:nvPicPr>
        <p:blipFill>
          <a:blip r:embed="rId2" cstate="print"/>
          <a:srcRect/>
          <a:stretch>
            <a:fillRect/>
          </a:stretch>
        </p:blipFill>
        <p:spPr bwMode="auto">
          <a:xfrm>
            <a:off x="304800" y="2438400"/>
            <a:ext cx="4457700" cy="3400425"/>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dirty="0" smtClean="0"/>
              <a:t>Buckingham’s rebellion</a:t>
            </a:r>
            <a:endParaRPr lang="en-GB" dirty="0"/>
          </a:p>
        </p:txBody>
      </p:sp>
      <p:sp>
        <p:nvSpPr>
          <p:cNvPr id="3" name="Content Placeholder 2"/>
          <p:cNvSpPr>
            <a:spLocks noGrp="1"/>
          </p:cNvSpPr>
          <p:nvPr>
            <p:ph idx="1"/>
          </p:nvPr>
        </p:nvSpPr>
        <p:spPr>
          <a:xfrm>
            <a:off x="457200" y="838200"/>
            <a:ext cx="8229600" cy="3352801"/>
          </a:xfrm>
        </p:spPr>
        <p:txBody>
          <a:bodyPr>
            <a:normAutofit fontScale="70000" lnSpcReduction="20000"/>
          </a:bodyPr>
          <a:lstStyle/>
          <a:p>
            <a:r>
              <a:rPr lang="en-US" dirty="0"/>
              <a:t>In the space of a few months, Richard survived </a:t>
            </a:r>
            <a:r>
              <a:rPr lang="en-US" dirty="0" smtClean="0"/>
              <a:t>the defections </a:t>
            </a:r>
            <a:r>
              <a:rPr lang="en-US" dirty="0"/>
              <a:t>of servants from within the royal household, leading gentry figures from regional </a:t>
            </a:r>
            <a:r>
              <a:rPr lang="en-US" dirty="0" err="1"/>
              <a:t>centres</a:t>
            </a:r>
            <a:r>
              <a:rPr lang="en-US" dirty="0"/>
              <a:t> </a:t>
            </a:r>
            <a:r>
              <a:rPr lang="en-US" dirty="0" smtClean="0"/>
              <a:t>throughout the </a:t>
            </a:r>
            <a:r>
              <a:rPr lang="en-US" dirty="0"/>
              <a:t>south of England, and of former confidants such as Henry Stafford, Duke of Buckingham, all of whom </a:t>
            </a:r>
            <a:r>
              <a:rPr lang="en-US" dirty="0" smtClean="0"/>
              <a:t>had helped </a:t>
            </a:r>
            <a:r>
              <a:rPr lang="en-US" dirty="0"/>
              <a:t>to secure the successful seizure of the throne only a few months earlier -in June 1483. The rebels failed </a:t>
            </a:r>
            <a:r>
              <a:rPr lang="en-US" dirty="0" smtClean="0"/>
              <a:t>in their </a:t>
            </a:r>
            <a:r>
              <a:rPr lang="en-US" dirty="0"/>
              <a:t>attempts to replace Richard as king, yet the response of the crown in re-establishing control over the south</a:t>
            </a:r>
            <a:r>
              <a:rPr lang="en-US" dirty="0" smtClean="0"/>
              <a:t>, and </a:t>
            </a:r>
            <a:r>
              <a:rPr lang="en-US" dirty="0"/>
              <a:t>Richard's failure to eliminate Henry Tudor's development as a rival claimant to the throne, ensured that </a:t>
            </a:r>
            <a:r>
              <a:rPr lang="en-US" dirty="0" smtClean="0"/>
              <a:t>the crushing </a:t>
            </a:r>
            <a:r>
              <a:rPr lang="en-US" dirty="0"/>
              <a:t>of the rebellion only heralded deeper dynastic and security problems for the </a:t>
            </a:r>
            <a:r>
              <a:rPr lang="en-US" dirty="0" err="1"/>
              <a:t>Ricardian</a:t>
            </a:r>
            <a:r>
              <a:rPr lang="en-US" dirty="0"/>
              <a:t> regime.</a:t>
            </a:r>
          </a:p>
          <a:p>
            <a:endParaRPr lang="en-GB" dirty="0"/>
          </a:p>
        </p:txBody>
      </p:sp>
      <p:pic>
        <p:nvPicPr>
          <p:cNvPr id="24578" name="Picture 2" descr="http://www.military-art.com/mall/images/dhm975.jpg"/>
          <p:cNvPicPr>
            <a:picLocks noChangeAspect="1" noChangeArrowheads="1"/>
          </p:cNvPicPr>
          <p:nvPr/>
        </p:nvPicPr>
        <p:blipFill>
          <a:blip r:embed="rId2" cstate="print"/>
          <a:srcRect/>
          <a:stretch>
            <a:fillRect/>
          </a:stretch>
        </p:blipFill>
        <p:spPr bwMode="auto">
          <a:xfrm>
            <a:off x="2286000" y="3962400"/>
            <a:ext cx="3714750" cy="280035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April 1483 – Richard heard that his brother had unexpectedly died.</a:t>
            </a:r>
            <a:endParaRPr lang="en-GB" dirty="0"/>
          </a:p>
        </p:txBody>
      </p:sp>
      <p:pic>
        <p:nvPicPr>
          <p:cNvPr id="1026" name="Picture 2" descr="http://www.richardiii.net/images/Middleham.gif"/>
          <p:cNvPicPr>
            <a:picLocks noChangeAspect="1" noChangeArrowheads="1"/>
          </p:cNvPicPr>
          <p:nvPr/>
        </p:nvPicPr>
        <p:blipFill>
          <a:blip r:embed="rId2" cstate="print"/>
          <a:srcRect/>
          <a:stretch>
            <a:fillRect/>
          </a:stretch>
        </p:blipFill>
        <p:spPr bwMode="auto">
          <a:xfrm>
            <a:off x="381000" y="1600200"/>
            <a:ext cx="5775035" cy="4573828"/>
          </a:xfrm>
          <a:prstGeom prst="rect">
            <a:avLst/>
          </a:prstGeom>
          <a:noFill/>
        </p:spPr>
      </p:pic>
      <p:sp>
        <p:nvSpPr>
          <p:cNvPr id="5" name="Rectangle 4"/>
          <p:cNvSpPr/>
          <p:nvPr/>
        </p:nvSpPr>
        <p:spPr>
          <a:xfrm>
            <a:off x="6324600" y="1828800"/>
            <a:ext cx="2133600" cy="3693319"/>
          </a:xfrm>
          <a:prstGeom prst="rect">
            <a:avLst/>
          </a:prstGeom>
        </p:spPr>
        <p:txBody>
          <a:bodyPr wrap="square">
            <a:spAutoFit/>
          </a:bodyPr>
          <a:lstStyle/>
          <a:p>
            <a:r>
              <a:rPr lang="en-US" dirty="0" smtClean="0"/>
              <a:t>Richard had been named Lord Protector in his brother's will, but the </a:t>
            </a:r>
            <a:r>
              <a:rPr lang="en-US" dirty="0" err="1" smtClean="0"/>
              <a:t>Woodvilles</a:t>
            </a:r>
            <a:r>
              <a:rPr lang="en-US" dirty="0" smtClean="0"/>
              <a:t> planned to bypass this by crowning the boy immediately. A Woodville controlled king was seen as a threat to Gloucester, and he immediately headed south. </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Edward V was being trained on the Welsh border and living in Ludlow</a:t>
            </a:r>
            <a:endParaRPr lang="en-GB" dirty="0"/>
          </a:p>
        </p:txBody>
      </p:sp>
      <p:sp>
        <p:nvSpPr>
          <p:cNvPr id="3" name="Content Placeholder 2"/>
          <p:cNvSpPr>
            <a:spLocks noGrp="1"/>
          </p:cNvSpPr>
          <p:nvPr>
            <p:ph idx="1"/>
          </p:nvPr>
        </p:nvSpPr>
        <p:spPr>
          <a:xfrm>
            <a:off x="3962400" y="1600200"/>
            <a:ext cx="4724400" cy="5257800"/>
          </a:xfrm>
        </p:spPr>
        <p:txBody>
          <a:bodyPr>
            <a:normAutofit fontScale="62500" lnSpcReduction="20000"/>
          </a:bodyPr>
          <a:lstStyle/>
          <a:p>
            <a:r>
              <a:rPr lang="en-US" dirty="0" smtClean="0"/>
              <a:t>On the death of his father on 9 April, 1483, the new King journeyed to his capital with his maternal uncle, Anthony Woodville, appointed his governor, his half-brother Sir Richard Grey and a small retinue. </a:t>
            </a:r>
          </a:p>
          <a:p>
            <a:r>
              <a:rPr lang="en-US" dirty="0" smtClean="0"/>
              <a:t>His progress was interrupted at Stony Stratford by his paternal uncle Richard, Duke of Gloucester and his distant cousin, Henry Stafford, Duke of Buckingham. </a:t>
            </a:r>
          </a:p>
          <a:p>
            <a:r>
              <a:rPr lang="en-US" dirty="0" smtClean="0"/>
              <a:t>Woodville, Grey and others of the king's escort were sent to Richard's power base in the north. </a:t>
            </a:r>
          </a:p>
          <a:p>
            <a:r>
              <a:rPr lang="en-US" dirty="0" smtClean="0"/>
              <a:t>Edward, objected, but was humiliatingly powerless. </a:t>
            </a:r>
          </a:p>
          <a:p>
            <a:r>
              <a:rPr lang="en-US" dirty="0" smtClean="0"/>
              <a:t>Anthony Woodville and Richard Grey, despite reassurance to the contrary, were later executed on Richard's orders.</a:t>
            </a:r>
          </a:p>
          <a:p>
            <a:endParaRPr lang="en-GB" dirty="0"/>
          </a:p>
        </p:txBody>
      </p:sp>
      <p:pic>
        <p:nvPicPr>
          <p:cNvPr id="15362" name="Picture 2" descr="Contemporary image of Edward V and his parents, Edward IV and Elizabeth Woodville"/>
          <p:cNvPicPr>
            <a:picLocks noChangeAspect="1" noChangeArrowheads="1"/>
          </p:cNvPicPr>
          <p:nvPr/>
        </p:nvPicPr>
        <p:blipFill>
          <a:blip r:embed="rId2" cstate="print"/>
          <a:srcRect/>
          <a:stretch>
            <a:fillRect/>
          </a:stretch>
        </p:blipFill>
        <p:spPr bwMode="auto">
          <a:xfrm>
            <a:off x="1066800" y="1600200"/>
            <a:ext cx="2819400" cy="2465550"/>
          </a:xfrm>
          <a:prstGeom prst="rect">
            <a:avLst/>
          </a:prstGeom>
          <a:noFill/>
        </p:spPr>
      </p:pic>
      <p:pic>
        <p:nvPicPr>
          <p:cNvPr id="15364" name="Picture 4" descr="http://www.englishmonarchs.co.uk/images/plantagenet/ludlowcastle.jpg"/>
          <p:cNvPicPr>
            <a:picLocks noChangeAspect="1" noChangeArrowheads="1"/>
          </p:cNvPicPr>
          <p:nvPr/>
        </p:nvPicPr>
        <p:blipFill>
          <a:blip r:embed="rId3" cstate="print"/>
          <a:srcRect/>
          <a:stretch>
            <a:fillRect/>
          </a:stretch>
        </p:blipFill>
        <p:spPr bwMode="auto">
          <a:xfrm>
            <a:off x="1143000" y="4190999"/>
            <a:ext cx="2819400" cy="2426957"/>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dirty="0" smtClean="0"/>
              <a:t>Elizabeth and her children took sanctuary in Westminster Abbey</a:t>
            </a:r>
            <a:endParaRPr lang="en-GB" dirty="0"/>
          </a:p>
        </p:txBody>
      </p:sp>
      <p:sp>
        <p:nvSpPr>
          <p:cNvPr id="3" name="Content Placeholder 2"/>
          <p:cNvSpPr>
            <a:spLocks noGrp="1"/>
          </p:cNvSpPr>
          <p:nvPr>
            <p:ph idx="1"/>
          </p:nvPr>
        </p:nvSpPr>
        <p:spPr>
          <a:xfrm>
            <a:off x="457200" y="1371600"/>
            <a:ext cx="4038600" cy="5486400"/>
          </a:xfrm>
        </p:spPr>
        <p:txBody>
          <a:bodyPr>
            <a:normAutofit lnSpcReduction="10000"/>
          </a:bodyPr>
          <a:lstStyle/>
          <a:p>
            <a:r>
              <a:rPr lang="en-US" dirty="0" smtClean="0"/>
              <a:t>Elizabeth had planned for her son to be crowned on 5</a:t>
            </a:r>
            <a:r>
              <a:rPr lang="en-US" baseline="30000" dirty="0" smtClean="0"/>
              <a:t>th</a:t>
            </a:r>
            <a:r>
              <a:rPr lang="en-US" dirty="0" smtClean="0"/>
              <a:t> May, but Richard announced the </a:t>
            </a:r>
            <a:r>
              <a:rPr lang="en-US" dirty="0" err="1" smtClean="0"/>
              <a:t>coronatino</a:t>
            </a:r>
            <a:r>
              <a:rPr lang="en-US" dirty="0" smtClean="0"/>
              <a:t> would be on the 26</a:t>
            </a:r>
            <a:r>
              <a:rPr lang="en-US" baseline="30000" dirty="0" smtClean="0"/>
              <a:t>th</a:t>
            </a:r>
            <a:r>
              <a:rPr lang="en-US" dirty="0" smtClean="0"/>
              <a:t> June.  Edward is place in the tower – the customary home of king’s awaiting coronation.</a:t>
            </a:r>
            <a:endParaRPr lang="en-GB" dirty="0"/>
          </a:p>
        </p:txBody>
      </p:sp>
      <p:pic>
        <p:nvPicPr>
          <p:cNvPr id="16386" name="Picture 2" descr="http://www.1st-art-gallery.com/thumbnail/140235/1/Interior-Of-St.Edmund$27s-Chapel,-Westminster-Abbey.jpg"/>
          <p:cNvPicPr>
            <a:picLocks noChangeAspect="1" noChangeArrowheads="1"/>
          </p:cNvPicPr>
          <p:nvPr/>
        </p:nvPicPr>
        <p:blipFill>
          <a:blip r:embed="rId3" cstate="print"/>
          <a:srcRect/>
          <a:stretch>
            <a:fillRect/>
          </a:stretch>
        </p:blipFill>
        <p:spPr bwMode="auto">
          <a:xfrm>
            <a:off x="4724400" y="1295400"/>
            <a:ext cx="3962400" cy="52832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plot thickens</a:t>
            </a:r>
            <a:endParaRPr lang="en-GB" dirty="0"/>
          </a:p>
        </p:txBody>
      </p:sp>
      <p:sp>
        <p:nvSpPr>
          <p:cNvPr id="3" name="Content Placeholder 2"/>
          <p:cNvSpPr>
            <a:spLocks noGrp="1"/>
          </p:cNvSpPr>
          <p:nvPr>
            <p:ph idx="1"/>
          </p:nvPr>
        </p:nvSpPr>
        <p:spPr>
          <a:xfrm>
            <a:off x="4114800" y="1219200"/>
            <a:ext cx="4572000" cy="5410200"/>
          </a:xfrm>
        </p:spPr>
        <p:txBody>
          <a:bodyPr>
            <a:normAutofit fontScale="55000" lnSpcReduction="20000"/>
          </a:bodyPr>
          <a:lstStyle/>
          <a:p>
            <a:r>
              <a:rPr lang="en-US" dirty="0" smtClean="0"/>
              <a:t>The council met and a date for Edward V's coronation was agreed, 22 June. It is not known when Gloucester decided he would usurp the throne, but for the next few weeks the council worked harmoniously, and appeared to have no qualms about Gloucester's power, or the future of Edward V. </a:t>
            </a:r>
          </a:p>
          <a:p>
            <a:r>
              <a:rPr lang="en-US" dirty="0" smtClean="0"/>
              <a:t>On 13 June, however, Gloucester's intentions became clear, when he had Hastings taken from a council meeting and executed without trial. Hastings could command a large number of retainers if needed, and his loyalties to Edward IV and his children were without question. His removal was vital for Gloucester's usurpation. </a:t>
            </a:r>
          </a:p>
          <a:p>
            <a:r>
              <a:rPr lang="en-US" dirty="0" smtClean="0"/>
              <a:t>Gloucester's reason for the execution was that he had discovered a plot against him. Also implicated in this were Archbishop John </a:t>
            </a:r>
            <a:r>
              <a:rPr lang="en-US" dirty="0" err="1" smtClean="0"/>
              <a:t>Rotherham</a:t>
            </a:r>
            <a:r>
              <a:rPr lang="en-US" dirty="0" smtClean="0"/>
              <a:t>, Bishop John Morton and Thomas, Lord Stanley, who were arrested. </a:t>
            </a:r>
          </a:p>
          <a:p>
            <a:endParaRPr lang="en-GB" dirty="0"/>
          </a:p>
        </p:txBody>
      </p:sp>
      <p:pic>
        <p:nvPicPr>
          <p:cNvPr id="22530" name="Picture 2" descr="Illustration of the Execution of Hastings"/>
          <p:cNvPicPr>
            <a:picLocks noChangeAspect="1" noChangeArrowheads="1"/>
          </p:cNvPicPr>
          <p:nvPr/>
        </p:nvPicPr>
        <p:blipFill>
          <a:blip r:embed="rId2" cstate="print"/>
          <a:srcRect/>
          <a:stretch>
            <a:fillRect/>
          </a:stretch>
        </p:blipFill>
        <p:spPr bwMode="auto">
          <a:xfrm>
            <a:off x="723900" y="1295400"/>
            <a:ext cx="3371850" cy="4495801"/>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Edward’s younger brother is taken to the Tower</a:t>
            </a:r>
            <a:endParaRPr lang="en-GB" dirty="0"/>
          </a:p>
        </p:txBody>
      </p:sp>
      <p:sp>
        <p:nvSpPr>
          <p:cNvPr id="3" name="Content Placeholder 2"/>
          <p:cNvSpPr>
            <a:spLocks noGrp="1"/>
          </p:cNvSpPr>
          <p:nvPr>
            <p:ph idx="1"/>
          </p:nvPr>
        </p:nvSpPr>
        <p:spPr>
          <a:xfrm>
            <a:off x="4038600" y="1600200"/>
            <a:ext cx="4648200" cy="4525963"/>
          </a:xfrm>
        </p:spPr>
        <p:txBody>
          <a:bodyPr>
            <a:normAutofit fontScale="85000" lnSpcReduction="20000"/>
          </a:bodyPr>
          <a:lstStyle/>
          <a:p>
            <a:r>
              <a:rPr lang="en-US" dirty="0"/>
              <a:t>Richard (age 10), younger son of Edward IV and Elizabeth Woodville lived in court . He went to sanctuary when his mother did and stayed there until 16 June 1483 when Richard, Duke of Gloucester and protector with the help of the Archbishop of Canterbury convinced her he'd be safe in the Royal apartments with his brother Edward</a:t>
            </a:r>
            <a:endParaRPr lang="en-GB" dirty="0"/>
          </a:p>
        </p:txBody>
      </p:sp>
      <p:pic>
        <p:nvPicPr>
          <p:cNvPr id="17410" name="Picture 2" descr="Giovanni Battista Cipriani: Richard, Duke of York, taking leave of his Mother, Elizabeth Woodville, in the Sanctuary, Westminster">
            <a:hlinkClick r:id="rId2" tooltip="Giovanni Battista Cipriani : Richard, Duke of York, taking leave of his Mother, Elizabeth Woodville, in the Sanctuary, Westminster"/>
          </p:cNvPr>
          <p:cNvPicPr>
            <a:picLocks noChangeAspect="1" noChangeArrowheads="1"/>
          </p:cNvPicPr>
          <p:nvPr/>
        </p:nvPicPr>
        <p:blipFill>
          <a:blip r:embed="rId3" cstate="print"/>
          <a:srcRect/>
          <a:stretch>
            <a:fillRect/>
          </a:stretch>
        </p:blipFill>
        <p:spPr bwMode="auto">
          <a:xfrm>
            <a:off x="609599" y="2514600"/>
            <a:ext cx="3360317" cy="25146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dirty="0" smtClean="0"/>
              <a:t>The Princes are disinherited</a:t>
            </a:r>
            <a:endParaRPr lang="en-GB" dirty="0"/>
          </a:p>
        </p:txBody>
      </p:sp>
      <p:sp>
        <p:nvSpPr>
          <p:cNvPr id="3" name="Content Placeholder 2"/>
          <p:cNvSpPr>
            <a:spLocks noGrp="1"/>
          </p:cNvSpPr>
          <p:nvPr>
            <p:ph idx="1"/>
          </p:nvPr>
        </p:nvSpPr>
        <p:spPr>
          <a:xfrm>
            <a:off x="228600" y="1066800"/>
            <a:ext cx="4495800" cy="5562600"/>
          </a:xfrm>
        </p:spPr>
        <p:txBody>
          <a:bodyPr>
            <a:normAutofit fontScale="77500" lnSpcReduction="20000"/>
          </a:bodyPr>
          <a:lstStyle/>
          <a:p>
            <a:r>
              <a:rPr lang="en-US" dirty="0"/>
              <a:t>On 26 June 1483, all of Elizabeth's children were bastardized after Bishop </a:t>
            </a:r>
            <a:r>
              <a:rPr lang="en-US" dirty="0" err="1"/>
              <a:t>Stillington's</a:t>
            </a:r>
            <a:r>
              <a:rPr lang="en-US" dirty="0"/>
              <a:t> revelation that Edward IV had a </a:t>
            </a:r>
            <a:r>
              <a:rPr lang="en-US" dirty="0" err="1"/>
              <a:t>precontract</a:t>
            </a:r>
            <a:r>
              <a:rPr lang="en-US" dirty="0"/>
              <a:t> with Eleanor Butler predating his marriage to Elizabeth Woodville. </a:t>
            </a:r>
            <a:endParaRPr lang="en-US" dirty="0" smtClean="0"/>
          </a:p>
          <a:p>
            <a:r>
              <a:rPr lang="en-US" dirty="0" smtClean="0"/>
              <a:t>Then</a:t>
            </a:r>
            <a:r>
              <a:rPr lang="en-US" dirty="0"/>
              <a:t>, </a:t>
            </a:r>
            <a:r>
              <a:rPr lang="en-US" dirty="0" err="1"/>
              <a:t>precontracts</a:t>
            </a:r>
            <a:r>
              <a:rPr lang="en-US" dirty="0"/>
              <a:t> were as binding as marriages. Neither boy could inherit the throne. </a:t>
            </a:r>
            <a:endParaRPr lang="en-US" dirty="0" smtClean="0"/>
          </a:p>
          <a:p>
            <a:r>
              <a:rPr lang="en-US" dirty="0" smtClean="0"/>
              <a:t>They </a:t>
            </a:r>
            <a:r>
              <a:rPr lang="en-US" dirty="0"/>
              <a:t>were moved to the Garden Tower as Richard III took up residence with his wife, Anne in the royal apartments awaiting his coronation.</a:t>
            </a:r>
          </a:p>
          <a:p>
            <a:endParaRPr lang="en-GB" dirty="0"/>
          </a:p>
        </p:txBody>
      </p:sp>
      <p:pic>
        <p:nvPicPr>
          <p:cNvPr id="18435" name="Picture 3" descr="http://members.cox.net/r3ne/victims/PrincesintheTower1_web.jpg"/>
          <p:cNvPicPr>
            <a:picLocks noChangeAspect="1" noChangeArrowheads="1"/>
          </p:cNvPicPr>
          <p:nvPr/>
        </p:nvPicPr>
        <p:blipFill>
          <a:blip r:embed="rId2" cstate="print"/>
          <a:srcRect/>
          <a:stretch>
            <a:fillRect/>
          </a:stretch>
        </p:blipFill>
        <p:spPr bwMode="auto">
          <a:xfrm>
            <a:off x="4724400" y="2209800"/>
            <a:ext cx="3987208" cy="34290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What happened to the boys?</a:t>
            </a:r>
            <a:endParaRPr lang="en-GB" dirty="0"/>
          </a:p>
        </p:txBody>
      </p:sp>
      <p:sp>
        <p:nvSpPr>
          <p:cNvPr id="3" name="Content Placeholder 2"/>
          <p:cNvSpPr>
            <a:spLocks noGrp="1"/>
          </p:cNvSpPr>
          <p:nvPr>
            <p:ph idx="1"/>
          </p:nvPr>
        </p:nvSpPr>
        <p:spPr>
          <a:xfrm>
            <a:off x="2971800" y="914400"/>
            <a:ext cx="6019800" cy="5943599"/>
          </a:xfrm>
        </p:spPr>
        <p:txBody>
          <a:bodyPr>
            <a:normAutofit fontScale="77500" lnSpcReduction="20000"/>
          </a:bodyPr>
          <a:lstStyle/>
          <a:p>
            <a:r>
              <a:rPr lang="en-US" dirty="0"/>
              <a:t>The boys were reportedly seen playing on the Tower grounds throughout the summer, long after Richard had left on his progression through England. Some reported they had disappeared as early as June that year, while others claim to have seen them into February of the next year, but the consensus is they disappeared sometime in September, 1483. Richard III's wardrobe account has an expense for Edward's clothes to wear while attending Richard's coronation 6 July 1483. Richard's own son was north in </a:t>
            </a:r>
            <a:r>
              <a:rPr lang="en-US" dirty="0" err="1"/>
              <a:t>Middleham</a:t>
            </a:r>
            <a:r>
              <a:rPr lang="en-US" dirty="0"/>
              <a:t> during the coronation, so the clothes could only have been for the now bastardized prince. It is unknown whether Edward was actually in the coronation party</a:t>
            </a:r>
            <a:endParaRPr lang="en-GB" dirty="0"/>
          </a:p>
        </p:txBody>
      </p:sp>
      <p:pic>
        <p:nvPicPr>
          <p:cNvPr id="21506" name="Picture 2" descr="http://www.castles.me.uk/images/princes-in-the-tower.jpg"/>
          <p:cNvPicPr>
            <a:picLocks noChangeAspect="1" noChangeArrowheads="1"/>
          </p:cNvPicPr>
          <p:nvPr/>
        </p:nvPicPr>
        <p:blipFill>
          <a:blip r:embed="rId2" cstate="print"/>
          <a:srcRect/>
          <a:stretch>
            <a:fillRect/>
          </a:stretch>
        </p:blipFill>
        <p:spPr bwMode="auto">
          <a:xfrm>
            <a:off x="457200" y="1586275"/>
            <a:ext cx="2590800" cy="3366725"/>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r>
              <a:rPr lang="en-US" dirty="0" smtClean="0"/>
              <a:t>Royal procession</a:t>
            </a:r>
            <a:endParaRPr lang="en-GB" dirty="0"/>
          </a:p>
        </p:txBody>
      </p:sp>
      <p:sp>
        <p:nvSpPr>
          <p:cNvPr id="3" name="Content Placeholder 2"/>
          <p:cNvSpPr>
            <a:spLocks noGrp="1"/>
          </p:cNvSpPr>
          <p:nvPr>
            <p:ph idx="1"/>
          </p:nvPr>
        </p:nvSpPr>
        <p:spPr>
          <a:xfrm>
            <a:off x="0" y="685801"/>
            <a:ext cx="9296400" cy="2666999"/>
          </a:xfrm>
        </p:spPr>
        <p:txBody>
          <a:bodyPr>
            <a:normAutofit fontScale="85000" lnSpcReduction="20000"/>
          </a:bodyPr>
          <a:lstStyle/>
          <a:p>
            <a:r>
              <a:rPr lang="en-US" dirty="0" smtClean="0"/>
              <a:t>Aiming to rule as rightful king and not as a usurper, he continued with Edward IV's policies and personnel - with the obvious exceptions of those he had killed in seizing the crown.</a:t>
            </a:r>
          </a:p>
          <a:p>
            <a:r>
              <a:rPr lang="en-US" dirty="0" smtClean="0"/>
              <a:t>Richard had to win over his new subjects, so - two weeks after his coronation - he set off on a grand tour to meet them. This was quite successful, and he had good grounds for optimism by the time he reached York. </a:t>
            </a:r>
            <a:endParaRPr lang="en-GB" dirty="0"/>
          </a:p>
        </p:txBody>
      </p:sp>
      <p:pic>
        <p:nvPicPr>
          <p:cNvPr id="23556" name="Picture 4" descr="http://www.sandraworth.com/graphics/turner.jpg"/>
          <p:cNvPicPr>
            <a:picLocks noChangeAspect="1" noChangeArrowheads="1"/>
          </p:cNvPicPr>
          <p:nvPr/>
        </p:nvPicPr>
        <p:blipFill>
          <a:blip r:embed="rId2" cstate="print"/>
          <a:srcRect/>
          <a:stretch>
            <a:fillRect/>
          </a:stretch>
        </p:blipFill>
        <p:spPr bwMode="auto">
          <a:xfrm>
            <a:off x="2590800" y="3429000"/>
            <a:ext cx="4762500" cy="3248025"/>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TotalTime>
  <Words>1170</Words>
  <Application>Microsoft Office PowerPoint</Application>
  <PresentationFormat>On-screen Show (4:3)</PresentationFormat>
  <Paragraphs>37</Paragraphs>
  <Slides>12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Richard, Duke of Gloucester becomes Richard III</vt:lpstr>
      <vt:lpstr>April 1483 – Richard heard that his brother had unexpectedly died.</vt:lpstr>
      <vt:lpstr>Edward V was being trained on the Welsh border and living in Ludlow</vt:lpstr>
      <vt:lpstr>Elizabeth and her children took sanctuary in Westminster Abbey</vt:lpstr>
      <vt:lpstr>The plot thickens</vt:lpstr>
      <vt:lpstr>Edward’s younger brother is taken to the Tower</vt:lpstr>
      <vt:lpstr>The Princes are disinherited</vt:lpstr>
      <vt:lpstr>What happened to the boys?</vt:lpstr>
      <vt:lpstr>Royal procession</vt:lpstr>
      <vt:lpstr>Plots</vt:lpstr>
      <vt:lpstr>Buckingham switches sides</vt:lpstr>
      <vt:lpstr>Buckingham’s rebellion</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Richard, Duke of Gloucester becomes Richard III</dc:title>
  <dc:creator>HP Authorized Customer</dc:creator>
  <cp:lastModifiedBy>Alex Winfrow</cp:lastModifiedBy>
  <cp:revision>11</cp:revision>
  <dcterms:created xsi:type="dcterms:W3CDTF">2009-12-06T23:00:36Z</dcterms:created>
  <dcterms:modified xsi:type="dcterms:W3CDTF">2016-01-22T09:50:31Z</dcterms:modified>
</cp:coreProperties>
</file>