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69" r:id="rId2"/>
    <p:sldId id="288" r:id="rId3"/>
    <p:sldId id="287" r:id="rId4"/>
    <p:sldId id="289" r:id="rId5"/>
    <p:sldId id="268" r:id="rId6"/>
    <p:sldId id="290" r:id="rId7"/>
    <p:sldId id="291" r:id="rId8"/>
    <p:sldId id="292" r:id="rId9"/>
    <p:sldId id="293" r:id="rId10"/>
    <p:sldId id="294" r:id="rId11"/>
    <p:sldId id="295" r:id="rId12"/>
    <p:sldId id="299" r:id="rId13"/>
    <p:sldId id="300" r:id="rId14"/>
    <p:sldId id="296" r:id="rId15"/>
    <p:sldId id="297" r:id="rId16"/>
    <p:sldId id="298" r:id="rId17"/>
    <p:sldId id="301" r:id="rId18"/>
    <p:sldId id="302" r:id="rId19"/>
    <p:sldId id="303"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88735" autoAdjust="0"/>
  </p:normalViewPr>
  <p:slideViewPr>
    <p:cSldViewPr snapToGrid="0">
      <p:cViewPr varScale="1">
        <p:scale>
          <a:sx n="81" d="100"/>
          <a:sy n="81" d="100"/>
        </p:scale>
        <p:origin x="90" y="4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C9CE7-EA99-4223-9CD2-15600563AEC0}" type="datetimeFigureOut">
              <a:rPr lang="en-GB" smtClean="0"/>
              <a:t>18/01/2016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EAD292-EC5F-489E-BC0D-4B314DCAD4EC}" type="slidenum">
              <a:rPr lang="en-GB" smtClean="0"/>
              <a:t>‹#›</a:t>
            </a:fld>
            <a:endParaRPr lang="en-GB"/>
          </a:p>
        </p:txBody>
      </p:sp>
    </p:spTree>
    <p:extLst>
      <p:ext uri="{BB962C8B-B14F-4D97-AF65-F5344CB8AC3E}">
        <p14:creationId xmlns:p14="http://schemas.microsoft.com/office/powerpoint/2010/main" val="240465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EAD292-EC5F-489E-BC0D-4B314DCAD4EC}" type="slidenum">
              <a:rPr lang="en-GB" smtClean="0"/>
              <a:t>3</a:t>
            </a:fld>
            <a:endParaRPr lang="en-GB"/>
          </a:p>
        </p:txBody>
      </p:sp>
    </p:spTree>
    <p:extLst>
      <p:ext uri="{BB962C8B-B14F-4D97-AF65-F5344CB8AC3E}">
        <p14:creationId xmlns:p14="http://schemas.microsoft.com/office/powerpoint/2010/main" val="231134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breaking the Constitution the directors undermined their own standing and ultimately the legitimacy of the government.  </a:t>
            </a:r>
            <a:endParaRPr lang="en-GB" dirty="0"/>
          </a:p>
        </p:txBody>
      </p:sp>
      <p:sp>
        <p:nvSpPr>
          <p:cNvPr id="4" name="Slide Number Placeholder 3"/>
          <p:cNvSpPr>
            <a:spLocks noGrp="1"/>
          </p:cNvSpPr>
          <p:nvPr>
            <p:ph type="sldNum" sz="quarter" idx="10"/>
          </p:nvPr>
        </p:nvSpPr>
        <p:spPr/>
        <p:txBody>
          <a:bodyPr/>
          <a:lstStyle/>
          <a:p>
            <a:fld id="{13EAD292-EC5F-489E-BC0D-4B314DCAD4EC}" type="slidenum">
              <a:rPr lang="en-GB" smtClean="0"/>
              <a:t>16</a:t>
            </a:fld>
            <a:endParaRPr lang="en-GB"/>
          </a:p>
        </p:txBody>
      </p:sp>
    </p:spTree>
    <p:extLst>
      <p:ext uri="{BB962C8B-B14F-4D97-AF65-F5344CB8AC3E}">
        <p14:creationId xmlns:p14="http://schemas.microsoft.com/office/powerpoint/2010/main" val="414603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A49087E-40EF-4433-83E0-809283B9462D}"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BDB8499B-6DCC-473E-82B5-C7EFD522B14A}" type="slidenum">
              <a:rPr lang="en-GB" smtClean="0"/>
              <a:t>‹#›</a:t>
            </a:fld>
            <a:endParaRPr lang="en-GB"/>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9087E-40EF-4433-83E0-809283B9462D}"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499B-6DCC-473E-82B5-C7EFD522B14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49087E-40EF-4433-83E0-809283B9462D}"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499B-6DCC-473E-82B5-C7EFD522B14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9087E-40EF-4433-83E0-809283B9462D}" type="datetimeFigureOut">
              <a:rPr lang="en-GB" smtClean="0"/>
              <a:t>18/01/2016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499B-6DCC-473E-82B5-C7EFD522B14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A49087E-40EF-4433-83E0-809283B9462D}" type="datetimeFigureOut">
              <a:rPr lang="en-GB" smtClean="0"/>
              <a:t>18/01/2016</a:t>
            </a:fld>
            <a:endParaRPr lang="en-GB"/>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8499B-6DCC-473E-82B5-C7EFD522B14A}" type="slidenum">
              <a:rPr lang="en-GB" smtClean="0"/>
              <a:t>‹#›</a:t>
            </a:fld>
            <a:endParaRPr lang="en-GB"/>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9087E-40EF-4433-83E0-809283B9462D}" type="datetimeFigureOut">
              <a:rPr lang="en-GB" smtClean="0"/>
              <a:t>18/01/2016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8499B-6DCC-473E-82B5-C7EFD522B14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49087E-40EF-4433-83E0-809283B9462D}" type="datetimeFigureOut">
              <a:rPr lang="en-GB" smtClean="0"/>
              <a:t>18/01/2016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8499B-6DCC-473E-82B5-C7EFD522B14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9087E-40EF-4433-83E0-809283B9462D}" type="datetimeFigureOut">
              <a:rPr lang="en-GB" smtClean="0"/>
              <a:t>18/01/2016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B8499B-6DCC-473E-82B5-C7EFD522B14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A49087E-40EF-4433-83E0-809283B9462D}" type="datetimeFigureOut">
              <a:rPr lang="en-GB" smtClean="0"/>
              <a:t>18/01/2016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8499B-6DCC-473E-82B5-C7EFD522B14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9087E-40EF-4433-83E0-809283B9462D}" type="datetimeFigureOut">
              <a:rPr lang="en-GB" smtClean="0"/>
              <a:t>18/01/2016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8499B-6DCC-473E-82B5-C7EFD522B14A}" type="slidenum">
              <a:rPr lang="en-GB" smtClean="0"/>
              <a:t>‹#›</a:t>
            </a:fld>
            <a:endParaRPr lang="en-GB"/>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A49087E-40EF-4433-83E0-809283B9462D}" type="datetimeFigureOut">
              <a:rPr lang="en-GB" smtClean="0"/>
              <a:t>18/01/2016</a:t>
            </a:fld>
            <a:endParaRPr lang="en-GB"/>
          </a:p>
        </p:txBody>
      </p:sp>
      <p:sp>
        <p:nvSpPr>
          <p:cNvPr id="7" name="Slide Number Placeholder 6"/>
          <p:cNvSpPr>
            <a:spLocks noGrp="1"/>
          </p:cNvSpPr>
          <p:nvPr>
            <p:ph type="sldNum" sz="quarter" idx="12"/>
          </p:nvPr>
        </p:nvSpPr>
        <p:spPr/>
        <p:txBody>
          <a:bodyPr/>
          <a:lstStyle/>
          <a:p>
            <a:fld id="{BDB8499B-6DCC-473E-82B5-C7EFD522B14A}" type="slidenum">
              <a:rPr lang="en-GB" smtClean="0"/>
              <a:t>‹#›</a:t>
            </a:fld>
            <a:endParaRPr lang="en-GB"/>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1A49087E-40EF-4433-83E0-809283B9462D}" type="datetimeFigureOut">
              <a:rPr lang="en-GB" smtClean="0"/>
              <a:t>18/01/2016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BDB8499B-6DCC-473E-82B5-C7EFD522B14A}" type="slidenum">
              <a:rPr lang="en-GB" smtClean="0"/>
              <a:t>‹#›</a:t>
            </a:fld>
            <a:endParaRPr lang="en-GB"/>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Government – Did the Directory achieve anything?</a:t>
            </a:r>
            <a:endParaRPr lang="en-GB" dirty="0"/>
          </a:p>
        </p:txBody>
      </p:sp>
      <p:sp>
        <p:nvSpPr>
          <p:cNvPr id="2" name="Title 1"/>
          <p:cNvSpPr>
            <a:spLocks noGrp="1"/>
          </p:cNvSpPr>
          <p:nvPr>
            <p:ph type="ctrTitle"/>
          </p:nvPr>
        </p:nvSpPr>
        <p:spPr/>
        <p:txBody>
          <a:bodyPr/>
          <a:lstStyle/>
          <a:p>
            <a:r>
              <a:rPr lang="en-GB" dirty="0" smtClean="0"/>
              <a:t>Consolidation</a:t>
            </a:r>
            <a:endParaRPr lang="en-GB" dirty="0"/>
          </a:p>
        </p:txBody>
      </p:sp>
      <p:sp>
        <p:nvSpPr>
          <p:cNvPr id="4" name="Rectangle 3"/>
          <p:cNvSpPr/>
          <p:nvPr/>
        </p:nvSpPr>
        <p:spPr>
          <a:xfrm>
            <a:off x="698500" y="5229493"/>
            <a:ext cx="8445500" cy="369332"/>
          </a:xfrm>
          <a:prstGeom prst="rect">
            <a:avLst/>
          </a:prstGeom>
        </p:spPr>
        <p:txBody>
          <a:bodyPr wrap="square">
            <a:spAutoFit/>
          </a:bodyPr>
          <a:lstStyle/>
          <a:p>
            <a:r>
              <a:rPr lang="en-GB" dirty="0"/>
              <a:t> </a:t>
            </a:r>
          </a:p>
        </p:txBody>
      </p:sp>
    </p:spTree>
    <p:extLst>
      <p:ext uri="{BB962C8B-B14F-4D97-AF65-F5344CB8AC3E}">
        <p14:creationId xmlns:p14="http://schemas.microsoft.com/office/powerpoint/2010/main" val="204923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GOVERNMENT FINANCE</a:t>
            </a:r>
            <a:endParaRPr lang="en-GB" dirty="0"/>
          </a:p>
        </p:txBody>
      </p:sp>
      <p:sp>
        <p:nvSpPr>
          <p:cNvPr id="3" name="Content Placeholder 2"/>
          <p:cNvSpPr>
            <a:spLocks noGrp="1"/>
          </p:cNvSpPr>
          <p:nvPr>
            <p:ph idx="1"/>
          </p:nvPr>
        </p:nvSpPr>
        <p:spPr>
          <a:xfrm>
            <a:off x="546100" y="1203325"/>
            <a:ext cx="3733800" cy="4922839"/>
          </a:xfrm>
        </p:spPr>
        <p:txBody>
          <a:bodyPr>
            <a:normAutofit lnSpcReduction="10000"/>
          </a:bodyPr>
          <a:lstStyle/>
          <a:p>
            <a:r>
              <a:rPr lang="en-GB" dirty="0" smtClean="0"/>
              <a:t>For government income the Directory relied upon the profits of war.   Plunder taken by French armies.</a:t>
            </a:r>
          </a:p>
          <a:p>
            <a:r>
              <a:rPr lang="en-GB" dirty="0" smtClean="0"/>
              <a:t>On 15 May 1796 Bonaparte made the city of Milan pay a huge ransom.</a:t>
            </a:r>
          </a:p>
          <a:p>
            <a:r>
              <a:rPr lang="en-GB" dirty="0" smtClean="0"/>
              <a:t>This made the Directory </a:t>
            </a:r>
            <a:r>
              <a:rPr lang="en-GB" b="1" dirty="0" smtClean="0">
                <a:solidFill>
                  <a:srgbClr val="FF0000"/>
                </a:solidFill>
              </a:rPr>
              <a:t>even more dependant on the army.</a:t>
            </a:r>
            <a:endParaRPr lang="en-GB" b="1" dirty="0">
              <a:solidFill>
                <a:srgbClr val="FF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203325"/>
            <a:ext cx="762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8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TAXATION</a:t>
            </a:r>
            <a:endParaRPr lang="en-GB" dirty="0"/>
          </a:p>
        </p:txBody>
      </p:sp>
      <p:sp>
        <p:nvSpPr>
          <p:cNvPr id="3" name="Content Placeholder 2"/>
          <p:cNvSpPr>
            <a:spLocks noGrp="1"/>
          </p:cNvSpPr>
          <p:nvPr>
            <p:ph idx="1"/>
          </p:nvPr>
        </p:nvSpPr>
        <p:spPr>
          <a:xfrm>
            <a:off x="368300" y="1752601"/>
            <a:ext cx="7124700" cy="4856016"/>
          </a:xfrm>
        </p:spPr>
        <p:txBody>
          <a:bodyPr>
            <a:normAutofit/>
          </a:bodyPr>
          <a:lstStyle/>
          <a:p>
            <a:r>
              <a:rPr lang="en-GB" dirty="0" smtClean="0"/>
              <a:t>Better than relying on the army, the Finance Minister, </a:t>
            </a:r>
            <a:r>
              <a:rPr lang="en-GB" dirty="0" err="1" smtClean="0"/>
              <a:t>Ramel</a:t>
            </a:r>
            <a:r>
              <a:rPr lang="en-GB" dirty="0" smtClean="0"/>
              <a:t> reformed the tax system in 1798.  </a:t>
            </a:r>
            <a:endParaRPr lang="en-GB" dirty="0"/>
          </a:p>
          <a:p>
            <a:r>
              <a:rPr lang="en-GB" dirty="0" smtClean="0"/>
              <a:t>1. He introduced a tax on windows and doors which hit the rich hardest.</a:t>
            </a:r>
          </a:p>
          <a:p>
            <a:r>
              <a:rPr lang="en-GB" dirty="0" smtClean="0"/>
              <a:t>2. He reintroduced the </a:t>
            </a:r>
            <a:r>
              <a:rPr lang="en-GB" dirty="0" err="1" smtClean="0"/>
              <a:t>Ancien</a:t>
            </a:r>
            <a:r>
              <a:rPr lang="en-GB" dirty="0" smtClean="0"/>
              <a:t> </a:t>
            </a:r>
            <a:r>
              <a:rPr lang="en-GB" dirty="0" err="1" smtClean="0"/>
              <a:t>Régime</a:t>
            </a:r>
            <a:r>
              <a:rPr lang="en-GB" dirty="0" smtClean="0"/>
              <a:t> tax, the </a:t>
            </a:r>
            <a:r>
              <a:rPr lang="en-GB" dirty="0" err="1"/>
              <a:t>O</a:t>
            </a:r>
            <a:r>
              <a:rPr lang="en-GB" dirty="0" err="1" smtClean="0"/>
              <a:t>ctrois</a:t>
            </a:r>
            <a:r>
              <a:rPr lang="en-GB" dirty="0" smtClean="0"/>
              <a:t> a tax on goods which was very unpopular.</a:t>
            </a:r>
          </a:p>
          <a:p>
            <a:r>
              <a:rPr lang="en-GB" dirty="0" smtClean="0"/>
              <a:t>He made tax collection more efficient.</a:t>
            </a:r>
          </a:p>
          <a:p>
            <a:r>
              <a:rPr lang="en-GB" dirty="0" smtClean="0"/>
              <a:t>This made government finances balanced at last, but also made them </a:t>
            </a:r>
            <a:r>
              <a:rPr lang="en-GB" b="1" dirty="0" smtClean="0">
                <a:solidFill>
                  <a:srgbClr val="FF0000"/>
                </a:solidFill>
              </a:rPr>
              <a:t>very unpopular and again reliant on the army</a:t>
            </a:r>
            <a:r>
              <a:rPr lang="en-GB" dirty="0" smtClean="0"/>
              <a:t>.</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800" y="1971674"/>
            <a:ext cx="3333750" cy="46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45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Resurgent royalists</a:t>
            </a:r>
            <a:endParaRPr lang="en-GB" dirty="0"/>
          </a:p>
        </p:txBody>
      </p:sp>
      <p:sp>
        <p:nvSpPr>
          <p:cNvPr id="3" name="Content Placeholder 2"/>
          <p:cNvSpPr>
            <a:spLocks noGrp="1"/>
          </p:cNvSpPr>
          <p:nvPr>
            <p:ph idx="1"/>
          </p:nvPr>
        </p:nvSpPr>
        <p:spPr>
          <a:xfrm>
            <a:off x="482600" y="1143000"/>
            <a:ext cx="5676900" cy="5308599"/>
          </a:xfrm>
        </p:spPr>
        <p:txBody>
          <a:bodyPr>
            <a:normAutofit lnSpcReduction="10000"/>
          </a:bodyPr>
          <a:lstStyle/>
          <a:p>
            <a:r>
              <a:rPr lang="en-GB" dirty="0" smtClean="0"/>
              <a:t>Royalists had benefited from the amnesties that took place after </a:t>
            </a:r>
            <a:r>
              <a:rPr lang="en-GB" dirty="0" err="1" smtClean="0"/>
              <a:t>Thermidor</a:t>
            </a:r>
            <a:r>
              <a:rPr lang="en-GB" dirty="0" smtClean="0"/>
              <a:t> and some of the émigrés and non-swearing priests took the opportunity to return home.</a:t>
            </a:r>
          </a:p>
          <a:p>
            <a:r>
              <a:rPr lang="en-GB" dirty="0" smtClean="0"/>
              <a:t>When little Louis XVII died alone in his prison cell in June 1795 his uncle the Comte de Provence claimed the throne and issued the </a:t>
            </a:r>
            <a:r>
              <a:rPr lang="en-GB" b="1" dirty="0" smtClean="0">
                <a:solidFill>
                  <a:srgbClr val="FF0000"/>
                </a:solidFill>
              </a:rPr>
              <a:t>Verona Declaration </a:t>
            </a:r>
            <a:r>
              <a:rPr lang="en-GB" dirty="0" smtClean="0"/>
              <a:t>promising to restore the ancient constitution.</a:t>
            </a:r>
          </a:p>
          <a:p>
            <a:r>
              <a:rPr lang="en-GB" dirty="0" smtClean="0"/>
              <a:t>An émigré landing was made supported by the British at </a:t>
            </a:r>
            <a:r>
              <a:rPr lang="en-GB" b="1" dirty="0" err="1" smtClean="0">
                <a:solidFill>
                  <a:srgbClr val="FF0000"/>
                </a:solidFill>
              </a:rPr>
              <a:t>Quiberon</a:t>
            </a:r>
            <a:r>
              <a:rPr lang="en-GB" b="1" dirty="0" smtClean="0">
                <a:solidFill>
                  <a:srgbClr val="FF0000"/>
                </a:solidFill>
              </a:rPr>
              <a:t> Bay.</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123" y="1701799"/>
            <a:ext cx="5865565" cy="42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89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VendĒmiare</a:t>
            </a:r>
            <a:r>
              <a:rPr lang="en-GB" dirty="0" smtClean="0"/>
              <a:t> uprising</a:t>
            </a:r>
            <a:endParaRPr lang="en-GB" dirty="0"/>
          </a:p>
        </p:txBody>
      </p:sp>
      <p:sp>
        <p:nvSpPr>
          <p:cNvPr id="3" name="Content Placeholder 2"/>
          <p:cNvSpPr>
            <a:spLocks noGrp="1"/>
          </p:cNvSpPr>
          <p:nvPr>
            <p:ph idx="1"/>
          </p:nvPr>
        </p:nvSpPr>
        <p:spPr>
          <a:xfrm>
            <a:off x="8153400" y="1562101"/>
            <a:ext cx="3721100" cy="4800600"/>
          </a:xfrm>
        </p:spPr>
        <p:txBody>
          <a:bodyPr/>
          <a:lstStyle/>
          <a:p>
            <a:r>
              <a:rPr lang="en-GB" dirty="0" smtClean="0"/>
              <a:t>A crowd estimated to be as many as 25,000 tried to surround the National Convention, but was dispersed by Napoleon’s “whiff of gunshot”.</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562100"/>
            <a:ext cx="76104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94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VIOLENCE</a:t>
            </a:r>
            <a:endParaRPr lang="en-GB" dirty="0"/>
          </a:p>
        </p:txBody>
      </p:sp>
      <p:sp>
        <p:nvSpPr>
          <p:cNvPr id="3" name="Content Placeholder 2"/>
          <p:cNvSpPr>
            <a:spLocks noGrp="1"/>
          </p:cNvSpPr>
          <p:nvPr>
            <p:ph idx="1"/>
          </p:nvPr>
        </p:nvSpPr>
        <p:spPr>
          <a:xfrm>
            <a:off x="457200" y="1130301"/>
            <a:ext cx="4991100" cy="5257800"/>
          </a:xfrm>
        </p:spPr>
        <p:txBody>
          <a:bodyPr>
            <a:normAutofit lnSpcReduction="10000"/>
          </a:bodyPr>
          <a:lstStyle/>
          <a:p>
            <a:r>
              <a:rPr lang="en-GB" dirty="0" smtClean="0"/>
              <a:t>In the streets of Paris sans culottes, and Jacobins were attacked.  The Jacobin club was closed.</a:t>
            </a:r>
          </a:p>
          <a:p>
            <a:r>
              <a:rPr lang="en-GB" dirty="0" smtClean="0"/>
              <a:t>In the south of France, in Lyons and the Rhone Valley where the Terror had been so brutal there were savage reprisals including prison massacres.</a:t>
            </a:r>
          </a:p>
          <a:p>
            <a:r>
              <a:rPr lang="en-GB" dirty="0" smtClean="0"/>
              <a:t>At least 2000 died in this </a:t>
            </a:r>
            <a:r>
              <a:rPr lang="en-GB" b="1" dirty="0" smtClean="0">
                <a:solidFill>
                  <a:srgbClr val="FF0000"/>
                </a:solidFill>
              </a:rPr>
              <a:t>White Terror </a:t>
            </a:r>
            <a:r>
              <a:rPr lang="en-GB" dirty="0" smtClean="0">
                <a:solidFill>
                  <a:schemeClr val="tx1"/>
                </a:solidFill>
              </a:rPr>
              <a:t>in 1795.</a:t>
            </a:r>
          </a:p>
          <a:p>
            <a:r>
              <a:rPr lang="en-GB" b="1" dirty="0" smtClean="0">
                <a:solidFill>
                  <a:schemeClr val="tx1"/>
                </a:solidFill>
              </a:rPr>
              <a:t>With law and order failing this was </a:t>
            </a:r>
            <a:r>
              <a:rPr lang="en-GB" b="1" dirty="0" smtClean="0">
                <a:solidFill>
                  <a:srgbClr val="FF0000"/>
                </a:solidFill>
              </a:rPr>
              <a:t>another reason for the Directory to rely on the army</a:t>
            </a:r>
            <a:r>
              <a:rPr lang="en-GB" b="1" dirty="0" smtClean="0">
                <a:solidFill>
                  <a:schemeClr val="tx1"/>
                </a:solidFill>
              </a:rPr>
              <a:t>.</a:t>
            </a:r>
            <a:endParaRPr lang="en-GB"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0" y="1244567"/>
            <a:ext cx="6311900" cy="525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87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BABEUF PLOT 1796</a:t>
            </a:r>
            <a:endParaRPr lang="en-GB" dirty="0"/>
          </a:p>
        </p:txBody>
      </p:sp>
      <p:sp>
        <p:nvSpPr>
          <p:cNvPr id="3" name="Content Placeholder 2"/>
          <p:cNvSpPr>
            <a:spLocks noGrp="1"/>
          </p:cNvSpPr>
          <p:nvPr>
            <p:ph idx="1"/>
          </p:nvPr>
        </p:nvSpPr>
        <p:spPr>
          <a:xfrm>
            <a:off x="4737100" y="1752601"/>
            <a:ext cx="6845300" cy="4660899"/>
          </a:xfrm>
        </p:spPr>
        <p:txBody>
          <a:bodyPr>
            <a:normAutofit lnSpcReduction="10000"/>
          </a:bodyPr>
          <a:lstStyle/>
          <a:p>
            <a:r>
              <a:rPr lang="en-GB" dirty="0" smtClean="0"/>
              <a:t>On the left the Jacobins and the Sans Culottes were spent as a political force.</a:t>
            </a:r>
          </a:p>
          <a:p>
            <a:r>
              <a:rPr lang="en-GB" dirty="0" smtClean="0"/>
              <a:t>However, on the extreme left in 1796, a radical pamphleteer writing under the name of </a:t>
            </a:r>
            <a:r>
              <a:rPr lang="en-GB" dirty="0" err="1" smtClean="0"/>
              <a:t>Grachus</a:t>
            </a:r>
            <a:r>
              <a:rPr lang="en-GB" dirty="0" smtClean="0"/>
              <a:t> Babeuf wanted to bring down the Directory because it benefitted the wealthy.</a:t>
            </a:r>
          </a:p>
          <a:p>
            <a:r>
              <a:rPr lang="en-GB" dirty="0" smtClean="0"/>
              <a:t>He plotted in his </a:t>
            </a:r>
            <a:r>
              <a:rPr lang="en-GB" b="1" dirty="0" smtClean="0">
                <a:solidFill>
                  <a:srgbClr val="FF0000"/>
                </a:solidFill>
              </a:rPr>
              <a:t>conspiracy of equals</a:t>
            </a:r>
            <a:r>
              <a:rPr lang="en-GB" dirty="0" smtClean="0">
                <a:solidFill>
                  <a:schemeClr val="tx1"/>
                </a:solidFill>
              </a:rPr>
              <a:t> that all property should be shared.</a:t>
            </a:r>
          </a:p>
          <a:p>
            <a:r>
              <a:rPr lang="en-GB" dirty="0" smtClean="0">
                <a:solidFill>
                  <a:schemeClr val="tx1"/>
                </a:solidFill>
              </a:rPr>
              <a:t>He received no support from the Sans culottes and little from former Jacobins, he was arrested in May 1796 and executed soon afterwards.</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1657350"/>
            <a:ext cx="3335337" cy="433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59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COUP OF FRUCTIDOR 1797</a:t>
            </a:r>
            <a:endParaRPr lang="en-GB" dirty="0"/>
          </a:p>
        </p:txBody>
      </p:sp>
      <p:sp>
        <p:nvSpPr>
          <p:cNvPr id="3" name="Content Placeholder 2"/>
          <p:cNvSpPr>
            <a:spLocks noGrp="1"/>
          </p:cNvSpPr>
          <p:nvPr>
            <p:ph idx="1"/>
          </p:nvPr>
        </p:nvSpPr>
        <p:spPr>
          <a:xfrm>
            <a:off x="0" y="1281112"/>
            <a:ext cx="5194300" cy="5576888"/>
          </a:xfrm>
        </p:spPr>
        <p:txBody>
          <a:bodyPr>
            <a:normAutofit fontScale="92500" lnSpcReduction="20000"/>
          </a:bodyPr>
          <a:lstStyle/>
          <a:p>
            <a:r>
              <a:rPr lang="en-GB" dirty="0" smtClean="0"/>
              <a:t>The elections of 1797 revealed that people were tired of war abroad and religious conflict at home and found the idea of a constitutional monarchy appealing thinking it would offer peace and stability.</a:t>
            </a:r>
            <a:endParaRPr lang="en-GB" dirty="0"/>
          </a:p>
          <a:p>
            <a:r>
              <a:rPr lang="en-GB" dirty="0" smtClean="0"/>
              <a:t>Of the 216 ex members of the convention who sought re-election only 11 were returned.  Monarchists won 180 of the 260 seats.</a:t>
            </a:r>
          </a:p>
          <a:p>
            <a:r>
              <a:rPr lang="en-GB" dirty="0" smtClean="0"/>
              <a:t>Napoleon sent General </a:t>
            </a:r>
            <a:r>
              <a:rPr lang="en-GB" dirty="0" err="1" smtClean="0"/>
              <a:t>Augereau</a:t>
            </a:r>
            <a:r>
              <a:rPr lang="en-GB" dirty="0" smtClean="0"/>
              <a:t> to Paris to support the republican Directors and on the night </a:t>
            </a:r>
            <a:r>
              <a:rPr lang="en-GB" b="1" dirty="0" smtClean="0">
                <a:solidFill>
                  <a:srgbClr val="FF0000"/>
                </a:solidFill>
              </a:rPr>
              <a:t>3 – 4 September 1797 troops arrested 2 Directors and 53 deputies</a:t>
            </a:r>
            <a:r>
              <a:rPr lang="en-GB" dirty="0" smtClean="0"/>
              <a:t>.</a:t>
            </a:r>
          </a:p>
          <a:p>
            <a:r>
              <a:rPr lang="en-GB" dirty="0" smtClean="0"/>
              <a:t>  The army had ended parliamentary government.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355" y="1573213"/>
            <a:ext cx="6692095"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46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revolt – the </a:t>
            </a:r>
            <a:r>
              <a:rPr lang="en-GB" dirty="0" err="1" smtClean="0"/>
              <a:t>chouans</a:t>
            </a:r>
            <a:endParaRPr lang="en-GB" dirty="0"/>
          </a:p>
        </p:txBody>
      </p:sp>
      <p:sp>
        <p:nvSpPr>
          <p:cNvPr id="3" name="Content Placeholder 2"/>
          <p:cNvSpPr>
            <a:spLocks noGrp="1"/>
          </p:cNvSpPr>
          <p:nvPr>
            <p:ph idx="1"/>
          </p:nvPr>
        </p:nvSpPr>
        <p:spPr>
          <a:xfrm>
            <a:off x="5956300" y="1498601"/>
            <a:ext cx="5626100" cy="4627564"/>
          </a:xfrm>
        </p:spPr>
        <p:txBody>
          <a:bodyPr/>
          <a:lstStyle/>
          <a:p>
            <a:r>
              <a:rPr lang="en-GB" dirty="0" smtClean="0"/>
              <a:t>As well as dealing with </a:t>
            </a:r>
            <a:r>
              <a:rPr lang="en-GB" dirty="0" err="1" smtClean="0"/>
              <a:t>politcal</a:t>
            </a:r>
            <a:r>
              <a:rPr lang="en-GB" dirty="0" smtClean="0"/>
              <a:t> violence the Directory had to cope with internal revolt in Brittany and later Normandy where a movement known as the </a:t>
            </a:r>
            <a:r>
              <a:rPr lang="en-GB" dirty="0" err="1" smtClean="0"/>
              <a:t>Chouans</a:t>
            </a:r>
            <a:r>
              <a:rPr lang="en-GB" dirty="0" smtClean="0"/>
              <a:t> fought a guerrilla war attacking small groups of troops and killing local officials.</a:t>
            </a:r>
          </a:p>
          <a:p>
            <a:r>
              <a:rPr lang="en-GB" dirty="0" smtClean="0"/>
              <a:t>They seemed to have been suppressed but when the </a:t>
            </a:r>
            <a:r>
              <a:rPr lang="en-GB" b="1" dirty="0" err="1" smtClean="0">
                <a:solidFill>
                  <a:srgbClr val="FF0000"/>
                </a:solidFill>
              </a:rPr>
              <a:t>Jourdan</a:t>
            </a:r>
            <a:r>
              <a:rPr lang="en-GB" b="1" dirty="0" smtClean="0">
                <a:solidFill>
                  <a:srgbClr val="FF0000"/>
                </a:solidFill>
              </a:rPr>
              <a:t> Law reintroduced conscription </a:t>
            </a:r>
            <a:r>
              <a:rPr lang="en-GB" dirty="0" err="1" smtClean="0"/>
              <a:t>Chounanism</a:t>
            </a:r>
            <a:r>
              <a:rPr lang="en-GB" dirty="0" smtClean="0"/>
              <a:t> broke out again.</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688386"/>
            <a:ext cx="5753100" cy="406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70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a:t>
            </a:r>
            <a:endParaRPr lang="en-GB" dirty="0"/>
          </a:p>
        </p:txBody>
      </p:sp>
      <p:sp>
        <p:nvSpPr>
          <p:cNvPr id="3" name="Content Placeholder 2"/>
          <p:cNvSpPr>
            <a:spLocks noGrp="1"/>
          </p:cNvSpPr>
          <p:nvPr>
            <p:ph idx="1"/>
          </p:nvPr>
        </p:nvSpPr>
        <p:spPr>
          <a:xfrm>
            <a:off x="609600" y="1752601"/>
            <a:ext cx="5537200" cy="4838699"/>
          </a:xfrm>
        </p:spPr>
        <p:txBody>
          <a:bodyPr>
            <a:normAutofit/>
          </a:bodyPr>
          <a:lstStyle/>
          <a:p>
            <a:r>
              <a:rPr lang="en-GB" dirty="0" smtClean="0"/>
              <a:t>War became essential to the Directors because loot staved off bankruptcy.</a:t>
            </a:r>
          </a:p>
          <a:p>
            <a:r>
              <a:rPr lang="en-GB" dirty="0" smtClean="0"/>
              <a:t>In 1797 the Directory over reached </a:t>
            </a:r>
            <a:r>
              <a:rPr lang="en-GB" dirty="0" err="1" smtClean="0"/>
              <a:t>itslef</a:t>
            </a:r>
            <a:r>
              <a:rPr lang="en-GB" dirty="0" smtClean="0"/>
              <a:t>.  Bonaparte set off with his army to attack British interests in Egypt.  His military campaign was successful but he and his army were trapped in Egypt when </a:t>
            </a:r>
            <a:r>
              <a:rPr lang="en-GB" b="1" dirty="0" smtClean="0">
                <a:solidFill>
                  <a:srgbClr val="FF0000"/>
                </a:solidFill>
              </a:rPr>
              <a:t>Nelson</a:t>
            </a:r>
            <a:r>
              <a:rPr lang="en-GB" dirty="0" smtClean="0"/>
              <a:t> sank the French navy in </a:t>
            </a:r>
            <a:r>
              <a:rPr lang="en-GB" b="1" dirty="0" smtClean="0">
                <a:solidFill>
                  <a:srgbClr val="FF0000"/>
                </a:solidFill>
              </a:rPr>
              <a:t>the Battle of the Nile.</a:t>
            </a:r>
            <a:endParaRPr lang="en-GB" dirty="0" smtClean="0"/>
          </a:p>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60400"/>
            <a:ext cx="4721659"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227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Weakness of the 1795 constitution</a:t>
            </a:r>
            <a:endParaRPr lang="en-GB" dirty="0"/>
          </a:p>
        </p:txBody>
      </p:sp>
      <p:sp>
        <p:nvSpPr>
          <p:cNvPr id="3" name="Content Placeholder 2"/>
          <p:cNvSpPr>
            <a:spLocks noGrp="1"/>
          </p:cNvSpPr>
          <p:nvPr>
            <p:ph idx="1"/>
          </p:nvPr>
        </p:nvSpPr>
        <p:spPr/>
        <p:txBody>
          <a:bodyPr/>
          <a:lstStyle/>
          <a:p>
            <a:r>
              <a:rPr lang="en-GB" dirty="0" smtClean="0"/>
              <a:t>The 1795 was based on a democracy of sorts.  The franchise was based on a tax threshold, and this entitled 5.5 million adult males out of 8 million to vote and annual elections meant an unpopular government would soon be forced to face voters.</a:t>
            </a:r>
          </a:p>
          <a:p>
            <a:r>
              <a:rPr lang="en-GB" dirty="0" smtClean="0"/>
              <a:t>However, annual elections led to instability.</a:t>
            </a:r>
          </a:p>
          <a:p>
            <a:r>
              <a:rPr lang="en-GB" dirty="0" smtClean="0"/>
              <a:t>The ordinary voters only voted for Electors and Electors had to be rich so this system favoured the rich.</a:t>
            </a:r>
          </a:p>
          <a:p>
            <a:r>
              <a:rPr lang="en-GB" dirty="0" smtClean="0"/>
              <a:t>More seriously there was no mechanism to resolve the situation when the Directors disagreed with the Councils.  It could be argued this was the reason for the Directors increasing disregard for the Constitution as they tried to maintain control of the Councils.</a:t>
            </a:r>
            <a:endParaRPr lang="en-GB" dirty="0"/>
          </a:p>
        </p:txBody>
      </p:sp>
    </p:spTree>
    <p:extLst>
      <p:ext uri="{BB962C8B-B14F-4D97-AF65-F5344CB8AC3E}">
        <p14:creationId xmlns:p14="http://schemas.microsoft.com/office/powerpoint/2010/main" val="352594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352089" cy="829982"/>
          </a:xfrm>
        </p:spPr>
        <p:txBody>
          <a:bodyPr>
            <a:normAutofit/>
          </a:bodyPr>
          <a:lstStyle/>
          <a:p>
            <a:r>
              <a:rPr lang="en-GB" dirty="0" smtClean="0"/>
              <a:t>Changing the Constitution again</a:t>
            </a:r>
            <a:endParaRPr lang="en-GB" dirty="0"/>
          </a:p>
        </p:txBody>
      </p:sp>
      <p:sp>
        <p:nvSpPr>
          <p:cNvPr id="3" name="Content Placeholder 2"/>
          <p:cNvSpPr>
            <a:spLocks noGrp="1"/>
          </p:cNvSpPr>
          <p:nvPr>
            <p:ph idx="1"/>
          </p:nvPr>
        </p:nvSpPr>
        <p:spPr>
          <a:xfrm>
            <a:off x="660401" y="2052918"/>
            <a:ext cx="6261100" cy="4195481"/>
          </a:xfrm>
        </p:spPr>
        <p:txBody>
          <a:bodyPr>
            <a:normAutofit/>
          </a:bodyPr>
          <a:lstStyle/>
          <a:p>
            <a:r>
              <a:rPr lang="en-GB" dirty="0" smtClean="0"/>
              <a:t>The </a:t>
            </a:r>
            <a:r>
              <a:rPr lang="en-GB" b="1" dirty="0" smtClean="0"/>
              <a:t>National Convention </a:t>
            </a:r>
            <a:r>
              <a:rPr lang="en-GB" dirty="0" smtClean="0"/>
              <a:t>had met for the first time in 1792.  It replaced the </a:t>
            </a:r>
            <a:r>
              <a:rPr lang="en-GB" b="1" dirty="0" smtClean="0"/>
              <a:t>Legislative Assembly </a:t>
            </a:r>
            <a:r>
              <a:rPr lang="en-GB" dirty="0" smtClean="0"/>
              <a:t>which created it in order to draw up a new republican constitution .  Their first act was to put the king on trial and execute him on January 21</a:t>
            </a:r>
            <a:r>
              <a:rPr lang="en-GB" baseline="30000" dirty="0" smtClean="0"/>
              <a:t>st</a:t>
            </a:r>
            <a:r>
              <a:rPr lang="en-GB" dirty="0" smtClean="0"/>
              <a:t> 1793.</a:t>
            </a:r>
          </a:p>
          <a:p>
            <a:r>
              <a:rPr lang="en-GB" dirty="0" smtClean="0"/>
              <a:t>In April they went to war against an alliance of European monarchies and fears of counter revolution and treason produced the “</a:t>
            </a:r>
            <a:r>
              <a:rPr lang="en-GB" b="1" dirty="0" smtClean="0">
                <a:solidFill>
                  <a:srgbClr val="FF0000"/>
                </a:solidFill>
              </a:rPr>
              <a:t>TERROR</a:t>
            </a:r>
            <a:r>
              <a:rPr lang="en-GB"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546" y="1295400"/>
            <a:ext cx="3973604" cy="5262562"/>
          </a:xfrm>
          <a:prstGeom prst="rect">
            <a:avLst/>
          </a:prstGeom>
        </p:spPr>
      </p:pic>
    </p:spTree>
    <p:extLst>
      <p:ext uri="{BB962C8B-B14F-4D97-AF65-F5344CB8AC3E}">
        <p14:creationId xmlns:p14="http://schemas.microsoft.com/office/powerpoint/2010/main" val="2341679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Essay</a:t>
            </a:r>
            <a:endParaRPr lang="en-GB" dirty="0"/>
          </a:p>
        </p:txBody>
      </p:sp>
      <p:sp>
        <p:nvSpPr>
          <p:cNvPr id="3" name="Content Placeholder 2"/>
          <p:cNvSpPr>
            <a:spLocks noGrp="1"/>
          </p:cNvSpPr>
          <p:nvPr>
            <p:ph idx="1"/>
          </p:nvPr>
        </p:nvSpPr>
        <p:spPr/>
        <p:txBody>
          <a:bodyPr/>
          <a:lstStyle/>
          <a:p>
            <a:r>
              <a:rPr lang="en-GB" b="1" dirty="0"/>
              <a:t>“Disillusionment with the Directory was the main reason why the coup of </a:t>
            </a:r>
            <a:r>
              <a:rPr lang="en-GB" b="1" dirty="0" err="1"/>
              <a:t>Brumaire</a:t>
            </a:r>
            <a:r>
              <a:rPr lang="en-GB" b="1" dirty="0"/>
              <a:t> was successful”? Assess this claim.  (20)</a:t>
            </a:r>
            <a:endParaRPr lang="en-GB" dirty="0"/>
          </a:p>
          <a:p>
            <a:r>
              <a:rPr lang="en-GB" b="1" dirty="0" smtClean="0"/>
              <a:t>How successful was the Directory?  Complete the grid.</a:t>
            </a:r>
          </a:p>
          <a:p>
            <a:r>
              <a:rPr lang="en-GB" b="1" dirty="0" smtClean="0"/>
              <a:t>After you have completed your grid read the article by Michael Rapport on “The Rise of Napoleon” and prepare for an essay assessing whether Napoleon’s successful bid for power was due to failures by the Directory?</a:t>
            </a:r>
            <a:endParaRPr lang="en-GB" b="1" dirty="0"/>
          </a:p>
        </p:txBody>
      </p:sp>
    </p:spTree>
    <p:extLst>
      <p:ext uri="{BB962C8B-B14F-4D97-AF65-F5344CB8AC3E}">
        <p14:creationId xmlns:p14="http://schemas.microsoft.com/office/powerpoint/2010/main" val="230394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THERMIDOREANS</a:t>
            </a:r>
            <a:endParaRPr lang="en-GB" b="1" dirty="0">
              <a:solidFill>
                <a:srgbClr val="FF0000"/>
              </a:solidFill>
            </a:endParaRPr>
          </a:p>
        </p:txBody>
      </p:sp>
      <p:sp>
        <p:nvSpPr>
          <p:cNvPr id="3" name="Content Placeholder 2"/>
          <p:cNvSpPr>
            <a:spLocks noGrp="1"/>
          </p:cNvSpPr>
          <p:nvPr>
            <p:ph idx="1"/>
          </p:nvPr>
        </p:nvSpPr>
        <p:spPr>
          <a:xfrm>
            <a:off x="228600" y="1498600"/>
            <a:ext cx="3124201" cy="4749799"/>
          </a:xfrm>
        </p:spPr>
        <p:txBody>
          <a:bodyPr>
            <a:normAutofit/>
          </a:bodyPr>
          <a:lstStyle/>
          <a:p>
            <a:r>
              <a:rPr lang="en-GB" dirty="0" smtClean="0"/>
              <a:t>The men who overthrew Robespierre moved to end the Terror.  Within a month the Law of 22 </a:t>
            </a:r>
            <a:r>
              <a:rPr lang="en-GB" dirty="0" err="1" smtClean="0"/>
              <a:t>Prairial</a:t>
            </a:r>
            <a:r>
              <a:rPr lang="en-GB" dirty="0" smtClean="0"/>
              <a:t> (which had made guilty verdicts likely) was repealed.</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1523323"/>
            <a:ext cx="7845425" cy="462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31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5908829" cy="1039427"/>
          </a:xfrm>
        </p:spPr>
        <p:txBody>
          <a:bodyPr/>
          <a:lstStyle/>
          <a:p>
            <a:r>
              <a:rPr lang="en-GB" b="1" dirty="0" smtClean="0"/>
              <a:t>Royalist Resurgence</a:t>
            </a:r>
            <a:endParaRPr lang="en-GB" b="1" dirty="0"/>
          </a:p>
        </p:txBody>
      </p:sp>
      <p:sp>
        <p:nvSpPr>
          <p:cNvPr id="3" name="Content Placeholder 2"/>
          <p:cNvSpPr>
            <a:spLocks noGrp="1"/>
          </p:cNvSpPr>
          <p:nvPr>
            <p:ph idx="1"/>
          </p:nvPr>
        </p:nvSpPr>
        <p:spPr>
          <a:xfrm>
            <a:off x="254000" y="1752601"/>
            <a:ext cx="6223000" cy="5105399"/>
          </a:xfrm>
        </p:spPr>
        <p:txBody>
          <a:bodyPr>
            <a:normAutofit/>
          </a:bodyPr>
          <a:lstStyle/>
          <a:p>
            <a:r>
              <a:rPr lang="en-GB" dirty="0" smtClean="0"/>
              <a:t>Following the fall of Robespierre in July 1794 the </a:t>
            </a:r>
            <a:r>
              <a:rPr lang="en-GB" b="1" dirty="0" smtClean="0"/>
              <a:t>National Convention </a:t>
            </a:r>
            <a:r>
              <a:rPr lang="en-GB" dirty="0" smtClean="0"/>
              <a:t>had to deal with a royalist resurgence.  </a:t>
            </a:r>
          </a:p>
          <a:p>
            <a:r>
              <a:rPr lang="en-GB" dirty="0" smtClean="0"/>
              <a:t>The Convention so feared that royalists would gain power that when it came to ratifying a new constitution they passed a </a:t>
            </a:r>
            <a:r>
              <a:rPr lang="en-GB" b="1" dirty="0" smtClean="0"/>
              <a:t>Two Thirds Law </a:t>
            </a:r>
            <a:r>
              <a:rPr lang="en-GB" dirty="0" smtClean="0"/>
              <a:t>requiring that only one third of the seats in the first election of the new government would be open to new members.</a:t>
            </a:r>
            <a:endParaRPr lang="en-GB" dirty="0"/>
          </a:p>
        </p:txBody>
      </p:sp>
      <p:sp>
        <p:nvSpPr>
          <p:cNvPr id="4" name="Rectangle 3"/>
          <p:cNvSpPr/>
          <p:nvPr/>
        </p:nvSpPr>
        <p:spPr>
          <a:xfrm>
            <a:off x="6667498" y="5921990"/>
            <a:ext cx="5283201" cy="369332"/>
          </a:xfrm>
          <a:prstGeom prst="rect">
            <a:avLst/>
          </a:prstGeom>
        </p:spPr>
        <p:txBody>
          <a:bodyPr wrap="square">
            <a:spAutoFit/>
          </a:bodyPr>
          <a:lstStyle/>
          <a:p>
            <a:r>
              <a:rPr lang="fr-FR" dirty="0" smtClean="0"/>
              <a:t>"</a:t>
            </a:r>
            <a:endParaRPr lang="en-GB"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505" y="939800"/>
            <a:ext cx="3971915" cy="516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88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constitution! Year III or 1795</a:t>
            </a:r>
            <a:endParaRPr lang="en-GB" dirty="0"/>
          </a:p>
        </p:txBody>
      </p:sp>
      <p:sp>
        <p:nvSpPr>
          <p:cNvPr id="3" name="Content Placeholder 2"/>
          <p:cNvSpPr>
            <a:spLocks noGrp="1"/>
          </p:cNvSpPr>
          <p:nvPr>
            <p:ph idx="1"/>
          </p:nvPr>
        </p:nvSpPr>
        <p:spPr>
          <a:xfrm>
            <a:off x="431800" y="1825624"/>
            <a:ext cx="6628027" cy="4689475"/>
          </a:xfrm>
        </p:spPr>
        <p:txBody>
          <a:bodyPr>
            <a:normAutofit/>
          </a:bodyPr>
          <a:lstStyle/>
          <a:p>
            <a:r>
              <a:rPr lang="en-GB" dirty="0" smtClean="0"/>
              <a:t>The </a:t>
            </a:r>
            <a:r>
              <a:rPr lang="en-GB" dirty="0" err="1" smtClean="0"/>
              <a:t>Thermidorians</a:t>
            </a:r>
            <a:r>
              <a:rPr lang="en-GB" dirty="0" smtClean="0"/>
              <a:t> wanted to create a new constitution</a:t>
            </a:r>
          </a:p>
          <a:p>
            <a:r>
              <a:rPr lang="en-GB" dirty="0" smtClean="0"/>
              <a:t>Two main reasons for this:</a:t>
            </a:r>
          </a:p>
          <a:p>
            <a:pPr lvl="1"/>
            <a:r>
              <a:rPr lang="en-GB" dirty="0" smtClean="0"/>
              <a:t>In order to guarantee the main features of the revolution of 1789, such as the freedom of the individual</a:t>
            </a:r>
          </a:p>
          <a:p>
            <a:pPr lvl="1"/>
            <a:r>
              <a:rPr lang="en-GB" dirty="0" smtClean="0"/>
              <a:t>They also wanted to ensure that a dictatorship, like that of the CPS, would be impossible.</a:t>
            </a:r>
          </a:p>
          <a:p>
            <a:pPr lvl="1"/>
            <a:r>
              <a:rPr lang="en-GB" dirty="0" smtClean="0"/>
              <a:t>They established a legislature I n 2 chambers and an executive that was to be a </a:t>
            </a:r>
            <a:r>
              <a:rPr lang="en-GB" b="1" dirty="0" smtClean="0"/>
              <a:t>Directory of Five</a:t>
            </a:r>
            <a:r>
              <a:rPr lang="en-GB" dirty="0" smtClean="0"/>
              <a:t> who would hold office for five years.  This was the period of the Directorate.</a:t>
            </a:r>
            <a:endParaRPr lang="en-GB" dirty="0"/>
          </a:p>
        </p:txBody>
      </p:sp>
      <p:pic>
        <p:nvPicPr>
          <p:cNvPr id="5122" name="Picture 2" descr="https://upload.wikimedia.org/wikipedia/commons/thumb/a/ab/Constitution_1795.jpg/220px-Constitution_1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101" y="1201303"/>
            <a:ext cx="4505678" cy="552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4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Directory</a:t>
            </a:r>
            <a:endParaRPr lang="en-GB" dirty="0"/>
          </a:p>
        </p:txBody>
      </p:sp>
      <p:sp>
        <p:nvSpPr>
          <p:cNvPr id="3" name="Content Placeholder 2"/>
          <p:cNvSpPr>
            <a:spLocks noGrp="1"/>
          </p:cNvSpPr>
          <p:nvPr>
            <p:ph idx="1"/>
          </p:nvPr>
        </p:nvSpPr>
        <p:spPr>
          <a:xfrm>
            <a:off x="4000500" y="1308100"/>
            <a:ext cx="7581900" cy="5207001"/>
          </a:xfrm>
        </p:spPr>
        <p:txBody>
          <a:bodyPr>
            <a:normAutofit/>
          </a:bodyPr>
          <a:lstStyle/>
          <a:p>
            <a:r>
              <a:rPr lang="en-GB" dirty="0" smtClean="0"/>
              <a:t>A total of thirteen men served as Directors between 1795 and 1797 but just one for the entire time.  This was Paul </a:t>
            </a:r>
            <a:r>
              <a:rPr lang="en-GB" dirty="0" err="1" smtClean="0"/>
              <a:t>Barras</a:t>
            </a:r>
            <a:r>
              <a:rPr lang="en-GB" dirty="0" smtClean="0"/>
              <a:t>, an ex noble and army officer responsible for the brutal suppression of counter-revolution in Marseilles and the capture of Toulon.  As a Director he gained a reputation for corruption and immorality.</a:t>
            </a:r>
          </a:p>
          <a:p>
            <a:r>
              <a:rPr lang="en-GB" dirty="0" smtClean="0"/>
              <a:t>The five Directors could hold office for 5 years, but one, chosen by lot, had to retire each year and get replaced.  They could not initiate or veto laws, they could not declare war and they had no control over the treasury.</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2024063"/>
            <a:ext cx="2990850" cy="401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88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Legislature</a:t>
            </a:r>
            <a:endParaRPr lang="en-GB" dirty="0"/>
          </a:p>
        </p:txBody>
      </p:sp>
      <p:sp>
        <p:nvSpPr>
          <p:cNvPr id="3" name="Content Placeholder 2"/>
          <p:cNvSpPr>
            <a:spLocks noGrp="1"/>
          </p:cNvSpPr>
          <p:nvPr>
            <p:ph idx="1"/>
          </p:nvPr>
        </p:nvSpPr>
        <p:spPr>
          <a:xfrm>
            <a:off x="4343400" y="1752601"/>
            <a:ext cx="7239000" cy="4373563"/>
          </a:xfrm>
        </p:spPr>
        <p:txBody>
          <a:bodyPr/>
          <a:lstStyle/>
          <a:p>
            <a:r>
              <a:rPr lang="en-GB" dirty="0" smtClean="0"/>
              <a:t>The law making body was divided into two chambers (a bicameral system)</a:t>
            </a:r>
          </a:p>
          <a:p>
            <a:r>
              <a:rPr lang="en-GB" dirty="0" smtClean="0"/>
              <a:t>The </a:t>
            </a:r>
            <a:r>
              <a:rPr lang="en-GB" b="1" dirty="0" smtClean="0"/>
              <a:t>Council of Five hundred</a:t>
            </a:r>
            <a:r>
              <a:rPr lang="en-GB" dirty="0" smtClean="0"/>
              <a:t>, all of whom had to be over 30 could initiate legislation.</a:t>
            </a:r>
          </a:p>
          <a:p>
            <a:r>
              <a:rPr lang="en-GB" dirty="0" smtClean="0"/>
              <a:t>It then got passed on to the </a:t>
            </a:r>
            <a:r>
              <a:rPr lang="en-GB" b="1" dirty="0" smtClean="0"/>
              <a:t>Council of Ancients </a:t>
            </a:r>
            <a:r>
              <a:rPr lang="en-GB" dirty="0" smtClean="0"/>
              <a:t>250 men over 40 who could approve or object to bills, but could not introduce or change them.</a:t>
            </a:r>
          </a:p>
          <a:p>
            <a:r>
              <a:rPr lang="en-GB" b="1" dirty="0" smtClean="0"/>
              <a:t>Elections were to be held every year, when a third of the members retired.</a:t>
            </a:r>
            <a:endParaRPr lang="en-GB"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079873"/>
            <a:ext cx="2244726" cy="224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314450"/>
            <a:ext cx="3424998"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8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TRICKY START</a:t>
            </a:r>
            <a:endParaRPr lang="en-GB" dirty="0"/>
          </a:p>
        </p:txBody>
      </p:sp>
      <p:sp>
        <p:nvSpPr>
          <p:cNvPr id="3" name="Content Placeholder 2"/>
          <p:cNvSpPr>
            <a:spLocks noGrp="1"/>
          </p:cNvSpPr>
          <p:nvPr>
            <p:ph idx="1"/>
          </p:nvPr>
        </p:nvSpPr>
        <p:spPr>
          <a:xfrm>
            <a:off x="444500" y="1270000"/>
            <a:ext cx="6296025" cy="5080000"/>
          </a:xfrm>
        </p:spPr>
        <p:txBody>
          <a:bodyPr>
            <a:normAutofit lnSpcReduction="10000"/>
          </a:bodyPr>
          <a:lstStyle/>
          <a:p>
            <a:r>
              <a:rPr lang="en-GB" b="1" dirty="0" smtClean="0"/>
              <a:t>The Economy</a:t>
            </a:r>
          </a:p>
          <a:p>
            <a:r>
              <a:rPr lang="en-GB" dirty="0" smtClean="0"/>
              <a:t>The economic problems the Directory faced were the same as previous regimes – inflation, a valueless currency and high food prices.</a:t>
            </a:r>
          </a:p>
          <a:p>
            <a:r>
              <a:rPr lang="en-GB" dirty="0" smtClean="0"/>
              <a:t>The </a:t>
            </a:r>
            <a:r>
              <a:rPr lang="en-GB" dirty="0" err="1" smtClean="0"/>
              <a:t>Thermidoreans</a:t>
            </a:r>
            <a:r>
              <a:rPr lang="en-GB" dirty="0" smtClean="0"/>
              <a:t> abolished the Maximum (price fixing) and moved back to a free market which caused rampant inflation.</a:t>
            </a:r>
          </a:p>
          <a:p>
            <a:r>
              <a:rPr lang="en-GB" dirty="0" smtClean="0"/>
              <a:t>Added to this was a bad winter.</a:t>
            </a:r>
          </a:p>
          <a:p>
            <a:r>
              <a:rPr lang="en-GB" dirty="0" smtClean="0"/>
              <a:t>Two major uprisings resulted:</a:t>
            </a:r>
          </a:p>
          <a:p>
            <a:r>
              <a:rPr lang="en-GB" b="1" dirty="0" smtClean="0"/>
              <a:t>Germinal and </a:t>
            </a:r>
            <a:r>
              <a:rPr lang="en-GB" b="1" dirty="0" err="1" smtClean="0"/>
              <a:t>Prairial</a:t>
            </a:r>
            <a:r>
              <a:rPr lang="en-GB" b="1" dirty="0" smtClean="0"/>
              <a:t>.  </a:t>
            </a:r>
            <a:r>
              <a:rPr lang="en-GB" dirty="0" smtClean="0"/>
              <a:t>The latter had to be put down by the army.</a:t>
            </a:r>
            <a:endParaRPr lang="en-GB"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525" y="1882775"/>
            <a:ext cx="52387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02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Money</a:t>
            </a:r>
            <a:endParaRPr lang="en-GB" dirty="0"/>
          </a:p>
        </p:txBody>
      </p:sp>
      <p:sp>
        <p:nvSpPr>
          <p:cNvPr id="3" name="Content Placeholder 2"/>
          <p:cNvSpPr>
            <a:spLocks noGrp="1"/>
          </p:cNvSpPr>
          <p:nvPr>
            <p:ph idx="1"/>
          </p:nvPr>
        </p:nvSpPr>
        <p:spPr>
          <a:xfrm>
            <a:off x="393699" y="1130300"/>
            <a:ext cx="6045201" cy="5727699"/>
          </a:xfrm>
        </p:spPr>
        <p:txBody>
          <a:bodyPr>
            <a:normAutofit/>
          </a:bodyPr>
          <a:lstStyle/>
          <a:p>
            <a:r>
              <a:rPr lang="en-GB" dirty="0" smtClean="0"/>
              <a:t>The floor of the printing press collapsed under the weight of the new </a:t>
            </a:r>
            <a:r>
              <a:rPr lang="en-GB" dirty="0" err="1"/>
              <a:t>A</a:t>
            </a:r>
            <a:r>
              <a:rPr lang="en-GB" dirty="0" err="1" smtClean="0"/>
              <a:t>ssignats</a:t>
            </a:r>
            <a:r>
              <a:rPr lang="en-GB" dirty="0" smtClean="0"/>
              <a:t> being printed.</a:t>
            </a:r>
          </a:p>
          <a:p>
            <a:r>
              <a:rPr lang="en-GB" dirty="0" smtClean="0"/>
              <a:t>Salaries paid to Directors were not paid in </a:t>
            </a:r>
            <a:r>
              <a:rPr lang="en-GB" dirty="0" err="1" smtClean="0"/>
              <a:t>Assignats</a:t>
            </a:r>
            <a:r>
              <a:rPr lang="en-GB" dirty="0" smtClean="0"/>
              <a:t>, but in goods.</a:t>
            </a:r>
          </a:p>
          <a:p>
            <a:r>
              <a:rPr lang="en-GB" dirty="0" smtClean="0"/>
              <a:t>In an attempt to solve inflation the Directory tried introducing a new paper currency.  This was a complete failure.</a:t>
            </a:r>
          </a:p>
          <a:p>
            <a:r>
              <a:rPr lang="en-GB" dirty="0" smtClean="0"/>
              <a:t>Finally in February 1797 they returned to metal coins but there were not enough and deflation resulted.</a:t>
            </a:r>
          </a:p>
          <a:p>
            <a:r>
              <a:rPr lang="en-GB" dirty="0" smtClean="0"/>
              <a:t>Their failure made them unpopular with people at all social levels.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035" y="2354262"/>
            <a:ext cx="4988915"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726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708</TotalTime>
  <Words>1468</Words>
  <Application>Microsoft Office PowerPoint</Application>
  <PresentationFormat>Widescreen</PresentationFormat>
  <Paragraphs>88</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Book Antiqua</vt:lpstr>
      <vt:lpstr>Calibri</vt:lpstr>
      <vt:lpstr>Century Gothic</vt:lpstr>
      <vt:lpstr>Apothecary</vt:lpstr>
      <vt:lpstr>Consolidation</vt:lpstr>
      <vt:lpstr>Changing the Constitution again</vt:lpstr>
      <vt:lpstr>THERMIDOREANS</vt:lpstr>
      <vt:lpstr>Royalist Resurgence</vt:lpstr>
      <vt:lpstr>Another constitution! Year III or 1795</vt:lpstr>
      <vt:lpstr>The Directory</vt:lpstr>
      <vt:lpstr>The Legislature</vt:lpstr>
      <vt:lpstr>TRICKY START</vt:lpstr>
      <vt:lpstr>Money</vt:lpstr>
      <vt:lpstr>GOVERNMENT FINANCE</vt:lpstr>
      <vt:lpstr>TAXATION</vt:lpstr>
      <vt:lpstr>Resurgent royalists</vt:lpstr>
      <vt:lpstr>The VendĒmiare uprising</vt:lpstr>
      <vt:lpstr>POLITICAL VIOLENCE</vt:lpstr>
      <vt:lpstr>BABEUF PLOT 1796</vt:lpstr>
      <vt:lpstr>COUP OF FRUCTIDOR 1797</vt:lpstr>
      <vt:lpstr>Internal revolt – the chouans</vt:lpstr>
      <vt:lpstr>WAR</vt:lpstr>
      <vt:lpstr>Weakness of the 1795 constitution</vt:lpstr>
      <vt:lpstr>Essay</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Huggett-Wilde</dc:creator>
  <cp:lastModifiedBy>Ruth M Nixon</cp:lastModifiedBy>
  <cp:revision>58</cp:revision>
  <dcterms:created xsi:type="dcterms:W3CDTF">2015-12-08T15:20:32Z</dcterms:created>
  <dcterms:modified xsi:type="dcterms:W3CDTF">2016-01-18T10:24:48Z</dcterms:modified>
</cp:coreProperties>
</file>