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60" r:id="rId3"/>
    <p:sldId id="266" r:id="rId4"/>
    <p:sldId id="267" r:id="rId5"/>
    <p:sldId id="257" r:id="rId6"/>
    <p:sldId id="258" r:id="rId7"/>
    <p:sldId id="259" r:id="rId8"/>
    <p:sldId id="262" r:id="rId9"/>
    <p:sldId id="268" r:id="rId10"/>
    <p:sldId id="271" r:id="rId11"/>
    <p:sldId id="272" r:id="rId12"/>
    <p:sldId id="264" r:id="rId13"/>
    <p:sldId id="273" r:id="rId14"/>
    <p:sldId id="265" r:id="rId15"/>
    <p:sldId id="26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9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A7EE1CE-0E4D-4571-8600-6E1F83CCD090}" type="datetimeFigureOut">
              <a:rPr lang="en-GB" smtClean="0"/>
              <a:t>25/04/2016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655A3F-7ABC-47FC-BFC6-0EF53D48EBF6}" type="slidenum">
              <a:rPr lang="en-GB" smtClean="0"/>
              <a:t>‹#›</a:t>
            </a:fld>
            <a:endParaRPr lang="en-GB"/>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7EE1CE-0E4D-4571-8600-6E1F83CCD090}" type="datetimeFigureOut">
              <a:rPr lang="en-GB" smtClean="0"/>
              <a:t>25/04/2016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655A3F-7ABC-47FC-BFC6-0EF53D48EBF6}"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7EE1CE-0E4D-4571-8600-6E1F83CCD090}" type="datetimeFigureOut">
              <a:rPr lang="en-GB" smtClean="0"/>
              <a:t>25/04/2016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655A3F-7ABC-47FC-BFC6-0EF53D48EBF6}"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A7EE1CE-0E4D-4571-8600-6E1F83CCD090}" type="datetimeFigureOut">
              <a:rPr lang="en-GB" smtClean="0"/>
              <a:t>25/04/2016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655A3F-7ABC-47FC-BFC6-0EF53D48EBF6}" type="slidenum">
              <a:rPr lang="en-GB" smtClean="0"/>
              <a:t>‹#›</a:t>
            </a:fld>
            <a:endParaRPr lang="en-GB"/>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7EE1CE-0E4D-4571-8600-6E1F83CCD090}" type="datetimeFigureOut">
              <a:rPr lang="en-GB" smtClean="0"/>
              <a:t>25/04/2016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655A3F-7ABC-47FC-BFC6-0EF53D48EBF6}"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A7EE1CE-0E4D-4571-8600-6E1F83CCD090}" type="datetimeFigureOut">
              <a:rPr lang="en-GB" smtClean="0"/>
              <a:t>25/04/2016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655A3F-7ABC-47FC-BFC6-0EF53D48EBF6}" type="slidenum">
              <a:rPr lang="en-GB" smtClean="0"/>
              <a:t>‹#›</a:t>
            </a:fld>
            <a:endParaRPr lang="en-GB"/>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A7EE1CE-0E4D-4571-8600-6E1F83CCD090}" type="datetimeFigureOut">
              <a:rPr lang="en-GB" smtClean="0"/>
              <a:t>25/04/2016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2655A3F-7ABC-47FC-BFC6-0EF53D48EBF6}" type="slidenum">
              <a:rPr lang="en-GB" smtClean="0"/>
              <a:t>‹#›</a:t>
            </a:fld>
            <a:endParaRPr lang="en-GB"/>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A7EE1CE-0E4D-4571-8600-6E1F83CCD090}" type="datetimeFigureOut">
              <a:rPr lang="en-GB" smtClean="0"/>
              <a:t>25/04/2016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2655A3F-7ABC-47FC-BFC6-0EF53D48EBF6}"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7EE1CE-0E4D-4571-8600-6E1F83CCD090}" type="datetimeFigureOut">
              <a:rPr lang="en-GB" smtClean="0"/>
              <a:t>25/04/2016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2655A3F-7ABC-47FC-BFC6-0EF53D48EBF6}"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7EE1CE-0E4D-4571-8600-6E1F83CCD090}" type="datetimeFigureOut">
              <a:rPr lang="en-GB" smtClean="0"/>
              <a:t>25/04/2016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655A3F-7ABC-47FC-BFC6-0EF53D48EBF6}"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7EE1CE-0E4D-4571-8600-6E1F83CCD090}" type="datetimeFigureOut">
              <a:rPr lang="en-GB" smtClean="0"/>
              <a:t>25/04/2016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655A3F-7ABC-47FC-BFC6-0EF53D48EBF6}" type="slidenum">
              <a:rPr lang="en-GB" smtClean="0"/>
              <a:t>‹#›</a:t>
            </a:fld>
            <a:endParaRPr lang="en-GB"/>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CA7EE1CE-0E4D-4571-8600-6E1F83CCD090}" type="datetimeFigureOut">
              <a:rPr lang="en-GB" smtClean="0"/>
              <a:t>25/04/2016</a:t>
            </a:fld>
            <a:endParaRPr lang="en-GB"/>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GB"/>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52655A3F-7ABC-47FC-BFC6-0EF53D48EBF6}"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4437112"/>
            <a:ext cx="7543800" cy="1656184"/>
          </a:xfrm>
        </p:spPr>
        <p:txBody>
          <a:bodyPr/>
          <a:lstStyle/>
          <a:p>
            <a:r>
              <a:rPr lang="en-GB" sz="4000" dirty="0" smtClean="0"/>
              <a:t>Topic </a:t>
            </a:r>
            <a:r>
              <a:rPr lang="en-GB" sz="4000" dirty="0"/>
              <a:t>3 Napoleon Bonaparte to </a:t>
            </a:r>
            <a:r>
              <a:rPr lang="en-GB" sz="4000" dirty="0" smtClean="0"/>
              <a:t>1807 and the fall of the  Directory</a:t>
            </a:r>
            <a:endParaRPr lang="en-GB" sz="4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0"/>
            <a:ext cx="5973901"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7983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3"/>
          </p:nvPr>
        </p:nvSpPr>
        <p:spPr/>
        <p:txBody>
          <a:bodyPr/>
          <a:lstStyle/>
          <a:p>
            <a:endParaRPr lang="en-GB" dirty="0"/>
          </a:p>
        </p:txBody>
      </p:sp>
      <p:sp>
        <p:nvSpPr>
          <p:cNvPr id="4" name="AutoShape 2" descr="data:image/png;base64,iVBORw0KGgoAAAANSUhEUgAAAAEAAAABCAYAAAAfFcSJAAAAC0lEQVR42mNgAAIAAAUAAen63Ng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29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6102" b="10283"/>
          <a:stretch/>
        </p:blipFill>
        <p:spPr bwMode="auto">
          <a:xfrm>
            <a:off x="0" y="418454"/>
            <a:ext cx="9144000" cy="5734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6981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3"/>
          </p:nvPr>
        </p:nvSpPr>
        <p:spPr/>
        <p:txBody>
          <a:bodyPr/>
          <a:lstStyle/>
          <a:p>
            <a:endParaRPr lang="en-GB"/>
          </a:p>
        </p:txBody>
      </p:sp>
      <p:pic>
        <p:nvPicPr>
          <p:cNvPr id="13314" name="Picture 2" descr="http://image.slidesharecdn.com/ageofnapoleon-130221173525-phpapp02/95/age-of-napoleon-9-638.jpg?cb=13614683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44" y="-60806"/>
            <a:ext cx="9215444" cy="6918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502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085184"/>
            <a:ext cx="8424935" cy="1512168"/>
          </a:xfrm>
        </p:spPr>
        <p:txBody>
          <a:bodyPr/>
          <a:lstStyle/>
          <a:p>
            <a:r>
              <a:rPr lang="en-GB" dirty="0" smtClean="0"/>
              <a:t>Reasons for military success 1799 - 1807</a:t>
            </a:r>
            <a:endParaRPr lang="en-GB" dirty="0"/>
          </a:p>
        </p:txBody>
      </p:sp>
      <p:sp>
        <p:nvSpPr>
          <p:cNvPr id="3" name="Content Placeholder 2"/>
          <p:cNvSpPr>
            <a:spLocks noGrp="1"/>
          </p:cNvSpPr>
          <p:nvPr>
            <p:ph sz="quarter" idx="13"/>
          </p:nvPr>
        </p:nvSpPr>
        <p:spPr>
          <a:xfrm>
            <a:off x="323528" y="260648"/>
            <a:ext cx="3240360" cy="4824536"/>
          </a:xfrm>
        </p:spPr>
        <p:txBody>
          <a:bodyPr>
            <a:normAutofit lnSpcReduction="10000"/>
          </a:bodyPr>
          <a:lstStyle/>
          <a:p>
            <a:r>
              <a:rPr lang="en-GB" dirty="0" smtClean="0"/>
              <a:t>Inspiring leader</a:t>
            </a:r>
          </a:p>
          <a:p>
            <a:r>
              <a:rPr lang="en-GB" dirty="0" smtClean="0"/>
              <a:t>Great organiser</a:t>
            </a:r>
          </a:p>
          <a:p>
            <a:r>
              <a:rPr lang="en-GB" dirty="0" smtClean="0"/>
              <a:t>Great energy</a:t>
            </a:r>
          </a:p>
          <a:p>
            <a:r>
              <a:rPr lang="en-GB" dirty="0" smtClean="0"/>
              <a:t>Ruthless</a:t>
            </a:r>
          </a:p>
          <a:p>
            <a:r>
              <a:rPr lang="en-GB" dirty="0" smtClean="0"/>
              <a:t>Weakness and disunity of his enemies</a:t>
            </a:r>
          </a:p>
          <a:p>
            <a:r>
              <a:rPr lang="en-GB" dirty="0" smtClean="0"/>
              <a:t>Rapid mobility</a:t>
            </a:r>
          </a:p>
          <a:p>
            <a:r>
              <a:rPr lang="en-GB" dirty="0" smtClean="0"/>
              <a:t>Use of artillery</a:t>
            </a:r>
          </a:p>
          <a:p>
            <a:r>
              <a:rPr lang="en-GB" dirty="0" smtClean="0"/>
              <a:t>He could improvise brilliantly</a:t>
            </a:r>
          </a:p>
          <a:p>
            <a:r>
              <a:rPr lang="en-GB" dirty="0" smtClean="0"/>
              <a:t>Used mixed order tactics</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980728"/>
            <a:ext cx="4714875"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8156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did Napoleon create the Empire</a:t>
            </a:r>
            <a:endParaRPr lang="en-GB" dirty="0"/>
          </a:p>
        </p:txBody>
      </p:sp>
      <p:sp>
        <p:nvSpPr>
          <p:cNvPr id="3" name="Content Placeholder 2"/>
          <p:cNvSpPr>
            <a:spLocks noGrp="1"/>
          </p:cNvSpPr>
          <p:nvPr>
            <p:ph sz="quarter" idx="13"/>
          </p:nvPr>
        </p:nvSpPr>
        <p:spPr>
          <a:xfrm>
            <a:off x="395536" y="404664"/>
            <a:ext cx="4392488" cy="5544616"/>
          </a:xfrm>
        </p:spPr>
        <p:txBody>
          <a:bodyPr>
            <a:normAutofit/>
          </a:bodyPr>
          <a:lstStyle/>
          <a:p>
            <a:r>
              <a:rPr lang="en-GB" dirty="0" smtClean="0"/>
              <a:t>The empire that Napoleon created was the larges in Europe since Roman times.</a:t>
            </a:r>
          </a:p>
          <a:p>
            <a:r>
              <a:rPr lang="en-GB" dirty="0" smtClean="0"/>
              <a:t>Napoleon claimed he did this in order to protect revolutionary France and to take the revolutionary principles to oppressed people in Europe.</a:t>
            </a:r>
          </a:p>
          <a:p>
            <a:r>
              <a:rPr lang="en-GB" dirty="0" smtClean="0"/>
              <a:t>Some historians say he did it to enjoy power – and personal glory.</a:t>
            </a:r>
          </a:p>
          <a:p>
            <a:r>
              <a:rPr lang="en-GB" dirty="0" smtClean="0"/>
              <a:t>Others say it</a:t>
            </a:r>
          </a:p>
          <a:p>
            <a:r>
              <a:rPr lang="en-GB" dirty="0" smtClean="0"/>
              <a:t>worked for France.</a:t>
            </a:r>
          </a:p>
          <a:p>
            <a:endParaRPr lang="en-GB"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260648"/>
            <a:ext cx="2914650" cy="416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3867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372168"/>
            <a:ext cx="8280919" cy="2297192"/>
          </a:xfrm>
        </p:spPr>
        <p:txBody>
          <a:bodyPr/>
          <a:lstStyle/>
          <a:p>
            <a:r>
              <a:rPr lang="en-GB" dirty="0" smtClean="0">
                <a:effectLst/>
              </a:rPr>
              <a:t>Explain Napoleon’s </a:t>
            </a:r>
            <a:r>
              <a:rPr lang="en-GB" dirty="0">
                <a:effectLst/>
              </a:rPr>
              <a:t>problems with England and his Continental Blockade</a:t>
            </a:r>
            <a:endParaRPr lang="en-GB" dirty="0"/>
          </a:p>
        </p:txBody>
      </p:sp>
      <p:sp>
        <p:nvSpPr>
          <p:cNvPr id="3" name="Content Placeholder 2"/>
          <p:cNvSpPr>
            <a:spLocks noGrp="1"/>
          </p:cNvSpPr>
          <p:nvPr>
            <p:ph sz="quarter" idx="13"/>
          </p:nvPr>
        </p:nvSpPr>
        <p:spPr>
          <a:xfrm>
            <a:off x="3563888" y="260648"/>
            <a:ext cx="4824536" cy="4392488"/>
          </a:xfrm>
        </p:spPr>
        <p:txBody>
          <a:bodyPr>
            <a:normAutofit/>
          </a:bodyPr>
          <a:lstStyle/>
          <a:p>
            <a:r>
              <a:rPr lang="en-GB" dirty="0" smtClean="0"/>
              <a:t>Napoleon did not understand naval warfare and he faced Nelson.</a:t>
            </a:r>
          </a:p>
          <a:p>
            <a:r>
              <a:rPr lang="en-GB" dirty="0" smtClean="0"/>
              <a:t>At the battle of Trafalgar in 1805 the French and Spanish fleet was destroyed.</a:t>
            </a:r>
          </a:p>
          <a:p>
            <a:r>
              <a:rPr lang="en-GB" dirty="0" smtClean="0"/>
              <a:t>This caused Napoleon to think of alternative methods of defeating Britain.</a:t>
            </a:r>
          </a:p>
          <a:p>
            <a:r>
              <a:rPr lang="en-GB" dirty="0" smtClean="0"/>
              <a:t>He thought that preventing them from trading would bring them to their knees.</a:t>
            </a:r>
            <a:endParaRPr lang="en-GB"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3019425"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6098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3"/>
          </p:nvPr>
        </p:nvSpPr>
        <p:spPr/>
        <p:txBody>
          <a:bodyPr/>
          <a:lstStyle/>
          <a:p>
            <a:endParaRPr lang="en-GB"/>
          </a:p>
        </p:txBody>
      </p:sp>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1467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941168"/>
            <a:ext cx="8280919" cy="1152128"/>
          </a:xfrm>
        </p:spPr>
        <p:txBody>
          <a:bodyPr/>
          <a:lstStyle/>
          <a:p>
            <a:r>
              <a:rPr lang="en-GB" dirty="0" smtClean="0"/>
              <a:t>What were the weaknesses of the </a:t>
            </a:r>
            <a:r>
              <a:rPr lang="en-GB" dirty="0" err="1" smtClean="0"/>
              <a:t>Thermidorians</a:t>
            </a:r>
            <a:r>
              <a:rPr lang="en-GB" dirty="0" smtClean="0"/>
              <a:t>?</a:t>
            </a:r>
            <a:endParaRPr lang="en-GB" dirty="0"/>
          </a:p>
        </p:txBody>
      </p:sp>
      <p:sp>
        <p:nvSpPr>
          <p:cNvPr id="3" name="Content Placeholder 2"/>
          <p:cNvSpPr>
            <a:spLocks noGrp="1"/>
          </p:cNvSpPr>
          <p:nvPr>
            <p:ph sz="quarter" idx="13"/>
          </p:nvPr>
        </p:nvSpPr>
        <p:spPr>
          <a:xfrm>
            <a:off x="4427985" y="260648"/>
            <a:ext cx="4392488" cy="4752528"/>
          </a:xfrm>
        </p:spPr>
        <p:txBody>
          <a:bodyPr>
            <a:normAutofit fontScale="92500" lnSpcReduction="10000"/>
          </a:bodyPr>
          <a:lstStyle/>
          <a:p>
            <a:r>
              <a:rPr lang="en-GB" dirty="0" smtClean="0"/>
              <a:t>In </a:t>
            </a:r>
            <a:r>
              <a:rPr lang="en-GB" dirty="0"/>
              <a:t>its short 15-month life the </a:t>
            </a:r>
            <a:r>
              <a:rPr lang="en-GB" dirty="0" err="1"/>
              <a:t>Thermidorian</a:t>
            </a:r>
            <a:r>
              <a:rPr lang="en-GB" dirty="0"/>
              <a:t> regime was unpopular with most of the people</a:t>
            </a:r>
            <a:r>
              <a:rPr lang="en-GB" dirty="0" smtClean="0"/>
              <a:t>.</a:t>
            </a:r>
          </a:p>
          <a:p>
            <a:r>
              <a:rPr lang="en-GB" dirty="0" smtClean="0"/>
              <a:t> </a:t>
            </a:r>
            <a:r>
              <a:rPr lang="en-GB" dirty="0"/>
              <a:t>It failed to address most of their grievances or improve their lives, and repeated several mistakes made by earlier </a:t>
            </a:r>
            <a:r>
              <a:rPr lang="en-GB" dirty="0" smtClean="0"/>
              <a:t>governments.</a:t>
            </a:r>
          </a:p>
          <a:p>
            <a:r>
              <a:rPr lang="en-GB" dirty="0" smtClean="0"/>
              <a:t>They wanted to remove price controls to encourage a free market and this provoked </a:t>
            </a:r>
            <a:r>
              <a:rPr lang="en-GB" b="1" dirty="0" smtClean="0"/>
              <a:t>Germina</a:t>
            </a:r>
            <a:r>
              <a:rPr lang="en-GB" dirty="0" smtClean="0"/>
              <a:t>l and </a:t>
            </a:r>
            <a:r>
              <a:rPr lang="en-GB" b="1" dirty="0" err="1" smtClean="0"/>
              <a:t>Prairial</a:t>
            </a:r>
            <a:r>
              <a:rPr lang="en-GB" dirty="0" smtClean="0"/>
              <a:t> risings as food prices rocketed.</a:t>
            </a:r>
          </a:p>
          <a:p>
            <a:r>
              <a:rPr lang="en-GB" dirty="0" smtClean="0"/>
              <a:t>The constitution they created had many serious weaknesses.</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5" y="692696"/>
            <a:ext cx="3744416" cy="316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3839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7904" y="4372168"/>
            <a:ext cx="5184576" cy="2009160"/>
          </a:xfrm>
        </p:spPr>
        <p:txBody>
          <a:bodyPr/>
          <a:lstStyle/>
          <a:p>
            <a:r>
              <a:rPr lang="en-GB" dirty="0" smtClean="0"/>
              <a:t>The white terror</a:t>
            </a:r>
            <a:endParaRPr lang="en-GB" dirty="0"/>
          </a:p>
        </p:txBody>
      </p:sp>
      <p:sp>
        <p:nvSpPr>
          <p:cNvPr id="3" name="Content Placeholder 2"/>
          <p:cNvSpPr>
            <a:spLocks noGrp="1"/>
          </p:cNvSpPr>
          <p:nvPr>
            <p:ph sz="quarter" idx="13"/>
          </p:nvPr>
        </p:nvSpPr>
        <p:spPr>
          <a:xfrm>
            <a:off x="395536" y="731520"/>
            <a:ext cx="3600400" cy="5793824"/>
          </a:xfrm>
        </p:spPr>
        <p:txBody>
          <a:bodyPr>
            <a:normAutofit lnSpcReduction="10000"/>
          </a:bodyPr>
          <a:lstStyle/>
          <a:p>
            <a:r>
              <a:rPr lang="en-GB" dirty="0"/>
              <a:t>The first year of the </a:t>
            </a:r>
            <a:r>
              <a:rPr lang="en-GB" dirty="0" err="1"/>
              <a:t>Thermidorian</a:t>
            </a:r>
            <a:r>
              <a:rPr lang="en-GB" dirty="0"/>
              <a:t> Convention was dubbed the White Terror, as those connected with the Jacobins or their government were harassed, attacked, driven into exile or murdered. Paris’ Jacobin club was shut down almost immediately and outlawed in November 1794. </a:t>
            </a:r>
          </a:p>
          <a:p>
            <a:r>
              <a:rPr lang="en-GB" dirty="0" err="1" smtClean="0"/>
              <a:t>Chouans</a:t>
            </a:r>
            <a:r>
              <a:rPr lang="en-GB" dirty="0" smtClean="0"/>
              <a:t> revived guerrilla fighting against conscription.</a:t>
            </a:r>
            <a:endParaRPr lang="en-GB" dirty="0"/>
          </a:p>
          <a:p>
            <a:endParaRPr lang="en-GB"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1052736"/>
            <a:ext cx="3273022" cy="2835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8456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Directory</a:t>
            </a:r>
            <a:endParaRPr lang="en-GB" dirty="0"/>
          </a:p>
        </p:txBody>
      </p:sp>
      <p:sp>
        <p:nvSpPr>
          <p:cNvPr id="3" name="Content Placeholder 2"/>
          <p:cNvSpPr>
            <a:spLocks noGrp="1"/>
          </p:cNvSpPr>
          <p:nvPr>
            <p:ph sz="quarter" idx="13"/>
          </p:nvPr>
        </p:nvSpPr>
        <p:spPr>
          <a:xfrm>
            <a:off x="179512" y="116632"/>
            <a:ext cx="3960440" cy="6624736"/>
          </a:xfrm>
        </p:spPr>
        <p:txBody>
          <a:bodyPr>
            <a:normAutofit/>
          </a:bodyPr>
          <a:lstStyle/>
          <a:p>
            <a:r>
              <a:rPr lang="en-GB" dirty="0"/>
              <a:t>The Directory placed </a:t>
            </a:r>
            <a:r>
              <a:rPr lang="en-GB" dirty="0" smtClean="0"/>
              <a:t>power </a:t>
            </a:r>
            <a:r>
              <a:rPr lang="en-GB" dirty="0"/>
              <a:t>in the hands of the upper middle class and called for a two house legislature and an executive body of five men. </a:t>
            </a:r>
            <a:endParaRPr lang="en-GB" dirty="0" smtClean="0"/>
          </a:p>
          <a:p>
            <a:r>
              <a:rPr lang="en-GB" dirty="0" smtClean="0"/>
              <a:t>The </a:t>
            </a:r>
            <a:r>
              <a:rPr lang="en-GB" dirty="0"/>
              <a:t>system limited the power of the </a:t>
            </a:r>
            <a:r>
              <a:rPr lang="en-GB" dirty="0" smtClean="0"/>
              <a:t>authorities through separation </a:t>
            </a:r>
            <a:r>
              <a:rPr lang="en-GB" dirty="0"/>
              <a:t>of </a:t>
            </a:r>
            <a:r>
              <a:rPr lang="en-GB" dirty="0" smtClean="0"/>
              <a:t>powers.</a:t>
            </a:r>
          </a:p>
          <a:p>
            <a:r>
              <a:rPr lang="en-GB" dirty="0" smtClean="0"/>
              <a:t>Almost immediately it had to deal with royalists and the Verona Declaration.</a:t>
            </a:r>
          </a:p>
          <a:p>
            <a:r>
              <a:rPr lang="en-GB" dirty="0" smtClean="0"/>
              <a:t>In the </a:t>
            </a:r>
            <a:r>
              <a:rPr lang="en-GB" dirty="0" err="1" smtClean="0"/>
              <a:t>Vendémiare</a:t>
            </a:r>
            <a:r>
              <a:rPr lang="en-GB" dirty="0" smtClean="0"/>
              <a:t> uprising 25,000 royalists marched on the government. Napoleon resorted to the “whiff of grapeshot”.</a:t>
            </a:r>
          </a:p>
          <a:p>
            <a:endParaRPr lang="en-GB" dirty="0" smtClean="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764704"/>
            <a:ext cx="4508327"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9567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8274496" cy="1600200"/>
          </a:xfrm>
        </p:spPr>
        <p:txBody>
          <a:bodyPr>
            <a:normAutofit/>
          </a:bodyPr>
          <a:lstStyle/>
          <a:p>
            <a:r>
              <a:rPr lang="en-GB" dirty="0"/>
              <a:t>•	Why did the Directory </a:t>
            </a:r>
            <a:r>
              <a:rPr lang="en-GB" dirty="0" smtClean="0"/>
              <a:t>fail</a:t>
            </a:r>
            <a:r>
              <a:rPr lang="en-GB" dirty="0"/>
              <a:t>?</a:t>
            </a:r>
          </a:p>
        </p:txBody>
      </p:sp>
      <p:sp>
        <p:nvSpPr>
          <p:cNvPr id="3" name="Content Placeholder 2"/>
          <p:cNvSpPr>
            <a:spLocks noGrp="1"/>
          </p:cNvSpPr>
          <p:nvPr>
            <p:ph sz="quarter" idx="13"/>
          </p:nvPr>
        </p:nvSpPr>
        <p:spPr>
          <a:xfrm>
            <a:off x="323528" y="260648"/>
            <a:ext cx="8640960" cy="4536504"/>
          </a:xfrm>
        </p:spPr>
        <p:txBody>
          <a:bodyPr>
            <a:normAutofit/>
          </a:bodyPr>
          <a:lstStyle/>
          <a:p>
            <a:pPr marL="502920" indent="-457200">
              <a:buAutoNum type="arabicPeriod"/>
            </a:pPr>
            <a:r>
              <a:rPr lang="en-GB" dirty="0" smtClean="0"/>
              <a:t>Constant change – annual elections and failure to settle disputes.</a:t>
            </a:r>
          </a:p>
          <a:p>
            <a:pPr marL="502920" indent="-457200">
              <a:buAutoNum type="arabicPeriod"/>
            </a:pPr>
            <a:r>
              <a:rPr lang="en-GB" dirty="0" smtClean="0"/>
              <a:t>Interfering with election results so that no one respected the constitution.</a:t>
            </a:r>
          </a:p>
          <a:p>
            <a:pPr marL="502920" indent="-457200">
              <a:buAutoNum type="arabicPeriod"/>
            </a:pPr>
            <a:r>
              <a:rPr lang="en-GB" dirty="0" smtClean="0"/>
              <a:t>Use of the army to settle disputes.</a:t>
            </a:r>
          </a:p>
          <a:p>
            <a:pPr marL="502920" indent="-457200">
              <a:buAutoNum type="arabicPeriod"/>
            </a:pPr>
            <a:r>
              <a:rPr lang="en-GB" dirty="0" smtClean="0"/>
              <a:t>Middle classes alienated by forced loans</a:t>
            </a:r>
          </a:p>
          <a:p>
            <a:pPr marL="502920" indent="-457200">
              <a:buAutoNum type="arabicPeriod"/>
            </a:pPr>
            <a:r>
              <a:rPr lang="en-GB" dirty="0" smtClean="0"/>
              <a:t>War</a:t>
            </a:r>
            <a:r>
              <a:rPr lang="en-GB" dirty="0"/>
              <a:t> </a:t>
            </a:r>
            <a:r>
              <a:rPr lang="en-GB" dirty="0" smtClean="0"/>
              <a:t>and </a:t>
            </a:r>
            <a:r>
              <a:rPr lang="en-GB" dirty="0" err="1" smtClean="0"/>
              <a:t>Jourdan’s</a:t>
            </a:r>
            <a:r>
              <a:rPr lang="en-GB" dirty="0" smtClean="0"/>
              <a:t> Law imposing conscription.</a:t>
            </a:r>
          </a:p>
          <a:p>
            <a:pPr marL="502920" indent="-457200">
              <a:buAutoNum type="arabicPeriod"/>
            </a:pPr>
            <a:r>
              <a:rPr lang="en-GB" dirty="0" smtClean="0"/>
              <a:t>Coup d'état of </a:t>
            </a:r>
            <a:r>
              <a:rPr lang="en-GB" dirty="0" err="1" smtClean="0"/>
              <a:t>Brumaire</a:t>
            </a:r>
            <a:endParaRPr lang="en-GB" dirty="0" smtClean="0"/>
          </a:p>
        </p:txBody>
      </p:sp>
    </p:spTree>
    <p:extLst>
      <p:ext uri="{BB962C8B-B14F-4D97-AF65-F5344CB8AC3E}">
        <p14:creationId xmlns:p14="http://schemas.microsoft.com/office/powerpoint/2010/main" val="1487951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5301208"/>
            <a:ext cx="8964488" cy="870992"/>
          </a:xfrm>
        </p:spPr>
        <p:txBody>
          <a:bodyPr>
            <a:normAutofit fontScale="90000"/>
          </a:bodyPr>
          <a:lstStyle/>
          <a:p>
            <a:r>
              <a:rPr lang="en-GB" sz="4400" dirty="0" smtClean="0"/>
              <a:t>Bonaparte’s early </a:t>
            </a:r>
            <a:r>
              <a:rPr lang="en-GB" sz="4400" dirty="0"/>
              <a:t>life and character</a:t>
            </a:r>
          </a:p>
        </p:txBody>
      </p:sp>
      <p:sp>
        <p:nvSpPr>
          <p:cNvPr id="3" name="Content Placeholder 2"/>
          <p:cNvSpPr>
            <a:spLocks noGrp="1"/>
          </p:cNvSpPr>
          <p:nvPr>
            <p:ph sz="quarter" idx="13"/>
          </p:nvPr>
        </p:nvSpPr>
        <p:spPr>
          <a:xfrm>
            <a:off x="467544" y="332656"/>
            <a:ext cx="4176464" cy="5112568"/>
          </a:xfrm>
        </p:spPr>
        <p:txBody>
          <a:bodyPr>
            <a:normAutofit lnSpcReduction="10000"/>
          </a:bodyPr>
          <a:lstStyle/>
          <a:p>
            <a:r>
              <a:rPr lang="en-GB" dirty="0" smtClean="0"/>
              <a:t>A fiercely ambitious Corsican with enormous energy. </a:t>
            </a:r>
          </a:p>
          <a:p>
            <a:r>
              <a:rPr lang="en-GB" dirty="0" smtClean="0"/>
              <a:t>Could veer between frightening rages or great charm.</a:t>
            </a:r>
          </a:p>
          <a:p>
            <a:r>
              <a:rPr lang="en-GB" dirty="0" smtClean="0"/>
              <a:t>Understood how to promote himself.</a:t>
            </a:r>
          </a:p>
          <a:p>
            <a:r>
              <a:rPr lang="en-GB" dirty="0" smtClean="0"/>
              <a:t>Able soldier who based a lot of ideas on classical warfare.</a:t>
            </a:r>
          </a:p>
          <a:p>
            <a:r>
              <a:rPr lang="en-GB" dirty="0" smtClean="0"/>
              <a:t>Made his name at the siege of Toulon.</a:t>
            </a:r>
          </a:p>
          <a:p>
            <a:r>
              <a:rPr lang="en-GB" dirty="0" smtClean="0"/>
              <a:t>Showed himself prepared to fire on civilian rioters in the </a:t>
            </a:r>
            <a:r>
              <a:rPr lang="en-GB" dirty="0" err="1" smtClean="0"/>
              <a:t>Vendémiaire</a:t>
            </a:r>
            <a:r>
              <a:rPr lang="en-GB" dirty="0" smtClean="0"/>
              <a:t> uprising.</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548680"/>
            <a:ext cx="2943753" cy="4167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1911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437112"/>
            <a:ext cx="8712968" cy="2016224"/>
          </a:xfrm>
        </p:spPr>
        <p:txBody>
          <a:bodyPr/>
          <a:lstStyle/>
          <a:p>
            <a:r>
              <a:rPr lang="en-GB" dirty="0" smtClean="0"/>
              <a:t>Why was Napoleon successful?</a:t>
            </a:r>
            <a:endParaRPr lang="en-GB" dirty="0"/>
          </a:p>
        </p:txBody>
      </p:sp>
      <p:sp>
        <p:nvSpPr>
          <p:cNvPr id="3" name="Content Placeholder 2"/>
          <p:cNvSpPr>
            <a:spLocks noGrp="1"/>
          </p:cNvSpPr>
          <p:nvPr>
            <p:ph sz="quarter" idx="13"/>
          </p:nvPr>
        </p:nvSpPr>
        <p:spPr>
          <a:xfrm>
            <a:off x="467544" y="548680"/>
            <a:ext cx="3744416" cy="3960440"/>
          </a:xfrm>
        </p:spPr>
        <p:txBody>
          <a:bodyPr>
            <a:normAutofit lnSpcReduction="10000"/>
          </a:bodyPr>
          <a:lstStyle/>
          <a:p>
            <a:r>
              <a:rPr lang="en-GB" dirty="0" smtClean="0"/>
              <a:t>He was regarded by the French as the most successful general of the day.</a:t>
            </a:r>
          </a:p>
          <a:p>
            <a:r>
              <a:rPr lang="en-GB" dirty="0" smtClean="0"/>
              <a:t>There was general disillusionment with the Directory.</a:t>
            </a:r>
          </a:p>
          <a:p>
            <a:r>
              <a:rPr lang="en-GB" dirty="0" smtClean="0"/>
              <a:t>He was rescued by his brother Lucien.</a:t>
            </a:r>
          </a:p>
          <a:p>
            <a:r>
              <a:rPr lang="en-GB" dirty="0" smtClean="0"/>
              <a:t>He risked everything to win</a:t>
            </a:r>
          </a:p>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980728"/>
            <a:ext cx="4056408"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7762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1" y="4372168"/>
            <a:ext cx="8054280" cy="1143000"/>
          </a:xfrm>
        </p:spPr>
        <p:txBody>
          <a:bodyPr/>
          <a:lstStyle/>
          <a:p>
            <a:r>
              <a:rPr lang="en-GB" dirty="0" smtClean="0"/>
              <a:t>What was achieved by  Napoleon’s reforms </a:t>
            </a:r>
            <a:endParaRPr lang="en-GB" dirty="0"/>
          </a:p>
        </p:txBody>
      </p:sp>
      <p:sp>
        <p:nvSpPr>
          <p:cNvPr id="3" name="Content Placeholder 2"/>
          <p:cNvSpPr>
            <a:spLocks noGrp="1"/>
          </p:cNvSpPr>
          <p:nvPr>
            <p:ph sz="quarter" idx="13"/>
          </p:nvPr>
        </p:nvSpPr>
        <p:spPr/>
        <p:txBody>
          <a:bodyPr/>
          <a:lstStyle/>
          <a:p>
            <a:endParaRPr lang="en-GB"/>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3306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3"/>
          </p:nvPr>
        </p:nvSpPr>
        <p:spPr/>
        <p:txBody>
          <a:bodyPr/>
          <a:lstStyle/>
          <a:p>
            <a:endParaRPr lang="en-GB"/>
          </a:p>
        </p:txBody>
      </p:sp>
      <p:pic>
        <p:nvPicPr>
          <p:cNvPr id="8196" name="Picture 4" descr="http://image.slidesharecdn.com/history-age-of-napoleon-1284730375-phpapp01/95/history-age-of-napoleon-8-728.jpg?cb=13387926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240"/>
            <a:ext cx="9121012" cy="6840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030154"/>
      </p:ext>
    </p:extLst>
  </p:cSld>
  <p:clrMapOvr>
    <a:masterClrMapping/>
  </p:clrMapOvr>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530</TotalTime>
  <Words>478</Words>
  <Application>Microsoft Office PowerPoint</Application>
  <PresentationFormat>On-screen Show (4:3)</PresentationFormat>
  <Paragraphs>55</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Georgia</vt:lpstr>
      <vt:lpstr>Trebuchet MS</vt:lpstr>
      <vt:lpstr>Slipstream</vt:lpstr>
      <vt:lpstr>Topic 3 Napoleon Bonaparte to 1807 and the fall of the  Directory</vt:lpstr>
      <vt:lpstr>What were the weaknesses of the Thermidorians?</vt:lpstr>
      <vt:lpstr>The white terror</vt:lpstr>
      <vt:lpstr>The Directory</vt:lpstr>
      <vt:lpstr>• Why did the Directory fail?</vt:lpstr>
      <vt:lpstr>Bonaparte’s early life and character</vt:lpstr>
      <vt:lpstr>Why was Napoleon successful?</vt:lpstr>
      <vt:lpstr>What was achieved by  Napoleon’s reforms </vt:lpstr>
      <vt:lpstr>PowerPoint Presentation</vt:lpstr>
      <vt:lpstr>PowerPoint Presentation</vt:lpstr>
      <vt:lpstr>PowerPoint Presentation</vt:lpstr>
      <vt:lpstr>Reasons for military success 1799 - 1807</vt:lpstr>
      <vt:lpstr>Why did Napoleon create the Empire</vt:lpstr>
      <vt:lpstr>Explain Napoleon’s problems with England and his Continental Blockade</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3</dc:title>
  <dc:creator>Andrew Nixon</dc:creator>
  <cp:lastModifiedBy>Ruth M Nixon</cp:lastModifiedBy>
  <cp:revision>15</cp:revision>
  <dcterms:created xsi:type="dcterms:W3CDTF">2016-04-23T13:17:07Z</dcterms:created>
  <dcterms:modified xsi:type="dcterms:W3CDTF">2016-04-25T10:07:55Z</dcterms:modified>
</cp:coreProperties>
</file>