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48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3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8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8194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453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884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320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95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96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08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87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8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37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7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88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9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10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43ADA-B382-4E32-8CDF-D5F5FAEA9549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0736684-AA3E-496F-9E55-5468C4EA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803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causes of the French Revolution from 1774 and the events of </a:t>
            </a:r>
            <a:r>
              <a:rPr lang="en-GB" dirty="0" smtClean="0"/>
              <a:t>1789 – what you need to know: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2113949"/>
            <a:ext cx="10233800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The structure of the Ancien </a:t>
            </a:r>
            <a:r>
              <a:rPr lang="en-GB" dirty="0" smtClean="0"/>
              <a:t>Régime</a:t>
            </a:r>
          </a:p>
          <a:p>
            <a:r>
              <a:rPr lang="en-GB" dirty="0"/>
              <a:t>Q</a:t>
            </a:r>
            <a:r>
              <a:rPr lang="en-GB" dirty="0" smtClean="0"/>
              <a:t>ualities </a:t>
            </a:r>
            <a:r>
              <a:rPr lang="en-GB" dirty="0"/>
              <a:t>of Louis XVI as King of </a:t>
            </a:r>
            <a:r>
              <a:rPr lang="en-GB" dirty="0" smtClean="0"/>
              <a:t>France</a:t>
            </a:r>
          </a:p>
          <a:p>
            <a:r>
              <a:rPr lang="en-GB" dirty="0"/>
              <a:t>F</a:t>
            </a:r>
            <a:r>
              <a:rPr lang="en-GB" dirty="0" smtClean="0"/>
              <a:t>inancial </a:t>
            </a:r>
            <a:r>
              <a:rPr lang="en-GB" dirty="0"/>
              <a:t>problems and attempts by Turgot, Necker and </a:t>
            </a:r>
            <a:r>
              <a:rPr lang="en-GB" dirty="0" err="1"/>
              <a:t>Calonne</a:t>
            </a:r>
            <a:r>
              <a:rPr lang="en-GB" dirty="0"/>
              <a:t> to deal with </a:t>
            </a:r>
            <a:r>
              <a:rPr lang="en-GB" dirty="0" smtClean="0"/>
              <a:t>them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ideas of the </a:t>
            </a:r>
            <a:r>
              <a:rPr lang="en-GB" dirty="0" smtClean="0"/>
              <a:t>Enlightenment </a:t>
            </a:r>
            <a:r>
              <a:rPr lang="en-GB" dirty="0"/>
              <a:t>and the impact of the American Revolution and the War of </a:t>
            </a:r>
            <a:r>
              <a:rPr lang="en-GB" dirty="0" smtClean="0"/>
              <a:t>Independence</a:t>
            </a:r>
          </a:p>
          <a:p>
            <a:r>
              <a:rPr lang="en-GB" dirty="0"/>
              <a:t>S</a:t>
            </a:r>
            <a:r>
              <a:rPr lang="en-GB" dirty="0" smtClean="0"/>
              <a:t>ocial discontents</a:t>
            </a:r>
          </a:p>
          <a:p>
            <a:r>
              <a:rPr lang="en-GB" dirty="0"/>
              <a:t>E</a:t>
            </a:r>
            <a:r>
              <a:rPr lang="en-GB" dirty="0" smtClean="0"/>
              <a:t>conomic </a:t>
            </a:r>
            <a:r>
              <a:rPr lang="en-GB" dirty="0"/>
              <a:t>problems from </a:t>
            </a:r>
            <a:r>
              <a:rPr lang="en-GB" dirty="0" smtClean="0"/>
              <a:t>1787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Assembly of Notables and the political developments 1787–May </a:t>
            </a:r>
            <a:r>
              <a:rPr lang="en-GB" dirty="0" smtClean="0"/>
              <a:t>1789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Estates General, events in Paris in </a:t>
            </a:r>
            <a:r>
              <a:rPr lang="en-GB" dirty="0" smtClean="0"/>
              <a:t>1789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‘Great Fear</a:t>
            </a:r>
            <a:r>
              <a:rPr lang="en-GB" dirty="0" smtClean="0"/>
              <a:t>’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October </a:t>
            </a:r>
            <a:r>
              <a:rPr lang="en-GB" dirty="0" smtClean="0"/>
              <a:t>Days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347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significant a factor was the personality of Louis XVI in the fall of the </a:t>
            </a:r>
            <a:r>
              <a:rPr lang="en-GB" i="1" dirty="0" err="1" smtClean="0"/>
              <a:t>ancien</a:t>
            </a:r>
            <a:r>
              <a:rPr lang="en-GB" i="1" dirty="0" smtClean="0"/>
              <a:t> regime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2369322"/>
            <a:ext cx="10233800" cy="4351338"/>
          </a:xfrm>
        </p:spPr>
        <p:txBody>
          <a:bodyPr/>
          <a:lstStyle/>
          <a:p>
            <a:r>
              <a:rPr lang="en-GB" dirty="0" smtClean="0"/>
              <a:t>Briefly plan the above question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991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Developments 1787-1789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2811"/>
            <a:ext cx="10515600" cy="509098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period between Louis first calling the Assembly of the Notables – the first key sign that Louis was losing control – and the calling of the Estates General in 1789 had a few key features:</a:t>
            </a:r>
          </a:p>
          <a:p>
            <a:endParaRPr lang="en-GB" dirty="0"/>
          </a:p>
          <a:p>
            <a:r>
              <a:rPr lang="en-GB" dirty="0" smtClean="0"/>
              <a:t>Brienne replaces </a:t>
            </a:r>
            <a:r>
              <a:rPr lang="en-GB" dirty="0" err="1" smtClean="0"/>
              <a:t>Calonne</a:t>
            </a:r>
            <a:r>
              <a:rPr lang="en-GB" dirty="0" smtClean="0"/>
              <a:t> with the responsibility of trying to fix the financial difficulties facing France. He has the same issues that his predecessors had.</a:t>
            </a:r>
          </a:p>
          <a:p>
            <a:pPr lvl="1"/>
            <a:r>
              <a:rPr lang="en-GB" dirty="0" smtClean="0"/>
              <a:t>Brienne tries to use the </a:t>
            </a:r>
            <a:r>
              <a:rPr lang="en-GB" i="1" dirty="0" err="1" smtClean="0"/>
              <a:t>parlements</a:t>
            </a:r>
            <a:r>
              <a:rPr lang="en-GB" i="1" dirty="0" smtClean="0"/>
              <a:t> </a:t>
            </a:r>
            <a:r>
              <a:rPr lang="en-GB" dirty="0" smtClean="0"/>
              <a:t>to pass the legislation, in particular the </a:t>
            </a:r>
            <a:r>
              <a:rPr lang="en-GB" dirty="0" err="1" smtClean="0"/>
              <a:t>Parlement</a:t>
            </a:r>
            <a:r>
              <a:rPr lang="en-GB" dirty="0" smtClean="0"/>
              <a:t> of Paris. They reject the legislation, the same as the Assembly of Notables had</a:t>
            </a:r>
          </a:p>
          <a:p>
            <a:r>
              <a:rPr lang="en-GB" dirty="0" smtClean="0"/>
              <a:t>There is a general increase in civil tensions in France</a:t>
            </a:r>
          </a:p>
          <a:p>
            <a:r>
              <a:rPr lang="en-GB" dirty="0" smtClean="0"/>
              <a:t>It culminates in August 1788, with the French government effectively declaring bankruptcy </a:t>
            </a:r>
          </a:p>
          <a:p>
            <a:r>
              <a:rPr lang="en-GB" dirty="0" smtClean="0"/>
              <a:t>Shortly before declaring bankruptcy Brienne, with Louis permission, calls the Estates General to meet on 1</a:t>
            </a:r>
            <a:r>
              <a:rPr lang="en-GB" baseline="30000" dirty="0" smtClean="0"/>
              <a:t>st</a:t>
            </a:r>
            <a:r>
              <a:rPr lang="en-GB" dirty="0" smtClean="0"/>
              <a:t> May 1789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021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Estates General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Hadn’t been called since 1614</a:t>
            </a:r>
          </a:p>
          <a:p>
            <a:endParaRPr lang="en-GB" dirty="0"/>
          </a:p>
          <a:p>
            <a:r>
              <a:rPr lang="en-GB" dirty="0" smtClean="0"/>
              <a:t>This was the first real point that the bourgeoisie were getting involved in political agitation </a:t>
            </a:r>
          </a:p>
          <a:p>
            <a:endParaRPr lang="en-GB" dirty="0"/>
          </a:p>
          <a:p>
            <a:r>
              <a:rPr lang="en-GB" dirty="0" smtClean="0"/>
              <a:t>The Third Estate had a number of issues, both with the government and with the way in which the Estates General worked.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563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i="1" dirty="0" smtClean="0"/>
              <a:t>cahiers </a:t>
            </a:r>
            <a:r>
              <a:rPr lang="en-GB" dirty="0" smtClean="0"/>
              <a:t>of the Estates-General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9859"/>
            <a:ext cx="10515600" cy="47271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This was a list of grievances and wishes for reform all the Estates published.</a:t>
            </a:r>
          </a:p>
          <a:p>
            <a:endParaRPr lang="en-GB" dirty="0" smtClean="0"/>
          </a:p>
          <a:p>
            <a:r>
              <a:rPr lang="en-GB" dirty="0" smtClean="0"/>
              <a:t>Both of the first two estates (clergy and nobility) were quite liberal in their demands – requesting similar wishes to the 3</a:t>
            </a:r>
            <a:r>
              <a:rPr lang="en-GB" baseline="30000" dirty="0" smtClean="0"/>
              <a:t>rd</a:t>
            </a:r>
            <a:r>
              <a:rPr lang="en-GB" dirty="0" smtClean="0"/>
              <a:t> estate </a:t>
            </a:r>
          </a:p>
          <a:p>
            <a:endParaRPr lang="en-GB" dirty="0"/>
          </a:p>
          <a:p>
            <a:r>
              <a:rPr lang="en-GB" dirty="0" smtClean="0"/>
              <a:t>All three were against royal power and wanted the King to be restricted by the Estates General</a:t>
            </a:r>
          </a:p>
          <a:p>
            <a:endParaRPr lang="en-GB" dirty="0"/>
          </a:p>
          <a:p>
            <a:r>
              <a:rPr lang="en-GB" dirty="0" smtClean="0"/>
              <a:t>The key area of disagreement between the Estates was around how voting should take place within the Estates:</a:t>
            </a:r>
          </a:p>
          <a:p>
            <a:pPr lvl="1"/>
            <a:r>
              <a:rPr lang="en-GB" dirty="0" smtClean="0"/>
              <a:t>By head (each person would get a vote) – this was favoured by the 3</a:t>
            </a:r>
            <a:r>
              <a:rPr lang="en-GB" baseline="30000" dirty="0" smtClean="0"/>
              <a:t>rd</a:t>
            </a:r>
            <a:r>
              <a:rPr lang="en-GB" dirty="0" smtClean="0"/>
              <a:t> estate</a:t>
            </a:r>
          </a:p>
          <a:p>
            <a:pPr lvl="1"/>
            <a:r>
              <a:rPr lang="en-GB" dirty="0" smtClean="0"/>
              <a:t>By order (each estate votes separately) – this was favoured by the 1</a:t>
            </a:r>
            <a:r>
              <a:rPr lang="en-GB" baseline="30000" dirty="0" smtClean="0"/>
              <a:t>st</a:t>
            </a:r>
            <a:r>
              <a:rPr lang="en-GB" dirty="0" smtClean="0"/>
              <a:t> and 2</a:t>
            </a:r>
            <a:r>
              <a:rPr lang="en-GB" baseline="30000" dirty="0" smtClean="0"/>
              <a:t>nd</a:t>
            </a:r>
            <a:r>
              <a:rPr lang="en-GB" dirty="0" smtClean="0"/>
              <a:t> estate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821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events in Paris in 1789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8714"/>
            <a:ext cx="10515600" cy="4628249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Declaration of the National Assembly and the Tennis Court Oath</a:t>
            </a:r>
          </a:p>
          <a:p>
            <a:endParaRPr lang="en-GB" dirty="0" smtClean="0"/>
          </a:p>
          <a:p>
            <a:r>
              <a:rPr lang="en-GB" dirty="0" smtClean="0"/>
              <a:t>By luck, the Third Estate found they could not enter the hall – instead they met at an indoor tennis court nearby</a:t>
            </a:r>
          </a:p>
          <a:p>
            <a:endParaRPr lang="en-GB" dirty="0"/>
          </a:p>
          <a:p>
            <a:r>
              <a:rPr lang="en-GB" dirty="0" smtClean="0"/>
              <a:t>They took an oath not to disperse until they had given France a constitution </a:t>
            </a:r>
          </a:p>
          <a:p>
            <a:endParaRPr lang="en-GB" dirty="0"/>
          </a:p>
          <a:p>
            <a:r>
              <a:rPr lang="en-GB" dirty="0" smtClean="0"/>
              <a:t>They also made clear that they believed the King did not have the right to disperse them. </a:t>
            </a:r>
          </a:p>
          <a:p>
            <a:endParaRPr lang="en-GB" dirty="0"/>
          </a:p>
          <a:p>
            <a:r>
              <a:rPr lang="en-GB" dirty="0" smtClean="0"/>
              <a:t>This is a key moment both because it shows how radical the deputies were getting, but also how power was slipping away from the King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142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Storming of the Bastille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Triggered by the continuing economic crisis in Paris – by 1789 a Parisian could be spending up to 88 per cent of his wages on bread</a:t>
            </a:r>
          </a:p>
          <a:p>
            <a:endParaRPr lang="en-GB" dirty="0"/>
          </a:p>
          <a:p>
            <a:r>
              <a:rPr lang="en-GB" dirty="0" smtClean="0"/>
              <a:t>Louis had responded to the Tennis Court Oath by moving troops to outside Paris</a:t>
            </a:r>
          </a:p>
          <a:p>
            <a:endParaRPr lang="en-GB" dirty="0"/>
          </a:p>
          <a:p>
            <a:r>
              <a:rPr lang="en-GB" dirty="0" smtClean="0"/>
              <a:t>This threatened and caused fear to many Parisians, who responded by storming the Bastille to claim weapons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370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Significance of the storming of the Bastille: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King had lost control of Paris</a:t>
            </a:r>
          </a:p>
          <a:p>
            <a:endParaRPr lang="en-GB" dirty="0"/>
          </a:p>
          <a:p>
            <a:r>
              <a:rPr lang="en-GB" dirty="0" smtClean="0"/>
              <a:t>The Assembly was no longer under the threat of the King</a:t>
            </a:r>
          </a:p>
          <a:p>
            <a:endParaRPr lang="en-GB" dirty="0"/>
          </a:p>
          <a:p>
            <a:r>
              <a:rPr lang="en-GB" dirty="0" smtClean="0"/>
              <a:t>Louis had to now share power</a:t>
            </a:r>
          </a:p>
          <a:p>
            <a:endParaRPr lang="en-GB" dirty="0"/>
          </a:p>
          <a:p>
            <a:r>
              <a:rPr lang="en-GB" dirty="0" smtClean="0"/>
              <a:t>It was the first show of power of the </a:t>
            </a:r>
            <a:r>
              <a:rPr lang="en-GB" i="1" dirty="0" smtClean="0"/>
              <a:t>sans-culottes </a:t>
            </a:r>
          </a:p>
          <a:p>
            <a:endParaRPr lang="en-GB" i="1" dirty="0"/>
          </a:p>
          <a:p>
            <a:r>
              <a:rPr lang="en-GB" dirty="0" smtClean="0"/>
              <a:t>As a result, there was the first fleeing of some nobles from France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58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Great Fear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5388429" cy="4652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Triggered by fears that landlords and nobility were hoarding grain, this resulted in general panic and unrest across the country</a:t>
            </a:r>
          </a:p>
          <a:p>
            <a:endParaRPr lang="en-GB" dirty="0"/>
          </a:p>
          <a:p>
            <a:r>
              <a:rPr lang="en-GB" dirty="0" smtClean="0"/>
              <a:t>This was key as it showed the anger held by the peasantry in Paris was felt across all of France</a:t>
            </a:r>
          </a:p>
          <a:p>
            <a:endParaRPr lang="en-GB" dirty="0"/>
          </a:p>
          <a:p>
            <a:r>
              <a:rPr lang="en-GB" dirty="0" smtClean="0"/>
              <a:t>Though, as the map shows, some areas were unaffected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7150" y="198664"/>
            <a:ext cx="5744850" cy="665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635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Dismantling of the </a:t>
            </a:r>
            <a:r>
              <a:rPr lang="en-GB" i="1" dirty="0" err="1" smtClean="0"/>
              <a:t>ancien</a:t>
            </a:r>
            <a:r>
              <a:rPr lang="en-GB" i="1" dirty="0" smtClean="0"/>
              <a:t> regime </a:t>
            </a:r>
            <a:r>
              <a:rPr lang="en-GB" dirty="0" smtClean="0"/>
              <a:t>– three key steps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August decrees – the abolishment of the feudal system. A few examples:</a:t>
            </a:r>
          </a:p>
          <a:p>
            <a:pPr lvl="1"/>
            <a:r>
              <a:rPr lang="en-GB" dirty="0" smtClean="0"/>
              <a:t>Tax privileges of the first two estates were abolished </a:t>
            </a:r>
          </a:p>
          <a:p>
            <a:pPr lvl="1"/>
            <a:r>
              <a:rPr lang="en-GB" dirty="0" smtClean="0"/>
              <a:t>Citizens to be taxed equally </a:t>
            </a:r>
          </a:p>
          <a:p>
            <a:pPr lvl="1"/>
            <a:r>
              <a:rPr lang="en-GB" dirty="0" smtClean="0"/>
              <a:t>Venality (buying a position) was outlawed </a:t>
            </a:r>
          </a:p>
          <a:p>
            <a:r>
              <a:rPr lang="en-GB" dirty="0" smtClean="0"/>
              <a:t>Declaration of the Rights of Man – the grounds of the constitution of France. Some highlights are:</a:t>
            </a:r>
          </a:p>
          <a:p>
            <a:pPr lvl="1"/>
            <a:r>
              <a:rPr lang="en-GB" dirty="0" smtClean="0"/>
              <a:t>All men are born free and equal</a:t>
            </a:r>
          </a:p>
          <a:p>
            <a:pPr lvl="1"/>
            <a:r>
              <a:rPr lang="en-GB" dirty="0" smtClean="0"/>
              <a:t>Power (sovereignty) rests with the people</a:t>
            </a:r>
          </a:p>
          <a:p>
            <a:pPr lvl="1"/>
            <a:r>
              <a:rPr lang="en-GB" dirty="0" smtClean="0"/>
              <a:t>Freedom of worship and speech </a:t>
            </a:r>
          </a:p>
          <a:p>
            <a:r>
              <a:rPr lang="en-GB" dirty="0" smtClean="0"/>
              <a:t>The nationalisation of Church land </a:t>
            </a:r>
          </a:p>
          <a:p>
            <a:pPr lvl="1"/>
            <a:r>
              <a:rPr lang="en-GB" dirty="0" smtClean="0"/>
              <a:t>Gave a lot of money to the government – that was in dire need</a:t>
            </a:r>
          </a:p>
          <a:p>
            <a:pPr lvl="1"/>
            <a:r>
              <a:rPr lang="en-GB" dirty="0" smtClean="0"/>
              <a:t>Also helped the equality of France – the church was one of the largest land owners in the country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025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October Days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8514"/>
            <a:ext cx="10515600" cy="463844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King had refused to approve the Assembly’s decrees – which caused considerable tension</a:t>
            </a:r>
          </a:p>
          <a:p>
            <a:pPr lvl="1"/>
            <a:r>
              <a:rPr lang="en-GB" dirty="0" smtClean="0"/>
              <a:t>This combined with rumours of anti-revolutionary demonstrations at the King’s parties and, as per usual, rising bread prices</a:t>
            </a:r>
          </a:p>
          <a:p>
            <a:pPr lvl="1"/>
            <a:endParaRPr lang="en-GB" dirty="0"/>
          </a:p>
          <a:p>
            <a:r>
              <a:rPr lang="en-GB" dirty="0" smtClean="0"/>
              <a:t>Between 6-7,000 women ,arched to Versailles to complain about the food shortage to the King</a:t>
            </a:r>
          </a:p>
          <a:p>
            <a:endParaRPr lang="en-GB" dirty="0"/>
          </a:p>
          <a:p>
            <a:r>
              <a:rPr lang="en-GB" dirty="0" smtClean="0"/>
              <a:t>They forced the King to approve the August decrees and the Declaration of Rights</a:t>
            </a:r>
          </a:p>
          <a:p>
            <a:endParaRPr lang="en-GB" dirty="0"/>
          </a:p>
          <a:p>
            <a:r>
              <a:rPr lang="en-GB" dirty="0" smtClean="0"/>
              <a:t>They also forced him to move to Paris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6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This topic is an interpretation topic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means you can get interpretation questions on it</a:t>
            </a:r>
          </a:p>
          <a:p>
            <a:endParaRPr lang="en-GB" dirty="0"/>
          </a:p>
          <a:p>
            <a:endParaRPr lang="en-GB" b="1" dirty="0" smtClean="0"/>
          </a:p>
          <a:p>
            <a:r>
              <a:rPr lang="en-GB" b="1" dirty="0" smtClean="0"/>
              <a:t>But you can also get essay questions as well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74245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Significance of the October Days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Shows the power of the ordinary Parisians over the Assembly</a:t>
            </a:r>
          </a:p>
          <a:p>
            <a:endParaRPr lang="en-GB" dirty="0"/>
          </a:p>
          <a:p>
            <a:r>
              <a:rPr lang="en-GB" dirty="0" smtClean="0"/>
              <a:t>King (and the Assembly) now felt imprisoned within Paris</a:t>
            </a:r>
          </a:p>
          <a:p>
            <a:endParaRPr lang="en-GB" dirty="0"/>
          </a:p>
          <a:p>
            <a:r>
              <a:rPr lang="en-GB" dirty="0" smtClean="0"/>
              <a:t>A compromise with the King was going to be much harder to achieve from this point in</a:t>
            </a:r>
          </a:p>
          <a:p>
            <a:endParaRPr lang="en-GB" dirty="0"/>
          </a:p>
          <a:p>
            <a:r>
              <a:rPr lang="en-GB" dirty="0" smtClean="0"/>
              <a:t>The King’s title is changed from ‘King of France’ to ‘King of the French’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394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 the following question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‘The most constant motive of popular insurrection during the Revolution, as in the 18th century as a whole, was the compelling need for cheap and plentiful bread and other essentials.’ Georges </a:t>
            </a:r>
            <a:r>
              <a:rPr lang="en-GB" b="1" dirty="0" err="1"/>
              <a:t>Rudé</a:t>
            </a:r>
            <a:r>
              <a:rPr lang="en-GB" b="1" dirty="0"/>
              <a:t>. </a:t>
            </a:r>
            <a:endParaRPr lang="en-GB" dirty="0"/>
          </a:p>
          <a:p>
            <a:r>
              <a:rPr lang="en-GB" b="1" dirty="0"/>
              <a:t>Evaluate the strengths and limitations of this interpretation, making reference to other interpretations that you have studied.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51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structure of the Ancien Régime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957"/>
            <a:ext cx="5570838" cy="479300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Three Estates (with the King at the top):</a:t>
            </a:r>
          </a:p>
          <a:p>
            <a:pPr lvl="1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Estate – Clergy</a:t>
            </a:r>
          </a:p>
          <a:p>
            <a:pPr lvl="1"/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Estate – Nobility</a:t>
            </a:r>
          </a:p>
          <a:p>
            <a:pPr lvl="1"/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Estate – the commoners (everyone else)</a:t>
            </a:r>
          </a:p>
          <a:p>
            <a:pPr lvl="1"/>
            <a:endParaRPr lang="en-GB" dirty="0"/>
          </a:p>
          <a:p>
            <a:r>
              <a:rPr lang="en-GB" dirty="0" smtClean="0"/>
              <a:t>Clergy and nobility had most of the power</a:t>
            </a:r>
          </a:p>
          <a:p>
            <a:endParaRPr lang="en-GB" dirty="0"/>
          </a:p>
          <a:p>
            <a:r>
              <a:rPr lang="en-GB" dirty="0" smtClean="0"/>
              <a:t>But the commoners had most of the taxation burden </a:t>
            </a:r>
          </a:p>
          <a:p>
            <a:endParaRPr lang="en-GB" dirty="0"/>
          </a:p>
          <a:p>
            <a:r>
              <a:rPr lang="en-GB" dirty="0" smtClean="0"/>
              <a:t>This was a key source of anger amongst the Third Estate </a:t>
            </a:r>
          </a:p>
          <a:p>
            <a:endParaRPr lang="en-GB" dirty="0"/>
          </a:p>
          <a:p>
            <a:r>
              <a:rPr lang="en-GB" dirty="0" smtClean="0"/>
              <a:t>This is very much a long term cause of the French Revolution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http://www.conservapedia.com/images/thumb/9/9f/3estates.jpg/320px-3esta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801" y="2424713"/>
            <a:ext cx="5121886" cy="315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9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Qualities of Louis XVI as King of France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Intellectually quite bright – had a keen interest in a number of subjects</a:t>
            </a:r>
          </a:p>
          <a:p>
            <a:endParaRPr lang="en-GB" dirty="0"/>
          </a:p>
          <a:p>
            <a:r>
              <a:rPr lang="en-GB" dirty="0" smtClean="0"/>
              <a:t>But was a weak character, who lacked the strength a King of France at this time needed.</a:t>
            </a:r>
          </a:p>
          <a:p>
            <a:endParaRPr lang="en-GB" dirty="0"/>
          </a:p>
          <a:p>
            <a:r>
              <a:rPr lang="en-GB" dirty="0" smtClean="0"/>
              <a:t>Once he lost the initiative in the revolutionary period he was unable to regain it. </a:t>
            </a:r>
          </a:p>
          <a:p>
            <a:endParaRPr lang="en-GB" dirty="0"/>
          </a:p>
          <a:p>
            <a:r>
              <a:rPr lang="en-GB" dirty="0" smtClean="0"/>
              <a:t>This can be seen as both a long term and a short term cause of the French Revolution.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79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Financial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5146"/>
            <a:ext cx="10515600" cy="4751817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Most taxes were </a:t>
            </a:r>
            <a:r>
              <a:rPr lang="en-GB" b="1" dirty="0" smtClean="0"/>
              <a:t>indirect </a:t>
            </a:r>
            <a:r>
              <a:rPr lang="en-GB" dirty="0" smtClean="0"/>
              <a:t>taxation. </a:t>
            </a:r>
          </a:p>
          <a:p>
            <a:pPr lvl="1"/>
            <a:r>
              <a:rPr lang="en-GB" dirty="0" smtClean="0"/>
              <a:t>Because of this, the French government often was in a position that it had to borrow money to cover it’s expenditure. </a:t>
            </a:r>
          </a:p>
          <a:p>
            <a:endParaRPr lang="en-GB" dirty="0"/>
          </a:p>
          <a:p>
            <a:r>
              <a:rPr lang="en-GB" dirty="0" smtClean="0"/>
              <a:t>The French government had a large debt during the latter half of the 18</a:t>
            </a:r>
            <a:r>
              <a:rPr lang="en-GB" baseline="30000" dirty="0" smtClean="0"/>
              <a:t>th</a:t>
            </a:r>
            <a:r>
              <a:rPr lang="en-GB" dirty="0" smtClean="0"/>
              <a:t> Century – which caused further problems</a:t>
            </a:r>
          </a:p>
          <a:p>
            <a:endParaRPr lang="en-GB" dirty="0"/>
          </a:p>
          <a:p>
            <a:r>
              <a:rPr lang="en-GB" dirty="0" smtClean="0"/>
              <a:t>There was also a certain amount of corruption – due to the system of </a:t>
            </a:r>
            <a:r>
              <a:rPr lang="en-GB" b="1" dirty="0" smtClean="0"/>
              <a:t>venality </a:t>
            </a:r>
            <a:r>
              <a:rPr lang="en-GB" dirty="0" smtClean="0"/>
              <a:t>– when tax officials bought their position.</a:t>
            </a:r>
          </a:p>
          <a:p>
            <a:endParaRPr lang="en-GB" b="1" dirty="0"/>
          </a:p>
          <a:p>
            <a:r>
              <a:rPr lang="en-GB" dirty="0" smtClean="0"/>
              <a:t>There was also a great inefficiency. A lot of sections of society had exemptions from having to pay taxation. </a:t>
            </a:r>
          </a:p>
          <a:p>
            <a:endParaRPr lang="en-GB" dirty="0"/>
          </a:p>
          <a:p>
            <a:r>
              <a:rPr lang="en-GB" dirty="0" smtClean="0"/>
              <a:t>This is a key long term factor in the revolution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14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</a:t>
            </a:r>
            <a:r>
              <a:rPr lang="en-GB" dirty="0" smtClean="0"/>
              <a:t>ttempts by Turgot, Necker and </a:t>
            </a:r>
            <a:r>
              <a:rPr lang="en-GB" dirty="0" err="1" smtClean="0"/>
              <a:t>Calonne</a:t>
            </a:r>
            <a:r>
              <a:rPr lang="en-GB" dirty="0" smtClean="0"/>
              <a:t> to deal with the financial problems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2023333"/>
            <a:ext cx="102338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Turgot</a:t>
            </a:r>
          </a:p>
          <a:p>
            <a:pPr lvl="1"/>
            <a:r>
              <a:rPr lang="en-GB" dirty="0" smtClean="0"/>
              <a:t>Attempted to reform the tax system</a:t>
            </a:r>
          </a:p>
          <a:p>
            <a:pPr lvl="1"/>
            <a:r>
              <a:rPr lang="en-GB" dirty="0" smtClean="0"/>
              <a:t>Abolish some of the protection merchants had in the trade guilds</a:t>
            </a:r>
          </a:p>
          <a:p>
            <a:pPr lvl="1"/>
            <a:r>
              <a:rPr lang="en-GB" dirty="0" smtClean="0"/>
              <a:t>However this caused such levels of protest that Louis withdrew his support and Turgot left office</a:t>
            </a:r>
          </a:p>
          <a:p>
            <a:r>
              <a:rPr lang="en-GB" dirty="0" smtClean="0"/>
              <a:t>Necker </a:t>
            </a:r>
          </a:p>
          <a:p>
            <a:pPr lvl="1"/>
            <a:r>
              <a:rPr lang="en-GB" dirty="0" smtClean="0"/>
              <a:t>Avoided having to raise taxes by raising loans – this made him quite popular</a:t>
            </a:r>
          </a:p>
          <a:p>
            <a:pPr lvl="1"/>
            <a:r>
              <a:rPr lang="en-GB" dirty="0" smtClean="0"/>
              <a:t>But in the long run this caused more problems for France, by having more debt</a:t>
            </a:r>
          </a:p>
          <a:p>
            <a:r>
              <a:rPr lang="en-GB" dirty="0" err="1" smtClean="0"/>
              <a:t>Calonne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Tried, like Turgot, to reform the financial problems the monarchy of France had</a:t>
            </a:r>
          </a:p>
          <a:p>
            <a:pPr lvl="1"/>
            <a:r>
              <a:rPr lang="en-GB" dirty="0" smtClean="0"/>
              <a:t>But, like Turgot, he was blocked from doing this. In his case the Assembly of Notables rejected his suggestions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00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ideas of the Enlightenment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195"/>
            <a:ext cx="10515600" cy="506627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The Enlightenment was an intellectual movement, that questioned and challenged many of the accepted elements of the Ancien Régime.</a:t>
            </a:r>
          </a:p>
          <a:p>
            <a:r>
              <a:rPr lang="en-GB" dirty="0" smtClean="0"/>
              <a:t>In France, known as </a:t>
            </a:r>
            <a:r>
              <a:rPr lang="en-GB" i="1" dirty="0" smtClean="0"/>
              <a:t>philosophes</a:t>
            </a:r>
            <a:r>
              <a:rPr lang="en-GB" dirty="0" smtClean="0"/>
              <a:t>. Three of the most famous were:</a:t>
            </a:r>
          </a:p>
          <a:p>
            <a:endParaRPr lang="en-GB" dirty="0"/>
          </a:p>
          <a:p>
            <a:r>
              <a:rPr lang="en-GB" dirty="0" smtClean="0"/>
              <a:t>Montesquieu </a:t>
            </a:r>
          </a:p>
          <a:p>
            <a:pPr lvl="1"/>
            <a:r>
              <a:rPr lang="en-GB" dirty="0" smtClean="0"/>
              <a:t>Believed in a constitutional democracy – similar to what Britain had </a:t>
            </a:r>
          </a:p>
          <a:p>
            <a:pPr lvl="1"/>
            <a:r>
              <a:rPr lang="en-GB" dirty="0" smtClean="0"/>
              <a:t>He thought Parliament and the King would provide a check on each other</a:t>
            </a:r>
          </a:p>
          <a:p>
            <a:r>
              <a:rPr lang="en-GB" dirty="0" smtClean="0"/>
              <a:t>Rousseau</a:t>
            </a:r>
          </a:p>
          <a:p>
            <a:pPr lvl="1"/>
            <a:r>
              <a:rPr lang="en-GB" dirty="0" smtClean="0"/>
              <a:t>His focus was on the freedom of the people – that it should never be limited </a:t>
            </a:r>
          </a:p>
          <a:p>
            <a:pPr lvl="1"/>
            <a:r>
              <a:rPr lang="en-GB" dirty="0" smtClean="0"/>
              <a:t>He also emphasised that the </a:t>
            </a:r>
            <a:r>
              <a:rPr lang="en-GB" b="1" dirty="0" smtClean="0"/>
              <a:t>sovereignty </a:t>
            </a:r>
            <a:r>
              <a:rPr lang="en-GB" dirty="0" smtClean="0"/>
              <a:t>(power) of a country lay with the citizens of the country, not the monarchs.</a:t>
            </a:r>
          </a:p>
          <a:p>
            <a:r>
              <a:rPr lang="en-GB" dirty="0" smtClean="0"/>
              <a:t>Voltaire</a:t>
            </a:r>
          </a:p>
          <a:p>
            <a:pPr lvl="1"/>
            <a:r>
              <a:rPr lang="en-GB" dirty="0" smtClean="0"/>
              <a:t>Fought for the civil rights of the citizens – right to a fair trial,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r>
              <a:rPr lang="en-GB" dirty="0" smtClean="0"/>
              <a:t>Felt that the Ancien Régime was full of problems, at every level.</a:t>
            </a:r>
          </a:p>
          <a:p>
            <a:pPr lvl="1"/>
            <a:endParaRPr lang="en-GB" dirty="0"/>
          </a:p>
          <a:p>
            <a:r>
              <a:rPr lang="en-GB" dirty="0" smtClean="0"/>
              <a:t>The American War of Independence meant that there was a country that was putting these ideas into practice.</a:t>
            </a:r>
          </a:p>
          <a:p>
            <a:endParaRPr lang="en-GB" dirty="0"/>
          </a:p>
          <a:p>
            <a:r>
              <a:rPr lang="en-GB" dirty="0" smtClean="0"/>
              <a:t>All of this criticism can be seen as a long-term factor in the French Revolution, giving the ideas of what the alternative could 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828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</a:t>
            </a:r>
            <a:r>
              <a:rPr lang="en-GB" dirty="0" smtClean="0"/>
              <a:t>discontent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2811"/>
            <a:ext cx="10515600" cy="469415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Each of the different estates within French society had it’s own issues</a:t>
            </a:r>
          </a:p>
          <a:p>
            <a:r>
              <a:rPr lang="en-GB" dirty="0" smtClean="0"/>
              <a:t>First Estate (the Church)</a:t>
            </a:r>
          </a:p>
          <a:p>
            <a:pPr lvl="1"/>
            <a:r>
              <a:rPr lang="en-GB" dirty="0" smtClean="0"/>
              <a:t>Significant differences in wealth between the upper clergy and ordinary priests </a:t>
            </a:r>
          </a:p>
          <a:p>
            <a:pPr lvl="1"/>
            <a:r>
              <a:rPr lang="en-GB" dirty="0" smtClean="0"/>
              <a:t>From the other estates (particularly 3</a:t>
            </a:r>
            <a:r>
              <a:rPr lang="en-GB" baseline="30000" dirty="0" smtClean="0"/>
              <a:t>rd</a:t>
            </a:r>
            <a:r>
              <a:rPr lang="en-GB" dirty="0" smtClean="0"/>
              <a:t>) there was resentment regarding the taxes that they had to pay to the church (tithes)</a:t>
            </a:r>
          </a:p>
          <a:p>
            <a:r>
              <a:rPr lang="en-GB" dirty="0" smtClean="0"/>
              <a:t>Second estate (the nobility) </a:t>
            </a:r>
          </a:p>
          <a:p>
            <a:pPr lvl="1"/>
            <a:r>
              <a:rPr lang="en-GB" dirty="0" smtClean="0"/>
              <a:t>Resentment against nobility because they didn’t have to pay direct taxation</a:t>
            </a:r>
          </a:p>
          <a:p>
            <a:pPr lvl="1"/>
            <a:r>
              <a:rPr lang="en-GB" dirty="0" smtClean="0"/>
              <a:t>The third estate also resented the feudal rights that existed</a:t>
            </a:r>
          </a:p>
          <a:p>
            <a:r>
              <a:rPr lang="en-GB" dirty="0" smtClean="0"/>
              <a:t>Third estate (the commoners)</a:t>
            </a:r>
          </a:p>
          <a:p>
            <a:pPr lvl="1"/>
            <a:r>
              <a:rPr lang="en-GB" dirty="0" smtClean="0"/>
              <a:t>Had very little political influence</a:t>
            </a:r>
          </a:p>
          <a:p>
            <a:pPr lvl="1"/>
            <a:r>
              <a:rPr lang="en-GB" dirty="0" smtClean="0"/>
              <a:t>Very large burden of taxation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95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Economic problems from </a:t>
            </a:r>
            <a:r>
              <a:rPr lang="en-GB" dirty="0" smtClean="0"/>
              <a:t>1787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238"/>
            <a:ext cx="10515600" cy="5156885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There were two key economic problems in the final years before the revolution, both of which are key short term factors.</a:t>
            </a:r>
          </a:p>
          <a:p>
            <a:endParaRPr lang="en-GB" dirty="0"/>
          </a:p>
          <a:p>
            <a:r>
              <a:rPr lang="en-GB" dirty="0" smtClean="0"/>
              <a:t>Bad harvests – there had been a number of bad harvests in the 1780s. There was a particularly bad one in 1788. This had a couple of impacts:</a:t>
            </a:r>
          </a:p>
          <a:p>
            <a:pPr lvl="1"/>
            <a:r>
              <a:rPr lang="en-GB" dirty="0" smtClean="0"/>
              <a:t>A lower demand for manufactured goods, because more income had to be spent on food </a:t>
            </a:r>
          </a:p>
          <a:p>
            <a:pPr lvl="1"/>
            <a:r>
              <a:rPr lang="en-GB" dirty="0" smtClean="0"/>
              <a:t>As well as an increase in the price of bread – something the poor were particularly impacted by</a:t>
            </a:r>
          </a:p>
          <a:p>
            <a:pPr lvl="1"/>
            <a:endParaRPr lang="en-GB" dirty="0"/>
          </a:p>
          <a:p>
            <a:r>
              <a:rPr lang="en-GB" dirty="0" smtClean="0"/>
              <a:t>Economic crisis’ like this happened regularly – but this time they combined with the other more long term problems, to become a key </a:t>
            </a:r>
            <a:r>
              <a:rPr lang="en-GB" b="1" dirty="0" smtClean="0"/>
              <a:t>short term factor </a:t>
            </a:r>
            <a:r>
              <a:rPr lang="en-GB" dirty="0" smtClean="0"/>
              <a:t>in causing the revolution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8421540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212</TotalTime>
  <Words>1808</Words>
  <Application>Microsoft Office PowerPoint</Application>
  <PresentationFormat>Widescreen</PresentationFormat>
  <Paragraphs>185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Corbel</vt:lpstr>
      <vt:lpstr>Depth</vt:lpstr>
      <vt:lpstr>The causes of the French Revolution from 1774 and the events of 1789 – what you need to know:</vt:lpstr>
      <vt:lpstr>This topic is an interpretation topic </vt:lpstr>
      <vt:lpstr>The structure of the Ancien Régime</vt:lpstr>
      <vt:lpstr>Qualities of Louis XVI as King of France</vt:lpstr>
      <vt:lpstr>Financial problems</vt:lpstr>
      <vt:lpstr>Attempts by Turgot, Necker and Calonne to deal with the financial problems </vt:lpstr>
      <vt:lpstr>The ideas of the Enlightenment</vt:lpstr>
      <vt:lpstr>Social discontent</vt:lpstr>
      <vt:lpstr>Economic problems from 1787</vt:lpstr>
      <vt:lpstr>How significant a factor was the personality of Louis XVI in the fall of the ancien regime?</vt:lpstr>
      <vt:lpstr>Developments 1787-1789 </vt:lpstr>
      <vt:lpstr>The Estates General</vt:lpstr>
      <vt:lpstr>The cahiers of the Estates-General</vt:lpstr>
      <vt:lpstr>Key events in Paris in 1789 </vt:lpstr>
      <vt:lpstr>Storming of the Bastille</vt:lpstr>
      <vt:lpstr>Significance of the storming of the Bastille:</vt:lpstr>
      <vt:lpstr>The Great Fear </vt:lpstr>
      <vt:lpstr>Dismantling of the ancien regime – three key steps </vt:lpstr>
      <vt:lpstr>The October Days </vt:lpstr>
      <vt:lpstr>Significance of the October Days</vt:lpstr>
      <vt:lpstr>Plan the following question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Huggett-Wilde</dc:creator>
  <cp:lastModifiedBy>Laurie Huggett-Wilde</cp:lastModifiedBy>
  <cp:revision>43</cp:revision>
  <dcterms:created xsi:type="dcterms:W3CDTF">2016-04-11T08:09:15Z</dcterms:created>
  <dcterms:modified xsi:type="dcterms:W3CDTF">2016-04-12T09:27:00Z</dcterms:modified>
</cp:coreProperties>
</file>