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F80800-E911-42D4-B788-31951DDACEFA}"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en-GB"/>
        </a:p>
      </dgm:t>
    </dgm:pt>
    <dgm:pt modelId="{40F66656-9369-4195-B3A6-CF0A5CBA06D5}">
      <dgm:prSet phldrT="[Text]" custT="1"/>
      <dgm:spPr/>
      <dgm:t>
        <a:bodyPr/>
        <a:lstStyle/>
        <a:p>
          <a:r>
            <a:rPr lang="en-GB" sz="3200" dirty="0" smtClean="0"/>
            <a:t>Nouns</a:t>
          </a:r>
          <a:endParaRPr lang="en-GB" sz="3200" dirty="0"/>
        </a:p>
      </dgm:t>
    </dgm:pt>
    <dgm:pt modelId="{C2C52610-5D0B-4171-B329-66755330FA14}" type="parTrans" cxnId="{D37D822E-35D1-40CD-B036-9298F0D044D0}">
      <dgm:prSet/>
      <dgm:spPr/>
      <dgm:t>
        <a:bodyPr/>
        <a:lstStyle/>
        <a:p>
          <a:endParaRPr lang="en-GB"/>
        </a:p>
      </dgm:t>
    </dgm:pt>
    <dgm:pt modelId="{A9084516-108B-434E-9CCA-4D837F03DE79}" type="sibTrans" cxnId="{D37D822E-35D1-40CD-B036-9298F0D044D0}">
      <dgm:prSet/>
      <dgm:spPr/>
      <dgm:t>
        <a:bodyPr/>
        <a:lstStyle/>
        <a:p>
          <a:endParaRPr lang="en-GB"/>
        </a:p>
      </dgm:t>
    </dgm:pt>
    <dgm:pt modelId="{C294B9A2-045C-4E39-97CF-F98933C57EBE}">
      <dgm:prSet phldrT="[Text]" custT="1"/>
      <dgm:spPr/>
      <dgm:t>
        <a:bodyPr/>
        <a:lstStyle/>
        <a:p>
          <a:r>
            <a:rPr lang="en-GB" sz="2000" dirty="0" smtClean="0"/>
            <a:t>Proper Nouns</a:t>
          </a:r>
        </a:p>
        <a:p>
          <a:r>
            <a:rPr lang="en-GB" sz="1400" dirty="0" smtClean="0"/>
            <a:t>Names of specific people (e.g. William, Patel)</a:t>
          </a:r>
        </a:p>
        <a:p>
          <a:r>
            <a:rPr lang="en-GB" sz="1400" dirty="0" smtClean="0"/>
            <a:t>Names of specific places (e.g. Paris)</a:t>
          </a:r>
        </a:p>
        <a:p>
          <a:r>
            <a:rPr lang="en-GB" sz="1400" dirty="0" smtClean="0"/>
            <a:t>Names of specific brands (</a:t>
          </a:r>
          <a:r>
            <a:rPr lang="en-GB" sz="1400" dirty="0" err="1" smtClean="0"/>
            <a:t>addidas</a:t>
          </a:r>
          <a:r>
            <a:rPr lang="en-GB" sz="1400" dirty="0" smtClean="0"/>
            <a:t>, Reebok)</a:t>
          </a:r>
          <a:endParaRPr lang="en-GB" sz="1400" dirty="0"/>
        </a:p>
      </dgm:t>
    </dgm:pt>
    <dgm:pt modelId="{5BAD6BCE-0251-4757-AB2B-EC5EE1EB6B25}" type="parTrans" cxnId="{3A7D5BBC-25E3-4AB1-914C-9C7911090B73}">
      <dgm:prSet/>
      <dgm:spPr/>
      <dgm:t>
        <a:bodyPr/>
        <a:lstStyle/>
        <a:p>
          <a:endParaRPr lang="en-GB"/>
        </a:p>
      </dgm:t>
    </dgm:pt>
    <dgm:pt modelId="{04267265-06C0-4399-8FEF-B0B4B2D84B92}" type="sibTrans" cxnId="{3A7D5BBC-25E3-4AB1-914C-9C7911090B73}">
      <dgm:prSet/>
      <dgm:spPr/>
      <dgm:t>
        <a:bodyPr/>
        <a:lstStyle/>
        <a:p>
          <a:endParaRPr lang="en-GB"/>
        </a:p>
      </dgm:t>
    </dgm:pt>
    <dgm:pt modelId="{76CC39E0-49CF-4C7D-A77D-81428981E2DF}">
      <dgm:prSet phldrT="[Text]" custT="1"/>
      <dgm:spPr/>
      <dgm:t>
        <a:bodyPr/>
        <a:lstStyle/>
        <a:p>
          <a:r>
            <a:rPr lang="en-GB" sz="2400" dirty="0" smtClean="0"/>
            <a:t>Common Nouns</a:t>
          </a:r>
          <a:endParaRPr lang="en-GB" sz="2400" dirty="0"/>
        </a:p>
      </dgm:t>
    </dgm:pt>
    <dgm:pt modelId="{42619F26-A10B-4130-9FCE-FD690778FC18}" type="parTrans" cxnId="{89DF3CEB-023D-49AB-BFD4-DC4A610D4856}">
      <dgm:prSet/>
      <dgm:spPr/>
      <dgm:t>
        <a:bodyPr/>
        <a:lstStyle/>
        <a:p>
          <a:endParaRPr lang="en-GB"/>
        </a:p>
      </dgm:t>
    </dgm:pt>
    <dgm:pt modelId="{8D732CE8-879D-4DEF-B1F4-1BFCD0E08C95}" type="sibTrans" cxnId="{89DF3CEB-023D-49AB-BFD4-DC4A610D4856}">
      <dgm:prSet/>
      <dgm:spPr/>
      <dgm:t>
        <a:bodyPr/>
        <a:lstStyle/>
        <a:p>
          <a:endParaRPr lang="en-GB"/>
        </a:p>
      </dgm:t>
    </dgm:pt>
    <dgm:pt modelId="{F56E49DD-F587-4AF9-876A-5FD6D64C4592}">
      <dgm:prSet phldrT="[Text]" custT="1"/>
      <dgm:spPr/>
      <dgm:t>
        <a:bodyPr/>
        <a:lstStyle/>
        <a:p>
          <a:r>
            <a:rPr lang="en-GB" sz="2000" dirty="0" smtClean="0"/>
            <a:t>Concrete</a:t>
          </a:r>
        </a:p>
        <a:p>
          <a:r>
            <a:rPr lang="en-GB" sz="1200" dirty="0" smtClean="0"/>
            <a:t>Things you can physically touch or see (e.g. rock, table, ship)</a:t>
          </a:r>
          <a:endParaRPr lang="en-GB" sz="1200" dirty="0"/>
        </a:p>
      </dgm:t>
    </dgm:pt>
    <dgm:pt modelId="{D6CD25D4-A8F1-4144-A3B0-0A1F4F1D7707}" type="parTrans" cxnId="{CDC40C6C-C949-4831-95E2-BBD06885F3A3}">
      <dgm:prSet/>
      <dgm:spPr/>
      <dgm:t>
        <a:bodyPr/>
        <a:lstStyle/>
        <a:p>
          <a:endParaRPr lang="en-GB"/>
        </a:p>
      </dgm:t>
    </dgm:pt>
    <dgm:pt modelId="{9E6D9C69-EFAC-4418-91E1-C63101C43F53}" type="sibTrans" cxnId="{CDC40C6C-C949-4831-95E2-BBD06885F3A3}">
      <dgm:prSet/>
      <dgm:spPr/>
      <dgm:t>
        <a:bodyPr/>
        <a:lstStyle/>
        <a:p>
          <a:endParaRPr lang="en-GB"/>
        </a:p>
      </dgm:t>
    </dgm:pt>
    <dgm:pt modelId="{C2BF8BD9-E8CD-4C1F-8CD5-87AAD49C7A91}">
      <dgm:prSet custT="1"/>
      <dgm:spPr/>
      <dgm:t>
        <a:bodyPr/>
        <a:lstStyle/>
        <a:p>
          <a:r>
            <a:rPr lang="en-GB" sz="2000" dirty="0" smtClean="0"/>
            <a:t>Abstract </a:t>
          </a:r>
        </a:p>
        <a:p>
          <a:r>
            <a:rPr lang="en-GB" sz="1200" dirty="0" smtClean="0"/>
            <a:t>Concepts – e.g. truth</a:t>
          </a:r>
        </a:p>
        <a:p>
          <a:r>
            <a:rPr lang="en-GB" sz="1200" dirty="0" smtClean="0"/>
            <a:t>States e.g. childhood</a:t>
          </a:r>
        </a:p>
        <a:p>
          <a:r>
            <a:rPr lang="en-GB" sz="1200" dirty="0" smtClean="0"/>
            <a:t>Qualities e.g. honesty</a:t>
          </a:r>
        </a:p>
        <a:p>
          <a:r>
            <a:rPr lang="en-GB" sz="1200" dirty="0" smtClean="0"/>
            <a:t>Emotions e.g. - sadness</a:t>
          </a:r>
          <a:endParaRPr lang="en-GB" sz="1200" dirty="0"/>
        </a:p>
      </dgm:t>
    </dgm:pt>
    <dgm:pt modelId="{829EB7D6-1525-455B-9BC3-DDC8C71762C6}" type="parTrans" cxnId="{2572442A-D287-44F4-8EFF-454C35629454}">
      <dgm:prSet/>
      <dgm:spPr/>
      <dgm:t>
        <a:bodyPr/>
        <a:lstStyle/>
        <a:p>
          <a:endParaRPr lang="en-GB"/>
        </a:p>
      </dgm:t>
    </dgm:pt>
    <dgm:pt modelId="{D4E3C2DC-CCE1-41D5-B43E-2A7A45DAA799}" type="sibTrans" cxnId="{2572442A-D287-44F4-8EFF-454C35629454}">
      <dgm:prSet/>
      <dgm:spPr/>
      <dgm:t>
        <a:bodyPr/>
        <a:lstStyle/>
        <a:p>
          <a:endParaRPr lang="en-GB"/>
        </a:p>
      </dgm:t>
    </dgm:pt>
    <dgm:pt modelId="{67B022B5-3777-44DD-9F83-6CD96713DAF4}">
      <dgm:prSet custT="1"/>
      <dgm:spPr/>
      <dgm:t>
        <a:bodyPr/>
        <a:lstStyle/>
        <a:p>
          <a:r>
            <a:rPr lang="en-GB" sz="1800" dirty="0" smtClean="0"/>
            <a:t>Collective </a:t>
          </a:r>
        </a:p>
        <a:p>
          <a:r>
            <a:rPr lang="en-GB" sz="1200" dirty="0" smtClean="0"/>
            <a:t>Groups of people, animals or things (e.g. government, team, audience</a:t>
          </a:r>
          <a:endParaRPr lang="en-GB" sz="1200" dirty="0"/>
        </a:p>
      </dgm:t>
    </dgm:pt>
    <dgm:pt modelId="{39BC555B-F899-4C94-A863-BB53B440286C}" type="parTrans" cxnId="{52603C1F-E167-4466-A029-1DD8732D4F51}">
      <dgm:prSet/>
      <dgm:spPr/>
      <dgm:t>
        <a:bodyPr/>
        <a:lstStyle/>
        <a:p>
          <a:endParaRPr lang="en-GB"/>
        </a:p>
      </dgm:t>
    </dgm:pt>
    <dgm:pt modelId="{7085A897-EDF9-4328-B796-A44116A1C155}" type="sibTrans" cxnId="{52603C1F-E167-4466-A029-1DD8732D4F51}">
      <dgm:prSet/>
      <dgm:spPr/>
      <dgm:t>
        <a:bodyPr/>
        <a:lstStyle/>
        <a:p>
          <a:endParaRPr lang="en-GB"/>
        </a:p>
      </dgm:t>
    </dgm:pt>
    <dgm:pt modelId="{1F57AC78-9998-453C-9C15-B76BB8DC4330}" type="pres">
      <dgm:prSet presAssocID="{2CF80800-E911-42D4-B788-31951DDACEFA}" presName="diagram" presStyleCnt="0">
        <dgm:presLayoutVars>
          <dgm:chPref val="1"/>
          <dgm:dir/>
          <dgm:animOne val="branch"/>
          <dgm:animLvl val="lvl"/>
          <dgm:resizeHandles val="exact"/>
        </dgm:presLayoutVars>
      </dgm:prSet>
      <dgm:spPr/>
      <dgm:t>
        <a:bodyPr/>
        <a:lstStyle/>
        <a:p>
          <a:endParaRPr lang="en-GB"/>
        </a:p>
      </dgm:t>
    </dgm:pt>
    <dgm:pt modelId="{03EE6EC8-A9C4-4523-B378-410B74825605}" type="pres">
      <dgm:prSet presAssocID="{40F66656-9369-4195-B3A6-CF0A5CBA06D5}" presName="root1" presStyleCnt="0"/>
      <dgm:spPr/>
    </dgm:pt>
    <dgm:pt modelId="{CE5CDE7E-703F-4F7D-A854-F41CF36B817B}" type="pres">
      <dgm:prSet presAssocID="{40F66656-9369-4195-B3A6-CF0A5CBA06D5}" presName="LevelOneTextNode" presStyleLbl="node0" presStyleIdx="0" presStyleCnt="1" custScaleX="134079" custLinFactNeighborX="-41418" custLinFactNeighborY="9583">
        <dgm:presLayoutVars>
          <dgm:chPref val="3"/>
        </dgm:presLayoutVars>
      </dgm:prSet>
      <dgm:spPr/>
      <dgm:t>
        <a:bodyPr/>
        <a:lstStyle/>
        <a:p>
          <a:endParaRPr lang="en-GB"/>
        </a:p>
      </dgm:t>
    </dgm:pt>
    <dgm:pt modelId="{7EDCCCB2-D0F2-4F9E-A066-DD669F415879}" type="pres">
      <dgm:prSet presAssocID="{40F66656-9369-4195-B3A6-CF0A5CBA06D5}" presName="level2hierChild" presStyleCnt="0"/>
      <dgm:spPr/>
    </dgm:pt>
    <dgm:pt modelId="{ED91E71A-7592-46E8-BD24-A739E918B2EE}" type="pres">
      <dgm:prSet presAssocID="{5BAD6BCE-0251-4757-AB2B-EC5EE1EB6B25}" presName="conn2-1" presStyleLbl="parChTrans1D2" presStyleIdx="0" presStyleCnt="2"/>
      <dgm:spPr/>
      <dgm:t>
        <a:bodyPr/>
        <a:lstStyle/>
        <a:p>
          <a:endParaRPr lang="en-GB"/>
        </a:p>
      </dgm:t>
    </dgm:pt>
    <dgm:pt modelId="{34289362-3B72-494F-9BAF-C18F614817B4}" type="pres">
      <dgm:prSet presAssocID="{5BAD6BCE-0251-4757-AB2B-EC5EE1EB6B25}" presName="connTx" presStyleLbl="parChTrans1D2" presStyleIdx="0" presStyleCnt="2"/>
      <dgm:spPr/>
      <dgm:t>
        <a:bodyPr/>
        <a:lstStyle/>
        <a:p>
          <a:endParaRPr lang="en-GB"/>
        </a:p>
      </dgm:t>
    </dgm:pt>
    <dgm:pt modelId="{6EA36042-0435-47A6-A162-73D425CF9EE4}" type="pres">
      <dgm:prSet presAssocID="{C294B9A2-045C-4E39-97CF-F98933C57EBE}" presName="root2" presStyleCnt="0"/>
      <dgm:spPr/>
    </dgm:pt>
    <dgm:pt modelId="{07A56191-85A3-435E-BDE3-B83B7918BE6D}" type="pres">
      <dgm:prSet presAssocID="{C294B9A2-045C-4E39-97CF-F98933C57EBE}" presName="LevelTwoTextNode" presStyleLbl="node2" presStyleIdx="0" presStyleCnt="2" custScaleX="193177" custScaleY="252978">
        <dgm:presLayoutVars>
          <dgm:chPref val="3"/>
        </dgm:presLayoutVars>
      </dgm:prSet>
      <dgm:spPr/>
      <dgm:t>
        <a:bodyPr/>
        <a:lstStyle/>
        <a:p>
          <a:endParaRPr lang="en-GB"/>
        </a:p>
      </dgm:t>
    </dgm:pt>
    <dgm:pt modelId="{C1C376B3-46BE-44EC-B04D-A501DC3AFFF6}" type="pres">
      <dgm:prSet presAssocID="{C294B9A2-045C-4E39-97CF-F98933C57EBE}" presName="level3hierChild" presStyleCnt="0"/>
      <dgm:spPr/>
    </dgm:pt>
    <dgm:pt modelId="{AE5BF2FA-39B2-43EF-9EF6-842ACDEA6DE5}" type="pres">
      <dgm:prSet presAssocID="{42619F26-A10B-4130-9FCE-FD690778FC18}" presName="conn2-1" presStyleLbl="parChTrans1D2" presStyleIdx="1" presStyleCnt="2"/>
      <dgm:spPr/>
      <dgm:t>
        <a:bodyPr/>
        <a:lstStyle/>
        <a:p>
          <a:endParaRPr lang="en-GB"/>
        </a:p>
      </dgm:t>
    </dgm:pt>
    <dgm:pt modelId="{4D5F031C-DB4A-4E31-AD3C-15BDFAA7A25E}" type="pres">
      <dgm:prSet presAssocID="{42619F26-A10B-4130-9FCE-FD690778FC18}" presName="connTx" presStyleLbl="parChTrans1D2" presStyleIdx="1" presStyleCnt="2"/>
      <dgm:spPr/>
      <dgm:t>
        <a:bodyPr/>
        <a:lstStyle/>
        <a:p>
          <a:endParaRPr lang="en-GB"/>
        </a:p>
      </dgm:t>
    </dgm:pt>
    <dgm:pt modelId="{4DCB2DAD-E3DD-48D8-B47E-E71A6908AEA3}" type="pres">
      <dgm:prSet presAssocID="{76CC39E0-49CF-4C7D-A77D-81428981E2DF}" presName="root2" presStyleCnt="0"/>
      <dgm:spPr/>
    </dgm:pt>
    <dgm:pt modelId="{66251EA3-AF62-48F5-8639-07E5240AE720}" type="pres">
      <dgm:prSet presAssocID="{76CC39E0-49CF-4C7D-A77D-81428981E2DF}" presName="LevelTwoTextNode" presStyleLbl="node2" presStyleIdx="1" presStyleCnt="2">
        <dgm:presLayoutVars>
          <dgm:chPref val="3"/>
        </dgm:presLayoutVars>
      </dgm:prSet>
      <dgm:spPr/>
      <dgm:t>
        <a:bodyPr/>
        <a:lstStyle/>
        <a:p>
          <a:endParaRPr lang="en-GB"/>
        </a:p>
      </dgm:t>
    </dgm:pt>
    <dgm:pt modelId="{0FAA41A8-040E-486D-94FA-D14EA90775F6}" type="pres">
      <dgm:prSet presAssocID="{76CC39E0-49CF-4C7D-A77D-81428981E2DF}" presName="level3hierChild" presStyleCnt="0"/>
      <dgm:spPr/>
    </dgm:pt>
    <dgm:pt modelId="{2D93F3C3-89AB-42A7-B0AE-BAD28D3C9223}" type="pres">
      <dgm:prSet presAssocID="{D6CD25D4-A8F1-4144-A3B0-0A1F4F1D7707}" presName="conn2-1" presStyleLbl="parChTrans1D3" presStyleIdx="0" presStyleCnt="3"/>
      <dgm:spPr/>
      <dgm:t>
        <a:bodyPr/>
        <a:lstStyle/>
        <a:p>
          <a:endParaRPr lang="en-GB"/>
        </a:p>
      </dgm:t>
    </dgm:pt>
    <dgm:pt modelId="{C54F57D6-185C-4D50-B8DB-6AACB72633D2}" type="pres">
      <dgm:prSet presAssocID="{D6CD25D4-A8F1-4144-A3B0-0A1F4F1D7707}" presName="connTx" presStyleLbl="parChTrans1D3" presStyleIdx="0" presStyleCnt="3"/>
      <dgm:spPr/>
      <dgm:t>
        <a:bodyPr/>
        <a:lstStyle/>
        <a:p>
          <a:endParaRPr lang="en-GB"/>
        </a:p>
      </dgm:t>
    </dgm:pt>
    <dgm:pt modelId="{71CFC793-D392-4396-AEAE-0B19416425D8}" type="pres">
      <dgm:prSet presAssocID="{F56E49DD-F587-4AF9-876A-5FD6D64C4592}" presName="root2" presStyleCnt="0"/>
      <dgm:spPr/>
    </dgm:pt>
    <dgm:pt modelId="{161FAC1D-F5A1-4C46-AF06-84A04AC37639}" type="pres">
      <dgm:prSet presAssocID="{F56E49DD-F587-4AF9-876A-5FD6D64C4592}" presName="LevelTwoTextNode" presStyleLbl="node3" presStyleIdx="0" presStyleCnt="3" custScaleX="146030" custScaleY="142792" custLinFactNeighborX="37977" custLinFactNeighborY="11205">
        <dgm:presLayoutVars>
          <dgm:chPref val="3"/>
        </dgm:presLayoutVars>
      </dgm:prSet>
      <dgm:spPr/>
      <dgm:t>
        <a:bodyPr/>
        <a:lstStyle/>
        <a:p>
          <a:endParaRPr lang="en-GB"/>
        </a:p>
      </dgm:t>
    </dgm:pt>
    <dgm:pt modelId="{39F3B4AB-6178-4D21-9EE7-2047E4AD523A}" type="pres">
      <dgm:prSet presAssocID="{F56E49DD-F587-4AF9-876A-5FD6D64C4592}" presName="level3hierChild" presStyleCnt="0"/>
      <dgm:spPr/>
    </dgm:pt>
    <dgm:pt modelId="{19DF9C5A-1124-4761-B199-33A13790139B}" type="pres">
      <dgm:prSet presAssocID="{829EB7D6-1525-455B-9BC3-DDC8C71762C6}" presName="conn2-1" presStyleLbl="parChTrans1D3" presStyleIdx="1" presStyleCnt="3"/>
      <dgm:spPr/>
      <dgm:t>
        <a:bodyPr/>
        <a:lstStyle/>
        <a:p>
          <a:endParaRPr lang="en-GB"/>
        </a:p>
      </dgm:t>
    </dgm:pt>
    <dgm:pt modelId="{B4003510-7208-4AF5-AE57-6D942E16D6E1}" type="pres">
      <dgm:prSet presAssocID="{829EB7D6-1525-455B-9BC3-DDC8C71762C6}" presName="connTx" presStyleLbl="parChTrans1D3" presStyleIdx="1" presStyleCnt="3"/>
      <dgm:spPr/>
      <dgm:t>
        <a:bodyPr/>
        <a:lstStyle/>
        <a:p>
          <a:endParaRPr lang="en-GB"/>
        </a:p>
      </dgm:t>
    </dgm:pt>
    <dgm:pt modelId="{B9D0F614-057F-483D-B072-3726AA3520BE}" type="pres">
      <dgm:prSet presAssocID="{C2BF8BD9-E8CD-4C1F-8CD5-87AAD49C7A91}" presName="root2" presStyleCnt="0"/>
      <dgm:spPr/>
    </dgm:pt>
    <dgm:pt modelId="{31392B07-F397-40F6-ADA4-7ECC035DCF73}" type="pres">
      <dgm:prSet presAssocID="{C2BF8BD9-E8CD-4C1F-8CD5-87AAD49C7A91}" presName="LevelTwoTextNode" presStyleLbl="node3" presStyleIdx="1" presStyleCnt="3" custScaleX="157055" custScaleY="177719" custLinFactNeighborX="37977" custLinFactNeighborY="8732">
        <dgm:presLayoutVars>
          <dgm:chPref val="3"/>
        </dgm:presLayoutVars>
      </dgm:prSet>
      <dgm:spPr/>
      <dgm:t>
        <a:bodyPr/>
        <a:lstStyle/>
        <a:p>
          <a:endParaRPr lang="en-GB"/>
        </a:p>
      </dgm:t>
    </dgm:pt>
    <dgm:pt modelId="{FCF04839-1EF6-49CF-B4BC-CDD50151B7B7}" type="pres">
      <dgm:prSet presAssocID="{C2BF8BD9-E8CD-4C1F-8CD5-87AAD49C7A91}" presName="level3hierChild" presStyleCnt="0"/>
      <dgm:spPr/>
    </dgm:pt>
    <dgm:pt modelId="{A80669F8-31B3-47DA-A6C6-F3542FFE9D61}" type="pres">
      <dgm:prSet presAssocID="{39BC555B-F899-4C94-A863-BB53B440286C}" presName="conn2-1" presStyleLbl="parChTrans1D3" presStyleIdx="2" presStyleCnt="3"/>
      <dgm:spPr/>
      <dgm:t>
        <a:bodyPr/>
        <a:lstStyle/>
        <a:p>
          <a:endParaRPr lang="en-GB"/>
        </a:p>
      </dgm:t>
    </dgm:pt>
    <dgm:pt modelId="{1E38A0A8-BCC8-464F-9F80-C53BB579D451}" type="pres">
      <dgm:prSet presAssocID="{39BC555B-F899-4C94-A863-BB53B440286C}" presName="connTx" presStyleLbl="parChTrans1D3" presStyleIdx="2" presStyleCnt="3"/>
      <dgm:spPr/>
      <dgm:t>
        <a:bodyPr/>
        <a:lstStyle/>
        <a:p>
          <a:endParaRPr lang="en-GB"/>
        </a:p>
      </dgm:t>
    </dgm:pt>
    <dgm:pt modelId="{28DD1DA2-673E-4866-9237-E598A88DEF71}" type="pres">
      <dgm:prSet presAssocID="{67B022B5-3777-44DD-9F83-6CD96713DAF4}" presName="root2" presStyleCnt="0"/>
      <dgm:spPr/>
    </dgm:pt>
    <dgm:pt modelId="{ABE958F6-F0A3-4E36-9411-AD12025B6745}" type="pres">
      <dgm:prSet presAssocID="{67B022B5-3777-44DD-9F83-6CD96713DAF4}" presName="LevelTwoTextNode" presStyleLbl="node3" presStyleIdx="2" presStyleCnt="3" custScaleX="147306" custScaleY="167678" custLinFactNeighborX="43154" custLinFactNeighborY="2396">
        <dgm:presLayoutVars>
          <dgm:chPref val="3"/>
        </dgm:presLayoutVars>
      </dgm:prSet>
      <dgm:spPr/>
      <dgm:t>
        <a:bodyPr/>
        <a:lstStyle/>
        <a:p>
          <a:endParaRPr lang="en-GB"/>
        </a:p>
      </dgm:t>
    </dgm:pt>
    <dgm:pt modelId="{E44AB1AC-A95C-412C-B299-F9B30CE68717}" type="pres">
      <dgm:prSet presAssocID="{67B022B5-3777-44DD-9F83-6CD96713DAF4}" presName="level3hierChild" presStyleCnt="0"/>
      <dgm:spPr/>
    </dgm:pt>
  </dgm:ptLst>
  <dgm:cxnLst>
    <dgm:cxn modelId="{EB1E0842-527F-4928-A421-213A2103C9EA}" type="presOf" srcId="{2CF80800-E911-42D4-B788-31951DDACEFA}" destId="{1F57AC78-9998-453C-9C15-B76BB8DC4330}" srcOrd="0" destOrd="0" presId="urn:microsoft.com/office/officeart/2005/8/layout/hierarchy2"/>
    <dgm:cxn modelId="{ABB62A0E-165A-46AC-ACAF-5C4E24B3905A}" type="presOf" srcId="{5BAD6BCE-0251-4757-AB2B-EC5EE1EB6B25}" destId="{34289362-3B72-494F-9BAF-C18F614817B4}" srcOrd="1" destOrd="0" presId="urn:microsoft.com/office/officeart/2005/8/layout/hierarchy2"/>
    <dgm:cxn modelId="{D37D822E-35D1-40CD-B036-9298F0D044D0}" srcId="{2CF80800-E911-42D4-B788-31951DDACEFA}" destId="{40F66656-9369-4195-B3A6-CF0A5CBA06D5}" srcOrd="0" destOrd="0" parTransId="{C2C52610-5D0B-4171-B329-66755330FA14}" sibTransId="{A9084516-108B-434E-9CCA-4D837F03DE79}"/>
    <dgm:cxn modelId="{6A1ECC31-CC5D-4716-80A3-812FE706C342}" type="presOf" srcId="{39BC555B-F899-4C94-A863-BB53B440286C}" destId="{1E38A0A8-BCC8-464F-9F80-C53BB579D451}" srcOrd="1" destOrd="0" presId="urn:microsoft.com/office/officeart/2005/8/layout/hierarchy2"/>
    <dgm:cxn modelId="{72B3F39F-26BB-4619-A415-96BA487D96BA}" type="presOf" srcId="{40F66656-9369-4195-B3A6-CF0A5CBA06D5}" destId="{CE5CDE7E-703F-4F7D-A854-F41CF36B817B}" srcOrd="0" destOrd="0" presId="urn:microsoft.com/office/officeart/2005/8/layout/hierarchy2"/>
    <dgm:cxn modelId="{613ECD07-B4FB-4C77-B778-434CCA725ECD}" type="presOf" srcId="{42619F26-A10B-4130-9FCE-FD690778FC18}" destId="{4D5F031C-DB4A-4E31-AD3C-15BDFAA7A25E}" srcOrd="1" destOrd="0" presId="urn:microsoft.com/office/officeart/2005/8/layout/hierarchy2"/>
    <dgm:cxn modelId="{A62D399B-65F3-4593-A862-43C9FFA047B4}" type="presOf" srcId="{D6CD25D4-A8F1-4144-A3B0-0A1F4F1D7707}" destId="{2D93F3C3-89AB-42A7-B0AE-BAD28D3C9223}" srcOrd="0" destOrd="0" presId="urn:microsoft.com/office/officeart/2005/8/layout/hierarchy2"/>
    <dgm:cxn modelId="{F0279E85-CAC9-43FC-AB7A-65DB9A2FAB5F}" type="presOf" srcId="{67B022B5-3777-44DD-9F83-6CD96713DAF4}" destId="{ABE958F6-F0A3-4E36-9411-AD12025B6745}" srcOrd="0" destOrd="0" presId="urn:microsoft.com/office/officeart/2005/8/layout/hierarchy2"/>
    <dgm:cxn modelId="{DB049F47-0614-4122-8FE4-39A063CAACF2}" type="presOf" srcId="{76CC39E0-49CF-4C7D-A77D-81428981E2DF}" destId="{66251EA3-AF62-48F5-8639-07E5240AE720}" srcOrd="0" destOrd="0" presId="urn:microsoft.com/office/officeart/2005/8/layout/hierarchy2"/>
    <dgm:cxn modelId="{75FCC849-1DEA-4FBA-A8D9-EDBD5158139A}" type="presOf" srcId="{829EB7D6-1525-455B-9BC3-DDC8C71762C6}" destId="{B4003510-7208-4AF5-AE57-6D942E16D6E1}" srcOrd="1" destOrd="0" presId="urn:microsoft.com/office/officeart/2005/8/layout/hierarchy2"/>
    <dgm:cxn modelId="{3A7D5BBC-25E3-4AB1-914C-9C7911090B73}" srcId="{40F66656-9369-4195-B3A6-CF0A5CBA06D5}" destId="{C294B9A2-045C-4E39-97CF-F98933C57EBE}" srcOrd="0" destOrd="0" parTransId="{5BAD6BCE-0251-4757-AB2B-EC5EE1EB6B25}" sibTransId="{04267265-06C0-4399-8FEF-B0B4B2D84B92}"/>
    <dgm:cxn modelId="{CDC40C6C-C949-4831-95E2-BBD06885F3A3}" srcId="{76CC39E0-49CF-4C7D-A77D-81428981E2DF}" destId="{F56E49DD-F587-4AF9-876A-5FD6D64C4592}" srcOrd="0" destOrd="0" parTransId="{D6CD25D4-A8F1-4144-A3B0-0A1F4F1D7707}" sibTransId="{9E6D9C69-EFAC-4418-91E1-C63101C43F53}"/>
    <dgm:cxn modelId="{F9A77B78-90EA-4C9A-BEEB-B5C0E98A198E}" type="presOf" srcId="{C294B9A2-045C-4E39-97CF-F98933C57EBE}" destId="{07A56191-85A3-435E-BDE3-B83B7918BE6D}" srcOrd="0" destOrd="0" presId="urn:microsoft.com/office/officeart/2005/8/layout/hierarchy2"/>
    <dgm:cxn modelId="{766D5437-3608-4667-96EA-D8E6CC45339E}" type="presOf" srcId="{5BAD6BCE-0251-4757-AB2B-EC5EE1EB6B25}" destId="{ED91E71A-7592-46E8-BD24-A739E918B2EE}" srcOrd="0" destOrd="0" presId="urn:microsoft.com/office/officeart/2005/8/layout/hierarchy2"/>
    <dgm:cxn modelId="{46B2E061-46E1-49DC-80FA-DE61C1508E10}" type="presOf" srcId="{39BC555B-F899-4C94-A863-BB53B440286C}" destId="{A80669F8-31B3-47DA-A6C6-F3542FFE9D61}" srcOrd="0" destOrd="0" presId="urn:microsoft.com/office/officeart/2005/8/layout/hierarchy2"/>
    <dgm:cxn modelId="{815CD0B5-24A5-4640-81FF-4CE4450DC25D}" type="presOf" srcId="{829EB7D6-1525-455B-9BC3-DDC8C71762C6}" destId="{19DF9C5A-1124-4761-B199-33A13790139B}" srcOrd="0" destOrd="0" presId="urn:microsoft.com/office/officeart/2005/8/layout/hierarchy2"/>
    <dgm:cxn modelId="{1C81483E-35A8-4E53-8D20-33D52E77A88D}" type="presOf" srcId="{C2BF8BD9-E8CD-4C1F-8CD5-87AAD49C7A91}" destId="{31392B07-F397-40F6-ADA4-7ECC035DCF73}" srcOrd="0" destOrd="0" presId="urn:microsoft.com/office/officeart/2005/8/layout/hierarchy2"/>
    <dgm:cxn modelId="{2572442A-D287-44F4-8EFF-454C35629454}" srcId="{76CC39E0-49CF-4C7D-A77D-81428981E2DF}" destId="{C2BF8BD9-E8CD-4C1F-8CD5-87AAD49C7A91}" srcOrd="1" destOrd="0" parTransId="{829EB7D6-1525-455B-9BC3-DDC8C71762C6}" sibTransId="{D4E3C2DC-CCE1-41D5-B43E-2A7A45DAA799}"/>
    <dgm:cxn modelId="{52603C1F-E167-4466-A029-1DD8732D4F51}" srcId="{76CC39E0-49CF-4C7D-A77D-81428981E2DF}" destId="{67B022B5-3777-44DD-9F83-6CD96713DAF4}" srcOrd="2" destOrd="0" parTransId="{39BC555B-F899-4C94-A863-BB53B440286C}" sibTransId="{7085A897-EDF9-4328-B796-A44116A1C155}"/>
    <dgm:cxn modelId="{BF8275B1-0E2E-4924-9833-6C550F1AF044}" type="presOf" srcId="{D6CD25D4-A8F1-4144-A3B0-0A1F4F1D7707}" destId="{C54F57D6-185C-4D50-B8DB-6AACB72633D2}" srcOrd="1" destOrd="0" presId="urn:microsoft.com/office/officeart/2005/8/layout/hierarchy2"/>
    <dgm:cxn modelId="{B7FF7EEA-B247-478B-889E-885E7E72DDC4}" type="presOf" srcId="{42619F26-A10B-4130-9FCE-FD690778FC18}" destId="{AE5BF2FA-39B2-43EF-9EF6-842ACDEA6DE5}" srcOrd="0" destOrd="0" presId="urn:microsoft.com/office/officeart/2005/8/layout/hierarchy2"/>
    <dgm:cxn modelId="{4A29142B-5AA4-43C7-B8F9-72DAAD72A1F3}" type="presOf" srcId="{F56E49DD-F587-4AF9-876A-5FD6D64C4592}" destId="{161FAC1D-F5A1-4C46-AF06-84A04AC37639}" srcOrd="0" destOrd="0" presId="urn:microsoft.com/office/officeart/2005/8/layout/hierarchy2"/>
    <dgm:cxn modelId="{89DF3CEB-023D-49AB-BFD4-DC4A610D4856}" srcId="{40F66656-9369-4195-B3A6-CF0A5CBA06D5}" destId="{76CC39E0-49CF-4C7D-A77D-81428981E2DF}" srcOrd="1" destOrd="0" parTransId="{42619F26-A10B-4130-9FCE-FD690778FC18}" sibTransId="{8D732CE8-879D-4DEF-B1F4-1BFCD0E08C95}"/>
    <dgm:cxn modelId="{39B11FB9-346D-41C7-857F-5CC635E2D832}" type="presParOf" srcId="{1F57AC78-9998-453C-9C15-B76BB8DC4330}" destId="{03EE6EC8-A9C4-4523-B378-410B74825605}" srcOrd="0" destOrd="0" presId="urn:microsoft.com/office/officeart/2005/8/layout/hierarchy2"/>
    <dgm:cxn modelId="{C04FABA8-D9E8-4B15-A906-C00F58B3A27E}" type="presParOf" srcId="{03EE6EC8-A9C4-4523-B378-410B74825605}" destId="{CE5CDE7E-703F-4F7D-A854-F41CF36B817B}" srcOrd="0" destOrd="0" presId="urn:microsoft.com/office/officeart/2005/8/layout/hierarchy2"/>
    <dgm:cxn modelId="{02B131F0-9DEF-4019-80DA-ACB7841D20C9}" type="presParOf" srcId="{03EE6EC8-A9C4-4523-B378-410B74825605}" destId="{7EDCCCB2-D0F2-4F9E-A066-DD669F415879}" srcOrd="1" destOrd="0" presId="urn:microsoft.com/office/officeart/2005/8/layout/hierarchy2"/>
    <dgm:cxn modelId="{51B14BB9-2F15-4EEB-9CA3-E9F39CDE1C1F}" type="presParOf" srcId="{7EDCCCB2-D0F2-4F9E-A066-DD669F415879}" destId="{ED91E71A-7592-46E8-BD24-A739E918B2EE}" srcOrd="0" destOrd="0" presId="urn:microsoft.com/office/officeart/2005/8/layout/hierarchy2"/>
    <dgm:cxn modelId="{46789B0D-8F4A-4B1A-B4FE-7D5C93848E19}" type="presParOf" srcId="{ED91E71A-7592-46E8-BD24-A739E918B2EE}" destId="{34289362-3B72-494F-9BAF-C18F614817B4}" srcOrd="0" destOrd="0" presId="urn:microsoft.com/office/officeart/2005/8/layout/hierarchy2"/>
    <dgm:cxn modelId="{31D611F2-7A84-4528-ACE2-2B39EBBE08F6}" type="presParOf" srcId="{7EDCCCB2-D0F2-4F9E-A066-DD669F415879}" destId="{6EA36042-0435-47A6-A162-73D425CF9EE4}" srcOrd="1" destOrd="0" presId="urn:microsoft.com/office/officeart/2005/8/layout/hierarchy2"/>
    <dgm:cxn modelId="{B676E013-B0BC-4DD0-843C-2421DA827E42}" type="presParOf" srcId="{6EA36042-0435-47A6-A162-73D425CF9EE4}" destId="{07A56191-85A3-435E-BDE3-B83B7918BE6D}" srcOrd="0" destOrd="0" presId="urn:microsoft.com/office/officeart/2005/8/layout/hierarchy2"/>
    <dgm:cxn modelId="{AB270E2F-C558-46F0-AFB9-7AF5354F5EA2}" type="presParOf" srcId="{6EA36042-0435-47A6-A162-73D425CF9EE4}" destId="{C1C376B3-46BE-44EC-B04D-A501DC3AFFF6}" srcOrd="1" destOrd="0" presId="urn:microsoft.com/office/officeart/2005/8/layout/hierarchy2"/>
    <dgm:cxn modelId="{E78D1FFC-6E62-442F-A715-420941354A4F}" type="presParOf" srcId="{7EDCCCB2-D0F2-4F9E-A066-DD669F415879}" destId="{AE5BF2FA-39B2-43EF-9EF6-842ACDEA6DE5}" srcOrd="2" destOrd="0" presId="urn:microsoft.com/office/officeart/2005/8/layout/hierarchy2"/>
    <dgm:cxn modelId="{27480E10-CA58-41E7-AAC3-0BEBF310DBC5}" type="presParOf" srcId="{AE5BF2FA-39B2-43EF-9EF6-842ACDEA6DE5}" destId="{4D5F031C-DB4A-4E31-AD3C-15BDFAA7A25E}" srcOrd="0" destOrd="0" presId="urn:microsoft.com/office/officeart/2005/8/layout/hierarchy2"/>
    <dgm:cxn modelId="{F0F7521D-C00D-42F0-9F2B-7101944BEC0C}" type="presParOf" srcId="{7EDCCCB2-D0F2-4F9E-A066-DD669F415879}" destId="{4DCB2DAD-E3DD-48D8-B47E-E71A6908AEA3}" srcOrd="3" destOrd="0" presId="urn:microsoft.com/office/officeart/2005/8/layout/hierarchy2"/>
    <dgm:cxn modelId="{888634AD-BBD4-494C-B446-E586263DDDA1}" type="presParOf" srcId="{4DCB2DAD-E3DD-48D8-B47E-E71A6908AEA3}" destId="{66251EA3-AF62-48F5-8639-07E5240AE720}" srcOrd="0" destOrd="0" presId="urn:microsoft.com/office/officeart/2005/8/layout/hierarchy2"/>
    <dgm:cxn modelId="{184CA896-1F96-46BF-B192-949DA4BB32F8}" type="presParOf" srcId="{4DCB2DAD-E3DD-48D8-B47E-E71A6908AEA3}" destId="{0FAA41A8-040E-486D-94FA-D14EA90775F6}" srcOrd="1" destOrd="0" presId="urn:microsoft.com/office/officeart/2005/8/layout/hierarchy2"/>
    <dgm:cxn modelId="{CFC59A0C-67B2-4C3D-90F7-D0270CF98A3C}" type="presParOf" srcId="{0FAA41A8-040E-486D-94FA-D14EA90775F6}" destId="{2D93F3C3-89AB-42A7-B0AE-BAD28D3C9223}" srcOrd="0" destOrd="0" presId="urn:microsoft.com/office/officeart/2005/8/layout/hierarchy2"/>
    <dgm:cxn modelId="{2797E4EE-8F08-4159-BD88-F3CC607DFFC9}" type="presParOf" srcId="{2D93F3C3-89AB-42A7-B0AE-BAD28D3C9223}" destId="{C54F57D6-185C-4D50-B8DB-6AACB72633D2}" srcOrd="0" destOrd="0" presId="urn:microsoft.com/office/officeart/2005/8/layout/hierarchy2"/>
    <dgm:cxn modelId="{90618386-121C-47C5-A02C-4E3A5C0ED9EC}" type="presParOf" srcId="{0FAA41A8-040E-486D-94FA-D14EA90775F6}" destId="{71CFC793-D392-4396-AEAE-0B19416425D8}" srcOrd="1" destOrd="0" presId="urn:microsoft.com/office/officeart/2005/8/layout/hierarchy2"/>
    <dgm:cxn modelId="{A657A17A-852D-4EA2-B4B9-3536B68E050F}" type="presParOf" srcId="{71CFC793-D392-4396-AEAE-0B19416425D8}" destId="{161FAC1D-F5A1-4C46-AF06-84A04AC37639}" srcOrd="0" destOrd="0" presId="urn:microsoft.com/office/officeart/2005/8/layout/hierarchy2"/>
    <dgm:cxn modelId="{0BDCE7DE-F56D-4D3F-A146-60FCB444CB34}" type="presParOf" srcId="{71CFC793-D392-4396-AEAE-0B19416425D8}" destId="{39F3B4AB-6178-4D21-9EE7-2047E4AD523A}" srcOrd="1" destOrd="0" presId="urn:microsoft.com/office/officeart/2005/8/layout/hierarchy2"/>
    <dgm:cxn modelId="{6F6F96B6-6A79-4822-84D3-93BCAD3EF955}" type="presParOf" srcId="{0FAA41A8-040E-486D-94FA-D14EA90775F6}" destId="{19DF9C5A-1124-4761-B199-33A13790139B}" srcOrd="2" destOrd="0" presId="urn:microsoft.com/office/officeart/2005/8/layout/hierarchy2"/>
    <dgm:cxn modelId="{02E3CB0D-C916-4D99-889C-0FDFA0C8A264}" type="presParOf" srcId="{19DF9C5A-1124-4761-B199-33A13790139B}" destId="{B4003510-7208-4AF5-AE57-6D942E16D6E1}" srcOrd="0" destOrd="0" presId="urn:microsoft.com/office/officeart/2005/8/layout/hierarchy2"/>
    <dgm:cxn modelId="{62525372-2A21-4669-8ACE-8B60B0220D0C}" type="presParOf" srcId="{0FAA41A8-040E-486D-94FA-D14EA90775F6}" destId="{B9D0F614-057F-483D-B072-3726AA3520BE}" srcOrd="3" destOrd="0" presId="urn:microsoft.com/office/officeart/2005/8/layout/hierarchy2"/>
    <dgm:cxn modelId="{766398CA-F402-47E4-B934-AA328943587F}" type="presParOf" srcId="{B9D0F614-057F-483D-B072-3726AA3520BE}" destId="{31392B07-F397-40F6-ADA4-7ECC035DCF73}" srcOrd="0" destOrd="0" presId="urn:microsoft.com/office/officeart/2005/8/layout/hierarchy2"/>
    <dgm:cxn modelId="{A928B7A9-1BDE-42F1-A83E-104D1F3E5D83}" type="presParOf" srcId="{B9D0F614-057F-483D-B072-3726AA3520BE}" destId="{FCF04839-1EF6-49CF-B4BC-CDD50151B7B7}" srcOrd="1" destOrd="0" presId="urn:microsoft.com/office/officeart/2005/8/layout/hierarchy2"/>
    <dgm:cxn modelId="{359D4B9E-719E-4540-9756-5B4C15FD8CA1}" type="presParOf" srcId="{0FAA41A8-040E-486D-94FA-D14EA90775F6}" destId="{A80669F8-31B3-47DA-A6C6-F3542FFE9D61}" srcOrd="4" destOrd="0" presId="urn:microsoft.com/office/officeart/2005/8/layout/hierarchy2"/>
    <dgm:cxn modelId="{87E2D580-2B24-43A0-875C-27D9F2E63AF8}" type="presParOf" srcId="{A80669F8-31B3-47DA-A6C6-F3542FFE9D61}" destId="{1E38A0A8-BCC8-464F-9F80-C53BB579D451}" srcOrd="0" destOrd="0" presId="urn:microsoft.com/office/officeart/2005/8/layout/hierarchy2"/>
    <dgm:cxn modelId="{74054CEF-8931-4BFD-85CA-1DFA0ADDB46F}" type="presParOf" srcId="{0FAA41A8-040E-486D-94FA-D14EA90775F6}" destId="{28DD1DA2-673E-4866-9237-E598A88DEF71}" srcOrd="5" destOrd="0" presId="urn:microsoft.com/office/officeart/2005/8/layout/hierarchy2"/>
    <dgm:cxn modelId="{F9E152FE-A730-4E6C-95D1-D3A884938411}" type="presParOf" srcId="{28DD1DA2-673E-4866-9237-E598A88DEF71}" destId="{ABE958F6-F0A3-4E36-9411-AD12025B6745}" srcOrd="0" destOrd="0" presId="urn:microsoft.com/office/officeart/2005/8/layout/hierarchy2"/>
    <dgm:cxn modelId="{96FC7C86-4907-4CAE-AAEB-B992D2BAC5D6}" type="presParOf" srcId="{28DD1DA2-673E-4866-9237-E598A88DEF71}" destId="{E44AB1AC-A95C-412C-B299-F9B30CE6871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CDE7E-703F-4F7D-A854-F41CF36B817B}">
      <dsp:nvSpPr>
        <dsp:cNvPr id="0" name=""/>
        <dsp:cNvSpPr/>
      </dsp:nvSpPr>
      <dsp:spPr>
        <a:xfrm>
          <a:off x="936108" y="1728192"/>
          <a:ext cx="1864827" cy="695420"/>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t>Nouns</a:t>
          </a:r>
          <a:endParaRPr lang="en-GB" sz="3200" kern="1200" dirty="0"/>
        </a:p>
      </dsp:txBody>
      <dsp:txXfrm>
        <a:off x="956476" y="1748560"/>
        <a:ext cx="1824091" cy="654684"/>
      </dsp:txXfrm>
    </dsp:sp>
    <dsp:sp modelId="{ED91E71A-7592-46E8-BD24-A739E918B2EE}">
      <dsp:nvSpPr>
        <dsp:cNvPr id="0" name=""/>
        <dsp:cNvSpPr/>
      </dsp:nvSpPr>
      <dsp:spPr>
        <a:xfrm rot="18809631">
          <a:off x="2544502" y="1467689"/>
          <a:ext cx="1645262" cy="22873"/>
        </a:xfrm>
        <a:custGeom>
          <a:avLst/>
          <a:gdLst/>
          <a:ahLst/>
          <a:cxnLst/>
          <a:rect l="0" t="0" r="0" b="0"/>
          <a:pathLst>
            <a:path>
              <a:moveTo>
                <a:pt x="0" y="11436"/>
              </a:moveTo>
              <a:lnTo>
                <a:pt x="1645262" y="11436"/>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326001" y="1437994"/>
        <a:ext cx="82263" cy="82263"/>
      </dsp:txXfrm>
    </dsp:sp>
    <dsp:sp modelId="{07A56191-85A3-435E-BDE3-B83B7918BE6D}">
      <dsp:nvSpPr>
        <dsp:cNvPr id="0" name=""/>
        <dsp:cNvSpPr/>
      </dsp:nvSpPr>
      <dsp:spPr>
        <a:xfrm>
          <a:off x="3933331" y="2718"/>
          <a:ext cx="2686786" cy="1759262"/>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t>Proper Nouns</a:t>
          </a:r>
        </a:p>
        <a:p>
          <a:pPr lvl="0" algn="ctr" defTabSz="889000">
            <a:lnSpc>
              <a:spcPct val="90000"/>
            </a:lnSpc>
            <a:spcBef>
              <a:spcPct val="0"/>
            </a:spcBef>
            <a:spcAft>
              <a:spcPct val="35000"/>
            </a:spcAft>
          </a:pPr>
          <a:r>
            <a:rPr lang="en-GB" sz="1400" kern="1200" dirty="0" smtClean="0"/>
            <a:t>Names of specific people (e.g. William, Patel)</a:t>
          </a:r>
        </a:p>
        <a:p>
          <a:pPr lvl="0" algn="ctr" defTabSz="889000">
            <a:lnSpc>
              <a:spcPct val="90000"/>
            </a:lnSpc>
            <a:spcBef>
              <a:spcPct val="0"/>
            </a:spcBef>
            <a:spcAft>
              <a:spcPct val="35000"/>
            </a:spcAft>
          </a:pPr>
          <a:r>
            <a:rPr lang="en-GB" sz="1400" kern="1200" dirty="0" smtClean="0"/>
            <a:t>Names of specific places (e.g. Paris)</a:t>
          </a:r>
        </a:p>
        <a:p>
          <a:pPr lvl="0" algn="ctr" defTabSz="889000">
            <a:lnSpc>
              <a:spcPct val="90000"/>
            </a:lnSpc>
            <a:spcBef>
              <a:spcPct val="0"/>
            </a:spcBef>
            <a:spcAft>
              <a:spcPct val="35000"/>
            </a:spcAft>
          </a:pPr>
          <a:r>
            <a:rPr lang="en-GB" sz="1400" kern="1200" dirty="0" smtClean="0"/>
            <a:t>Names of specific brands (</a:t>
          </a:r>
          <a:r>
            <a:rPr lang="en-GB" sz="1400" kern="1200" dirty="0" err="1" smtClean="0"/>
            <a:t>addidas</a:t>
          </a:r>
          <a:r>
            <a:rPr lang="en-GB" sz="1400" kern="1200" dirty="0" smtClean="0"/>
            <a:t>, Reebok)</a:t>
          </a:r>
          <a:endParaRPr lang="en-GB" sz="1400" kern="1200" dirty="0"/>
        </a:p>
      </dsp:txBody>
      <dsp:txXfrm>
        <a:off x="3984858" y="54245"/>
        <a:ext cx="2583732" cy="1656208"/>
      </dsp:txXfrm>
    </dsp:sp>
    <dsp:sp modelId="{AE5BF2FA-39B2-43EF-9EF6-842ACDEA6DE5}">
      <dsp:nvSpPr>
        <dsp:cNvPr id="0" name=""/>
        <dsp:cNvSpPr/>
      </dsp:nvSpPr>
      <dsp:spPr>
        <a:xfrm rot="3274729">
          <a:off x="2390226" y="2860560"/>
          <a:ext cx="1953813" cy="22873"/>
        </a:xfrm>
        <a:custGeom>
          <a:avLst/>
          <a:gdLst/>
          <a:ahLst/>
          <a:cxnLst/>
          <a:rect l="0" t="0" r="0" b="0"/>
          <a:pathLst>
            <a:path>
              <a:moveTo>
                <a:pt x="0" y="11436"/>
              </a:moveTo>
              <a:lnTo>
                <a:pt x="1953813" y="11436"/>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GB" sz="600" kern="1200"/>
        </a:p>
      </dsp:txBody>
      <dsp:txXfrm>
        <a:off x="3318287" y="2823151"/>
        <a:ext cx="97690" cy="97690"/>
      </dsp:txXfrm>
    </dsp:sp>
    <dsp:sp modelId="{66251EA3-AF62-48F5-8639-07E5240AE720}">
      <dsp:nvSpPr>
        <dsp:cNvPr id="0" name=""/>
        <dsp:cNvSpPr/>
      </dsp:nvSpPr>
      <dsp:spPr>
        <a:xfrm>
          <a:off x="3933331" y="3320381"/>
          <a:ext cx="1390841" cy="695420"/>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t>Common Nouns</a:t>
          </a:r>
          <a:endParaRPr lang="en-GB" sz="2400" kern="1200" dirty="0"/>
        </a:p>
      </dsp:txBody>
      <dsp:txXfrm>
        <a:off x="3953699" y="3340749"/>
        <a:ext cx="1350105" cy="654684"/>
      </dsp:txXfrm>
    </dsp:sp>
    <dsp:sp modelId="{2D93F3C3-89AB-42A7-B0AE-BAD28D3C9223}">
      <dsp:nvSpPr>
        <dsp:cNvPr id="0" name=""/>
        <dsp:cNvSpPr/>
      </dsp:nvSpPr>
      <dsp:spPr>
        <a:xfrm rot="18687876">
          <a:off x="5047499" y="3042968"/>
          <a:ext cx="1637884" cy="22873"/>
        </a:xfrm>
        <a:custGeom>
          <a:avLst/>
          <a:gdLst/>
          <a:ahLst/>
          <a:cxnLst/>
          <a:rect l="0" t="0" r="0" b="0"/>
          <a:pathLst>
            <a:path>
              <a:moveTo>
                <a:pt x="0" y="11436"/>
              </a:moveTo>
              <a:lnTo>
                <a:pt x="1637884" y="11436"/>
              </a:lnTo>
            </a:path>
          </a:pathLst>
        </a:cu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825494" y="3013458"/>
        <a:ext cx="81894" cy="81894"/>
      </dsp:txXfrm>
    </dsp:sp>
    <dsp:sp modelId="{161FAC1D-F5A1-4C46-AF06-84A04AC37639}">
      <dsp:nvSpPr>
        <dsp:cNvPr id="0" name=""/>
        <dsp:cNvSpPr/>
      </dsp:nvSpPr>
      <dsp:spPr>
        <a:xfrm>
          <a:off x="6408709" y="1944216"/>
          <a:ext cx="2031046" cy="99300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t>Concrete</a:t>
          </a:r>
        </a:p>
        <a:p>
          <a:pPr lvl="0" algn="ctr" defTabSz="889000">
            <a:lnSpc>
              <a:spcPct val="90000"/>
            </a:lnSpc>
            <a:spcBef>
              <a:spcPct val="0"/>
            </a:spcBef>
            <a:spcAft>
              <a:spcPct val="35000"/>
            </a:spcAft>
          </a:pPr>
          <a:r>
            <a:rPr lang="en-GB" sz="1200" kern="1200" dirty="0" smtClean="0"/>
            <a:t>Things you can physically touch or see (e.g. rock, table, ship)</a:t>
          </a:r>
          <a:endParaRPr lang="en-GB" sz="1200" kern="1200" dirty="0"/>
        </a:p>
      </dsp:txBody>
      <dsp:txXfrm>
        <a:off x="6437793" y="1973300"/>
        <a:ext cx="1972878" cy="934837"/>
      </dsp:txXfrm>
    </dsp:sp>
    <dsp:sp modelId="{19DF9C5A-1124-4761-B199-33A13790139B}">
      <dsp:nvSpPr>
        <dsp:cNvPr id="0" name=""/>
        <dsp:cNvSpPr/>
      </dsp:nvSpPr>
      <dsp:spPr>
        <a:xfrm rot="21518213">
          <a:off x="5324019" y="3643751"/>
          <a:ext cx="1084843" cy="22873"/>
        </a:xfrm>
        <a:custGeom>
          <a:avLst/>
          <a:gdLst/>
          <a:ahLst/>
          <a:cxnLst/>
          <a:rect l="0" t="0" r="0" b="0"/>
          <a:pathLst>
            <a:path>
              <a:moveTo>
                <a:pt x="0" y="11436"/>
              </a:moveTo>
              <a:lnTo>
                <a:pt x="1084843" y="11436"/>
              </a:lnTo>
            </a:path>
          </a:pathLst>
        </a:cu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839320" y="3628066"/>
        <a:ext cx="54242" cy="54242"/>
      </dsp:txXfrm>
    </dsp:sp>
    <dsp:sp modelId="{31392B07-F397-40F6-ADA4-7ECC035DCF73}">
      <dsp:nvSpPr>
        <dsp:cNvPr id="0" name=""/>
        <dsp:cNvSpPr/>
      </dsp:nvSpPr>
      <dsp:spPr>
        <a:xfrm>
          <a:off x="6408709" y="3024336"/>
          <a:ext cx="2184386" cy="123589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t>Abstract </a:t>
          </a:r>
        </a:p>
        <a:p>
          <a:pPr lvl="0" algn="ctr" defTabSz="889000">
            <a:lnSpc>
              <a:spcPct val="90000"/>
            </a:lnSpc>
            <a:spcBef>
              <a:spcPct val="0"/>
            </a:spcBef>
            <a:spcAft>
              <a:spcPct val="35000"/>
            </a:spcAft>
          </a:pPr>
          <a:r>
            <a:rPr lang="en-GB" sz="1200" kern="1200" dirty="0" smtClean="0"/>
            <a:t>Concepts – e.g. truth</a:t>
          </a:r>
        </a:p>
        <a:p>
          <a:pPr lvl="0" algn="ctr" defTabSz="889000">
            <a:lnSpc>
              <a:spcPct val="90000"/>
            </a:lnSpc>
            <a:spcBef>
              <a:spcPct val="0"/>
            </a:spcBef>
            <a:spcAft>
              <a:spcPct val="35000"/>
            </a:spcAft>
          </a:pPr>
          <a:r>
            <a:rPr lang="en-GB" sz="1200" kern="1200" dirty="0" smtClean="0"/>
            <a:t>States e.g. childhood</a:t>
          </a:r>
        </a:p>
        <a:p>
          <a:pPr lvl="0" algn="ctr" defTabSz="889000">
            <a:lnSpc>
              <a:spcPct val="90000"/>
            </a:lnSpc>
            <a:spcBef>
              <a:spcPct val="0"/>
            </a:spcBef>
            <a:spcAft>
              <a:spcPct val="35000"/>
            </a:spcAft>
          </a:pPr>
          <a:r>
            <a:rPr lang="en-GB" sz="1200" kern="1200" dirty="0" smtClean="0"/>
            <a:t>Qualities e.g. honesty</a:t>
          </a:r>
        </a:p>
        <a:p>
          <a:pPr lvl="0" algn="ctr" defTabSz="889000">
            <a:lnSpc>
              <a:spcPct val="90000"/>
            </a:lnSpc>
            <a:spcBef>
              <a:spcPct val="0"/>
            </a:spcBef>
            <a:spcAft>
              <a:spcPct val="35000"/>
            </a:spcAft>
          </a:pPr>
          <a:r>
            <a:rPr lang="en-GB" sz="1200" kern="1200" dirty="0" smtClean="0"/>
            <a:t>Emotions e.g. - sadness</a:t>
          </a:r>
          <a:endParaRPr lang="en-GB" sz="1200" kern="1200" dirty="0"/>
        </a:p>
      </dsp:txBody>
      <dsp:txXfrm>
        <a:off x="6444907" y="3060534"/>
        <a:ext cx="2111990" cy="1163499"/>
      </dsp:txXfrm>
    </dsp:sp>
    <dsp:sp modelId="{A80669F8-31B3-47DA-A6C6-F3542FFE9D61}">
      <dsp:nvSpPr>
        <dsp:cNvPr id="0" name=""/>
        <dsp:cNvSpPr/>
      </dsp:nvSpPr>
      <dsp:spPr>
        <a:xfrm rot="2793858">
          <a:off x="5061371" y="4267396"/>
          <a:ext cx="1682143" cy="22873"/>
        </a:xfrm>
        <a:custGeom>
          <a:avLst/>
          <a:gdLst/>
          <a:ahLst/>
          <a:cxnLst/>
          <a:rect l="0" t="0" r="0" b="0"/>
          <a:pathLst>
            <a:path>
              <a:moveTo>
                <a:pt x="0" y="11436"/>
              </a:moveTo>
              <a:lnTo>
                <a:pt x="1682143" y="11436"/>
              </a:lnTo>
            </a:path>
          </a:pathLst>
        </a:cu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860389" y="4236779"/>
        <a:ext cx="84107" cy="84107"/>
      </dsp:txXfrm>
    </dsp:sp>
    <dsp:sp modelId="{ABE958F6-F0A3-4E36-9411-AD12025B6745}">
      <dsp:nvSpPr>
        <dsp:cNvPr id="0" name=""/>
        <dsp:cNvSpPr/>
      </dsp:nvSpPr>
      <dsp:spPr>
        <a:xfrm>
          <a:off x="6480713" y="4306539"/>
          <a:ext cx="2048793" cy="116606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Collective </a:t>
          </a:r>
        </a:p>
        <a:p>
          <a:pPr lvl="0" algn="ctr" defTabSz="800100">
            <a:lnSpc>
              <a:spcPct val="90000"/>
            </a:lnSpc>
            <a:spcBef>
              <a:spcPct val="0"/>
            </a:spcBef>
            <a:spcAft>
              <a:spcPct val="35000"/>
            </a:spcAft>
          </a:pPr>
          <a:r>
            <a:rPr lang="en-GB" sz="1200" kern="1200" dirty="0" smtClean="0"/>
            <a:t>Groups of people, animals or things (e.g. government, team, audience</a:t>
          </a:r>
          <a:endParaRPr lang="en-GB" sz="1200" kern="1200" dirty="0"/>
        </a:p>
      </dsp:txBody>
      <dsp:txXfrm>
        <a:off x="6514866" y="4340692"/>
        <a:ext cx="1980487" cy="109776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AAC84-AE7A-4907-A992-A871675BFD3B}" type="datetimeFigureOut">
              <a:rPr lang="en-GB" smtClean="0"/>
              <a:t>23/04/2013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D0C5ED-65FB-43B5-993E-9BB722C8D6CF}" type="slidenum">
              <a:rPr lang="en-GB" smtClean="0"/>
              <a:t>‹#›</a:t>
            </a:fld>
            <a:endParaRPr lang="en-GB"/>
          </a:p>
        </p:txBody>
      </p:sp>
    </p:spTree>
    <p:extLst>
      <p:ext uri="{BB962C8B-B14F-4D97-AF65-F5344CB8AC3E}">
        <p14:creationId xmlns:p14="http://schemas.microsoft.com/office/powerpoint/2010/main" val="2902734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D0C5ED-65FB-43B5-993E-9BB722C8D6CF}" type="slidenum">
              <a:rPr lang="en-GB" smtClean="0"/>
              <a:t>8</a:t>
            </a:fld>
            <a:endParaRPr lang="en-GB"/>
          </a:p>
        </p:txBody>
      </p:sp>
    </p:spTree>
    <p:extLst>
      <p:ext uri="{BB962C8B-B14F-4D97-AF65-F5344CB8AC3E}">
        <p14:creationId xmlns:p14="http://schemas.microsoft.com/office/powerpoint/2010/main" val="1330123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77AA4054-9ABB-4FD1-91A0-B43040C1819A}" type="datetimeFigureOut">
              <a:rPr lang="en-GB" smtClean="0"/>
              <a:t>23/04/2013</a:t>
            </a:fld>
            <a:endParaRPr lang="en-GB"/>
          </a:p>
        </p:txBody>
      </p:sp>
      <p:sp>
        <p:nvSpPr>
          <p:cNvPr id="16" name="Slide Number Placeholder 15"/>
          <p:cNvSpPr>
            <a:spLocks noGrp="1"/>
          </p:cNvSpPr>
          <p:nvPr>
            <p:ph type="sldNum" sz="quarter" idx="11"/>
          </p:nvPr>
        </p:nvSpPr>
        <p:spPr/>
        <p:txBody>
          <a:bodyPr/>
          <a:lstStyle/>
          <a:p>
            <a:fld id="{83E27E82-3B8D-47DE-8D7B-F3F259A5EBA2}" type="slidenum">
              <a:rPr lang="en-GB" smtClean="0"/>
              <a:t>‹#›</a:t>
            </a:fld>
            <a:endParaRPr lang="en-GB"/>
          </a:p>
        </p:txBody>
      </p:sp>
      <p:sp>
        <p:nvSpPr>
          <p:cNvPr id="17" name="Footer Placeholder 16"/>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AA4054-9ABB-4FD1-91A0-B43040C1819A}" type="datetimeFigureOut">
              <a:rPr lang="en-GB" smtClean="0"/>
              <a:t>23/04/2013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E27E82-3B8D-47DE-8D7B-F3F259A5EBA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AA4054-9ABB-4FD1-91A0-B43040C1819A}" type="datetimeFigureOut">
              <a:rPr lang="en-GB" smtClean="0"/>
              <a:t>23/04/2013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E27E82-3B8D-47DE-8D7B-F3F259A5EBA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77AA4054-9ABB-4FD1-91A0-B43040C1819A}" type="datetimeFigureOut">
              <a:rPr lang="en-GB" smtClean="0"/>
              <a:t>23/04/2013</a:t>
            </a:fld>
            <a:endParaRPr lang="en-GB"/>
          </a:p>
        </p:txBody>
      </p:sp>
      <p:sp>
        <p:nvSpPr>
          <p:cNvPr id="15" name="Slide Number Placeholder 14"/>
          <p:cNvSpPr>
            <a:spLocks noGrp="1"/>
          </p:cNvSpPr>
          <p:nvPr>
            <p:ph type="sldNum" sz="quarter" idx="11"/>
          </p:nvPr>
        </p:nvSpPr>
        <p:spPr/>
        <p:txBody>
          <a:bodyPr/>
          <a:lstStyle/>
          <a:p>
            <a:fld id="{83E27E82-3B8D-47DE-8D7B-F3F259A5EBA2}" type="slidenum">
              <a:rPr lang="en-GB" smtClean="0"/>
              <a:t>‹#›</a:t>
            </a:fld>
            <a:endParaRPr lang="en-GB"/>
          </a:p>
        </p:txBody>
      </p:sp>
      <p:sp>
        <p:nvSpPr>
          <p:cNvPr id="16" name="Footer Placeholder 15"/>
          <p:cNvSpPr>
            <a:spLocks noGrp="1"/>
          </p:cNvSpPr>
          <p:nvPr>
            <p:ph type="ftr" sz="quarter" idx="12"/>
          </p:nvPr>
        </p:nvSpPr>
        <p:spPr/>
        <p:txBody>
          <a:bodyPr/>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77AA4054-9ABB-4FD1-91A0-B43040C1819A}" type="datetimeFigureOut">
              <a:rPr lang="en-GB" smtClean="0"/>
              <a:t>23/04/2013</a:t>
            </a:fld>
            <a:endParaRPr lang="en-GB"/>
          </a:p>
        </p:txBody>
      </p:sp>
      <p:sp>
        <p:nvSpPr>
          <p:cNvPr id="13" name="Slide Number Placeholder 12"/>
          <p:cNvSpPr>
            <a:spLocks noGrp="1"/>
          </p:cNvSpPr>
          <p:nvPr>
            <p:ph type="sldNum" sz="quarter" idx="11"/>
          </p:nvPr>
        </p:nvSpPr>
        <p:spPr/>
        <p:txBody>
          <a:bodyPr/>
          <a:lstStyle/>
          <a:p>
            <a:fld id="{83E27E82-3B8D-47DE-8D7B-F3F259A5EBA2}" type="slidenum">
              <a:rPr lang="en-GB" smtClean="0"/>
              <a:t>‹#›</a:t>
            </a:fld>
            <a:endParaRPr lang="en-GB"/>
          </a:p>
        </p:txBody>
      </p:sp>
      <p:sp>
        <p:nvSpPr>
          <p:cNvPr id="14" name="Footer Placeholder 13"/>
          <p:cNvSpPr>
            <a:spLocks noGrp="1"/>
          </p:cNvSpPr>
          <p:nvPr>
            <p:ph type="ftr" sz="quarter" idx="12"/>
          </p:nvPr>
        </p:nvSpPr>
        <p:spPr/>
        <p:txBody>
          <a:bodyPr/>
          <a:lstStyle/>
          <a:p>
            <a:endParaRPr lang="en-GB"/>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77AA4054-9ABB-4FD1-91A0-B43040C1819A}" type="datetimeFigureOut">
              <a:rPr lang="en-GB" smtClean="0"/>
              <a:t>23/04/2013</a:t>
            </a:fld>
            <a:endParaRPr lang="en-GB"/>
          </a:p>
        </p:txBody>
      </p:sp>
      <p:sp>
        <p:nvSpPr>
          <p:cNvPr id="9" name="Slide Number Placeholder 8"/>
          <p:cNvSpPr>
            <a:spLocks noGrp="1"/>
          </p:cNvSpPr>
          <p:nvPr>
            <p:ph type="sldNum" sz="quarter" idx="11"/>
          </p:nvPr>
        </p:nvSpPr>
        <p:spPr/>
        <p:txBody>
          <a:bodyPr/>
          <a:lstStyle/>
          <a:p>
            <a:fld id="{83E27E82-3B8D-47DE-8D7B-F3F259A5EBA2}"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77AA4054-9ABB-4FD1-91A0-B43040C1819A}" type="datetimeFigureOut">
              <a:rPr lang="en-GB" smtClean="0"/>
              <a:t>23/04/2013</a:t>
            </a:fld>
            <a:endParaRPr lang="en-GB"/>
          </a:p>
        </p:txBody>
      </p:sp>
      <p:sp>
        <p:nvSpPr>
          <p:cNvPr id="15" name="Slide Number Placeholder 14"/>
          <p:cNvSpPr>
            <a:spLocks noGrp="1"/>
          </p:cNvSpPr>
          <p:nvPr>
            <p:ph type="sldNum" sz="quarter" idx="11"/>
          </p:nvPr>
        </p:nvSpPr>
        <p:spPr/>
        <p:txBody>
          <a:bodyPr/>
          <a:lstStyle/>
          <a:p>
            <a:fld id="{83E27E82-3B8D-47DE-8D7B-F3F259A5EBA2}" type="slidenum">
              <a:rPr lang="en-GB" smtClean="0"/>
              <a:t>‹#›</a:t>
            </a:fld>
            <a:endParaRPr lang="en-GB"/>
          </a:p>
        </p:txBody>
      </p:sp>
      <p:sp>
        <p:nvSpPr>
          <p:cNvPr id="16" name="Footer Placeholder 15"/>
          <p:cNvSpPr>
            <a:spLocks noGrp="1"/>
          </p:cNvSpPr>
          <p:nvPr>
            <p:ph type="ftr" sz="quarter" idx="12"/>
          </p:nvPr>
        </p:nvSpPr>
        <p:spPr/>
        <p:txBody>
          <a:bodyPr/>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77AA4054-9ABB-4FD1-91A0-B43040C1819A}" type="datetimeFigureOut">
              <a:rPr lang="en-GB" smtClean="0"/>
              <a:t>23/04/2013</a:t>
            </a:fld>
            <a:endParaRPr lang="en-GB"/>
          </a:p>
        </p:txBody>
      </p:sp>
      <p:sp>
        <p:nvSpPr>
          <p:cNvPr id="8" name="Slide Number Placeholder 7"/>
          <p:cNvSpPr>
            <a:spLocks noGrp="1"/>
          </p:cNvSpPr>
          <p:nvPr>
            <p:ph type="sldNum" sz="quarter" idx="11"/>
          </p:nvPr>
        </p:nvSpPr>
        <p:spPr/>
        <p:txBody>
          <a:bodyPr/>
          <a:lstStyle/>
          <a:p>
            <a:fld id="{83E27E82-3B8D-47DE-8D7B-F3F259A5EBA2}"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7AA4054-9ABB-4FD1-91A0-B43040C1819A}" type="datetimeFigureOut">
              <a:rPr lang="en-GB" smtClean="0"/>
              <a:t>23/04/2013</a:t>
            </a:fld>
            <a:endParaRPr lang="en-GB"/>
          </a:p>
        </p:txBody>
      </p:sp>
      <p:sp>
        <p:nvSpPr>
          <p:cNvPr id="6" name="Slide Number Placeholder 5"/>
          <p:cNvSpPr>
            <a:spLocks noGrp="1"/>
          </p:cNvSpPr>
          <p:nvPr>
            <p:ph type="sldNum" sz="quarter" idx="11"/>
          </p:nvPr>
        </p:nvSpPr>
        <p:spPr/>
        <p:txBody>
          <a:bodyPr/>
          <a:lstStyle/>
          <a:p>
            <a:fld id="{83E27E82-3B8D-47DE-8D7B-F3F259A5EBA2}" type="slidenum">
              <a:rPr lang="en-GB" smtClean="0"/>
              <a:t>‹#›</a:t>
            </a:fld>
            <a:endParaRPr lang="en-GB"/>
          </a:p>
        </p:txBody>
      </p:sp>
      <p:sp>
        <p:nvSpPr>
          <p:cNvPr id="7" name="Footer Placeholder 6"/>
          <p:cNvSpPr>
            <a:spLocks noGrp="1"/>
          </p:cNvSpPr>
          <p:nvPr>
            <p:ph type="ftr" sz="quarter" idx="12"/>
          </p:nvPr>
        </p:nvSpPr>
        <p:spPr/>
        <p:txBody>
          <a:bodyPr/>
          <a:lstStyle/>
          <a:p>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77AA4054-9ABB-4FD1-91A0-B43040C1819A}" type="datetimeFigureOut">
              <a:rPr lang="en-GB" smtClean="0"/>
              <a:t>23/04/2013</a:t>
            </a:fld>
            <a:endParaRPr lang="en-GB"/>
          </a:p>
        </p:txBody>
      </p:sp>
      <p:sp>
        <p:nvSpPr>
          <p:cNvPr id="16" name="Slide Number Placeholder 15"/>
          <p:cNvSpPr>
            <a:spLocks noGrp="1"/>
          </p:cNvSpPr>
          <p:nvPr>
            <p:ph type="sldNum" sz="quarter" idx="11"/>
          </p:nvPr>
        </p:nvSpPr>
        <p:spPr/>
        <p:txBody>
          <a:bodyPr/>
          <a:lstStyle/>
          <a:p>
            <a:fld id="{83E27E82-3B8D-47DE-8D7B-F3F259A5EBA2}" type="slidenum">
              <a:rPr lang="en-GB" smtClean="0"/>
              <a:t>‹#›</a:t>
            </a:fld>
            <a:endParaRPr lang="en-GB"/>
          </a:p>
        </p:txBody>
      </p:sp>
      <p:sp>
        <p:nvSpPr>
          <p:cNvPr id="17" name="Footer Placeholder 16"/>
          <p:cNvSpPr>
            <a:spLocks noGrp="1"/>
          </p:cNvSpPr>
          <p:nvPr>
            <p:ph type="ftr" sz="quarter" idx="12"/>
          </p:nvPr>
        </p:nvSpPr>
        <p:spPr/>
        <p:txBody>
          <a:bodyPr/>
          <a:lstStyle/>
          <a:p>
            <a:endParaRPr lang="en-GB"/>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77AA4054-9ABB-4FD1-91A0-B43040C1819A}" type="datetimeFigureOut">
              <a:rPr lang="en-GB" smtClean="0"/>
              <a:t>23/04/2013</a:t>
            </a:fld>
            <a:endParaRPr lang="en-GB"/>
          </a:p>
        </p:txBody>
      </p:sp>
      <p:sp>
        <p:nvSpPr>
          <p:cNvPr id="14" name="Slide Number Placeholder 13"/>
          <p:cNvSpPr>
            <a:spLocks noGrp="1"/>
          </p:cNvSpPr>
          <p:nvPr>
            <p:ph type="sldNum" sz="quarter" idx="11"/>
          </p:nvPr>
        </p:nvSpPr>
        <p:spPr/>
        <p:txBody>
          <a:bodyPr/>
          <a:lstStyle/>
          <a:p>
            <a:fld id="{83E27E82-3B8D-47DE-8D7B-F3F259A5EBA2}" type="slidenum">
              <a:rPr lang="en-GB" smtClean="0"/>
              <a:t>‹#›</a:t>
            </a:fld>
            <a:endParaRPr lang="en-GB"/>
          </a:p>
        </p:txBody>
      </p:sp>
      <p:sp>
        <p:nvSpPr>
          <p:cNvPr id="15" name="Footer Placeholder 14"/>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77AA4054-9ABB-4FD1-91A0-B43040C1819A}" type="datetimeFigureOut">
              <a:rPr lang="en-GB" smtClean="0"/>
              <a:t>23/04/2013</a:t>
            </a:fld>
            <a:endParaRPr lang="en-GB"/>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GB"/>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83E27E82-3B8D-47DE-8D7B-F3F259A5EBA2}"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 AS English Language Revision </a:t>
            </a:r>
            <a:endParaRPr lang="en-GB" dirty="0"/>
          </a:p>
        </p:txBody>
      </p:sp>
      <p:sp>
        <p:nvSpPr>
          <p:cNvPr id="3" name="Subtitle 2"/>
          <p:cNvSpPr>
            <a:spLocks noGrp="1"/>
          </p:cNvSpPr>
          <p:nvPr>
            <p:ph type="subTitle" idx="1"/>
          </p:nvPr>
        </p:nvSpPr>
        <p:spPr/>
        <p:txBody>
          <a:bodyPr/>
          <a:lstStyle/>
          <a:p>
            <a:r>
              <a:rPr lang="en-GB" dirty="0" smtClean="0"/>
              <a:t>Language Frameworks – The Basics</a:t>
            </a:r>
            <a:endParaRPr lang="en-GB" dirty="0"/>
          </a:p>
        </p:txBody>
      </p:sp>
    </p:spTree>
    <p:extLst>
      <p:ext uri="{BB962C8B-B14F-4D97-AF65-F5344CB8AC3E}">
        <p14:creationId xmlns:p14="http://schemas.microsoft.com/office/powerpoint/2010/main" val="134562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49242591"/>
              </p:ext>
            </p:extLst>
          </p:nvPr>
        </p:nvGraphicFramePr>
        <p:xfrm>
          <a:off x="539750" y="1412874"/>
          <a:ext cx="7632650" cy="2332272"/>
        </p:xfrm>
        <a:graphic>
          <a:graphicData uri="http://schemas.openxmlformats.org/drawingml/2006/table">
            <a:tbl>
              <a:tblPr firstRow="1" bandRow="1">
                <a:tableStyleId>{93296810-A885-4BE3-A3E7-6D5BEEA58F35}</a:tableStyleId>
              </a:tblPr>
              <a:tblGrid>
                <a:gridCol w="1151930"/>
                <a:gridCol w="2217966"/>
                <a:gridCol w="1094402"/>
                <a:gridCol w="1872208"/>
                <a:gridCol w="1296144"/>
              </a:tblGrid>
              <a:tr h="503958">
                <a:tc>
                  <a:txBody>
                    <a:bodyPr/>
                    <a:lstStyle/>
                    <a:p>
                      <a:pPr algn="ctr"/>
                      <a:r>
                        <a:rPr lang="en-GB" dirty="0" smtClean="0"/>
                        <a:t>Person</a:t>
                      </a:r>
                      <a:endParaRPr lang="en-GB" dirty="0"/>
                    </a:p>
                  </a:txBody>
                  <a:tcPr/>
                </a:tc>
                <a:tc>
                  <a:txBody>
                    <a:bodyPr/>
                    <a:lstStyle/>
                    <a:p>
                      <a:pPr algn="ctr"/>
                      <a:r>
                        <a:rPr lang="en-GB" dirty="0" smtClean="0"/>
                        <a:t>Singular Pronoun</a:t>
                      </a:r>
                      <a:endParaRPr lang="en-GB" dirty="0"/>
                    </a:p>
                  </a:txBody>
                  <a:tcPr/>
                </a:tc>
                <a:tc>
                  <a:txBody>
                    <a:bodyPr/>
                    <a:lstStyle/>
                    <a:p>
                      <a:pPr algn="ctr"/>
                      <a:r>
                        <a:rPr lang="en-GB" dirty="0" smtClean="0"/>
                        <a:t>Verb</a:t>
                      </a:r>
                      <a:endParaRPr lang="en-GB" dirty="0"/>
                    </a:p>
                  </a:txBody>
                  <a:tcPr/>
                </a:tc>
                <a:tc>
                  <a:txBody>
                    <a:bodyPr/>
                    <a:lstStyle/>
                    <a:p>
                      <a:pPr algn="ctr"/>
                      <a:r>
                        <a:rPr lang="en-GB" dirty="0" smtClean="0"/>
                        <a:t>Plural Pronoun</a:t>
                      </a:r>
                      <a:endParaRPr lang="en-GB" dirty="0"/>
                    </a:p>
                  </a:txBody>
                  <a:tcPr/>
                </a:tc>
                <a:tc>
                  <a:txBody>
                    <a:bodyPr/>
                    <a:lstStyle/>
                    <a:p>
                      <a:pPr algn="ctr"/>
                      <a:r>
                        <a:rPr lang="en-GB" dirty="0" smtClean="0"/>
                        <a:t>Verb</a:t>
                      </a:r>
                      <a:endParaRPr lang="en-GB" dirty="0"/>
                    </a:p>
                  </a:txBody>
                  <a:tcPr/>
                </a:tc>
              </a:tr>
              <a:tr h="609438">
                <a:tc>
                  <a:txBody>
                    <a:bodyPr/>
                    <a:lstStyle/>
                    <a:p>
                      <a:pPr algn="ctr"/>
                      <a:r>
                        <a:rPr lang="en-GB" dirty="0" smtClean="0"/>
                        <a:t>First</a:t>
                      </a:r>
                      <a:endParaRPr lang="en-GB" dirty="0"/>
                    </a:p>
                  </a:txBody>
                  <a:tcPr/>
                </a:tc>
                <a:tc>
                  <a:txBody>
                    <a:bodyPr/>
                    <a:lstStyle/>
                    <a:p>
                      <a:pPr algn="ctr"/>
                      <a:r>
                        <a:rPr lang="en-GB" dirty="0" smtClean="0"/>
                        <a:t>I</a:t>
                      </a:r>
                      <a:endParaRPr lang="en-GB" dirty="0"/>
                    </a:p>
                  </a:txBody>
                  <a:tcPr/>
                </a:tc>
                <a:tc>
                  <a:txBody>
                    <a:bodyPr/>
                    <a:lstStyle/>
                    <a:p>
                      <a:pPr algn="ctr"/>
                      <a:r>
                        <a:rPr lang="en-GB" dirty="0" smtClean="0"/>
                        <a:t>Play</a:t>
                      </a:r>
                      <a:endParaRPr lang="en-GB" dirty="0"/>
                    </a:p>
                  </a:txBody>
                  <a:tcPr/>
                </a:tc>
                <a:tc>
                  <a:txBody>
                    <a:bodyPr/>
                    <a:lstStyle/>
                    <a:p>
                      <a:pPr algn="ctr"/>
                      <a:r>
                        <a:rPr lang="en-GB" dirty="0" smtClean="0"/>
                        <a:t>We</a:t>
                      </a:r>
                      <a:endParaRPr lang="en-GB" dirty="0"/>
                    </a:p>
                  </a:txBody>
                  <a:tcPr/>
                </a:tc>
                <a:tc>
                  <a:txBody>
                    <a:bodyPr/>
                    <a:lstStyle/>
                    <a:p>
                      <a:pPr algn="ctr"/>
                      <a:r>
                        <a:rPr lang="en-GB" dirty="0" smtClean="0"/>
                        <a:t>play</a:t>
                      </a:r>
                      <a:endParaRPr lang="en-GB" dirty="0"/>
                    </a:p>
                  </a:txBody>
                  <a:tcPr/>
                </a:tc>
              </a:tr>
              <a:tr h="609438">
                <a:tc>
                  <a:txBody>
                    <a:bodyPr/>
                    <a:lstStyle/>
                    <a:p>
                      <a:pPr algn="ctr"/>
                      <a:r>
                        <a:rPr lang="en-GB" dirty="0" smtClean="0"/>
                        <a:t>Second</a:t>
                      </a:r>
                      <a:endParaRPr lang="en-GB" dirty="0"/>
                    </a:p>
                  </a:txBody>
                  <a:tcPr/>
                </a:tc>
                <a:tc>
                  <a:txBody>
                    <a:bodyPr/>
                    <a:lstStyle/>
                    <a:p>
                      <a:pPr algn="ctr"/>
                      <a:r>
                        <a:rPr lang="en-GB" dirty="0" smtClean="0"/>
                        <a:t>You</a:t>
                      </a:r>
                      <a:endParaRPr lang="en-GB" dirty="0"/>
                    </a:p>
                  </a:txBody>
                  <a:tcPr/>
                </a:tc>
                <a:tc>
                  <a:txBody>
                    <a:bodyPr/>
                    <a:lstStyle/>
                    <a:p>
                      <a:pPr algn="ctr"/>
                      <a:r>
                        <a:rPr lang="en-GB" dirty="0" smtClean="0"/>
                        <a:t>Play</a:t>
                      </a:r>
                      <a:endParaRPr lang="en-GB" dirty="0"/>
                    </a:p>
                  </a:txBody>
                  <a:tcPr/>
                </a:tc>
                <a:tc>
                  <a:txBody>
                    <a:bodyPr/>
                    <a:lstStyle/>
                    <a:p>
                      <a:pPr algn="ctr"/>
                      <a:r>
                        <a:rPr lang="en-GB" dirty="0" smtClean="0"/>
                        <a:t>You</a:t>
                      </a:r>
                      <a:endParaRPr lang="en-GB" dirty="0"/>
                    </a:p>
                  </a:txBody>
                  <a:tcPr/>
                </a:tc>
                <a:tc>
                  <a:txBody>
                    <a:bodyPr/>
                    <a:lstStyle/>
                    <a:p>
                      <a:pPr algn="ctr"/>
                      <a:r>
                        <a:rPr lang="en-GB" dirty="0" smtClean="0"/>
                        <a:t>Play</a:t>
                      </a:r>
                      <a:endParaRPr lang="en-GB" dirty="0"/>
                    </a:p>
                  </a:txBody>
                  <a:tcPr/>
                </a:tc>
              </a:tr>
              <a:tr h="609438">
                <a:tc>
                  <a:txBody>
                    <a:bodyPr/>
                    <a:lstStyle/>
                    <a:p>
                      <a:pPr algn="ctr"/>
                      <a:r>
                        <a:rPr lang="en-GB" dirty="0" smtClean="0"/>
                        <a:t>Third</a:t>
                      </a:r>
                      <a:endParaRPr lang="en-GB" dirty="0"/>
                    </a:p>
                  </a:txBody>
                  <a:tcPr/>
                </a:tc>
                <a:tc>
                  <a:txBody>
                    <a:bodyPr/>
                    <a:lstStyle/>
                    <a:p>
                      <a:pPr algn="ctr"/>
                      <a:r>
                        <a:rPr lang="en-GB" dirty="0" smtClean="0"/>
                        <a:t>She/He/It</a:t>
                      </a:r>
                      <a:endParaRPr lang="en-GB" dirty="0"/>
                    </a:p>
                  </a:txBody>
                  <a:tcPr/>
                </a:tc>
                <a:tc>
                  <a:txBody>
                    <a:bodyPr/>
                    <a:lstStyle/>
                    <a:p>
                      <a:pPr algn="ctr"/>
                      <a:r>
                        <a:rPr lang="en-GB" dirty="0" smtClean="0"/>
                        <a:t>Play</a:t>
                      </a:r>
                      <a:r>
                        <a:rPr lang="en-GB" dirty="0" smtClean="0">
                          <a:solidFill>
                            <a:srgbClr val="FF0000"/>
                          </a:solidFill>
                        </a:rPr>
                        <a:t>s</a:t>
                      </a:r>
                      <a:endParaRPr lang="en-GB" dirty="0">
                        <a:solidFill>
                          <a:srgbClr val="FF0000"/>
                        </a:solidFill>
                      </a:endParaRPr>
                    </a:p>
                  </a:txBody>
                  <a:tcPr/>
                </a:tc>
                <a:tc>
                  <a:txBody>
                    <a:bodyPr/>
                    <a:lstStyle/>
                    <a:p>
                      <a:pPr algn="ctr"/>
                      <a:r>
                        <a:rPr lang="en-GB" dirty="0" smtClean="0"/>
                        <a:t>They</a:t>
                      </a:r>
                      <a:endParaRPr lang="en-GB" dirty="0"/>
                    </a:p>
                  </a:txBody>
                  <a:tcPr/>
                </a:tc>
                <a:tc>
                  <a:txBody>
                    <a:bodyPr/>
                    <a:lstStyle/>
                    <a:p>
                      <a:pPr algn="ctr"/>
                      <a:r>
                        <a:rPr lang="en-GB" dirty="0" smtClean="0"/>
                        <a:t>Play</a:t>
                      </a:r>
                      <a:endParaRPr lang="en-GB" dirty="0"/>
                    </a:p>
                  </a:txBody>
                  <a:tcPr/>
                </a:tc>
              </a:tr>
            </a:tbl>
          </a:graphicData>
        </a:graphic>
      </p:graphicFrame>
      <p:sp>
        <p:nvSpPr>
          <p:cNvPr id="3" name="Title 2"/>
          <p:cNvSpPr>
            <a:spLocks noGrp="1"/>
          </p:cNvSpPr>
          <p:nvPr>
            <p:ph type="title"/>
          </p:nvPr>
        </p:nvSpPr>
        <p:spPr>
          <a:xfrm>
            <a:off x="467544" y="332656"/>
            <a:ext cx="7543800" cy="914400"/>
          </a:xfrm>
        </p:spPr>
        <p:txBody>
          <a:bodyPr/>
          <a:lstStyle/>
          <a:p>
            <a:r>
              <a:rPr lang="en-GB" dirty="0" smtClean="0"/>
              <a:t>Verbs continued</a:t>
            </a:r>
            <a:endParaRPr lang="en-GB" dirty="0"/>
          </a:p>
        </p:txBody>
      </p:sp>
      <p:sp>
        <p:nvSpPr>
          <p:cNvPr id="6" name="Content Placeholder 2"/>
          <p:cNvSpPr txBox="1">
            <a:spLocks/>
          </p:cNvSpPr>
          <p:nvPr/>
        </p:nvSpPr>
        <p:spPr>
          <a:xfrm>
            <a:off x="359621" y="4293096"/>
            <a:ext cx="8352928" cy="1584176"/>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endParaRPr lang="en-GB" sz="2200" b="1" i="1" dirty="0">
              <a:effectLst/>
            </a:endParaRPr>
          </a:p>
        </p:txBody>
      </p:sp>
      <p:sp>
        <p:nvSpPr>
          <p:cNvPr id="9" name="Content Placeholder 2"/>
          <p:cNvSpPr txBox="1">
            <a:spLocks/>
          </p:cNvSpPr>
          <p:nvPr/>
        </p:nvSpPr>
        <p:spPr>
          <a:xfrm>
            <a:off x="337917" y="4149080"/>
            <a:ext cx="8352928" cy="2304256"/>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GB" sz="2200" dirty="0" smtClean="0"/>
              <a:t>Most verbs are regular – they follow the same patterns as above</a:t>
            </a:r>
          </a:p>
          <a:p>
            <a:r>
              <a:rPr lang="en-GB" sz="2200" dirty="0" smtClean="0"/>
              <a:t>Irregular verbs don’t change like you’d expect e.g. I </a:t>
            </a:r>
            <a:r>
              <a:rPr lang="en-GB" sz="2200" dirty="0" smtClean="0">
                <a:solidFill>
                  <a:srgbClr val="FF0000"/>
                </a:solidFill>
              </a:rPr>
              <a:t>drink </a:t>
            </a:r>
            <a:r>
              <a:rPr lang="en-GB" sz="2200" dirty="0" smtClean="0"/>
              <a:t>becomes I </a:t>
            </a:r>
            <a:r>
              <a:rPr lang="en-GB" sz="2200" dirty="0" smtClean="0">
                <a:solidFill>
                  <a:srgbClr val="FF0000"/>
                </a:solidFill>
              </a:rPr>
              <a:t>drank</a:t>
            </a:r>
            <a:r>
              <a:rPr lang="en-GB" sz="2200" dirty="0" smtClean="0"/>
              <a:t> not I </a:t>
            </a:r>
            <a:r>
              <a:rPr lang="en-GB" sz="2200" dirty="0" err="1" smtClean="0">
                <a:solidFill>
                  <a:srgbClr val="FF0000"/>
                </a:solidFill>
              </a:rPr>
              <a:t>drinked</a:t>
            </a:r>
            <a:endParaRPr lang="en-GB" sz="2200" dirty="0" smtClean="0">
              <a:solidFill>
                <a:srgbClr val="FF0000"/>
              </a:solidFill>
            </a:endParaRPr>
          </a:p>
          <a:p>
            <a:r>
              <a:rPr lang="en-GB" sz="2200" i="1" dirty="0" smtClean="0"/>
              <a:t>To be </a:t>
            </a:r>
            <a:r>
              <a:rPr lang="en-GB" sz="2200" dirty="0" smtClean="0"/>
              <a:t>is very irregular – it changes more than any other verb according to person, number or tense</a:t>
            </a:r>
            <a:endParaRPr lang="en-GB" sz="2200" i="1" dirty="0" smtClean="0"/>
          </a:p>
        </p:txBody>
      </p:sp>
    </p:spTree>
    <p:extLst>
      <p:ext uri="{BB962C8B-B14F-4D97-AF65-F5344CB8AC3E}">
        <p14:creationId xmlns:p14="http://schemas.microsoft.com/office/powerpoint/2010/main" val="3906545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923529"/>
            <a:ext cx="7920880" cy="4377679"/>
          </a:xfrm>
        </p:spPr>
        <p:txBody>
          <a:bodyPr>
            <a:normAutofit/>
          </a:bodyPr>
          <a:lstStyle/>
          <a:p>
            <a:r>
              <a:rPr lang="en-GB" sz="2200" dirty="0" smtClean="0">
                <a:solidFill>
                  <a:srgbClr val="FF0000"/>
                </a:solidFill>
              </a:rPr>
              <a:t>Active voice </a:t>
            </a:r>
            <a:r>
              <a:rPr lang="en-GB" sz="2200" dirty="0" smtClean="0"/>
              <a:t>– the subject is the focus and performs the action described by the verb </a:t>
            </a:r>
          </a:p>
          <a:p>
            <a:pPr lvl="2"/>
            <a:r>
              <a:rPr lang="en-GB" sz="2000" i="1" dirty="0" smtClean="0"/>
              <a:t>Sally kicked the ball </a:t>
            </a:r>
            <a:r>
              <a:rPr lang="en-GB" sz="2000" dirty="0" smtClean="0"/>
              <a:t>– the subject (Sally) acts directly upon the object (the ball) and it receives the action of the verb</a:t>
            </a:r>
          </a:p>
          <a:p>
            <a:r>
              <a:rPr lang="en-GB" sz="2200" dirty="0" smtClean="0">
                <a:solidFill>
                  <a:srgbClr val="FF0000"/>
                </a:solidFill>
              </a:rPr>
              <a:t>Passive voice </a:t>
            </a:r>
            <a:r>
              <a:rPr lang="en-GB" sz="2200" dirty="0" smtClean="0"/>
              <a:t>– focuses on the object and the order changes so that the object comes first. It doesn’t always include the subject if the verb has implications of who did it e.g. “Cuts made to NHS” </a:t>
            </a:r>
          </a:p>
          <a:p>
            <a:pPr lvl="2"/>
            <a:r>
              <a:rPr lang="en-GB" sz="2000" i="1" dirty="0" smtClean="0"/>
              <a:t>The ball was kicked by Sally </a:t>
            </a:r>
            <a:r>
              <a:rPr lang="en-GB" sz="2000" dirty="0" smtClean="0"/>
              <a:t>- the passive voice is more formal</a:t>
            </a:r>
          </a:p>
        </p:txBody>
      </p:sp>
      <p:sp>
        <p:nvSpPr>
          <p:cNvPr id="3" name="Title 2"/>
          <p:cNvSpPr>
            <a:spLocks noGrp="1"/>
          </p:cNvSpPr>
          <p:nvPr>
            <p:ph type="title"/>
          </p:nvPr>
        </p:nvSpPr>
        <p:spPr>
          <a:xfrm>
            <a:off x="777240" y="332656"/>
            <a:ext cx="7543800" cy="914400"/>
          </a:xfrm>
        </p:spPr>
        <p:txBody>
          <a:bodyPr/>
          <a:lstStyle/>
          <a:p>
            <a:r>
              <a:rPr lang="en-GB" dirty="0" smtClean="0"/>
              <a:t>Active &amp; Passive Voice</a:t>
            </a:r>
            <a:endParaRPr lang="en-GB" dirty="0"/>
          </a:p>
        </p:txBody>
      </p:sp>
    </p:spTree>
    <p:extLst>
      <p:ext uri="{BB962C8B-B14F-4D97-AF65-F5344CB8AC3E}">
        <p14:creationId xmlns:p14="http://schemas.microsoft.com/office/powerpoint/2010/main" val="270077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980728"/>
            <a:ext cx="8712968" cy="5616624"/>
          </a:xfrm>
        </p:spPr>
        <p:txBody>
          <a:bodyPr>
            <a:normAutofit/>
          </a:bodyPr>
          <a:lstStyle/>
          <a:p>
            <a:r>
              <a:rPr lang="en-GB" sz="2200" dirty="0" smtClean="0"/>
              <a:t>Used to modify verbs but can modify nouns and adjectives too</a:t>
            </a:r>
          </a:p>
          <a:p>
            <a:pPr lvl="2"/>
            <a:r>
              <a:rPr lang="en-GB" sz="2000" dirty="0" smtClean="0"/>
              <a:t>Adverbs of </a:t>
            </a:r>
            <a:r>
              <a:rPr lang="en-GB" sz="2000" dirty="0" smtClean="0">
                <a:solidFill>
                  <a:srgbClr val="FF0000"/>
                </a:solidFill>
              </a:rPr>
              <a:t>manner</a:t>
            </a:r>
            <a:r>
              <a:rPr lang="en-GB" sz="2000" dirty="0" smtClean="0"/>
              <a:t> – how something is done e.g. he talks incessantly </a:t>
            </a:r>
          </a:p>
          <a:p>
            <a:pPr lvl="2"/>
            <a:r>
              <a:rPr lang="en-GB" sz="2000" dirty="0" smtClean="0"/>
              <a:t>Adverbs of </a:t>
            </a:r>
            <a:r>
              <a:rPr lang="en-GB" sz="2000" dirty="0" smtClean="0">
                <a:solidFill>
                  <a:srgbClr val="FF0000"/>
                </a:solidFill>
              </a:rPr>
              <a:t>place</a:t>
            </a:r>
            <a:r>
              <a:rPr lang="en-GB" sz="2000" dirty="0" smtClean="0"/>
              <a:t> – where something is happening e.g. the book is here </a:t>
            </a:r>
          </a:p>
          <a:p>
            <a:pPr lvl="2"/>
            <a:r>
              <a:rPr lang="en-GB" sz="2000" dirty="0" smtClean="0"/>
              <a:t>Adverbs of </a:t>
            </a:r>
            <a:r>
              <a:rPr lang="en-GB" sz="2000" dirty="0" smtClean="0">
                <a:solidFill>
                  <a:srgbClr val="FF0000"/>
                </a:solidFill>
              </a:rPr>
              <a:t>time</a:t>
            </a:r>
            <a:r>
              <a:rPr lang="en-GB" sz="2000" dirty="0" smtClean="0"/>
              <a:t> – when something is happening e.g. the exam is tomorrow</a:t>
            </a:r>
          </a:p>
          <a:p>
            <a:pPr lvl="2"/>
            <a:r>
              <a:rPr lang="en-GB" sz="2000" dirty="0" smtClean="0"/>
              <a:t>Adverbs of </a:t>
            </a:r>
            <a:r>
              <a:rPr lang="en-GB" sz="2000" dirty="0" smtClean="0">
                <a:solidFill>
                  <a:srgbClr val="FF0000"/>
                </a:solidFill>
              </a:rPr>
              <a:t>duration</a:t>
            </a:r>
            <a:r>
              <a:rPr lang="en-GB" sz="2000" dirty="0" smtClean="0"/>
              <a:t> – how long something happens for e.g. the bridge is temporarily closed</a:t>
            </a:r>
          </a:p>
          <a:p>
            <a:pPr lvl="2"/>
            <a:r>
              <a:rPr lang="en-GB" sz="2000" dirty="0" smtClean="0"/>
              <a:t>Adverbs of </a:t>
            </a:r>
            <a:r>
              <a:rPr lang="en-GB" sz="2000" dirty="0" smtClean="0">
                <a:solidFill>
                  <a:srgbClr val="FF0000"/>
                </a:solidFill>
              </a:rPr>
              <a:t>frequency</a:t>
            </a:r>
            <a:r>
              <a:rPr lang="en-GB" sz="2000" dirty="0" smtClean="0"/>
              <a:t> – how often something takes place e.g. Mandy visits sometimes</a:t>
            </a:r>
          </a:p>
          <a:p>
            <a:pPr lvl="2"/>
            <a:r>
              <a:rPr lang="en-GB" sz="2000" dirty="0" smtClean="0"/>
              <a:t>Adverbs of </a:t>
            </a:r>
            <a:r>
              <a:rPr lang="en-GB" sz="2000" dirty="0" smtClean="0">
                <a:solidFill>
                  <a:srgbClr val="FF0000"/>
                </a:solidFill>
              </a:rPr>
              <a:t>degree </a:t>
            </a:r>
            <a:r>
              <a:rPr lang="en-GB" sz="2000" dirty="0" smtClean="0"/>
              <a:t>– the extent to which something is done e.g. We completely understand</a:t>
            </a:r>
          </a:p>
          <a:p>
            <a:r>
              <a:rPr lang="en-GB" sz="2200" dirty="0" smtClean="0"/>
              <a:t>Some adverbs express feelings </a:t>
            </a:r>
          </a:p>
          <a:p>
            <a:r>
              <a:rPr lang="en-GB" sz="2200" dirty="0" smtClean="0"/>
              <a:t>They can link sentences together e.g. the man was a great athlete however…</a:t>
            </a:r>
            <a:endParaRPr lang="en-GB" sz="2200" dirty="0"/>
          </a:p>
        </p:txBody>
      </p:sp>
      <p:sp>
        <p:nvSpPr>
          <p:cNvPr id="3" name="Title 2"/>
          <p:cNvSpPr>
            <a:spLocks noGrp="1"/>
          </p:cNvSpPr>
          <p:nvPr>
            <p:ph type="title"/>
          </p:nvPr>
        </p:nvSpPr>
        <p:spPr>
          <a:xfrm>
            <a:off x="611560" y="116632"/>
            <a:ext cx="2808312" cy="914400"/>
          </a:xfrm>
        </p:spPr>
        <p:txBody>
          <a:bodyPr/>
          <a:lstStyle/>
          <a:p>
            <a:r>
              <a:rPr lang="en-GB" dirty="0" smtClean="0"/>
              <a:t>Adverbs</a:t>
            </a:r>
            <a:endParaRPr lang="en-GB" dirty="0"/>
          </a:p>
        </p:txBody>
      </p:sp>
    </p:spTree>
    <p:extLst>
      <p:ext uri="{BB962C8B-B14F-4D97-AF65-F5344CB8AC3E}">
        <p14:creationId xmlns:p14="http://schemas.microsoft.com/office/powerpoint/2010/main" val="1273928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340768"/>
            <a:ext cx="8892480" cy="5544616"/>
          </a:xfrm>
        </p:spPr>
        <p:txBody>
          <a:bodyPr>
            <a:normAutofit/>
          </a:bodyPr>
          <a:lstStyle/>
          <a:p>
            <a:r>
              <a:rPr lang="en-GB" sz="2000" dirty="0" smtClean="0">
                <a:solidFill>
                  <a:srgbClr val="FF0000"/>
                </a:solidFill>
              </a:rPr>
              <a:t>Prepositions</a:t>
            </a:r>
            <a:r>
              <a:rPr lang="en-GB" sz="2000" dirty="0" smtClean="0"/>
              <a:t> show </a:t>
            </a:r>
            <a:r>
              <a:rPr lang="en-GB" sz="2000" dirty="0" smtClean="0">
                <a:solidFill>
                  <a:srgbClr val="FF0000"/>
                </a:solidFill>
              </a:rPr>
              <a:t>relationships</a:t>
            </a:r>
            <a:r>
              <a:rPr lang="en-GB" sz="2000" dirty="0" smtClean="0"/>
              <a:t> between things in terms of space, time or direction.</a:t>
            </a:r>
          </a:p>
          <a:p>
            <a:r>
              <a:rPr lang="en-GB" sz="2000" dirty="0" smtClean="0"/>
              <a:t>Usually goes before the determiner or noun e.g. the books are </a:t>
            </a:r>
            <a:r>
              <a:rPr lang="en-GB" sz="2000" dirty="0" smtClean="0">
                <a:solidFill>
                  <a:srgbClr val="FF0000"/>
                </a:solidFill>
              </a:rPr>
              <a:t>underneath</a:t>
            </a:r>
            <a:r>
              <a:rPr lang="en-GB" sz="2000" dirty="0" smtClean="0"/>
              <a:t> the bed, she left </a:t>
            </a:r>
            <a:r>
              <a:rPr lang="en-GB" sz="2000" dirty="0" smtClean="0">
                <a:solidFill>
                  <a:srgbClr val="FF0000"/>
                </a:solidFill>
              </a:rPr>
              <a:t>before</a:t>
            </a:r>
            <a:r>
              <a:rPr lang="en-GB" sz="2000" dirty="0" smtClean="0"/>
              <a:t> the end, he moved </a:t>
            </a:r>
            <a:r>
              <a:rPr lang="en-GB" sz="2000" dirty="0" smtClean="0">
                <a:solidFill>
                  <a:srgbClr val="FF0000"/>
                </a:solidFill>
              </a:rPr>
              <a:t>towards </a:t>
            </a:r>
            <a:r>
              <a:rPr lang="en-GB" sz="2000" dirty="0" smtClean="0"/>
              <a:t>the door</a:t>
            </a:r>
          </a:p>
          <a:p>
            <a:r>
              <a:rPr lang="en-GB" sz="2000" dirty="0" smtClean="0">
                <a:solidFill>
                  <a:srgbClr val="FF0000"/>
                </a:solidFill>
              </a:rPr>
              <a:t>Conjunctions</a:t>
            </a:r>
            <a:r>
              <a:rPr lang="en-GB" sz="2000" dirty="0" smtClean="0"/>
              <a:t> are linking words</a:t>
            </a:r>
            <a:r>
              <a:rPr lang="en-GB" sz="2000" dirty="0"/>
              <a:t> </a:t>
            </a:r>
            <a:r>
              <a:rPr lang="en-GB" sz="2000" dirty="0" smtClean="0"/>
              <a:t>and there are two types – </a:t>
            </a:r>
            <a:r>
              <a:rPr lang="en-GB" sz="2000" dirty="0" smtClean="0">
                <a:solidFill>
                  <a:srgbClr val="FF0000"/>
                </a:solidFill>
              </a:rPr>
              <a:t>co-ordinating </a:t>
            </a:r>
            <a:r>
              <a:rPr lang="en-GB" sz="2000" dirty="0" smtClean="0"/>
              <a:t>and</a:t>
            </a:r>
            <a:r>
              <a:rPr lang="en-GB" sz="2000" dirty="0" smtClean="0">
                <a:solidFill>
                  <a:srgbClr val="FF0000"/>
                </a:solidFill>
              </a:rPr>
              <a:t> subordinating</a:t>
            </a:r>
          </a:p>
          <a:p>
            <a:pPr lvl="2"/>
            <a:r>
              <a:rPr lang="en-GB" sz="2000" dirty="0" smtClean="0">
                <a:solidFill>
                  <a:srgbClr val="FF0000"/>
                </a:solidFill>
              </a:rPr>
              <a:t>Co-ordinating</a:t>
            </a:r>
            <a:r>
              <a:rPr lang="en-GB" sz="2000" dirty="0" smtClean="0"/>
              <a:t> </a:t>
            </a:r>
            <a:r>
              <a:rPr lang="en-GB" sz="2000" dirty="0" smtClean="0">
                <a:solidFill>
                  <a:srgbClr val="FF0000"/>
                </a:solidFill>
              </a:rPr>
              <a:t>conjunctions</a:t>
            </a:r>
            <a:r>
              <a:rPr lang="en-GB" sz="2000" dirty="0" smtClean="0"/>
              <a:t> such as </a:t>
            </a:r>
            <a:r>
              <a:rPr lang="en-GB" sz="2000" i="1" dirty="0" smtClean="0"/>
              <a:t>and, but, or</a:t>
            </a:r>
            <a:r>
              <a:rPr lang="en-GB" sz="2000" dirty="0" smtClean="0"/>
              <a:t> connect single words or longer units of language (phrases or clauses) that have equal status e.g. Bethany </a:t>
            </a:r>
            <a:r>
              <a:rPr lang="en-GB" sz="2000" i="1" dirty="0" smtClean="0"/>
              <a:t>and </a:t>
            </a:r>
            <a:r>
              <a:rPr lang="en-GB" sz="2000" dirty="0" smtClean="0"/>
              <a:t>Robert, A white shirt </a:t>
            </a:r>
            <a:r>
              <a:rPr lang="en-GB" sz="2000" i="1" dirty="0" smtClean="0"/>
              <a:t>or </a:t>
            </a:r>
            <a:r>
              <a:rPr lang="en-GB" sz="2000" dirty="0" smtClean="0"/>
              <a:t>a pink shirt</a:t>
            </a:r>
          </a:p>
          <a:p>
            <a:pPr lvl="2"/>
            <a:r>
              <a:rPr lang="en-GB" sz="2000" dirty="0" smtClean="0">
                <a:solidFill>
                  <a:srgbClr val="FF0000"/>
                </a:solidFill>
              </a:rPr>
              <a:t>Subordinating conjunctions </a:t>
            </a:r>
            <a:r>
              <a:rPr lang="en-GB" sz="2000" dirty="0" smtClean="0"/>
              <a:t>such as </a:t>
            </a:r>
            <a:r>
              <a:rPr lang="en-GB" sz="2000" i="1" dirty="0" smtClean="0"/>
              <a:t>since, although, because, unless </a:t>
            </a:r>
            <a:r>
              <a:rPr lang="en-GB" sz="2000" dirty="0" smtClean="0"/>
              <a:t>and </a:t>
            </a:r>
            <a:r>
              <a:rPr lang="en-GB" sz="2000" i="1" dirty="0" smtClean="0"/>
              <a:t>whereas </a:t>
            </a:r>
            <a:r>
              <a:rPr lang="en-GB" sz="2000" dirty="0" smtClean="0"/>
              <a:t>link the main clause to one of less importance to the subject within the sentence e.g. Some people find maths difficult </a:t>
            </a:r>
            <a:r>
              <a:rPr lang="en-GB" sz="2000" i="1" dirty="0" smtClean="0"/>
              <a:t>whereas </a:t>
            </a:r>
            <a:r>
              <a:rPr lang="en-GB" sz="2000" dirty="0" smtClean="0"/>
              <a:t>others find it easy. </a:t>
            </a:r>
          </a:p>
          <a:p>
            <a:pPr lvl="2"/>
            <a:r>
              <a:rPr lang="en-GB" sz="2000" dirty="0" smtClean="0"/>
              <a:t>Other subordinating conjunctions give different meanings such as </a:t>
            </a:r>
            <a:r>
              <a:rPr lang="en-GB" sz="2000" i="1" dirty="0" smtClean="0"/>
              <a:t>after, before </a:t>
            </a:r>
            <a:r>
              <a:rPr lang="en-GB" sz="2000" dirty="0" smtClean="0"/>
              <a:t>and </a:t>
            </a:r>
            <a:r>
              <a:rPr lang="en-GB" sz="2000" i="1" dirty="0" smtClean="0"/>
              <a:t>until </a:t>
            </a:r>
            <a:r>
              <a:rPr lang="en-GB" sz="2000" dirty="0" smtClean="0"/>
              <a:t>are to do with time and </a:t>
            </a:r>
            <a:r>
              <a:rPr lang="en-GB" sz="2000" i="1" dirty="0" smtClean="0"/>
              <a:t>where </a:t>
            </a:r>
            <a:r>
              <a:rPr lang="en-GB" sz="2000" dirty="0" smtClean="0"/>
              <a:t>and </a:t>
            </a:r>
            <a:r>
              <a:rPr lang="en-GB" sz="2000" i="1" dirty="0" smtClean="0"/>
              <a:t>wherever </a:t>
            </a:r>
            <a:r>
              <a:rPr lang="en-GB" sz="2000" dirty="0" smtClean="0"/>
              <a:t>are about place</a:t>
            </a:r>
          </a:p>
          <a:p>
            <a:pPr marL="749808" lvl="2" indent="0">
              <a:buNone/>
            </a:pPr>
            <a:endParaRPr lang="en-GB" sz="2000" i="1" dirty="0" smtClean="0"/>
          </a:p>
        </p:txBody>
      </p:sp>
      <p:sp>
        <p:nvSpPr>
          <p:cNvPr id="3" name="Title 2"/>
          <p:cNvSpPr>
            <a:spLocks noGrp="1"/>
          </p:cNvSpPr>
          <p:nvPr>
            <p:ph type="title"/>
          </p:nvPr>
        </p:nvSpPr>
        <p:spPr>
          <a:xfrm>
            <a:off x="251520" y="260648"/>
            <a:ext cx="8136904" cy="914400"/>
          </a:xfrm>
        </p:spPr>
        <p:txBody>
          <a:bodyPr/>
          <a:lstStyle/>
          <a:p>
            <a:r>
              <a:rPr lang="en-GB" dirty="0" smtClean="0"/>
              <a:t>Prepositions &amp; Conjunctions</a:t>
            </a:r>
            <a:endParaRPr lang="en-GB" dirty="0"/>
          </a:p>
        </p:txBody>
      </p:sp>
    </p:spTree>
    <p:extLst>
      <p:ext uri="{BB962C8B-B14F-4D97-AF65-F5344CB8AC3E}">
        <p14:creationId xmlns:p14="http://schemas.microsoft.com/office/powerpoint/2010/main" val="1355454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07830332"/>
              </p:ext>
            </p:extLst>
          </p:nvPr>
        </p:nvGraphicFramePr>
        <p:xfrm>
          <a:off x="426617" y="2204864"/>
          <a:ext cx="7991476" cy="2595880"/>
        </p:xfrm>
        <a:graphic>
          <a:graphicData uri="http://schemas.openxmlformats.org/drawingml/2006/table">
            <a:tbl>
              <a:tblPr firstRow="1" bandRow="1">
                <a:tableStyleId>{69CF1AB2-1976-4502-BF36-3FF5EA218861}</a:tableStyleId>
              </a:tblPr>
              <a:tblGrid>
                <a:gridCol w="1655415"/>
                <a:gridCol w="6336061"/>
              </a:tblGrid>
              <a:tr h="370840">
                <a:tc>
                  <a:txBody>
                    <a:bodyPr/>
                    <a:lstStyle/>
                    <a:p>
                      <a:r>
                        <a:rPr lang="en-GB" b="1" dirty="0" smtClean="0"/>
                        <a:t>S + V</a:t>
                      </a:r>
                      <a:endParaRPr lang="en-GB" b="1" dirty="0"/>
                    </a:p>
                  </a:txBody>
                  <a:tcPr/>
                </a:tc>
                <a:tc>
                  <a:txBody>
                    <a:bodyPr/>
                    <a:lstStyle/>
                    <a:p>
                      <a:pPr algn="ctr"/>
                      <a:r>
                        <a:rPr lang="en-GB" b="0" dirty="0" smtClean="0"/>
                        <a:t>Harry + played</a:t>
                      </a:r>
                      <a:endParaRPr lang="en-GB" b="0" dirty="0"/>
                    </a:p>
                  </a:txBody>
                  <a:tcPr/>
                </a:tc>
              </a:tr>
              <a:tr h="370840">
                <a:tc>
                  <a:txBody>
                    <a:bodyPr/>
                    <a:lstStyle/>
                    <a:p>
                      <a:r>
                        <a:rPr lang="en-GB" b="1" dirty="0" smtClean="0"/>
                        <a:t>S + V +</a:t>
                      </a:r>
                      <a:r>
                        <a:rPr lang="en-GB" b="1" baseline="0" dirty="0" smtClean="0"/>
                        <a:t> O</a:t>
                      </a:r>
                    </a:p>
                  </a:txBody>
                  <a:tcPr/>
                </a:tc>
                <a:tc>
                  <a:txBody>
                    <a:bodyPr/>
                    <a:lstStyle/>
                    <a:p>
                      <a:pPr algn="ctr"/>
                      <a:r>
                        <a:rPr lang="en-GB" b="0" dirty="0" smtClean="0"/>
                        <a:t>Harry +</a:t>
                      </a:r>
                      <a:r>
                        <a:rPr lang="en-GB" b="0" baseline="0" dirty="0" smtClean="0"/>
                        <a:t> played + a game</a:t>
                      </a:r>
                      <a:endParaRPr lang="en-GB" b="0" dirty="0"/>
                    </a:p>
                  </a:txBody>
                  <a:tcPr/>
                </a:tc>
              </a:tr>
              <a:tr h="370840">
                <a:tc>
                  <a:txBody>
                    <a:bodyPr/>
                    <a:lstStyle/>
                    <a:p>
                      <a:r>
                        <a:rPr lang="en-GB" b="1" dirty="0" smtClean="0"/>
                        <a:t>S + V +</a:t>
                      </a:r>
                      <a:r>
                        <a:rPr lang="en-GB" b="1" baseline="0" dirty="0" smtClean="0"/>
                        <a:t> C</a:t>
                      </a:r>
                      <a:endParaRPr lang="en-GB" b="1" dirty="0"/>
                    </a:p>
                  </a:txBody>
                  <a:tcPr/>
                </a:tc>
                <a:tc>
                  <a:txBody>
                    <a:bodyPr/>
                    <a:lstStyle/>
                    <a:p>
                      <a:pPr algn="ctr"/>
                      <a:r>
                        <a:rPr lang="en-GB" b="0" dirty="0" smtClean="0"/>
                        <a:t>Harry + was + great</a:t>
                      </a:r>
                      <a:endParaRPr lang="en-GB" b="0" dirty="0"/>
                    </a:p>
                  </a:txBody>
                  <a:tcPr/>
                </a:tc>
              </a:tr>
              <a:tr h="370840">
                <a:tc>
                  <a:txBody>
                    <a:bodyPr/>
                    <a:lstStyle/>
                    <a:p>
                      <a:r>
                        <a:rPr lang="en-GB" b="1" dirty="0" smtClean="0"/>
                        <a:t>S + V +</a:t>
                      </a:r>
                      <a:r>
                        <a:rPr lang="en-GB" b="1" baseline="0" dirty="0" smtClean="0"/>
                        <a:t> A</a:t>
                      </a:r>
                      <a:endParaRPr lang="en-GB" b="1" dirty="0"/>
                    </a:p>
                  </a:txBody>
                  <a:tcPr/>
                </a:tc>
                <a:tc>
                  <a:txBody>
                    <a:bodyPr/>
                    <a:lstStyle/>
                    <a:p>
                      <a:pPr algn="ctr"/>
                      <a:r>
                        <a:rPr lang="en-GB" b="0" dirty="0" smtClean="0"/>
                        <a:t>Harry + played + on Tuesday</a:t>
                      </a:r>
                      <a:endParaRPr lang="en-GB" b="0" dirty="0"/>
                    </a:p>
                  </a:txBody>
                  <a:tcPr/>
                </a:tc>
              </a:tr>
              <a:tr h="370840">
                <a:tc>
                  <a:txBody>
                    <a:bodyPr/>
                    <a:lstStyle/>
                    <a:p>
                      <a:r>
                        <a:rPr lang="en-GB" b="1" dirty="0" smtClean="0"/>
                        <a:t>S + V + O + O</a:t>
                      </a:r>
                      <a:endParaRPr lang="en-GB" b="1" dirty="0"/>
                    </a:p>
                  </a:txBody>
                  <a:tcPr/>
                </a:tc>
                <a:tc>
                  <a:txBody>
                    <a:bodyPr/>
                    <a:lstStyle/>
                    <a:p>
                      <a:pPr algn="ctr"/>
                      <a:r>
                        <a:rPr lang="en-GB" b="0" dirty="0" smtClean="0"/>
                        <a:t>Harry + gave + him</a:t>
                      </a:r>
                      <a:r>
                        <a:rPr lang="en-GB" b="0" baseline="0" dirty="0" smtClean="0"/>
                        <a:t> + a drink</a:t>
                      </a:r>
                      <a:endParaRPr lang="en-GB" b="0" dirty="0"/>
                    </a:p>
                  </a:txBody>
                  <a:tcPr/>
                </a:tc>
              </a:tr>
              <a:tr h="370840">
                <a:tc>
                  <a:txBody>
                    <a:bodyPr/>
                    <a:lstStyle/>
                    <a:p>
                      <a:r>
                        <a:rPr lang="en-GB" b="1" dirty="0" smtClean="0"/>
                        <a:t>S + V + O + C</a:t>
                      </a:r>
                      <a:endParaRPr lang="en-GB" b="1" dirty="0"/>
                    </a:p>
                  </a:txBody>
                  <a:tcPr/>
                </a:tc>
                <a:tc>
                  <a:txBody>
                    <a:bodyPr/>
                    <a:lstStyle/>
                    <a:p>
                      <a:pPr algn="ctr"/>
                      <a:r>
                        <a:rPr lang="en-GB" b="0" dirty="0" smtClean="0"/>
                        <a:t>Harry + thought +</a:t>
                      </a:r>
                      <a:r>
                        <a:rPr lang="en-GB" b="0" baseline="0" dirty="0" smtClean="0"/>
                        <a:t> his performance + disappointing</a:t>
                      </a:r>
                      <a:endParaRPr lang="en-GB" b="0" dirty="0"/>
                    </a:p>
                  </a:txBody>
                  <a:tcPr/>
                </a:tc>
              </a:tr>
              <a:tr h="370840">
                <a:tc>
                  <a:txBody>
                    <a:bodyPr/>
                    <a:lstStyle/>
                    <a:p>
                      <a:r>
                        <a:rPr lang="en-GB" b="1" dirty="0" smtClean="0"/>
                        <a:t>S + V + O + A</a:t>
                      </a:r>
                      <a:endParaRPr lang="en-GB" b="1" dirty="0"/>
                    </a:p>
                  </a:txBody>
                  <a:tcPr/>
                </a:tc>
                <a:tc>
                  <a:txBody>
                    <a:bodyPr/>
                    <a:lstStyle/>
                    <a:p>
                      <a:pPr algn="ctr"/>
                      <a:r>
                        <a:rPr lang="en-GB" b="0" dirty="0" smtClean="0"/>
                        <a:t>Harry</a:t>
                      </a:r>
                      <a:r>
                        <a:rPr lang="en-GB" b="0" baseline="0" dirty="0" smtClean="0"/>
                        <a:t> + passed + the ball + quickly</a:t>
                      </a:r>
                      <a:endParaRPr lang="en-GB" b="0" dirty="0"/>
                    </a:p>
                  </a:txBody>
                  <a:tcPr/>
                </a:tc>
              </a:tr>
            </a:tbl>
          </a:graphicData>
        </a:graphic>
      </p:graphicFrame>
      <p:sp>
        <p:nvSpPr>
          <p:cNvPr id="3" name="Title 2"/>
          <p:cNvSpPr>
            <a:spLocks noGrp="1"/>
          </p:cNvSpPr>
          <p:nvPr>
            <p:ph type="title"/>
          </p:nvPr>
        </p:nvSpPr>
        <p:spPr>
          <a:xfrm>
            <a:off x="683568" y="260648"/>
            <a:ext cx="7543800" cy="914400"/>
          </a:xfrm>
        </p:spPr>
        <p:txBody>
          <a:bodyPr/>
          <a:lstStyle/>
          <a:p>
            <a:r>
              <a:rPr lang="en-GB" dirty="0" smtClean="0"/>
              <a:t>Clauses</a:t>
            </a:r>
            <a:endParaRPr lang="en-GB" dirty="0"/>
          </a:p>
        </p:txBody>
      </p:sp>
      <p:sp>
        <p:nvSpPr>
          <p:cNvPr id="5" name="TextBox 4"/>
          <p:cNvSpPr txBox="1"/>
          <p:nvPr/>
        </p:nvSpPr>
        <p:spPr>
          <a:xfrm>
            <a:off x="683568" y="1196752"/>
            <a:ext cx="7704856" cy="646331"/>
          </a:xfrm>
          <a:prstGeom prst="rect">
            <a:avLst/>
          </a:prstGeom>
          <a:noFill/>
        </p:spPr>
        <p:txBody>
          <a:bodyPr wrap="square" rtlCol="0">
            <a:spAutoFit/>
          </a:bodyPr>
          <a:lstStyle/>
          <a:p>
            <a:r>
              <a:rPr lang="en-GB" dirty="0" smtClean="0">
                <a:effectLst>
                  <a:outerShdw blurRad="38100" dist="38100" dir="2700000" algn="tl">
                    <a:srgbClr val="000000">
                      <a:alpha val="43137"/>
                    </a:srgbClr>
                  </a:outerShdw>
                </a:effectLst>
              </a:rPr>
              <a:t>There are 7 types of clause which are made from different combinations of subject (S), verb (V), object (O), complement (C) and adverbial (A)</a:t>
            </a:r>
            <a:endParaRPr lang="en-GB"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3775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124744"/>
            <a:ext cx="8640960" cy="5040560"/>
          </a:xfrm>
        </p:spPr>
        <p:txBody>
          <a:bodyPr/>
          <a:lstStyle/>
          <a:p>
            <a:r>
              <a:rPr lang="en-GB" dirty="0" smtClean="0"/>
              <a:t>The status of a clause depends on its constituents and whether it can stand alone as a meaningful unit of language</a:t>
            </a:r>
          </a:p>
          <a:p>
            <a:r>
              <a:rPr lang="en-GB" dirty="0" smtClean="0">
                <a:solidFill>
                  <a:srgbClr val="FF0000"/>
                </a:solidFill>
              </a:rPr>
              <a:t>Main clauses </a:t>
            </a:r>
            <a:r>
              <a:rPr lang="en-GB" dirty="0" smtClean="0"/>
              <a:t>can stand alone and still make sense e.g. Harry played</a:t>
            </a:r>
          </a:p>
          <a:p>
            <a:r>
              <a:rPr lang="en-GB" dirty="0" smtClean="0">
                <a:solidFill>
                  <a:srgbClr val="FF0000"/>
                </a:solidFill>
              </a:rPr>
              <a:t>Co-ordinate clauses </a:t>
            </a:r>
            <a:r>
              <a:rPr lang="en-GB" dirty="0" smtClean="0"/>
              <a:t>occur in sentences where there are two or more independent clauses. They’re joined together by a co-ordinating conjunction like </a:t>
            </a:r>
            <a:r>
              <a:rPr lang="en-GB" i="1" dirty="0" smtClean="0"/>
              <a:t>and </a:t>
            </a:r>
            <a:r>
              <a:rPr lang="en-GB" dirty="0" smtClean="0"/>
              <a:t>or </a:t>
            </a:r>
            <a:r>
              <a:rPr lang="en-GB" i="1" dirty="0" smtClean="0"/>
              <a:t>but </a:t>
            </a:r>
            <a:r>
              <a:rPr lang="en-GB" dirty="0" smtClean="0"/>
              <a:t>e.g. </a:t>
            </a:r>
            <a:r>
              <a:rPr lang="en-GB" i="1" dirty="0" smtClean="0"/>
              <a:t>The band played for two hours but I had to leave early</a:t>
            </a:r>
            <a:r>
              <a:rPr lang="en-GB" dirty="0" smtClean="0"/>
              <a:t>. The clauses could stand alone and still make sense.</a:t>
            </a:r>
          </a:p>
          <a:p>
            <a:r>
              <a:rPr lang="en-GB" dirty="0" smtClean="0">
                <a:solidFill>
                  <a:srgbClr val="FF0000"/>
                </a:solidFill>
              </a:rPr>
              <a:t>Subordinate clauses </a:t>
            </a:r>
            <a:r>
              <a:rPr lang="en-GB" dirty="0" smtClean="0"/>
              <a:t>can’t stand alone, they have to be with a main clause. It gives extra information about the main clause and usually led by a sub-ordinate conjunction e.g. </a:t>
            </a:r>
            <a:r>
              <a:rPr lang="en-GB" i="1" dirty="0" smtClean="0"/>
              <a:t>will you pop in to see me while you’re here tomorrow? </a:t>
            </a:r>
          </a:p>
          <a:p>
            <a:r>
              <a:rPr lang="en-GB" dirty="0" smtClean="0">
                <a:solidFill>
                  <a:srgbClr val="FF0000"/>
                </a:solidFill>
              </a:rPr>
              <a:t>Combining clauses </a:t>
            </a:r>
            <a:r>
              <a:rPr lang="en-GB" dirty="0" smtClean="0"/>
              <a:t>– a combination of a co-ordinate clause and a subordinate clause in the same sentence e.g. </a:t>
            </a:r>
            <a:r>
              <a:rPr lang="en-GB" i="1" dirty="0" smtClean="0"/>
              <a:t>He went to London and she went to Manchester because of a terrible row</a:t>
            </a:r>
            <a:endParaRPr lang="en-GB" i="1" dirty="0">
              <a:solidFill>
                <a:srgbClr val="FF0000"/>
              </a:solidFill>
            </a:endParaRPr>
          </a:p>
        </p:txBody>
      </p:sp>
      <p:sp>
        <p:nvSpPr>
          <p:cNvPr id="3" name="Title 2"/>
          <p:cNvSpPr>
            <a:spLocks noGrp="1"/>
          </p:cNvSpPr>
          <p:nvPr>
            <p:ph type="title"/>
          </p:nvPr>
        </p:nvSpPr>
        <p:spPr>
          <a:xfrm>
            <a:off x="683568" y="188640"/>
            <a:ext cx="7543800" cy="914400"/>
          </a:xfrm>
        </p:spPr>
        <p:txBody>
          <a:bodyPr/>
          <a:lstStyle/>
          <a:p>
            <a:r>
              <a:rPr lang="en-GB" dirty="0" smtClean="0"/>
              <a:t>Clauses continued</a:t>
            </a:r>
            <a:endParaRPr lang="en-GB" dirty="0"/>
          </a:p>
        </p:txBody>
      </p:sp>
    </p:spTree>
    <p:extLst>
      <p:ext uri="{BB962C8B-B14F-4D97-AF65-F5344CB8AC3E}">
        <p14:creationId xmlns:p14="http://schemas.microsoft.com/office/powerpoint/2010/main" val="1574997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980728"/>
            <a:ext cx="8640960" cy="5760641"/>
          </a:xfrm>
        </p:spPr>
        <p:txBody>
          <a:bodyPr>
            <a:normAutofit/>
          </a:bodyPr>
          <a:lstStyle/>
          <a:p>
            <a:r>
              <a:rPr lang="en-GB" dirty="0" smtClean="0"/>
              <a:t>There are five types of sentence – minor, simple, compound, complex and compound-complex. The length and complexity of the sentences can be varied according to the context and the audience.</a:t>
            </a:r>
          </a:p>
          <a:p>
            <a:pPr marL="841248" lvl="1" indent="-457200">
              <a:buFont typeface="+mj-lt"/>
              <a:buAutoNum type="arabicPeriod"/>
            </a:pPr>
            <a:r>
              <a:rPr lang="en-GB" sz="2000" dirty="0" smtClean="0">
                <a:solidFill>
                  <a:srgbClr val="FF0000"/>
                </a:solidFill>
              </a:rPr>
              <a:t>Minor sentences </a:t>
            </a:r>
            <a:r>
              <a:rPr lang="en-GB" sz="2000" dirty="0" smtClean="0"/>
              <a:t>- complete and meaningful statements that don’t have a subject and verb combination e.g. </a:t>
            </a:r>
            <a:r>
              <a:rPr lang="en-GB" sz="2000" dirty="0" smtClean="0"/>
              <a:t>Silence</a:t>
            </a:r>
            <a:endParaRPr lang="en-GB" sz="2000" dirty="0" smtClean="0"/>
          </a:p>
          <a:p>
            <a:pPr marL="841248" lvl="1" indent="-457200">
              <a:buFont typeface="+mj-lt"/>
              <a:buAutoNum type="arabicPeriod"/>
            </a:pPr>
            <a:r>
              <a:rPr lang="en-GB" sz="2000" dirty="0" smtClean="0">
                <a:solidFill>
                  <a:srgbClr val="FF0000"/>
                </a:solidFill>
              </a:rPr>
              <a:t>Simple sentences </a:t>
            </a:r>
            <a:r>
              <a:rPr lang="en-GB" sz="2000" dirty="0" smtClean="0"/>
              <a:t>– must have a subject and a verb and express a complete thought e.g. the snow falls</a:t>
            </a:r>
          </a:p>
          <a:p>
            <a:pPr marL="841248" lvl="1" indent="-457200">
              <a:buFont typeface="+mj-lt"/>
              <a:buAutoNum type="arabicPeriod"/>
            </a:pPr>
            <a:r>
              <a:rPr lang="en-GB" sz="2000" dirty="0" smtClean="0">
                <a:solidFill>
                  <a:srgbClr val="FF0000"/>
                </a:solidFill>
              </a:rPr>
              <a:t>Compound sentence </a:t>
            </a:r>
            <a:r>
              <a:rPr lang="en-GB" sz="2000" dirty="0" smtClean="0"/>
              <a:t>– an independent clause linked to another by a co-ordinating conjunction e.g. I went to Manchester and I went to Liverpool</a:t>
            </a:r>
          </a:p>
          <a:p>
            <a:pPr marL="841248" lvl="1" indent="-457200">
              <a:buFont typeface="+mj-lt"/>
              <a:buAutoNum type="arabicPeriod"/>
            </a:pPr>
            <a:r>
              <a:rPr lang="en-GB" sz="2000" dirty="0" smtClean="0">
                <a:solidFill>
                  <a:srgbClr val="FF0000"/>
                </a:solidFill>
              </a:rPr>
              <a:t>Complex sentence </a:t>
            </a:r>
            <a:r>
              <a:rPr lang="en-GB" sz="2000" dirty="0" smtClean="0"/>
              <a:t>– consists of a main clause and a subordinate clause(s). A subordinating conjunction joins the two e.g. the workers left the building when they heard</a:t>
            </a:r>
          </a:p>
          <a:p>
            <a:pPr marL="841248" lvl="1" indent="-457200">
              <a:buFont typeface="+mj-lt"/>
              <a:buAutoNum type="arabicPeriod"/>
            </a:pPr>
            <a:r>
              <a:rPr lang="en-GB" sz="2000" dirty="0" smtClean="0">
                <a:solidFill>
                  <a:srgbClr val="FF0000"/>
                </a:solidFill>
              </a:rPr>
              <a:t>Compound-complex </a:t>
            </a:r>
            <a:r>
              <a:rPr lang="en-GB" sz="2000" dirty="0" smtClean="0"/>
              <a:t>– made up of at least two co-ordinate clauses connected by a co-ordinating conjunction and at least one subordinate clause e.g. some of the children went home early but others remained because they had no transport</a:t>
            </a:r>
            <a:endParaRPr lang="en-GB" sz="2000" dirty="0">
              <a:solidFill>
                <a:srgbClr val="FF0000"/>
              </a:solidFill>
            </a:endParaRPr>
          </a:p>
        </p:txBody>
      </p:sp>
      <p:sp>
        <p:nvSpPr>
          <p:cNvPr id="3" name="Title 2"/>
          <p:cNvSpPr>
            <a:spLocks noGrp="1"/>
          </p:cNvSpPr>
          <p:nvPr>
            <p:ph type="title"/>
          </p:nvPr>
        </p:nvSpPr>
        <p:spPr>
          <a:xfrm>
            <a:off x="755576" y="116632"/>
            <a:ext cx="4176464" cy="914400"/>
          </a:xfrm>
        </p:spPr>
        <p:txBody>
          <a:bodyPr/>
          <a:lstStyle/>
          <a:p>
            <a:r>
              <a:rPr lang="en-GB" dirty="0" smtClean="0"/>
              <a:t>Sentence Type</a:t>
            </a:r>
            <a:endParaRPr lang="en-GB" dirty="0"/>
          </a:p>
        </p:txBody>
      </p:sp>
    </p:spTree>
    <p:extLst>
      <p:ext uri="{BB962C8B-B14F-4D97-AF65-F5344CB8AC3E}">
        <p14:creationId xmlns:p14="http://schemas.microsoft.com/office/powerpoint/2010/main" val="1763045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52736"/>
            <a:ext cx="8280920" cy="5256584"/>
          </a:xfrm>
        </p:spPr>
        <p:txBody>
          <a:bodyPr>
            <a:normAutofit/>
          </a:bodyPr>
          <a:lstStyle/>
          <a:p>
            <a:r>
              <a:rPr lang="en-GB" sz="2000" dirty="0" smtClean="0"/>
              <a:t>There are four sentence functions:</a:t>
            </a:r>
          </a:p>
          <a:p>
            <a:r>
              <a:rPr lang="en-GB" sz="2000" dirty="0" smtClean="0">
                <a:solidFill>
                  <a:srgbClr val="FF0000"/>
                </a:solidFill>
              </a:rPr>
              <a:t>Declarative </a:t>
            </a:r>
            <a:r>
              <a:rPr lang="en-GB" sz="2000" dirty="0" smtClean="0"/>
              <a:t>- to give information e.g. I like cheese</a:t>
            </a:r>
          </a:p>
          <a:p>
            <a:r>
              <a:rPr lang="en-GB" sz="2000" dirty="0" smtClean="0">
                <a:solidFill>
                  <a:srgbClr val="FF0000"/>
                </a:solidFill>
              </a:rPr>
              <a:t>Imperative </a:t>
            </a:r>
            <a:r>
              <a:rPr lang="en-GB" sz="2000" dirty="0" smtClean="0"/>
              <a:t>– to give orders, instructions, advice and directions e.g. Answer one question from each section</a:t>
            </a:r>
          </a:p>
          <a:p>
            <a:pPr lvl="1"/>
            <a:r>
              <a:rPr lang="en-GB" sz="1800" dirty="0" smtClean="0"/>
              <a:t>They start with a main verb and don’t have a subject</a:t>
            </a:r>
          </a:p>
          <a:p>
            <a:r>
              <a:rPr lang="en-GB" sz="2000" dirty="0" smtClean="0">
                <a:solidFill>
                  <a:srgbClr val="FF0000"/>
                </a:solidFill>
              </a:rPr>
              <a:t>Interrogative </a:t>
            </a:r>
            <a:r>
              <a:rPr lang="en-GB" sz="2000" dirty="0" smtClean="0"/>
              <a:t>– to ask questions e.g. are you coming out tonight?</a:t>
            </a:r>
          </a:p>
          <a:p>
            <a:pPr lvl="1"/>
            <a:r>
              <a:rPr lang="en-GB" sz="1800" dirty="0" smtClean="0"/>
              <a:t>Some questions are formed by inverting the verb and subject. </a:t>
            </a:r>
          </a:p>
          <a:p>
            <a:pPr lvl="1"/>
            <a:r>
              <a:rPr lang="en-GB" sz="1800" dirty="0" smtClean="0"/>
              <a:t>They can start with </a:t>
            </a:r>
            <a:r>
              <a:rPr lang="en-GB" sz="1800" dirty="0" err="1" smtClean="0"/>
              <a:t>wh</a:t>
            </a:r>
            <a:r>
              <a:rPr lang="en-GB" sz="1800" dirty="0" smtClean="0"/>
              <a:t>- words (where, who, what, why, when)</a:t>
            </a:r>
          </a:p>
          <a:p>
            <a:pPr lvl="1"/>
            <a:r>
              <a:rPr lang="en-GB" sz="1800" dirty="0" smtClean="0"/>
              <a:t>They can be added to the end of a statement to create a tag question</a:t>
            </a:r>
          </a:p>
          <a:p>
            <a:pPr lvl="1"/>
            <a:r>
              <a:rPr lang="en-GB" sz="1800" dirty="0" smtClean="0"/>
              <a:t>In spoken discourse, you can turn declarative statements into questions using stress and a rising intonation </a:t>
            </a:r>
          </a:p>
          <a:p>
            <a:r>
              <a:rPr lang="en-GB" sz="2000" dirty="0" smtClean="0">
                <a:solidFill>
                  <a:srgbClr val="FF0000"/>
                </a:solidFill>
              </a:rPr>
              <a:t>Exclamatives </a:t>
            </a:r>
            <a:r>
              <a:rPr lang="en-GB" sz="2000" dirty="0" smtClean="0"/>
              <a:t>– to express an opinion or feeling e.g. that was fantastic!</a:t>
            </a:r>
            <a:endParaRPr lang="en-GB" sz="2000" dirty="0">
              <a:solidFill>
                <a:srgbClr val="FF0000"/>
              </a:solidFill>
            </a:endParaRPr>
          </a:p>
        </p:txBody>
      </p:sp>
      <p:sp>
        <p:nvSpPr>
          <p:cNvPr id="3" name="Title 2"/>
          <p:cNvSpPr>
            <a:spLocks noGrp="1"/>
          </p:cNvSpPr>
          <p:nvPr>
            <p:ph type="title"/>
          </p:nvPr>
        </p:nvSpPr>
        <p:spPr>
          <a:xfrm>
            <a:off x="611560" y="620688"/>
            <a:ext cx="7416824" cy="914400"/>
          </a:xfrm>
        </p:spPr>
        <p:txBody>
          <a:bodyPr/>
          <a:lstStyle/>
          <a:p>
            <a:r>
              <a:rPr lang="en-GB" dirty="0" smtClean="0"/>
              <a:t>Sentence Function/Mood</a:t>
            </a:r>
            <a:endParaRPr lang="en-GB" dirty="0"/>
          </a:p>
        </p:txBody>
      </p:sp>
    </p:spTree>
    <p:extLst>
      <p:ext uri="{BB962C8B-B14F-4D97-AF65-F5344CB8AC3E}">
        <p14:creationId xmlns:p14="http://schemas.microsoft.com/office/powerpoint/2010/main" val="576257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268760"/>
            <a:ext cx="7776864" cy="4680520"/>
          </a:xfrm>
        </p:spPr>
        <p:txBody>
          <a:bodyPr>
            <a:normAutofit/>
          </a:bodyPr>
          <a:lstStyle/>
          <a:p>
            <a:pPr marL="45720" indent="0">
              <a:buNone/>
            </a:pPr>
            <a:r>
              <a:rPr lang="en-GB" b="1" dirty="0" smtClean="0"/>
              <a:t>When given a piece of discourse, identify:</a:t>
            </a:r>
          </a:p>
          <a:p>
            <a:r>
              <a:rPr lang="en-GB" sz="2000" dirty="0" smtClean="0">
                <a:solidFill>
                  <a:srgbClr val="FF0000"/>
                </a:solidFill>
              </a:rPr>
              <a:t>Genre</a:t>
            </a:r>
            <a:r>
              <a:rPr lang="en-GB" sz="2000" dirty="0" smtClean="0"/>
              <a:t> – what kind of text it is e.g. leaflet, formal speech, newspaper article</a:t>
            </a:r>
          </a:p>
          <a:p>
            <a:r>
              <a:rPr lang="en-GB" sz="2000" dirty="0" smtClean="0">
                <a:solidFill>
                  <a:srgbClr val="FF0000"/>
                </a:solidFill>
              </a:rPr>
              <a:t>Register</a:t>
            </a:r>
            <a:r>
              <a:rPr lang="en-GB" sz="2000" dirty="0" smtClean="0"/>
              <a:t> – type of language used that’s appropriate for the audience/context. Can also relate to the formality of the discourse</a:t>
            </a:r>
          </a:p>
          <a:p>
            <a:r>
              <a:rPr lang="en-GB" sz="2000" dirty="0" smtClean="0">
                <a:solidFill>
                  <a:srgbClr val="FF0000"/>
                </a:solidFill>
              </a:rPr>
              <a:t>Audience</a:t>
            </a:r>
            <a:r>
              <a:rPr lang="en-GB" sz="2000" dirty="0" smtClean="0"/>
              <a:t> – the listener or reader, how they are addressed (indirect, direct, formally, informally) </a:t>
            </a:r>
          </a:p>
          <a:p>
            <a:r>
              <a:rPr lang="en-GB" sz="2000" dirty="0" smtClean="0">
                <a:solidFill>
                  <a:srgbClr val="FF0000"/>
                </a:solidFill>
              </a:rPr>
              <a:t>Subject Matter </a:t>
            </a:r>
            <a:r>
              <a:rPr lang="en-GB" sz="2000" dirty="0" smtClean="0"/>
              <a:t>– what the discourse is about, this will influence the lexical choices and semantic field of the language</a:t>
            </a:r>
          </a:p>
          <a:p>
            <a:r>
              <a:rPr lang="en-GB" sz="2000" dirty="0" smtClean="0">
                <a:solidFill>
                  <a:srgbClr val="FF0000"/>
                </a:solidFill>
              </a:rPr>
              <a:t>Purpose</a:t>
            </a:r>
            <a:r>
              <a:rPr lang="en-GB" sz="2000" dirty="0" smtClean="0"/>
              <a:t> – what the speaker/writer is trying to achieve (inform, persuade, instruct or entertain)</a:t>
            </a:r>
            <a:endParaRPr lang="en-GB" sz="2000" dirty="0"/>
          </a:p>
        </p:txBody>
      </p:sp>
      <p:sp>
        <p:nvSpPr>
          <p:cNvPr id="2" name="Title 1"/>
          <p:cNvSpPr>
            <a:spLocks noGrp="1"/>
          </p:cNvSpPr>
          <p:nvPr>
            <p:ph type="title"/>
          </p:nvPr>
        </p:nvSpPr>
        <p:spPr>
          <a:xfrm>
            <a:off x="539552" y="116632"/>
            <a:ext cx="7848872" cy="1143000"/>
          </a:xfrm>
        </p:spPr>
        <p:txBody>
          <a:bodyPr/>
          <a:lstStyle/>
          <a:p>
            <a:r>
              <a:rPr lang="en-GB" dirty="0" smtClean="0"/>
              <a:t>Analysing a Text - GRASP</a:t>
            </a:r>
            <a:endParaRPr lang="en-GB" dirty="0"/>
          </a:p>
        </p:txBody>
      </p:sp>
    </p:spTree>
    <p:extLst>
      <p:ext uri="{BB962C8B-B14F-4D97-AF65-F5344CB8AC3E}">
        <p14:creationId xmlns:p14="http://schemas.microsoft.com/office/powerpoint/2010/main" val="3953514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64259734"/>
              </p:ext>
            </p:extLst>
          </p:nvPr>
        </p:nvGraphicFramePr>
        <p:xfrm>
          <a:off x="251520" y="1049992"/>
          <a:ext cx="8712968" cy="5547360"/>
        </p:xfrm>
        <a:graphic>
          <a:graphicData uri="http://schemas.openxmlformats.org/drawingml/2006/table">
            <a:tbl>
              <a:tblPr firstRow="1" bandRow="1">
                <a:tableStyleId>{16D9F66E-5EB9-4882-86FB-DCBF35E3C3E4}</a:tableStyleId>
              </a:tblPr>
              <a:tblGrid>
                <a:gridCol w="1452161"/>
                <a:gridCol w="7260807"/>
              </a:tblGrid>
              <a:tr h="468229">
                <a:tc>
                  <a:txBody>
                    <a:bodyPr/>
                    <a:lstStyle/>
                    <a:p>
                      <a:r>
                        <a:rPr lang="en-GB" sz="1600" b="1" dirty="0" smtClean="0">
                          <a:effectLst>
                            <a:outerShdw blurRad="38100" dist="38100" dir="2700000" algn="tl">
                              <a:srgbClr val="000000">
                                <a:alpha val="43137"/>
                              </a:srgbClr>
                            </a:outerShdw>
                          </a:effectLst>
                        </a:rPr>
                        <a:t>Lexis</a:t>
                      </a:r>
                      <a:endParaRPr lang="en-GB" sz="1600" b="1" dirty="0">
                        <a:effectLst>
                          <a:outerShdw blurRad="38100" dist="38100" dir="2700000" algn="tl">
                            <a:srgbClr val="000000">
                              <a:alpha val="43137"/>
                            </a:srgbClr>
                          </a:outerShdw>
                        </a:effectLst>
                      </a:endParaRPr>
                    </a:p>
                  </a:txBody>
                  <a:tcPr/>
                </a:tc>
                <a:tc>
                  <a:txBody>
                    <a:bodyPr/>
                    <a:lstStyle/>
                    <a:p>
                      <a:pPr marL="285750" indent="-285750">
                        <a:buFont typeface="Arial" pitchFamily="34" charset="0"/>
                        <a:buChar char="•"/>
                      </a:pPr>
                      <a:r>
                        <a:rPr lang="en-GB" sz="1400" b="0" dirty="0" smtClean="0">
                          <a:effectLst>
                            <a:outerShdw blurRad="38100" dist="38100" dir="2700000" algn="tl">
                              <a:srgbClr val="000000">
                                <a:alpha val="43137"/>
                              </a:srgbClr>
                            </a:outerShdw>
                          </a:effectLst>
                        </a:rPr>
                        <a:t>The</a:t>
                      </a:r>
                      <a:r>
                        <a:rPr lang="en-GB" sz="1400" b="0" baseline="0" dirty="0" smtClean="0">
                          <a:effectLst>
                            <a:outerShdw blurRad="38100" dist="38100" dir="2700000" algn="tl">
                              <a:srgbClr val="000000">
                                <a:alpha val="43137"/>
                              </a:srgbClr>
                            </a:outerShdw>
                          </a:effectLst>
                        </a:rPr>
                        <a:t> vocabulary of a language</a:t>
                      </a:r>
                    </a:p>
                    <a:p>
                      <a:pPr marL="285750" indent="-285750">
                        <a:buFont typeface="Arial" pitchFamily="34" charset="0"/>
                        <a:buChar char="•"/>
                      </a:pPr>
                      <a:r>
                        <a:rPr lang="en-GB" sz="1400" b="0" baseline="0" dirty="0" smtClean="0">
                          <a:effectLst>
                            <a:outerShdw blurRad="38100" dist="38100" dir="2700000" algn="tl">
                              <a:srgbClr val="000000">
                                <a:alpha val="43137"/>
                              </a:srgbClr>
                            </a:outerShdw>
                          </a:effectLst>
                        </a:rPr>
                        <a:t>There will be words within a text which share a similar topic or focus which is called a lexical field</a:t>
                      </a:r>
                      <a:endParaRPr lang="en-GB" sz="1400" b="0" dirty="0">
                        <a:effectLst>
                          <a:outerShdw blurRad="38100" dist="38100" dir="2700000" algn="tl">
                            <a:srgbClr val="000000">
                              <a:alpha val="43137"/>
                            </a:srgbClr>
                          </a:outerShdw>
                        </a:effectLst>
                      </a:endParaRPr>
                    </a:p>
                  </a:txBody>
                  <a:tcPr/>
                </a:tc>
              </a:tr>
              <a:tr h="468229">
                <a:tc>
                  <a:txBody>
                    <a:bodyPr/>
                    <a:lstStyle/>
                    <a:p>
                      <a:r>
                        <a:rPr lang="en-GB" sz="1600" b="1" dirty="0" smtClean="0">
                          <a:effectLst>
                            <a:outerShdw blurRad="38100" dist="38100" dir="2700000" algn="tl">
                              <a:srgbClr val="000000">
                                <a:alpha val="43137"/>
                              </a:srgbClr>
                            </a:outerShdw>
                          </a:effectLst>
                        </a:rPr>
                        <a:t>Semantics</a:t>
                      </a:r>
                      <a:endParaRPr lang="en-GB" sz="1600" b="1" dirty="0">
                        <a:effectLst>
                          <a:outerShdw blurRad="38100" dist="38100" dir="2700000" algn="tl">
                            <a:srgbClr val="000000">
                              <a:alpha val="43137"/>
                            </a:srgbClr>
                          </a:outerShdw>
                        </a:effectLst>
                      </a:endParaRPr>
                    </a:p>
                  </a:txBody>
                  <a:tcPr/>
                </a:tc>
                <a:tc>
                  <a:txBody>
                    <a:bodyPr/>
                    <a:lstStyle/>
                    <a:p>
                      <a:pPr marL="285750" indent="-285750">
                        <a:buFont typeface="Arial" pitchFamily="34" charset="0"/>
                        <a:buChar char="•"/>
                      </a:pPr>
                      <a:r>
                        <a:rPr lang="en-GB" sz="1400" b="0" dirty="0" smtClean="0">
                          <a:effectLst>
                            <a:outerShdw blurRad="38100" dist="38100" dir="2700000" algn="tl">
                              <a:srgbClr val="000000">
                                <a:alpha val="43137"/>
                              </a:srgbClr>
                            </a:outerShdw>
                          </a:effectLst>
                        </a:rPr>
                        <a:t>The study of how mea</a:t>
                      </a:r>
                      <a:r>
                        <a:rPr lang="en-GB" sz="1400" b="0" baseline="0" dirty="0" smtClean="0">
                          <a:effectLst>
                            <a:outerShdw blurRad="38100" dist="38100" dir="2700000" algn="tl">
                              <a:srgbClr val="000000">
                                <a:alpha val="43137"/>
                              </a:srgbClr>
                            </a:outerShdw>
                          </a:effectLst>
                        </a:rPr>
                        <a:t>ning is created through words and phrases </a:t>
                      </a:r>
                    </a:p>
                    <a:p>
                      <a:pPr marL="285750" indent="-285750">
                        <a:buFont typeface="Arial" pitchFamily="34" charset="0"/>
                        <a:buChar char="•"/>
                      </a:pPr>
                      <a:r>
                        <a:rPr lang="en-GB" sz="1400" b="0" baseline="0" dirty="0" smtClean="0">
                          <a:effectLst>
                            <a:outerShdw blurRad="38100" dist="38100" dir="2700000" algn="tl">
                              <a:srgbClr val="000000">
                                <a:alpha val="43137"/>
                              </a:srgbClr>
                            </a:outerShdw>
                          </a:effectLst>
                        </a:rPr>
                        <a:t>A word will have literal meaning as well as an associated one e.g. red the colour also connotes danger or love</a:t>
                      </a:r>
                      <a:endParaRPr lang="en-GB" sz="1400" b="0" dirty="0">
                        <a:effectLst>
                          <a:outerShdw blurRad="38100" dist="38100" dir="2700000" algn="tl">
                            <a:srgbClr val="000000">
                              <a:alpha val="43137"/>
                            </a:srgbClr>
                          </a:outerShdw>
                        </a:effectLst>
                      </a:endParaRPr>
                    </a:p>
                  </a:txBody>
                  <a:tcPr/>
                </a:tc>
              </a:tr>
              <a:tr h="1014497">
                <a:tc>
                  <a:txBody>
                    <a:bodyPr/>
                    <a:lstStyle/>
                    <a:p>
                      <a:r>
                        <a:rPr lang="en-GB" sz="1600" b="1" dirty="0" smtClean="0">
                          <a:effectLst>
                            <a:outerShdw blurRad="38100" dist="38100" dir="2700000" algn="tl">
                              <a:srgbClr val="000000">
                                <a:alpha val="43137"/>
                              </a:srgbClr>
                            </a:outerShdw>
                          </a:effectLst>
                        </a:rPr>
                        <a:t>Grammar</a:t>
                      </a:r>
                      <a:endParaRPr lang="en-GB" sz="1600" b="1" dirty="0">
                        <a:effectLst>
                          <a:outerShdw blurRad="38100" dist="38100" dir="2700000" algn="tl">
                            <a:srgbClr val="000000">
                              <a:alpha val="43137"/>
                            </a:srgbClr>
                          </a:outerShdw>
                        </a:effectLst>
                      </a:endParaRPr>
                    </a:p>
                  </a:txBody>
                  <a:tcPr/>
                </a:tc>
                <a:tc>
                  <a:txBody>
                    <a:bodyPr/>
                    <a:lstStyle/>
                    <a:p>
                      <a:pPr marL="285750" indent="-285750">
                        <a:buFont typeface="Arial" pitchFamily="34" charset="0"/>
                        <a:buChar char="•"/>
                      </a:pPr>
                      <a:r>
                        <a:rPr lang="en-GB" sz="1400" b="0" dirty="0" smtClean="0">
                          <a:effectLst>
                            <a:outerShdw blurRad="38100" dist="38100" dir="2700000" algn="tl">
                              <a:srgbClr val="000000">
                                <a:alpha val="43137"/>
                              </a:srgbClr>
                            </a:outerShdw>
                          </a:effectLst>
                        </a:rPr>
                        <a:t>System of rules that governs</a:t>
                      </a:r>
                      <a:r>
                        <a:rPr lang="en-GB" sz="1400" b="0" baseline="0" dirty="0" smtClean="0">
                          <a:effectLst>
                            <a:outerShdw blurRad="38100" dist="38100" dir="2700000" algn="tl">
                              <a:srgbClr val="000000">
                                <a:alpha val="43137"/>
                              </a:srgbClr>
                            </a:outerShdw>
                          </a:effectLst>
                        </a:rPr>
                        <a:t> how words and sentences are constructed. There are 3 main parts to grammar:</a:t>
                      </a:r>
                    </a:p>
                    <a:p>
                      <a:pPr marL="342900" indent="-342900">
                        <a:buFont typeface="+mj-lt"/>
                        <a:buAutoNum type="arabicPeriod"/>
                      </a:pPr>
                      <a:r>
                        <a:rPr lang="en-GB" sz="1400" b="0" baseline="0" dirty="0" smtClean="0">
                          <a:effectLst>
                            <a:outerShdw blurRad="38100" dist="38100" dir="2700000" algn="tl">
                              <a:srgbClr val="000000">
                                <a:alpha val="43137"/>
                              </a:srgbClr>
                            </a:outerShdw>
                          </a:effectLst>
                        </a:rPr>
                        <a:t>A system that groups words into classes according to their function e.g. verbs, adjectives, nouns etc.</a:t>
                      </a:r>
                    </a:p>
                    <a:p>
                      <a:pPr marL="342900" indent="-342900">
                        <a:buFont typeface="+mj-lt"/>
                        <a:buAutoNum type="arabicPeriod"/>
                      </a:pPr>
                      <a:r>
                        <a:rPr lang="en-GB" sz="1400" b="0" baseline="0" dirty="0" smtClean="0">
                          <a:effectLst>
                            <a:outerShdw blurRad="38100" dist="38100" dir="2700000" algn="tl">
                              <a:srgbClr val="000000">
                                <a:alpha val="43137"/>
                              </a:srgbClr>
                            </a:outerShdw>
                          </a:effectLst>
                        </a:rPr>
                        <a:t>A system of rules about how these types of words function in relation to each other (</a:t>
                      </a:r>
                      <a:r>
                        <a:rPr lang="en-GB" sz="1400" b="1" baseline="0" dirty="0" smtClean="0">
                          <a:effectLst>
                            <a:outerShdw blurRad="38100" dist="38100" dir="2700000" algn="tl">
                              <a:srgbClr val="000000">
                                <a:alpha val="43137"/>
                              </a:srgbClr>
                            </a:outerShdw>
                          </a:effectLst>
                        </a:rPr>
                        <a:t>syntax</a:t>
                      </a:r>
                      <a:r>
                        <a:rPr lang="en-GB" sz="1400" b="0" baseline="0" dirty="0" smtClean="0">
                          <a:effectLst>
                            <a:outerShdw blurRad="38100" dist="38100" dir="2700000" algn="tl">
                              <a:srgbClr val="000000">
                                <a:alpha val="43137"/>
                              </a:srgbClr>
                            </a:outerShdw>
                          </a:effectLst>
                        </a:rPr>
                        <a:t>)  </a:t>
                      </a:r>
                    </a:p>
                    <a:p>
                      <a:pPr marL="342900" indent="-342900">
                        <a:buFont typeface="+mj-lt"/>
                        <a:buAutoNum type="arabicPeriod"/>
                      </a:pPr>
                      <a:r>
                        <a:rPr lang="en-GB" sz="1400" b="0" baseline="0" dirty="0" smtClean="0">
                          <a:effectLst>
                            <a:outerShdw blurRad="38100" dist="38100" dir="2700000" algn="tl">
                              <a:srgbClr val="000000">
                                <a:alpha val="43137"/>
                              </a:srgbClr>
                            </a:outerShdw>
                          </a:effectLst>
                        </a:rPr>
                        <a:t>The individual units that make up whole words (</a:t>
                      </a:r>
                      <a:r>
                        <a:rPr lang="en-GB" sz="1400" b="1" baseline="0" dirty="0" smtClean="0">
                          <a:effectLst>
                            <a:outerShdw blurRad="38100" dist="38100" dir="2700000" algn="tl">
                              <a:srgbClr val="000000">
                                <a:alpha val="43137"/>
                              </a:srgbClr>
                            </a:outerShdw>
                          </a:effectLst>
                        </a:rPr>
                        <a:t>morphology</a:t>
                      </a:r>
                      <a:r>
                        <a:rPr lang="en-GB" sz="1400" b="0" baseline="0" dirty="0" smtClean="0">
                          <a:effectLst>
                            <a:outerShdw blurRad="38100" dist="38100" dir="2700000" algn="tl">
                              <a:srgbClr val="000000">
                                <a:alpha val="43137"/>
                              </a:srgbClr>
                            </a:outerShdw>
                          </a:effectLst>
                        </a:rPr>
                        <a:t>)</a:t>
                      </a:r>
                      <a:endParaRPr lang="en-GB" sz="1400" b="0" dirty="0">
                        <a:effectLst>
                          <a:outerShdw blurRad="38100" dist="38100" dir="2700000" algn="tl">
                            <a:srgbClr val="000000">
                              <a:alpha val="43137"/>
                            </a:srgbClr>
                          </a:outerShdw>
                        </a:effectLst>
                      </a:endParaRPr>
                    </a:p>
                  </a:txBody>
                  <a:tcPr/>
                </a:tc>
              </a:tr>
              <a:tr h="604796">
                <a:tc>
                  <a:txBody>
                    <a:bodyPr/>
                    <a:lstStyle/>
                    <a:p>
                      <a:r>
                        <a:rPr lang="en-GB" sz="1600" b="1" dirty="0" smtClean="0">
                          <a:effectLst>
                            <a:outerShdw blurRad="38100" dist="38100" dir="2700000" algn="tl">
                              <a:srgbClr val="000000">
                                <a:alpha val="43137"/>
                              </a:srgbClr>
                            </a:outerShdw>
                          </a:effectLst>
                        </a:rPr>
                        <a:t>Phonology</a:t>
                      </a:r>
                      <a:endParaRPr lang="en-GB" sz="1600" b="1" dirty="0">
                        <a:effectLst>
                          <a:outerShdw blurRad="38100" dist="38100" dir="2700000" algn="tl">
                            <a:srgbClr val="000000">
                              <a:alpha val="43137"/>
                            </a:srgbClr>
                          </a:outerShdw>
                        </a:effectLst>
                      </a:endParaRPr>
                    </a:p>
                  </a:txBody>
                  <a:tcPr/>
                </a:tc>
                <a:tc>
                  <a:txBody>
                    <a:bodyPr/>
                    <a:lstStyle/>
                    <a:p>
                      <a:pPr marL="285750" indent="-285750">
                        <a:buFont typeface="Arial" pitchFamily="34" charset="0"/>
                        <a:buChar char="•"/>
                      </a:pPr>
                      <a:r>
                        <a:rPr lang="en-GB" sz="1400" b="0" dirty="0" smtClean="0">
                          <a:effectLst>
                            <a:outerShdw blurRad="38100" dist="38100" dir="2700000" algn="tl">
                              <a:srgbClr val="000000">
                                <a:alpha val="43137"/>
                              </a:srgbClr>
                            </a:outerShdw>
                          </a:effectLst>
                        </a:rPr>
                        <a:t>Study</a:t>
                      </a:r>
                      <a:r>
                        <a:rPr lang="en-GB" sz="1400" b="0" baseline="0" dirty="0" smtClean="0">
                          <a:effectLst>
                            <a:outerShdw blurRad="38100" dist="38100" dir="2700000" algn="tl">
                              <a:srgbClr val="000000">
                                <a:alpha val="43137"/>
                              </a:srgbClr>
                            </a:outerShdw>
                          </a:effectLst>
                        </a:rPr>
                        <a:t> of sounds – how they’re pronounced and how they’re combined to make words</a:t>
                      </a:r>
                    </a:p>
                    <a:p>
                      <a:pPr marL="285750" indent="-285750">
                        <a:buFont typeface="Arial" pitchFamily="34" charset="0"/>
                        <a:buChar char="•"/>
                      </a:pPr>
                      <a:r>
                        <a:rPr lang="en-GB" sz="1400" b="0" baseline="0" dirty="0" smtClean="0">
                          <a:effectLst>
                            <a:outerShdw blurRad="38100" dist="38100" dir="2700000" algn="tl">
                              <a:srgbClr val="000000">
                                <a:alpha val="43137"/>
                              </a:srgbClr>
                            </a:outerShdw>
                          </a:effectLst>
                        </a:rPr>
                        <a:t>This includes </a:t>
                      </a:r>
                      <a:r>
                        <a:rPr lang="en-GB" sz="1400" b="1" baseline="0" dirty="0" smtClean="0">
                          <a:effectLst>
                            <a:outerShdw blurRad="38100" dist="38100" dir="2700000" algn="tl">
                              <a:srgbClr val="000000">
                                <a:alpha val="43137"/>
                              </a:srgbClr>
                            </a:outerShdw>
                          </a:effectLst>
                        </a:rPr>
                        <a:t>non-verbal aspects of speech </a:t>
                      </a:r>
                      <a:r>
                        <a:rPr lang="en-GB" sz="1400" b="0" baseline="0" dirty="0" smtClean="0">
                          <a:effectLst>
                            <a:outerShdw blurRad="38100" dist="38100" dir="2700000" algn="tl">
                              <a:srgbClr val="000000">
                                <a:alpha val="43137"/>
                              </a:srgbClr>
                            </a:outerShdw>
                          </a:effectLst>
                        </a:rPr>
                        <a:t>or </a:t>
                      </a:r>
                      <a:r>
                        <a:rPr lang="en-GB" sz="1400" b="1" baseline="0" dirty="0" smtClean="0">
                          <a:effectLst>
                            <a:outerShdw blurRad="38100" dist="38100" dir="2700000" algn="tl">
                              <a:srgbClr val="000000">
                                <a:alpha val="43137"/>
                              </a:srgbClr>
                            </a:outerShdw>
                          </a:effectLst>
                        </a:rPr>
                        <a:t>prosody </a:t>
                      </a:r>
                      <a:r>
                        <a:rPr lang="en-GB" sz="1400" b="0" baseline="0" dirty="0" smtClean="0">
                          <a:effectLst>
                            <a:outerShdw blurRad="38100" dist="38100" dir="2700000" algn="tl">
                              <a:srgbClr val="000000">
                                <a:alpha val="43137"/>
                              </a:srgbClr>
                            </a:outerShdw>
                          </a:effectLst>
                        </a:rPr>
                        <a:t>– features of spoken language such as pace, stress, rhythm and intonation</a:t>
                      </a:r>
                    </a:p>
                  </a:txBody>
                  <a:tcPr/>
                </a:tc>
              </a:tr>
              <a:tr h="468229">
                <a:tc>
                  <a:txBody>
                    <a:bodyPr/>
                    <a:lstStyle/>
                    <a:p>
                      <a:r>
                        <a:rPr lang="en-GB" sz="1600" b="1" dirty="0" smtClean="0">
                          <a:effectLst>
                            <a:outerShdw blurRad="38100" dist="38100" dir="2700000" algn="tl">
                              <a:srgbClr val="000000">
                                <a:alpha val="43137"/>
                              </a:srgbClr>
                            </a:outerShdw>
                          </a:effectLst>
                        </a:rPr>
                        <a:t>Pragmatics</a:t>
                      </a:r>
                      <a:endParaRPr lang="en-GB" sz="1600" b="1" dirty="0">
                        <a:effectLst>
                          <a:outerShdw blurRad="38100" dist="38100" dir="2700000" algn="tl">
                            <a:srgbClr val="000000">
                              <a:alpha val="43137"/>
                            </a:srgbClr>
                          </a:outerShdw>
                        </a:effectLst>
                      </a:endParaRPr>
                    </a:p>
                  </a:txBody>
                  <a:tcPr/>
                </a:tc>
                <a:tc>
                  <a:txBody>
                    <a:bodyPr/>
                    <a:lstStyle/>
                    <a:p>
                      <a:pPr marL="285750" indent="-285750">
                        <a:buFont typeface="Arial" pitchFamily="34" charset="0"/>
                        <a:buChar char="•"/>
                      </a:pPr>
                      <a:r>
                        <a:rPr lang="en-GB" sz="1400" b="0" dirty="0" smtClean="0">
                          <a:effectLst>
                            <a:outerShdw blurRad="38100" dist="38100" dir="2700000" algn="tl">
                              <a:srgbClr val="000000">
                                <a:alpha val="43137"/>
                              </a:srgbClr>
                            </a:outerShdw>
                          </a:effectLst>
                        </a:rPr>
                        <a:t>Also</a:t>
                      </a:r>
                      <a:r>
                        <a:rPr lang="en-GB" sz="1400" b="0" baseline="0" dirty="0" smtClean="0">
                          <a:effectLst>
                            <a:outerShdw blurRad="38100" dist="38100" dir="2700000" algn="tl">
                              <a:srgbClr val="000000">
                                <a:alpha val="43137"/>
                              </a:srgbClr>
                            </a:outerShdw>
                          </a:effectLst>
                        </a:rPr>
                        <a:t> known as </a:t>
                      </a:r>
                      <a:r>
                        <a:rPr lang="en-GB" sz="1400" b="1" baseline="0" dirty="0" smtClean="0">
                          <a:effectLst>
                            <a:outerShdw blurRad="38100" dist="38100" dir="2700000" algn="tl">
                              <a:srgbClr val="000000">
                                <a:alpha val="43137"/>
                              </a:srgbClr>
                            </a:outerShdw>
                          </a:effectLst>
                        </a:rPr>
                        <a:t>language in use</a:t>
                      </a:r>
                      <a:r>
                        <a:rPr lang="en-GB" sz="1400" b="0" baseline="0" dirty="0" smtClean="0">
                          <a:effectLst>
                            <a:outerShdw blurRad="38100" dist="38100" dir="2700000" algn="tl">
                              <a:srgbClr val="000000">
                                <a:alpha val="43137"/>
                              </a:srgbClr>
                            </a:outerShdw>
                          </a:effectLst>
                        </a:rPr>
                        <a:t>. Its about how </a:t>
                      </a:r>
                      <a:r>
                        <a:rPr lang="en-GB" sz="1400" b="1" baseline="0" dirty="0" smtClean="0">
                          <a:effectLst>
                            <a:outerShdw blurRad="38100" dist="38100" dir="2700000" algn="tl">
                              <a:srgbClr val="000000">
                                <a:alpha val="43137"/>
                              </a:srgbClr>
                            </a:outerShdw>
                          </a:effectLst>
                        </a:rPr>
                        <a:t>social conventions</a:t>
                      </a:r>
                      <a:r>
                        <a:rPr lang="en-GB" sz="1400" b="0" baseline="0" dirty="0" smtClean="0">
                          <a:effectLst>
                            <a:outerShdw blurRad="38100" dist="38100" dir="2700000" algn="tl">
                              <a:srgbClr val="000000">
                                <a:alpha val="43137"/>
                              </a:srgbClr>
                            </a:outerShdw>
                          </a:effectLst>
                        </a:rPr>
                        <a:t>, </a:t>
                      </a:r>
                      <a:r>
                        <a:rPr lang="en-GB" sz="1400" b="1" baseline="0" dirty="0" smtClean="0">
                          <a:effectLst>
                            <a:outerShdw blurRad="38100" dist="38100" dir="2700000" algn="tl">
                              <a:srgbClr val="000000">
                                <a:alpha val="43137"/>
                              </a:srgbClr>
                            </a:outerShdw>
                          </a:effectLst>
                        </a:rPr>
                        <a:t>context</a:t>
                      </a:r>
                      <a:r>
                        <a:rPr lang="en-GB" sz="1400" b="0" baseline="0" dirty="0" smtClean="0">
                          <a:effectLst>
                            <a:outerShdw blurRad="38100" dist="38100" dir="2700000" algn="tl">
                              <a:srgbClr val="000000">
                                <a:alpha val="43137"/>
                              </a:srgbClr>
                            </a:outerShdw>
                          </a:effectLst>
                        </a:rPr>
                        <a:t>, </a:t>
                      </a:r>
                      <a:r>
                        <a:rPr lang="en-GB" sz="1400" b="1" baseline="0" dirty="0" smtClean="0">
                          <a:effectLst>
                            <a:outerShdw blurRad="38100" dist="38100" dir="2700000" algn="tl">
                              <a:srgbClr val="000000">
                                <a:alpha val="43137"/>
                              </a:srgbClr>
                            </a:outerShdw>
                          </a:effectLst>
                        </a:rPr>
                        <a:t>personality</a:t>
                      </a:r>
                      <a:r>
                        <a:rPr lang="en-GB" sz="1400" b="0" baseline="0" dirty="0" smtClean="0">
                          <a:effectLst>
                            <a:outerShdw blurRad="38100" dist="38100" dir="2700000" algn="tl">
                              <a:srgbClr val="000000">
                                <a:alpha val="43137"/>
                              </a:srgbClr>
                            </a:outerShdw>
                          </a:effectLst>
                        </a:rPr>
                        <a:t> and </a:t>
                      </a:r>
                      <a:r>
                        <a:rPr lang="en-GB" sz="1400" b="1" baseline="0" dirty="0" smtClean="0">
                          <a:effectLst>
                            <a:outerShdw blurRad="38100" dist="38100" dir="2700000" algn="tl">
                              <a:srgbClr val="000000">
                                <a:alpha val="43137"/>
                              </a:srgbClr>
                            </a:outerShdw>
                          </a:effectLst>
                        </a:rPr>
                        <a:t>relationships</a:t>
                      </a:r>
                      <a:r>
                        <a:rPr lang="en-GB" sz="1400" b="0" baseline="0" dirty="0" smtClean="0">
                          <a:effectLst>
                            <a:outerShdw blurRad="38100" dist="38100" dir="2700000" algn="tl">
                              <a:srgbClr val="000000">
                                <a:alpha val="43137"/>
                              </a:srgbClr>
                            </a:outerShdw>
                          </a:effectLst>
                        </a:rPr>
                        <a:t> influence the choices people make about their language</a:t>
                      </a:r>
                    </a:p>
                  </a:txBody>
                  <a:tcPr/>
                </a:tc>
              </a:tr>
              <a:tr h="468229">
                <a:tc>
                  <a:txBody>
                    <a:bodyPr/>
                    <a:lstStyle/>
                    <a:p>
                      <a:r>
                        <a:rPr lang="en-GB" sz="1600" b="1" dirty="0" smtClean="0">
                          <a:effectLst>
                            <a:outerShdw blurRad="38100" dist="38100" dir="2700000" algn="tl">
                              <a:srgbClr val="000000">
                                <a:alpha val="43137"/>
                              </a:srgbClr>
                            </a:outerShdw>
                          </a:effectLst>
                        </a:rPr>
                        <a:t>Graphology</a:t>
                      </a:r>
                      <a:endParaRPr lang="en-GB" sz="1600" b="1" dirty="0">
                        <a:effectLst>
                          <a:outerShdw blurRad="38100" dist="38100" dir="2700000" algn="tl">
                            <a:srgbClr val="000000">
                              <a:alpha val="43137"/>
                            </a:srgbClr>
                          </a:outerShdw>
                        </a:effectLst>
                      </a:endParaRPr>
                    </a:p>
                  </a:txBody>
                  <a:tcPr/>
                </a:tc>
                <a:tc>
                  <a:txBody>
                    <a:bodyPr/>
                    <a:lstStyle/>
                    <a:p>
                      <a:pPr marL="285750" indent="-285750">
                        <a:buFont typeface="Arial" pitchFamily="34" charset="0"/>
                        <a:buChar char="•"/>
                      </a:pPr>
                      <a:r>
                        <a:rPr lang="en-GB" sz="1400" b="0" dirty="0" smtClean="0">
                          <a:effectLst>
                            <a:outerShdw blurRad="38100" dist="38100" dir="2700000" algn="tl">
                              <a:srgbClr val="000000">
                                <a:alpha val="43137"/>
                              </a:srgbClr>
                            </a:outerShdw>
                          </a:effectLst>
                        </a:rPr>
                        <a:t>Study of appearance of the</a:t>
                      </a:r>
                      <a:r>
                        <a:rPr lang="en-GB" sz="1400" b="0" baseline="0" dirty="0" smtClean="0">
                          <a:effectLst>
                            <a:outerShdw blurRad="38100" dist="38100" dir="2700000" algn="tl">
                              <a:srgbClr val="000000">
                                <a:alpha val="43137"/>
                              </a:srgbClr>
                            </a:outerShdw>
                          </a:effectLst>
                        </a:rPr>
                        <a:t> writing and the effect this has on a text</a:t>
                      </a:r>
                    </a:p>
                    <a:p>
                      <a:pPr marL="285750" indent="-285750">
                        <a:buFont typeface="Arial" pitchFamily="34" charset="0"/>
                        <a:buChar char="•"/>
                      </a:pPr>
                      <a:r>
                        <a:rPr lang="en-GB" sz="1400" b="0" baseline="0" dirty="0" smtClean="0">
                          <a:effectLst>
                            <a:outerShdw blurRad="38100" dist="38100" dir="2700000" algn="tl">
                              <a:srgbClr val="000000">
                                <a:alpha val="43137"/>
                              </a:srgbClr>
                            </a:outerShdw>
                          </a:effectLst>
                        </a:rPr>
                        <a:t>Describe and analyse features such as typeface, position of it on the page and the relationships between text and images</a:t>
                      </a:r>
                      <a:endParaRPr lang="en-GB" sz="1400" b="0" dirty="0">
                        <a:effectLst>
                          <a:outerShdw blurRad="38100" dist="38100" dir="2700000" algn="tl">
                            <a:srgbClr val="000000">
                              <a:alpha val="43137"/>
                            </a:srgbClr>
                          </a:outerShdw>
                        </a:effectLst>
                      </a:endParaRPr>
                    </a:p>
                  </a:txBody>
                  <a:tcPr/>
                </a:tc>
              </a:tr>
              <a:tr h="468229">
                <a:tc>
                  <a:txBody>
                    <a:bodyPr/>
                    <a:lstStyle/>
                    <a:p>
                      <a:r>
                        <a:rPr lang="en-GB" sz="1600" b="1" dirty="0" smtClean="0">
                          <a:effectLst>
                            <a:outerShdw blurRad="38100" dist="38100" dir="2700000" algn="tl">
                              <a:srgbClr val="000000">
                                <a:alpha val="43137"/>
                              </a:srgbClr>
                            </a:outerShdw>
                          </a:effectLst>
                        </a:rPr>
                        <a:t>Discourse</a:t>
                      </a:r>
                      <a:endParaRPr lang="en-GB" sz="1600" b="1" dirty="0">
                        <a:effectLst>
                          <a:outerShdw blurRad="38100" dist="38100" dir="2700000" algn="tl">
                            <a:srgbClr val="000000">
                              <a:alpha val="43137"/>
                            </a:srgbClr>
                          </a:outerShdw>
                        </a:effectLst>
                      </a:endParaRPr>
                    </a:p>
                  </a:txBody>
                  <a:tcPr/>
                </a:tc>
                <a:tc>
                  <a:txBody>
                    <a:bodyPr/>
                    <a:lstStyle/>
                    <a:p>
                      <a:pPr marL="285750" indent="-285750">
                        <a:buFont typeface="Arial" pitchFamily="34" charset="0"/>
                        <a:buChar char="•"/>
                      </a:pPr>
                      <a:r>
                        <a:rPr lang="en-GB" sz="1400" b="0" dirty="0" smtClean="0">
                          <a:effectLst>
                            <a:outerShdw blurRad="38100" dist="38100" dir="2700000" algn="tl">
                              <a:srgbClr val="000000">
                                <a:alpha val="43137"/>
                              </a:srgbClr>
                            </a:outerShdw>
                          </a:effectLst>
                        </a:rPr>
                        <a:t>An extended piece of spoken or written</a:t>
                      </a:r>
                      <a:r>
                        <a:rPr lang="en-GB" sz="1400" b="0" baseline="0" dirty="0" smtClean="0">
                          <a:effectLst>
                            <a:outerShdw blurRad="38100" dist="38100" dir="2700000" algn="tl">
                              <a:srgbClr val="000000">
                                <a:alpha val="43137"/>
                              </a:srgbClr>
                            </a:outerShdw>
                          </a:effectLst>
                        </a:rPr>
                        <a:t> language made up of more than one </a:t>
                      </a:r>
                      <a:r>
                        <a:rPr lang="en-GB" sz="1400" b="1" baseline="0" dirty="0" smtClean="0">
                          <a:effectLst>
                            <a:outerShdw blurRad="38100" dist="38100" dir="2700000" algn="tl">
                              <a:srgbClr val="000000">
                                <a:alpha val="43137"/>
                              </a:srgbClr>
                            </a:outerShdw>
                          </a:effectLst>
                        </a:rPr>
                        <a:t>utterance </a:t>
                      </a:r>
                      <a:r>
                        <a:rPr lang="en-GB" sz="1400" b="0" baseline="0" dirty="0" smtClean="0">
                          <a:effectLst>
                            <a:outerShdw blurRad="38100" dist="38100" dir="2700000" algn="tl">
                              <a:srgbClr val="000000">
                                <a:alpha val="43137"/>
                              </a:srgbClr>
                            </a:outerShdw>
                          </a:effectLst>
                        </a:rPr>
                        <a:t>(in spoken language) and more than one sentence (in written language)</a:t>
                      </a:r>
                      <a:endParaRPr lang="en-GB" sz="1400" b="0" dirty="0">
                        <a:effectLst>
                          <a:outerShdw blurRad="38100" dist="38100" dir="2700000" algn="tl">
                            <a:srgbClr val="000000">
                              <a:alpha val="43137"/>
                            </a:srgbClr>
                          </a:outerShdw>
                        </a:effectLst>
                      </a:endParaRPr>
                    </a:p>
                  </a:txBody>
                  <a:tcPr/>
                </a:tc>
              </a:tr>
            </a:tbl>
          </a:graphicData>
        </a:graphic>
      </p:graphicFrame>
      <p:sp>
        <p:nvSpPr>
          <p:cNvPr id="2" name="Title 1"/>
          <p:cNvSpPr>
            <a:spLocks noGrp="1"/>
          </p:cNvSpPr>
          <p:nvPr>
            <p:ph type="title"/>
          </p:nvPr>
        </p:nvSpPr>
        <p:spPr>
          <a:xfrm>
            <a:off x="179512" y="30591"/>
            <a:ext cx="8874643" cy="810344"/>
          </a:xfrm>
        </p:spPr>
        <p:txBody>
          <a:bodyPr>
            <a:normAutofit/>
          </a:bodyPr>
          <a:lstStyle/>
          <a:p>
            <a:r>
              <a:rPr lang="en-GB" sz="4200" dirty="0" smtClean="0"/>
              <a:t>Seven Main Language Frameworks</a:t>
            </a:r>
            <a:endParaRPr lang="en-GB" sz="4200" dirty="0"/>
          </a:p>
        </p:txBody>
      </p:sp>
    </p:spTree>
    <p:extLst>
      <p:ext uri="{BB962C8B-B14F-4D97-AF65-F5344CB8AC3E}">
        <p14:creationId xmlns:p14="http://schemas.microsoft.com/office/powerpoint/2010/main" val="1287206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08556431"/>
              </p:ext>
            </p:extLst>
          </p:nvPr>
        </p:nvGraphicFramePr>
        <p:xfrm>
          <a:off x="467544" y="1196752"/>
          <a:ext cx="8253536" cy="4894428"/>
        </p:xfrm>
        <a:graphic>
          <a:graphicData uri="http://schemas.openxmlformats.org/drawingml/2006/table">
            <a:tbl>
              <a:tblPr firstRow="1" bandRow="1">
                <a:tableStyleId>{93296810-A885-4BE3-A3E7-6D5BEEA58F35}</a:tableStyleId>
              </a:tblPr>
              <a:tblGrid>
                <a:gridCol w="1728192"/>
                <a:gridCol w="4364663"/>
                <a:gridCol w="2160681"/>
              </a:tblGrid>
              <a:tr h="499707">
                <a:tc>
                  <a:txBody>
                    <a:bodyPr/>
                    <a:lstStyle/>
                    <a:p>
                      <a:pPr algn="ctr"/>
                      <a:r>
                        <a:rPr lang="en-GB" dirty="0" smtClean="0">
                          <a:effectLst/>
                        </a:rPr>
                        <a:t>Word Class</a:t>
                      </a:r>
                      <a:endParaRPr lang="en-GB" dirty="0">
                        <a:effectLst/>
                      </a:endParaRPr>
                    </a:p>
                  </a:txBody>
                  <a:tcPr/>
                </a:tc>
                <a:tc>
                  <a:txBody>
                    <a:bodyPr/>
                    <a:lstStyle/>
                    <a:p>
                      <a:pPr algn="ctr"/>
                      <a:r>
                        <a:rPr lang="en-GB" dirty="0" smtClean="0">
                          <a:effectLst/>
                        </a:rPr>
                        <a:t>Function</a:t>
                      </a:r>
                      <a:endParaRPr lang="en-GB" dirty="0">
                        <a:effectLst/>
                      </a:endParaRPr>
                    </a:p>
                  </a:txBody>
                  <a:tcPr/>
                </a:tc>
                <a:tc>
                  <a:txBody>
                    <a:bodyPr/>
                    <a:lstStyle/>
                    <a:p>
                      <a:pPr algn="ctr"/>
                      <a:r>
                        <a:rPr lang="en-GB" dirty="0" smtClean="0">
                          <a:effectLst/>
                        </a:rPr>
                        <a:t>Example</a:t>
                      </a:r>
                      <a:endParaRPr lang="en-GB" dirty="0">
                        <a:effectLst/>
                      </a:endParaRPr>
                    </a:p>
                  </a:txBody>
                  <a:tcPr/>
                </a:tc>
              </a:tr>
              <a:tr h="499707">
                <a:tc>
                  <a:txBody>
                    <a:bodyPr/>
                    <a:lstStyle/>
                    <a:p>
                      <a:pPr algn="ctr"/>
                      <a:r>
                        <a:rPr lang="en-GB" sz="1600" b="1" dirty="0" smtClean="0">
                          <a:effectLst/>
                        </a:rPr>
                        <a:t>Nouns</a:t>
                      </a:r>
                      <a:endParaRPr lang="en-GB" sz="1600" b="1" dirty="0">
                        <a:effectLst/>
                      </a:endParaRPr>
                    </a:p>
                  </a:txBody>
                  <a:tcPr/>
                </a:tc>
                <a:tc>
                  <a:txBody>
                    <a:bodyPr/>
                    <a:lstStyle/>
                    <a:p>
                      <a:pPr algn="ctr"/>
                      <a:r>
                        <a:rPr lang="en-GB" sz="1600" dirty="0" smtClean="0">
                          <a:effectLst/>
                        </a:rPr>
                        <a:t>‘naming’ words – person, place or thing</a:t>
                      </a:r>
                    </a:p>
                    <a:p>
                      <a:pPr algn="ctr"/>
                      <a:r>
                        <a:rPr lang="en-GB" sz="1600" dirty="0" smtClean="0">
                          <a:effectLst/>
                        </a:rPr>
                        <a:t>3</a:t>
                      </a:r>
                      <a:r>
                        <a:rPr lang="en-GB" sz="1600" baseline="0" dirty="0" smtClean="0">
                          <a:effectLst/>
                        </a:rPr>
                        <a:t> types – concrete, abstract and proper</a:t>
                      </a:r>
                      <a:endParaRPr lang="en-GB" sz="1600" dirty="0">
                        <a:effectLst/>
                      </a:endParaRPr>
                    </a:p>
                  </a:txBody>
                  <a:tcPr/>
                </a:tc>
                <a:tc>
                  <a:txBody>
                    <a:bodyPr/>
                    <a:lstStyle/>
                    <a:p>
                      <a:pPr algn="ctr"/>
                      <a:r>
                        <a:rPr lang="en-GB" sz="1600" b="1" dirty="0" smtClean="0">
                          <a:effectLst/>
                        </a:rPr>
                        <a:t>London,</a:t>
                      </a:r>
                      <a:r>
                        <a:rPr lang="en-GB" sz="1600" b="1" baseline="0" dirty="0" smtClean="0">
                          <a:effectLst/>
                        </a:rPr>
                        <a:t> book, Jill, romance</a:t>
                      </a:r>
                      <a:endParaRPr lang="en-GB" sz="1600" b="1" dirty="0">
                        <a:effectLst/>
                      </a:endParaRPr>
                    </a:p>
                  </a:txBody>
                  <a:tcPr/>
                </a:tc>
              </a:tr>
              <a:tr h="499707">
                <a:tc>
                  <a:txBody>
                    <a:bodyPr/>
                    <a:lstStyle/>
                    <a:p>
                      <a:pPr algn="ctr"/>
                      <a:r>
                        <a:rPr lang="en-GB" sz="1600" b="1" dirty="0" smtClean="0">
                          <a:effectLst/>
                        </a:rPr>
                        <a:t>Adjectives</a:t>
                      </a:r>
                      <a:endParaRPr lang="en-GB" sz="1600" b="1" dirty="0">
                        <a:effectLst/>
                      </a:endParaRPr>
                    </a:p>
                  </a:txBody>
                  <a:tcPr/>
                </a:tc>
                <a:tc>
                  <a:txBody>
                    <a:bodyPr/>
                    <a:lstStyle/>
                    <a:p>
                      <a:pPr algn="ctr"/>
                      <a:r>
                        <a:rPr lang="en-GB" sz="1600" dirty="0" smtClean="0">
                          <a:effectLst/>
                        </a:rPr>
                        <a:t>Describing</a:t>
                      </a:r>
                      <a:r>
                        <a:rPr lang="en-GB" sz="1600" baseline="0" dirty="0" smtClean="0">
                          <a:effectLst/>
                        </a:rPr>
                        <a:t> words – often nouns but sometimes pronouns</a:t>
                      </a:r>
                      <a:endParaRPr lang="en-GB" sz="1600" dirty="0">
                        <a:effectLst/>
                      </a:endParaRPr>
                    </a:p>
                  </a:txBody>
                  <a:tcPr/>
                </a:tc>
                <a:tc>
                  <a:txBody>
                    <a:bodyPr/>
                    <a:lstStyle/>
                    <a:p>
                      <a:pPr algn="ctr"/>
                      <a:r>
                        <a:rPr lang="en-GB" sz="1600" b="1" dirty="0" smtClean="0">
                          <a:effectLst/>
                        </a:rPr>
                        <a:t>Large, sunny, pretty</a:t>
                      </a:r>
                      <a:endParaRPr lang="en-GB" sz="1600" b="1" dirty="0">
                        <a:effectLst/>
                      </a:endParaRPr>
                    </a:p>
                  </a:txBody>
                  <a:tcPr/>
                </a:tc>
              </a:tr>
              <a:tr h="499707">
                <a:tc>
                  <a:txBody>
                    <a:bodyPr/>
                    <a:lstStyle/>
                    <a:p>
                      <a:pPr algn="ctr"/>
                      <a:r>
                        <a:rPr lang="en-GB" sz="1600" b="1" dirty="0" smtClean="0">
                          <a:effectLst/>
                        </a:rPr>
                        <a:t>Verbs</a:t>
                      </a:r>
                      <a:endParaRPr lang="en-GB" sz="1600" b="1" dirty="0">
                        <a:effectLst/>
                      </a:endParaRPr>
                    </a:p>
                  </a:txBody>
                  <a:tcPr/>
                </a:tc>
                <a:tc>
                  <a:txBody>
                    <a:bodyPr/>
                    <a:lstStyle/>
                    <a:p>
                      <a:pPr algn="ctr"/>
                      <a:r>
                        <a:rPr lang="en-GB" sz="1600" dirty="0" smtClean="0">
                          <a:effectLst/>
                        </a:rPr>
                        <a:t>Doing</a:t>
                      </a:r>
                      <a:r>
                        <a:rPr lang="en-GB" sz="1600" baseline="0" dirty="0" smtClean="0">
                          <a:effectLst/>
                        </a:rPr>
                        <a:t> words</a:t>
                      </a:r>
                      <a:endParaRPr lang="en-GB" sz="1600" dirty="0">
                        <a:effectLst/>
                      </a:endParaRPr>
                    </a:p>
                  </a:txBody>
                  <a:tcPr/>
                </a:tc>
                <a:tc>
                  <a:txBody>
                    <a:bodyPr/>
                    <a:lstStyle/>
                    <a:p>
                      <a:pPr algn="ctr"/>
                      <a:r>
                        <a:rPr lang="en-GB" sz="1600" b="1" dirty="0" smtClean="0">
                          <a:effectLst/>
                        </a:rPr>
                        <a:t>Jump, read, eat</a:t>
                      </a:r>
                      <a:endParaRPr lang="en-GB" sz="1600" b="1" dirty="0">
                        <a:effectLst/>
                      </a:endParaRPr>
                    </a:p>
                  </a:txBody>
                  <a:tcPr/>
                </a:tc>
              </a:tr>
              <a:tr h="499707">
                <a:tc>
                  <a:txBody>
                    <a:bodyPr/>
                    <a:lstStyle/>
                    <a:p>
                      <a:pPr algn="ctr"/>
                      <a:r>
                        <a:rPr lang="en-GB" sz="1600" b="1" dirty="0" smtClean="0">
                          <a:effectLst/>
                        </a:rPr>
                        <a:t>Adverbs</a:t>
                      </a:r>
                      <a:endParaRPr lang="en-GB" sz="1600" b="1" dirty="0">
                        <a:effectLst/>
                      </a:endParaRPr>
                    </a:p>
                  </a:txBody>
                  <a:tcPr/>
                </a:tc>
                <a:tc>
                  <a:txBody>
                    <a:bodyPr/>
                    <a:lstStyle/>
                    <a:p>
                      <a:pPr algn="ctr"/>
                      <a:r>
                        <a:rPr lang="en-GB" sz="1600" dirty="0" smtClean="0">
                          <a:effectLst/>
                        </a:rPr>
                        <a:t>Describe</a:t>
                      </a:r>
                      <a:r>
                        <a:rPr lang="en-GB" sz="1600" baseline="0" dirty="0" smtClean="0">
                          <a:effectLst/>
                        </a:rPr>
                        <a:t> verbs (and sometimes adjectives and other adverbs)</a:t>
                      </a:r>
                      <a:endParaRPr lang="en-GB" sz="1600" dirty="0">
                        <a:effectLst/>
                      </a:endParaRPr>
                    </a:p>
                  </a:txBody>
                  <a:tcPr/>
                </a:tc>
                <a:tc>
                  <a:txBody>
                    <a:bodyPr/>
                    <a:lstStyle/>
                    <a:p>
                      <a:pPr algn="ctr"/>
                      <a:r>
                        <a:rPr lang="en-GB" sz="1600" b="1" dirty="0" smtClean="0">
                          <a:effectLst/>
                        </a:rPr>
                        <a:t>Steadily, incredibly, sadly</a:t>
                      </a:r>
                      <a:endParaRPr lang="en-GB" sz="1600" b="1" dirty="0">
                        <a:effectLst/>
                      </a:endParaRPr>
                    </a:p>
                  </a:txBody>
                  <a:tcPr/>
                </a:tc>
              </a:tr>
              <a:tr h="499707">
                <a:tc>
                  <a:txBody>
                    <a:bodyPr/>
                    <a:lstStyle/>
                    <a:p>
                      <a:pPr algn="ctr"/>
                      <a:r>
                        <a:rPr lang="en-GB" sz="1600" b="1" dirty="0" smtClean="0">
                          <a:effectLst/>
                        </a:rPr>
                        <a:t>Pronouns</a:t>
                      </a:r>
                      <a:endParaRPr lang="en-GB" sz="1600" b="1" dirty="0">
                        <a:effectLst/>
                      </a:endParaRPr>
                    </a:p>
                  </a:txBody>
                  <a:tcPr/>
                </a:tc>
                <a:tc>
                  <a:txBody>
                    <a:bodyPr/>
                    <a:lstStyle/>
                    <a:p>
                      <a:pPr algn="ctr"/>
                      <a:r>
                        <a:rPr lang="en-GB" sz="1600" dirty="0" smtClean="0">
                          <a:effectLst/>
                        </a:rPr>
                        <a:t>Take the place of nouns</a:t>
                      </a:r>
                      <a:endParaRPr lang="en-GB" sz="1600" dirty="0">
                        <a:effectLst/>
                      </a:endParaRPr>
                    </a:p>
                  </a:txBody>
                  <a:tcPr/>
                </a:tc>
                <a:tc>
                  <a:txBody>
                    <a:bodyPr/>
                    <a:lstStyle/>
                    <a:p>
                      <a:pPr algn="ctr"/>
                      <a:r>
                        <a:rPr lang="en-GB" sz="1600" b="1" dirty="0" smtClean="0">
                          <a:effectLst/>
                        </a:rPr>
                        <a:t>You, they, him, me, it</a:t>
                      </a:r>
                      <a:endParaRPr lang="en-GB" sz="1600" b="1" dirty="0">
                        <a:effectLst/>
                      </a:endParaRPr>
                    </a:p>
                  </a:txBody>
                  <a:tcPr/>
                </a:tc>
              </a:tr>
              <a:tr h="499707">
                <a:tc>
                  <a:txBody>
                    <a:bodyPr/>
                    <a:lstStyle/>
                    <a:p>
                      <a:pPr algn="ctr"/>
                      <a:r>
                        <a:rPr lang="en-GB" sz="1600" b="1" dirty="0" smtClean="0">
                          <a:effectLst/>
                        </a:rPr>
                        <a:t>Conjunctions</a:t>
                      </a:r>
                      <a:endParaRPr lang="en-GB" sz="1600" b="1" dirty="0">
                        <a:effectLst/>
                      </a:endParaRPr>
                    </a:p>
                  </a:txBody>
                  <a:tcPr/>
                </a:tc>
                <a:tc>
                  <a:txBody>
                    <a:bodyPr/>
                    <a:lstStyle/>
                    <a:p>
                      <a:pPr algn="ctr"/>
                      <a:r>
                        <a:rPr lang="en-GB" sz="1600" dirty="0" smtClean="0">
                          <a:effectLst/>
                        </a:rPr>
                        <a:t>‘Connecting’ words</a:t>
                      </a:r>
                      <a:endParaRPr lang="en-GB" sz="1600" dirty="0">
                        <a:effectLst/>
                      </a:endParaRPr>
                    </a:p>
                  </a:txBody>
                  <a:tcPr/>
                </a:tc>
                <a:tc>
                  <a:txBody>
                    <a:bodyPr/>
                    <a:lstStyle/>
                    <a:p>
                      <a:pPr algn="ctr"/>
                      <a:r>
                        <a:rPr lang="en-GB" sz="1600" b="1" dirty="0" smtClean="0">
                          <a:effectLst/>
                        </a:rPr>
                        <a:t>And, or, but because</a:t>
                      </a:r>
                      <a:endParaRPr lang="en-GB" sz="1600" b="1" dirty="0">
                        <a:effectLst/>
                      </a:endParaRPr>
                    </a:p>
                  </a:txBody>
                  <a:tcPr/>
                </a:tc>
              </a:tr>
              <a:tr h="499707">
                <a:tc>
                  <a:txBody>
                    <a:bodyPr/>
                    <a:lstStyle/>
                    <a:p>
                      <a:pPr algn="ctr"/>
                      <a:r>
                        <a:rPr lang="en-GB" sz="1600" b="1" dirty="0" smtClean="0">
                          <a:effectLst/>
                        </a:rPr>
                        <a:t>Prepositions</a:t>
                      </a:r>
                      <a:endParaRPr lang="en-GB" sz="1600" b="1" dirty="0">
                        <a:effectLst/>
                      </a:endParaRPr>
                    </a:p>
                  </a:txBody>
                  <a:tcPr/>
                </a:tc>
                <a:tc>
                  <a:txBody>
                    <a:bodyPr/>
                    <a:lstStyle/>
                    <a:p>
                      <a:pPr algn="ctr"/>
                      <a:r>
                        <a:rPr lang="en-GB" sz="1600" dirty="0" smtClean="0">
                          <a:effectLst/>
                        </a:rPr>
                        <a:t>Define relationships</a:t>
                      </a:r>
                      <a:r>
                        <a:rPr lang="en-GB" sz="1600" baseline="0" dirty="0" smtClean="0">
                          <a:effectLst/>
                        </a:rPr>
                        <a:t> between words in terms of time, space and direction</a:t>
                      </a:r>
                      <a:endParaRPr lang="en-GB" sz="1600" dirty="0">
                        <a:effectLst/>
                      </a:endParaRPr>
                    </a:p>
                  </a:txBody>
                  <a:tcPr/>
                </a:tc>
                <a:tc>
                  <a:txBody>
                    <a:bodyPr/>
                    <a:lstStyle/>
                    <a:p>
                      <a:pPr algn="ctr"/>
                      <a:r>
                        <a:rPr lang="en-GB" sz="1600" b="1" dirty="0" smtClean="0">
                          <a:effectLst/>
                        </a:rPr>
                        <a:t>Before, underneath,</a:t>
                      </a:r>
                      <a:r>
                        <a:rPr lang="en-GB" sz="1600" b="1" baseline="0" dirty="0" smtClean="0">
                          <a:effectLst/>
                        </a:rPr>
                        <a:t> next to</a:t>
                      </a:r>
                      <a:endParaRPr lang="en-GB" sz="1600" b="1" dirty="0">
                        <a:effectLst/>
                      </a:endParaRPr>
                    </a:p>
                  </a:txBody>
                  <a:tcPr/>
                </a:tc>
              </a:tr>
              <a:tr h="499707">
                <a:tc>
                  <a:txBody>
                    <a:bodyPr/>
                    <a:lstStyle/>
                    <a:p>
                      <a:pPr algn="ctr"/>
                      <a:r>
                        <a:rPr lang="en-GB" sz="1600" b="1" dirty="0" smtClean="0">
                          <a:effectLst/>
                        </a:rPr>
                        <a:t>Determiners</a:t>
                      </a:r>
                      <a:endParaRPr lang="en-GB" sz="1600" b="1" dirty="0">
                        <a:effectLst/>
                      </a:endParaRPr>
                    </a:p>
                  </a:txBody>
                  <a:tcPr/>
                </a:tc>
                <a:tc>
                  <a:txBody>
                    <a:bodyPr/>
                    <a:lstStyle/>
                    <a:p>
                      <a:pPr algn="ctr"/>
                      <a:r>
                        <a:rPr lang="en-GB" sz="1600" dirty="0" smtClean="0">
                          <a:effectLst/>
                        </a:rPr>
                        <a:t>Give specific</a:t>
                      </a:r>
                      <a:r>
                        <a:rPr lang="en-GB" sz="1600" baseline="0" dirty="0" smtClean="0">
                          <a:effectLst/>
                        </a:rPr>
                        <a:t> kinds of information about a noun (e.g. quantity or possession)</a:t>
                      </a:r>
                      <a:endParaRPr lang="en-GB" sz="1600" dirty="0">
                        <a:effectLst/>
                      </a:endParaRPr>
                    </a:p>
                  </a:txBody>
                  <a:tcPr/>
                </a:tc>
                <a:tc>
                  <a:txBody>
                    <a:bodyPr/>
                    <a:lstStyle/>
                    <a:p>
                      <a:pPr algn="ctr"/>
                      <a:r>
                        <a:rPr lang="en-GB" sz="1600" b="1" dirty="0" smtClean="0">
                          <a:effectLst/>
                        </a:rPr>
                        <a:t>A, the, two, his, few, those</a:t>
                      </a:r>
                      <a:endParaRPr lang="en-GB" sz="1600" b="1" dirty="0">
                        <a:effectLst/>
                      </a:endParaRPr>
                    </a:p>
                  </a:txBody>
                  <a:tcPr/>
                </a:tc>
              </a:tr>
            </a:tbl>
          </a:graphicData>
        </a:graphic>
      </p:graphicFrame>
      <p:sp>
        <p:nvSpPr>
          <p:cNvPr id="2" name="Title 1"/>
          <p:cNvSpPr>
            <a:spLocks noGrp="1"/>
          </p:cNvSpPr>
          <p:nvPr>
            <p:ph type="title"/>
          </p:nvPr>
        </p:nvSpPr>
        <p:spPr>
          <a:xfrm>
            <a:off x="971600" y="-162272"/>
            <a:ext cx="7243207" cy="1143000"/>
          </a:xfrm>
        </p:spPr>
        <p:txBody>
          <a:bodyPr/>
          <a:lstStyle/>
          <a:p>
            <a:r>
              <a:rPr lang="en-GB" dirty="0" smtClean="0"/>
              <a:t>Grammar – Word Classes</a:t>
            </a:r>
            <a:endParaRPr lang="en-GB" dirty="0"/>
          </a:p>
        </p:txBody>
      </p:sp>
    </p:spTree>
    <p:extLst>
      <p:ext uri="{BB962C8B-B14F-4D97-AF65-F5344CB8AC3E}">
        <p14:creationId xmlns:p14="http://schemas.microsoft.com/office/powerpoint/2010/main" val="1336052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94913468"/>
              </p:ext>
            </p:extLst>
          </p:nvPr>
        </p:nvGraphicFramePr>
        <p:xfrm>
          <a:off x="-684584" y="620688"/>
          <a:ext cx="9577064"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9663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196752"/>
            <a:ext cx="8280920" cy="4824536"/>
          </a:xfrm>
        </p:spPr>
        <p:txBody>
          <a:bodyPr>
            <a:normAutofit/>
          </a:bodyPr>
          <a:lstStyle/>
          <a:p>
            <a:pPr marL="45720" indent="0">
              <a:buNone/>
            </a:pPr>
            <a:r>
              <a:rPr lang="en-GB" sz="2000" b="1" u="sng" dirty="0" smtClean="0">
                <a:solidFill>
                  <a:schemeClr val="tx1"/>
                </a:solidFill>
              </a:rPr>
              <a:t>Count nouns </a:t>
            </a:r>
            <a:r>
              <a:rPr lang="en-GB" sz="2000" u="sng" dirty="0" smtClean="0">
                <a:solidFill>
                  <a:schemeClr val="tx1"/>
                </a:solidFill>
              </a:rPr>
              <a:t>and </a:t>
            </a:r>
            <a:r>
              <a:rPr lang="en-GB" sz="2000" b="1" u="sng" dirty="0">
                <a:solidFill>
                  <a:schemeClr val="tx1"/>
                </a:solidFill>
              </a:rPr>
              <a:t>M</a:t>
            </a:r>
            <a:r>
              <a:rPr lang="en-GB" sz="2000" b="1" u="sng" dirty="0" smtClean="0">
                <a:solidFill>
                  <a:schemeClr val="tx1"/>
                </a:solidFill>
              </a:rPr>
              <a:t>ass nouns </a:t>
            </a:r>
            <a:endParaRPr lang="en-GB" sz="2000" u="sng" dirty="0" smtClean="0">
              <a:solidFill>
                <a:schemeClr val="tx1"/>
              </a:solidFill>
            </a:endParaRPr>
          </a:p>
          <a:p>
            <a:r>
              <a:rPr lang="en-GB" sz="2000" b="1" dirty="0" smtClean="0">
                <a:solidFill>
                  <a:srgbClr val="FF0000"/>
                </a:solidFill>
              </a:rPr>
              <a:t>Count nouns </a:t>
            </a:r>
            <a:r>
              <a:rPr lang="en-GB" sz="2000" b="1" dirty="0" smtClean="0"/>
              <a:t>– </a:t>
            </a:r>
            <a:r>
              <a:rPr lang="en-GB" sz="2000" dirty="0" smtClean="0"/>
              <a:t>can be counted e.g. brick (one brick, two bricks etc.) Nouns that form irregular plurals can be count nouns too (one mouse, two mice etc.)</a:t>
            </a:r>
          </a:p>
          <a:p>
            <a:r>
              <a:rPr lang="en-GB" sz="2000" b="1" dirty="0" smtClean="0">
                <a:solidFill>
                  <a:srgbClr val="FF0000"/>
                </a:solidFill>
              </a:rPr>
              <a:t>Mass nouns </a:t>
            </a:r>
            <a:r>
              <a:rPr lang="en-GB" sz="2000" dirty="0" smtClean="0"/>
              <a:t>– can’t be counted, don’t have a plural e.g. information</a:t>
            </a:r>
          </a:p>
          <a:p>
            <a:r>
              <a:rPr lang="en-GB" sz="2000" dirty="0" smtClean="0"/>
              <a:t>Some nouns can function as both, depending on context e.g. </a:t>
            </a:r>
            <a:r>
              <a:rPr lang="en-GB" sz="2000" i="1" dirty="0" smtClean="0">
                <a:solidFill>
                  <a:srgbClr val="FF0000"/>
                </a:solidFill>
              </a:rPr>
              <a:t>war</a:t>
            </a:r>
            <a:r>
              <a:rPr lang="en-GB" sz="2000" i="1" dirty="0" smtClean="0"/>
              <a:t> </a:t>
            </a:r>
            <a:r>
              <a:rPr lang="en-GB" sz="2000" dirty="0" smtClean="0"/>
              <a:t>is evil (</a:t>
            </a:r>
            <a:r>
              <a:rPr lang="en-GB" sz="2000" dirty="0" smtClean="0">
                <a:solidFill>
                  <a:srgbClr val="FF0000"/>
                </a:solidFill>
              </a:rPr>
              <a:t>mass noun</a:t>
            </a:r>
            <a:r>
              <a:rPr lang="en-GB" sz="2000" dirty="0" smtClean="0"/>
              <a:t>, war in general) the </a:t>
            </a:r>
            <a:r>
              <a:rPr lang="en-GB" sz="2000" i="1" dirty="0" smtClean="0">
                <a:solidFill>
                  <a:srgbClr val="FF0000"/>
                </a:solidFill>
              </a:rPr>
              <a:t>war</a:t>
            </a:r>
            <a:r>
              <a:rPr lang="en-GB" sz="2000" i="1" dirty="0" smtClean="0"/>
              <a:t> </a:t>
            </a:r>
            <a:r>
              <a:rPr lang="en-GB" sz="2000" dirty="0" smtClean="0"/>
              <a:t>is evil (</a:t>
            </a:r>
            <a:r>
              <a:rPr lang="en-GB" sz="2000" dirty="0" smtClean="0">
                <a:solidFill>
                  <a:srgbClr val="FF0000"/>
                </a:solidFill>
              </a:rPr>
              <a:t>count noun</a:t>
            </a:r>
            <a:r>
              <a:rPr lang="en-GB" sz="2000" dirty="0" smtClean="0"/>
              <a:t>, specific war)</a:t>
            </a:r>
          </a:p>
          <a:p>
            <a:pPr marL="45720" indent="0">
              <a:buNone/>
            </a:pPr>
            <a:r>
              <a:rPr lang="en-GB" sz="2000" b="1" u="sng" dirty="0" smtClean="0">
                <a:solidFill>
                  <a:schemeClr val="tx1"/>
                </a:solidFill>
              </a:rPr>
              <a:t>Modifying Nouns</a:t>
            </a:r>
          </a:p>
          <a:p>
            <a:r>
              <a:rPr lang="en-GB" sz="2000" b="1" dirty="0" smtClean="0">
                <a:solidFill>
                  <a:srgbClr val="FF0000"/>
                </a:solidFill>
              </a:rPr>
              <a:t>Pre-modifiers</a:t>
            </a:r>
            <a:r>
              <a:rPr lang="en-GB" sz="2000" b="1" dirty="0" smtClean="0"/>
              <a:t> </a:t>
            </a:r>
            <a:r>
              <a:rPr lang="en-GB" sz="2000" dirty="0" smtClean="0"/>
              <a:t>– come before the noun, can have more than one e.g. the</a:t>
            </a:r>
            <a:r>
              <a:rPr lang="en-GB" sz="2000" dirty="0"/>
              <a:t> </a:t>
            </a:r>
            <a:r>
              <a:rPr lang="en-GB" sz="2000" i="1" dirty="0" smtClean="0">
                <a:solidFill>
                  <a:srgbClr val="FF0000"/>
                </a:solidFill>
              </a:rPr>
              <a:t>dangerous</a:t>
            </a:r>
            <a:r>
              <a:rPr lang="en-GB" sz="2000" i="1" dirty="0" smtClean="0"/>
              <a:t> </a:t>
            </a:r>
            <a:r>
              <a:rPr lang="en-GB" sz="2000" dirty="0" smtClean="0"/>
              <a:t>bear or the </a:t>
            </a:r>
            <a:r>
              <a:rPr lang="en-GB" sz="2000" i="1" dirty="0" smtClean="0">
                <a:solidFill>
                  <a:srgbClr val="FF0000"/>
                </a:solidFill>
              </a:rPr>
              <a:t>very dangerous </a:t>
            </a:r>
            <a:r>
              <a:rPr lang="en-GB" sz="2000" dirty="0" smtClean="0"/>
              <a:t>bear</a:t>
            </a:r>
          </a:p>
          <a:p>
            <a:r>
              <a:rPr lang="en-GB" sz="2000" b="1" dirty="0" smtClean="0">
                <a:solidFill>
                  <a:srgbClr val="FF0000"/>
                </a:solidFill>
              </a:rPr>
              <a:t>Post-modifiers</a:t>
            </a:r>
            <a:r>
              <a:rPr lang="en-GB" sz="2000" b="1" dirty="0" smtClean="0"/>
              <a:t> </a:t>
            </a:r>
            <a:r>
              <a:rPr lang="en-GB" sz="2000" dirty="0" smtClean="0"/>
              <a:t>– come after the noun e.g. </a:t>
            </a:r>
            <a:r>
              <a:rPr lang="en-GB" sz="2000" i="1" dirty="0" smtClean="0"/>
              <a:t>examination </a:t>
            </a:r>
            <a:r>
              <a:rPr lang="en-GB" sz="2000" i="1" dirty="0" smtClean="0">
                <a:solidFill>
                  <a:srgbClr val="FF0000"/>
                </a:solidFill>
              </a:rPr>
              <a:t>in progress</a:t>
            </a:r>
            <a:endParaRPr lang="en-GB" sz="2000" b="1" dirty="0">
              <a:solidFill>
                <a:srgbClr val="FF0000"/>
              </a:solidFill>
            </a:endParaRPr>
          </a:p>
        </p:txBody>
      </p:sp>
      <p:sp>
        <p:nvSpPr>
          <p:cNvPr id="2" name="Title 1"/>
          <p:cNvSpPr>
            <a:spLocks noGrp="1"/>
          </p:cNvSpPr>
          <p:nvPr>
            <p:ph type="title"/>
          </p:nvPr>
        </p:nvSpPr>
        <p:spPr>
          <a:xfrm>
            <a:off x="539552" y="125760"/>
            <a:ext cx="6512511" cy="1143000"/>
          </a:xfrm>
        </p:spPr>
        <p:txBody>
          <a:bodyPr/>
          <a:lstStyle/>
          <a:p>
            <a:r>
              <a:rPr lang="en-GB" dirty="0" smtClean="0"/>
              <a:t>Nouns continued</a:t>
            </a:r>
            <a:endParaRPr lang="en-GB" dirty="0"/>
          </a:p>
        </p:txBody>
      </p:sp>
    </p:spTree>
    <p:extLst>
      <p:ext uri="{BB962C8B-B14F-4D97-AF65-F5344CB8AC3E}">
        <p14:creationId xmlns:p14="http://schemas.microsoft.com/office/powerpoint/2010/main" val="2135159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556792"/>
            <a:ext cx="8496944" cy="3672408"/>
          </a:xfrm>
        </p:spPr>
        <p:txBody>
          <a:bodyPr>
            <a:noAutofit/>
          </a:bodyPr>
          <a:lstStyle/>
          <a:p>
            <a:r>
              <a:rPr lang="en-GB" sz="2200" dirty="0" smtClean="0"/>
              <a:t>Adjectives are classified according to their position within the sentence – before or after the noun</a:t>
            </a:r>
          </a:p>
          <a:p>
            <a:pPr marL="502920" indent="-457200">
              <a:buFont typeface="+mj-lt"/>
              <a:buAutoNum type="arabicPeriod"/>
            </a:pPr>
            <a:r>
              <a:rPr lang="en-GB" sz="2200" dirty="0" smtClean="0">
                <a:solidFill>
                  <a:srgbClr val="FF0000"/>
                </a:solidFill>
              </a:rPr>
              <a:t>Attributive adjectives </a:t>
            </a:r>
            <a:r>
              <a:rPr lang="en-GB" sz="2200" dirty="0" smtClean="0"/>
              <a:t>are pre-modifying e.g. the sudden noise</a:t>
            </a:r>
          </a:p>
          <a:p>
            <a:pPr marL="502920" indent="-457200">
              <a:buFont typeface="+mj-lt"/>
              <a:buAutoNum type="arabicPeriod"/>
            </a:pPr>
            <a:r>
              <a:rPr lang="en-GB" sz="2200" dirty="0" smtClean="0">
                <a:solidFill>
                  <a:srgbClr val="FF0000"/>
                </a:solidFill>
              </a:rPr>
              <a:t>Predicative adjectives </a:t>
            </a:r>
            <a:r>
              <a:rPr lang="en-GB" sz="2200" dirty="0" smtClean="0"/>
              <a:t>are post-modifying. They’re usually linked to the noun they are modifying by the form of the verb </a:t>
            </a:r>
            <a:r>
              <a:rPr lang="en-GB" sz="2200" i="1" dirty="0" smtClean="0"/>
              <a:t>to be:</a:t>
            </a:r>
          </a:p>
          <a:p>
            <a:pPr lvl="1">
              <a:buFont typeface="Arial" pitchFamily="34" charset="0"/>
              <a:buChar char="•"/>
            </a:pPr>
            <a:r>
              <a:rPr lang="en-GB" sz="2200" dirty="0" smtClean="0"/>
              <a:t>Revision is </a:t>
            </a:r>
            <a:r>
              <a:rPr lang="en-GB" sz="2200" dirty="0" smtClean="0">
                <a:solidFill>
                  <a:srgbClr val="FF0000"/>
                </a:solidFill>
              </a:rPr>
              <a:t>brilliant</a:t>
            </a:r>
            <a:r>
              <a:rPr lang="en-GB" sz="2200" dirty="0" smtClean="0"/>
              <a:t> – the adjective is </a:t>
            </a:r>
            <a:r>
              <a:rPr lang="en-GB" sz="2200" dirty="0" smtClean="0">
                <a:solidFill>
                  <a:srgbClr val="FF0000"/>
                </a:solidFill>
              </a:rPr>
              <a:t>linked</a:t>
            </a:r>
            <a:r>
              <a:rPr lang="en-GB" sz="2200" dirty="0" smtClean="0"/>
              <a:t> to the noun by a form of the verb </a:t>
            </a:r>
            <a:r>
              <a:rPr lang="en-GB" sz="2200" i="1" dirty="0" smtClean="0"/>
              <a:t>to be </a:t>
            </a:r>
            <a:endParaRPr lang="en-GB" sz="2200" dirty="0" smtClean="0"/>
          </a:p>
          <a:p>
            <a:pPr lvl="1">
              <a:buFont typeface="Arial" pitchFamily="34" charset="0"/>
              <a:buChar char="•"/>
            </a:pPr>
            <a:r>
              <a:rPr lang="en-GB" sz="2200" dirty="0" smtClean="0"/>
              <a:t>The food looked </a:t>
            </a:r>
            <a:r>
              <a:rPr lang="en-GB" sz="2200" dirty="0" smtClean="0">
                <a:solidFill>
                  <a:srgbClr val="FF0000"/>
                </a:solidFill>
              </a:rPr>
              <a:t>amazing</a:t>
            </a:r>
            <a:r>
              <a:rPr lang="en-GB" sz="2200" dirty="0" smtClean="0"/>
              <a:t> – although forms of </a:t>
            </a:r>
            <a:r>
              <a:rPr lang="en-GB" sz="2200" i="1" dirty="0" smtClean="0"/>
              <a:t>to be</a:t>
            </a:r>
            <a:r>
              <a:rPr lang="en-GB" sz="2200" dirty="0" smtClean="0"/>
              <a:t> are the most common links, </a:t>
            </a:r>
            <a:r>
              <a:rPr lang="en-GB" sz="2200" dirty="0" smtClean="0">
                <a:solidFill>
                  <a:srgbClr val="FF0000"/>
                </a:solidFill>
              </a:rPr>
              <a:t>other verbs can link the adjective</a:t>
            </a:r>
            <a:r>
              <a:rPr lang="en-GB" sz="2200" dirty="0" smtClean="0"/>
              <a:t> to the noun (e.g. looked, seemed, felt) </a:t>
            </a:r>
          </a:p>
        </p:txBody>
      </p:sp>
      <p:sp>
        <p:nvSpPr>
          <p:cNvPr id="2" name="Title 1"/>
          <p:cNvSpPr>
            <a:spLocks noGrp="1"/>
          </p:cNvSpPr>
          <p:nvPr>
            <p:ph type="title"/>
          </p:nvPr>
        </p:nvSpPr>
        <p:spPr>
          <a:xfrm>
            <a:off x="395536" y="33924"/>
            <a:ext cx="3528392" cy="1143000"/>
          </a:xfrm>
        </p:spPr>
        <p:txBody>
          <a:bodyPr/>
          <a:lstStyle/>
          <a:p>
            <a:r>
              <a:rPr lang="en-GB" dirty="0" smtClean="0"/>
              <a:t>Adjectives</a:t>
            </a:r>
            <a:endParaRPr lang="en-GB" dirty="0"/>
          </a:p>
        </p:txBody>
      </p:sp>
    </p:spTree>
    <p:extLst>
      <p:ext uri="{BB962C8B-B14F-4D97-AF65-F5344CB8AC3E}">
        <p14:creationId xmlns:p14="http://schemas.microsoft.com/office/powerpoint/2010/main" val="2124070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340768"/>
            <a:ext cx="7893496" cy="4353664"/>
          </a:xfrm>
        </p:spPr>
        <p:txBody>
          <a:bodyPr>
            <a:normAutofit/>
          </a:bodyPr>
          <a:lstStyle/>
          <a:p>
            <a:r>
              <a:rPr lang="en-GB" dirty="0"/>
              <a:t>Adjectives are </a:t>
            </a:r>
            <a:r>
              <a:rPr lang="en-GB" dirty="0">
                <a:solidFill>
                  <a:srgbClr val="FF0000"/>
                </a:solidFill>
              </a:rPr>
              <a:t>gradable</a:t>
            </a:r>
            <a:r>
              <a:rPr lang="en-GB" dirty="0"/>
              <a:t> – they show how much of a certain property a noun displays </a:t>
            </a:r>
          </a:p>
          <a:p>
            <a:pPr marL="502920" indent="-457200">
              <a:buFont typeface="+mj-lt"/>
              <a:buAutoNum type="arabicPeriod"/>
            </a:pPr>
            <a:r>
              <a:rPr lang="en-GB" b="1" dirty="0">
                <a:solidFill>
                  <a:srgbClr val="FF0000"/>
                </a:solidFill>
              </a:rPr>
              <a:t>Comparative adjectives </a:t>
            </a:r>
            <a:r>
              <a:rPr lang="en-GB" dirty="0">
                <a:solidFill>
                  <a:srgbClr val="FF0000"/>
                </a:solidFill>
              </a:rPr>
              <a:t>– </a:t>
            </a:r>
            <a:r>
              <a:rPr lang="en-GB" dirty="0"/>
              <a:t>formed by adding an –</a:t>
            </a:r>
            <a:r>
              <a:rPr lang="en-GB" dirty="0" err="1"/>
              <a:t>er</a:t>
            </a:r>
            <a:r>
              <a:rPr lang="en-GB" dirty="0"/>
              <a:t> inflection </a:t>
            </a:r>
          </a:p>
          <a:p>
            <a:pPr marL="502920" indent="-457200">
              <a:buFont typeface="+mj-lt"/>
              <a:buAutoNum type="arabicPeriod"/>
            </a:pPr>
            <a:r>
              <a:rPr lang="en-GB" b="1" dirty="0">
                <a:solidFill>
                  <a:srgbClr val="FF0000"/>
                </a:solidFill>
              </a:rPr>
              <a:t>Superlative adjectives </a:t>
            </a:r>
            <a:r>
              <a:rPr lang="en-GB" b="1" dirty="0"/>
              <a:t>– </a:t>
            </a:r>
            <a:r>
              <a:rPr lang="en-GB" dirty="0"/>
              <a:t>formed by adding –</a:t>
            </a:r>
            <a:r>
              <a:rPr lang="en-GB" dirty="0" err="1"/>
              <a:t>est</a:t>
            </a:r>
            <a:r>
              <a:rPr lang="en-GB" dirty="0"/>
              <a:t>, it is the highest amount of quality that a noun can display e.g. finest, biggest, greatest</a:t>
            </a:r>
          </a:p>
          <a:p>
            <a:pPr marL="502920" indent="-457200">
              <a:buFont typeface="+mj-lt"/>
              <a:buAutoNum type="arabicPeriod"/>
            </a:pPr>
            <a:r>
              <a:rPr lang="en-GB" b="1" dirty="0"/>
              <a:t>Some</a:t>
            </a:r>
            <a:r>
              <a:rPr lang="en-GB" dirty="0"/>
              <a:t> adjectives are irregular in the way they form comparatives and superlatives e.g. </a:t>
            </a:r>
            <a:r>
              <a:rPr lang="en-GB" i="1" dirty="0"/>
              <a:t>good</a:t>
            </a:r>
            <a:r>
              <a:rPr lang="en-GB" dirty="0"/>
              <a:t> -&gt; </a:t>
            </a:r>
            <a:r>
              <a:rPr lang="en-GB" i="1" dirty="0"/>
              <a:t>better</a:t>
            </a:r>
            <a:r>
              <a:rPr lang="en-GB" dirty="0"/>
              <a:t> -&gt; </a:t>
            </a:r>
            <a:r>
              <a:rPr lang="en-GB" i="1" dirty="0" smtClean="0"/>
              <a:t>best</a:t>
            </a:r>
          </a:p>
          <a:p>
            <a:pPr marL="502920" indent="-457200">
              <a:buFont typeface="+mj-lt"/>
              <a:buAutoNum type="arabicPeriod"/>
            </a:pPr>
            <a:r>
              <a:rPr lang="en-GB" b="1" dirty="0" smtClean="0"/>
              <a:t>Some </a:t>
            </a:r>
            <a:r>
              <a:rPr lang="en-GB" dirty="0" smtClean="0"/>
              <a:t>adjectives need</a:t>
            </a:r>
            <a:r>
              <a:rPr lang="en-GB" i="1" dirty="0" smtClean="0"/>
              <a:t> more </a:t>
            </a:r>
            <a:r>
              <a:rPr lang="en-GB" dirty="0" smtClean="0"/>
              <a:t>or </a:t>
            </a:r>
            <a:r>
              <a:rPr lang="en-GB" i="1" dirty="0" smtClean="0"/>
              <a:t>most </a:t>
            </a:r>
            <a:r>
              <a:rPr lang="en-GB" dirty="0" smtClean="0"/>
              <a:t>to form comparisons e.g. </a:t>
            </a:r>
            <a:r>
              <a:rPr lang="en-GB" i="1" dirty="0" smtClean="0"/>
              <a:t>more </a:t>
            </a:r>
            <a:r>
              <a:rPr lang="en-GB" dirty="0" smtClean="0"/>
              <a:t>significant, </a:t>
            </a:r>
            <a:r>
              <a:rPr lang="en-GB" i="1" dirty="0" smtClean="0"/>
              <a:t>most </a:t>
            </a:r>
            <a:r>
              <a:rPr lang="en-GB" dirty="0" smtClean="0"/>
              <a:t>significant</a:t>
            </a:r>
            <a:endParaRPr lang="en-GB" b="1" dirty="0"/>
          </a:p>
        </p:txBody>
      </p:sp>
      <p:sp>
        <p:nvSpPr>
          <p:cNvPr id="2" name="Title 1"/>
          <p:cNvSpPr>
            <a:spLocks noGrp="1"/>
          </p:cNvSpPr>
          <p:nvPr>
            <p:ph type="title"/>
          </p:nvPr>
        </p:nvSpPr>
        <p:spPr>
          <a:xfrm>
            <a:off x="467544" y="116632"/>
            <a:ext cx="6512511" cy="1143000"/>
          </a:xfrm>
        </p:spPr>
        <p:txBody>
          <a:bodyPr/>
          <a:lstStyle/>
          <a:p>
            <a:r>
              <a:rPr lang="en-GB" dirty="0" smtClean="0"/>
              <a:t>Adjectives continued</a:t>
            </a:r>
            <a:endParaRPr lang="en-GB" dirty="0"/>
          </a:p>
        </p:txBody>
      </p:sp>
    </p:spTree>
    <p:extLst>
      <p:ext uri="{BB962C8B-B14F-4D97-AF65-F5344CB8AC3E}">
        <p14:creationId xmlns:p14="http://schemas.microsoft.com/office/powerpoint/2010/main" val="267657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24744"/>
            <a:ext cx="8352928" cy="4824536"/>
          </a:xfrm>
        </p:spPr>
        <p:txBody>
          <a:bodyPr>
            <a:normAutofit/>
          </a:bodyPr>
          <a:lstStyle/>
          <a:p>
            <a:r>
              <a:rPr lang="en-GB" sz="2200" dirty="0" smtClean="0"/>
              <a:t>The base form of a verb is called the </a:t>
            </a:r>
            <a:r>
              <a:rPr lang="en-GB" sz="2200" dirty="0" smtClean="0">
                <a:solidFill>
                  <a:srgbClr val="FF0000"/>
                </a:solidFill>
              </a:rPr>
              <a:t>infinitive</a:t>
            </a:r>
          </a:p>
          <a:p>
            <a:r>
              <a:rPr lang="en-GB" sz="2200" b="1" dirty="0" smtClean="0"/>
              <a:t>Main verbs </a:t>
            </a:r>
            <a:r>
              <a:rPr lang="en-GB" sz="2200" dirty="0" smtClean="0"/>
              <a:t>(lexical verbs) identify the </a:t>
            </a:r>
            <a:r>
              <a:rPr lang="en-GB" sz="2200" dirty="0" smtClean="0">
                <a:solidFill>
                  <a:srgbClr val="FF0000"/>
                </a:solidFill>
              </a:rPr>
              <a:t>action</a:t>
            </a:r>
            <a:r>
              <a:rPr lang="en-GB" sz="2200" dirty="0" smtClean="0"/>
              <a:t> of the sentence e.g. she sings like a hyena, he gave me his shoe</a:t>
            </a:r>
          </a:p>
          <a:p>
            <a:r>
              <a:rPr lang="en-GB" sz="2200" b="1" dirty="0" smtClean="0"/>
              <a:t>Auxiliary verbs </a:t>
            </a:r>
            <a:r>
              <a:rPr lang="en-GB" sz="2200" dirty="0" smtClean="0"/>
              <a:t>– go </a:t>
            </a:r>
            <a:r>
              <a:rPr lang="en-GB" sz="2200" dirty="0" smtClean="0">
                <a:solidFill>
                  <a:srgbClr val="FF0000"/>
                </a:solidFill>
              </a:rPr>
              <a:t>before</a:t>
            </a:r>
            <a:r>
              <a:rPr lang="en-GB" sz="2200" dirty="0" smtClean="0"/>
              <a:t> the </a:t>
            </a:r>
            <a:r>
              <a:rPr lang="en-GB" sz="2200" dirty="0" smtClean="0">
                <a:solidFill>
                  <a:srgbClr val="FF0000"/>
                </a:solidFill>
              </a:rPr>
              <a:t>main verb </a:t>
            </a:r>
            <a:r>
              <a:rPr lang="en-GB" sz="2200" dirty="0" smtClean="0"/>
              <a:t>in a sentence. They give extra information about the main verb and </a:t>
            </a:r>
            <a:r>
              <a:rPr lang="en-GB" sz="2200" dirty="0" smtClean="0">
                <a:solidFill>
                  <a:srgbClr val="FF0000"/>
                </a:solidFill>
              </a:rPr>
              <a:t>can affect the meaning</a:t>
            </a:r>
            <a:r>
              <a:rPr lang="en-GB" sz="2200" dirty="0" smtClean="0"/>
              <a:t> of the sentence and there are to types:</a:t>
            </a:r>
          </a:p>
          <a:p>
            <a:pPr marL="1207008" lvl="2" indent="-457200">
              <a:buFont typeface="+mj-lt"/>
              <a:buAutoNum type="arabicPeriod"/>
            </a:pPr>
            <a:r>
              <a:rPr lang="en-GB" sz="2200" b="1" dirty="0" smtClean="0"/>
              <a:t>Primary auxiliary </a:t>
            </a:r>
            <a:r>
              <a:rPr lang="en-GB" sz="2200" dirty="0" smtClean="0"/>
              <a:t>– </a:t>
            </a:r>
            <a:r>
              <a:rPr lang="en-GB" sz="2200" dirty="0" smtClean="0">
                <a:solidFill>
                  <a:srgbClr val="FF0000"/>
                </a:solidFill>
              </a:rPr>
              <a:t>3 primary auxiliaries</a:t>
            </a:r>
            <a:r>
              <a:rPr lang="en-GB" sz="2200" dirty="0" smtClean="0"/>
              <a:t>: </a:t>
            </a:r>
            <a:r>
              <a:rPr lang="en-GB" sz="2200" i="1" dirty="0" smtClean="0"/>
              <a:t>do, have </a:t>
            </a:r>
            <a:r>
              <a:rPr lang="en-GB" sz="2200" dirty="0" smtClean="0"/>
              <a:t>and </a:t>
            </a:r>
            <a:r>
              <a:rPr lang="en-GB" sz="2200" i="1" dirty="0" smtClean="0"/>
              <a:t>be</a:t>
            </a:r>
            <a:r>
              <a:rPr lang="en-GB" sz="2200" dirty="0" smtClean="0"/>
              <a:t>. They can be the main verb.</a:t>
            </a:r>
          </a:p>
          <a:p>
            <a:pPr marL="1207008" lvl="2" indent="-457200">
              <a:buFont typeface="+mj-lt"/>
              <a:buAutoNum type="arabicPeriod"/>
            </a:pPr>
            <a:r>
              <a:rPr lang="en-GB" sz="2200" b="1" dirty="0" smtClean="0"/>
              <a:t>Modal auxiliary – </a:t>
            </a:r>
            <a:r>
              <a:rPr lang="en-GB" sz="2200" dirty="0" smtClean="0"/>
              <a:t>Can </a:t>
            </a:r>
            <a:r>
              <a:rPr lang="en-GB" sz="2200" dirty="0" smtClean="0">
                <a:solidFill>
                  <a:srgbClr val="FF0000"/>
                </a:solidFill>
              </a:rPr>
              <a:t>only occur </a:t>
            </a:r>
            <a:r>
              <a:rPr lang="en-GB" sz="2200" dirty="0" smtClean="0"/>
              <a:t>with </a:t>
            </a:r>
            <a:r>
              <a:rPr lang="en-GB" sz="2200" dirty="0" smtClean="0">
                <a:solidFill>
                  <a:srgbClr val="FF0000"/>
                </a:solidFill>
              </a:rPr>
              <a:t>reference</a:t>
            </a:r>
            <a:r>
              <a:rPr lang="en-GB" sz="2200" dirty="0" smtClean="0"/>
              <a:t> to a main verb. There are </a:t>
            </a:r>
            <a:r>
              <a:rPr lang="en-GB" sz="2200" dirty="0" smtClean="0">
                <a:solidFill>
                  <a:srgbClr val="FF0000"/>
                </a:solidFill>
              </a:rPr>
              <a:t>9 modal auxiliaries</a:t>
            </a:r>
            <a:r>
              <a:rPr lang="en-GB" sz="2200" dirty="0" smtClean="0"/>
              <a:t>: </a:t>
            </a:r>
            <a:r>
              <a:rPr lang="en-GB" sz="2200" i="1" dirty="0" smtClean="0"/>
              <a:t>can, could, will, would, must, may, might, shall </a:t>
            </a:r>
            <a:r>
              <a:rPr lang="en-GB" sz="2200" dirty="0" smtClean="0"/>
              <a:t>and</a:t>
            </a:r>
            <a:r>
              <a:rPr lang="en-GB" sz="2200" i="1" dirty="0" smtClean="0"/>
              <a:t> should</a:t>
            </a:r>
            <a:endParaRPr lang="en-GB" sz="2200" b="1" i="1" dirty="0"/>
          </a:p>
        </p:txBody>
      </p:sp>
      <p:sp>
        <p:nvSpPr>
          <p:cNvPr id="2" name="Title 1"/>
          <p:cNvSpPr>
            <a:spLocks noGrp="1"/>
          </p:cNvSpPr>
          <p:nvPr>
            <p:ph type="title"/>
          </p:nvPr>
        </p:nvSpPr>
        <p:spPr>
          <a:xfrm>
            <a:off x="755576" y="476672"/>
            <a:ext cx="2016224" cy="914400"/>
          </a:xfrm>
        </p:spPr>
        <p:txBody>
          <a:bodyPr/>
          <a:lstStyle/>
          <a:p>
            <a:r>
              <a:rPr lang="en-GB" dirty="0" smtClean="0"/>
              <a:t>Verbs</a:t>
            </a:r>
            <a:endParaRPr lang="en-GB" dirty="0"/>
          </a:p>
        </p:txBody>
      </p:sp>
    </p:spTree>
    <p:extLst>
      <p:ext uri="{BB962C8B-B14F-4D97-AF65-F5344CB8AC3E}">
        <p14:creationId xmlns:p14="http://schemas.microsoft.com/office/powerpoint/2010/main" val="23153246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199</TotalTime>
  <Words>2097</Words>
  <Application>Microsoft Office PowerPoint</Application>
  <PresentationFormat>On-screen Show (4:3)</PresentationFormat>
  <Paragraphs>188</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Elemental</vt:lpstr>
      <vt:lpstr> AS English Language Revision </vt:lpstr>
      <vt:lpstr>Analysing a Text - GRASP</vt:lpstr>
      <vt:lpstr>Seven Main Language Frameworks</vt:lpstr>
      <vt:lpstr>Grammar – Word Classes</vt:lpstr>
      <vt:lpstr>PowerPoint Presentation</vt:lpstr>
      <vt:lpstr>Nouns continued</vt:lpstr>
      <vt:lpstr>Adjectives</vt:lpstr>
      <vt:lpstr>Adjectives continued</vt:lpstr>
      <vt:lpstr>Verbs</vt:lpstr>
      <vt:lpstr>Verbs continued</vt:lpstr>
      <vt:lpstr>Active &amp; Passive Voice</vt:lpstr>
      <vt:lpstr>Adverbs</vt:lpstr>
      <vt:lpstr>Prepositions &amp; Conjunctions</vt:lpstr>
      <vt:lpstr>Clauses</vt:lpstr>
      <vt:lpstr>Clauses continued</vt:lpstr>
      <vt:lpstr>Sentence Type</vt:lpstr>
      <vt:lpstr>Sentence Function/Mood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Language Revision</dc:title>
  <dc:creator>Nancy Mae</dc:creator>
  <cp:lastModifiedBy>Jennifer Hunter-Phillips</cp:lastModifiedBy>
  <cp:revision>31</cp:revision>
  <dcterms:created xsi:type="dcterms:W3CDTF">2013-03-16T14:12:05Z</dcterms:created>
  <dcterms:modified xsi:type="dcterms:W3CDTF">2013-04-23T10:02:41Z</dcterms:modified>
</cp:coreProperties>
</file>