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2"/>
  </p:notesMasterIdLst>
  <p:sldIdLst>
    <p:sldId id="256" r:id="rId2"/>
    <p:sldId id="276" r:id="rId3"/>
    <p:sldId id="292" r:id="rId4"/>
    <p:sldId id="293" r:id="rId5"/>
    <p:sldId id="294" r:id="rId6"/>
    <p:sldId id="295" r:id="rId7"/>
    <p:sldId id="296" r:id="rId8"/>
    <p:sldId id="268" r:id="rId9"/>
    <p:sldId id="258" r:id="rId10"/>
    <p:sldId id="265" r:id="rId11"/>
    <p:sldId id="259" r:id="rId12"/>
    <p:sldId id="260" r:id="rId13"/>
    <p:sldId id="262" r:id="rId14"/>
    <p:sldId id="266" r:id="rId15"/>
    <p:sldId id="263" r:id="rId16"/>
    <p:sldId id="264" r:id="rId17"/>
    <p:sldId id="261" r:id="rId18"/>
    <p:sldId id="267" r:id="rId19"/>
    <p:sldId id="269" r:id="rId20"/>
    <p:sldId id="279" r:id="rId21"/>
    <p:sldId id="280" r:id="rId22"/>
    <p:sldId id="273" r:id="rId23"/>
    <p:sldId id="287" r:id="rId24"/>
    <p:sldId id="288" r:id="rId25"/>
    <p:sldId id="270" r:id="rId26"/>
    <p:sldId id="275" r:id="rId27"/>
    <p:sldId id="278" r:id="rId28"/>
    <p:sldId id="281" r:id="rId29"/>
    <p:sldId id="277" r:id="rId30"/>
    <p:sldId id="274" r:id="rId31"/>
    <p:sldId id="271" r:id="rId32"/>
    <p:sldId id="282" r:id="rId33"/>
    <p:sldId id="283" r:id="rId34"/>
    <p:sldId id="284" r:id="rId35"/>
    <p:sldId id="285" r:id="rId36"/>
    <p:sldId id="286" r:id="rId37"/>
    <p:sldId id="272" r:id="rId38"/>
    <p:sldId id="289" r:id="rId39"/>
    <p:sldId id="290" r:id="rId40"/>
    <p:sldId id="29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E45CEB-A95F-46B1-90B0-E96597F9C9D4}" type="datetimeFigureOut">
              <a:rPr lang="en-GB" smtClean="0"/>
              <a:pPr/>
              <a:t>04/01/2016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9E8FF4-5F1C-4BD7-8C06-8325E734AB97}" type="slidenum">
              <a:rPr lang="en-GB" smtClean="0"/>
              <a:pPr/>
              <a:t>‹#›</a:t>
            </a:fld>
            <a:endParaRPr lang="en-GB"/>
          </a:p>
        </p:txBody>
      </p:sp>
    </p:spTree>
    <p:extLst>
      <p:ext uri="{BB962C8B-B14F-4D97-AF65-F5344CB8AC3E}">
        <p14:creationId xmlns:p14="http://schemas.microsoft.com/office/powerpoint/2010/main" val="3398804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49E8FF4-5F1C-4BD7-8C06-8325E734AB97}" type="slidenum">
              <a:rPr lang="en-GB" smtClean="0"/>
              <a:pPr/>
              <a:t>16</a:t>
            </a:fld>
            <a:endParaRPr lang="en-GB"/>
          </a:p>
        </p:txBody>
      </p:sp>
    </p:spTree>
    <p:extLst>
      <p:ext uri="{BB962C8B-B14F-4D97-AF65-F5344CB8AC3E}">
        <p14:creationId xmlns:p14="http://schemas.microsoft.com/office/powerpoint/2010/main" val="2630275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cstate="print">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535AB25F-7655-4282-8A80-7DDC34CCDA38}" type="datetimeFigureOut">
              <a:rPr lang="en-GB" smtClean="0"/>
              <a:pPr/>
              <a:t>04/01/2016</a:t>
            </a:fld>
            <a:endParaRPr lang="en-GB"/>
          </a:p>
        </p:txBody>
      </p:sp>
      <p:sp>
        <p:nvSpPr>
          <p:cNvPr id="5" name="Footer Placeholder 4"/>
          <p:cNvSpPr>
            <a:spLocks noGrp="1"/>
          </p:cNvSpPr>
          <p:nvPr>
            <p:ph type="ftr" sz="quarter" idx="11"/>
          </p:nvPr>
        </p:nvSpPr>
        <p:spPr>
          <a:xfrm>
            <a:off x="1900237" y="5410202"/>
            <a:ext cx="3843665" cy="365125"/>
          </a:xfrm>
        </p:spPr>
        <p:txBody>
          <a:bodyPr/>
          <a:lstStyle/>
          <a:p>
            <a:endParaRPr lang="en-GB"/>
          </a:p>
        </p:txBody>
      </p:sp>
      <p:sp>
        <p:nvSpPr>
          <p:cNvPr id="6" name="Slide Number Placeholder 5"/>
          <p:cNvSpPr>
            <a:spLocks noGrp="1"/>
          </p:cNvSpPr>
          <p:nvPr>
            <p:ph type="sldNum" sz="quarter" idx="12"/>
          </p:nvPr>
        </p:nvSpPr>
        <p:spPr>
          <a:xfrm>
            <a:off x="7915603" y="5410200"/>
            <a:ext cx="578317" cy="365125"/>
          </a:xfrm>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687496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359679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203808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2841099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196939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3283535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4" name="Footer Placeholder 3"/>
          <p:cNvSpPr>
            <a:spLocks noGrp="1"/>
          </p:cNvSpPr>
          <p:nvPr>
            <p:ph type="ftr" sz="quarter" idx="11"/>
          </p:nvPr>
        </p:nvSpPr>
        <p:spPr/>
        <p:txBody>
          <a:bodyPr/>
          <a:lstStyle>
            <a:lvl1pPr>
              <a:defRPr cap="all" baseline="0"/>
            </a:lvl1pPr>
          </a:lstStyle>
          <a:p>
            <a:endParaRPr lang="en-GB"/>
          </a:p>
        </p:txBody>
      </p:sp>
      <p:sp>
        <p:nvSpPr>
          <p:cNvPr id="5" name="Slide Number Placeholder 4"/>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3044251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1099620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3730378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smtClean="0"/>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535AB25F-7655-4282-8A80-7DDC34CCDA38}" type="datetimeFigureOut">
              <a:rPr lang="en-GB" smtClean="0"/>
              <a:pPr/>
              <a:t>04/01/2016</a:t>
            </a:fld>
            <a:endParaRPr lang="en-GB"/>
          </a:p>
        </p:txBody>
      </p:sp>
      <p:sp>
        <p:nvSpPr>
          <p:cNvPr id="50" name="Footer Placeholder 4"/>
          <p:cNvSpPr>
            <a:spLocks noGrp="1"/>
          </p:cNvSpPr>
          <p:nvPr>
            <p:ph type="ftr" sz="quarter" idx="11"/>
          </p:nvPr>
        </p:nvSpPr>
        <p:spPr>
          <a:xfrm>
            <a:off x="856059" y="5883276"/>
            <a:ext cx="4679482" cy="365125"/>
          </a:xfrm>
        </p:spPr>
        <p:txBody>
          <a:bodyPr/>
          <a:lstStyle/>
          <a:p>
            <a:endParaRPr lang="en-GB"/>
          </a:p>
        </p:txBody>
      </p:sp>
      <p:sp>
        <p:nvSpPr>
          <p:cNvPr id="51" name="Slide Number Placeholder 5"/>
          <p:cNvSpPr>
            <a:spLocks noGrp="1"/>
          </p:cNvSpPr>
          <p:nvPr>
            <p:ph type="sldNum" sz="quarter" idx="12"/>
          </p:nvPr>
        </p:nvSpPr>
        <p:spPr>
          <a:xfrm>
            <a:off x="7707241" y="5883275"/>
            <a:ext cx="578317" cy="365125"/>
          </a:xfrm>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226346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2391931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187310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270880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3282206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197651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384860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B25F-7655-4282-8A80-7DDC34CCDA38}" type="datetimeFigureOut">
              <a:rPr lang="en-GB" smtClean="0"/>
              <a:pPr/>
              <a:t>04/01/2016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637F3D-38BF-4A33-886A-C41DE6BEF2C8}" type="slidenum">
              <a:rPr lang="en-GB" smtClean="0"/>
              <a:pPr/>
              <a:t>‹#›</a:t>
            </a:fld>
            <a:endParaRPr lang="en-GB"/>
          </a:p>
        </p:txBody>
      </p:sp>
    </p:spTree>
    <p:extLst>
      <p:ext uri="{BB962C8B-B14F-4D97-AF65-F5344CB8AC3E}">
        <p14:creationId xmlns:p14="http://schemas.microsoft.com/office/powerpoint/2010/main" val="421570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print">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35AB25F-7655-4282-8A80-7DDC34CCDA38}" type="datetimeFigureOut">
              <a:rPr lang="en-GB" smtClean="0"/>
              <a:pPr/>
              <a:t>04/01/2016</a:t>
            </a:fld>
            <a:endParaRPr lang="en-GB"/>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9637F3D-38BF-4A33-886A-C41DE6BEF2C8}" type="slidenum">
              <a:rPr lang="en-GB" smtClean="0"/>
              <a:pPr/>
              <a:t>‹#›</a:t>
            </a:fld>
            <a:endParaRPr lang="en-GB"/>
          </a:p>
        </p:txBody>
      </p:sp>
    </p:spTree>
    <p:extLst>
      <p:ext uri="{BB962C8B-B14F-4D97-AF65-F5344CB8AC3E}">
        <p14:creationId xmlns:p14="http://schemas.microsoft.com/office/powerpoint/2010/main" val="1341333042"/>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Grammar</a:t>
            </a:r>
            <a:endParaRPr lang="en-GB" dirty="0"/>
          </a:p>
        </p:txBody>
      </p:sp>
      <p:sp>
        <p:nvSpPr>
          <p:cNvPr id="3" name="Subtitle 2"/>
          <p:cNvSpPr>
            <a:spLocks noGrp="1"/>
          </p:cNvSpPr>
          <p:nvPr>
            <p:ph type="subTitle" idx="1"/>
          </p:nvPr>
        </p:nvSpPr>
        <p:spPr>
          <a:xfrm>
            <a:off x="1900238" y="3602038"/>
            <a:ext cx="6593681" cy="2059210"/>
          </a:xfrm>
        </p:spPr>
        <p:txBody>
          <a:bodyPr>
            <a:normAutofit fontScale="70000" lnSpcReduction="20000"/>
          </a:bodyPr>
          <a:lstStyle/>
          <a:p>
            <a:r>
              <a:rPr lang="en-GB" dirty="0" smtClean="0"/>
              <a:t>Section 1: Morphology</a:t>
            </a:r>
          </a:p>
          <a:p>
            <a:r>
              <a:rPr lang="en-GB" dirty="0" smtClean="0"/>
              <a:t>Section 2: Word Classes</a:t>
            </a:r>
          </a:p>
          <a:p>
            <a:r>
              <a:rPr lang="en-GB" dirty="0" smtClean="0"/>
              <a:t>Section 3: Clauses</a:t>
            </a:r>
          </a:p>
          <a:p>
            <a:r>
              <a:rPr lang="en-GB" dirty="0" smtClean="0"/>
              <a:t>Section 4: Sentence Elements</a:t>
            </a:r>
          </a:p>
          <a:p>
            <a:r>
              <a:rPr lang="en-GB" dirty="0" smtClean="0"/>
              <a:t>Section 5: Sentence Types</a:t>
            </a:r>
          </a:p>
          <a:p>
            <a:r>
              <a:rPr lang="en-GB" dirty="0" smtClean="0"/>
              <a:t>Section 6: Verb Mood</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Determiners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Companion word class to nouns telling you the </a:t>
            </a:r>
            <a:r>
              <a:rPr lang="en-GB" b="1" dirty="0" smtClean="0"/>
              <a:t>number </a:t>
            </a:r>
            <a:r>
              <a:rPr lang="en-GB" dirty="0" smtClean="0"/>
              <a:t>(singular or plural) and/or </a:t>
            </a:r>
            <a:r>
              <a:rPr lang="en-GB" b="1" dirty="0" smtClean="0"/>
              <a:t>status </a:t>
            </a:r>
            <a:r>
              <a:rPr lang="en-GB" dirty="0" smtClean="0"/>
              <a:t>of the noun </a:t>
            </a:r>
          </a:p>
          <a:p>
            <a:r>
              <a:rPr lang="en-GB" b="1" u="sng" dirty="0" smtClean="0"/>
              <a:t>Article</a:t>
            </a:r>
            <a:r>
              <a:rPr lang="en-GB" dirty="0" smtClean="0"/>
              <a:t> – a determiner that denotes a singular form:</a:t>
            </a:r>
          </a:p>
          <a:p>
            <a:pPr lvl="1"/>
            <a:r>
              <a:rPr lang="en-GB" b="1" u="sng" dirty="0" smtClean="0"/>
              <a:t>Definite article</a:t>
            </a:r>
            <a:r>
              <a:rPr lang="en-GB" dirty="0" smtClean="0"/>
              <a:t> – the (specific)</a:t>
            </a:r>
          </a:p>
          <a:p>
            <a:pPr lvl="1"/>
            <a:r>
              <a:rPr lang="en-GB" b="1" u="sng" dirty="0" smtClean="0"/>
              <a:t>Indefinite article</a:t>
            </a:r>
            <a:r>
              <a:rPr lang="en-GB" dirty="0" smtClean="0"/>
              <a:t> – a/an (general)</a:t>
            </a:r>
            <a:endParaRPr lang="en-GB" b="1" u="sng" dirty="0" smtClean="0"/>
          </a:p>
          <a:p>
            <a:r>
              <a:rPr lang="en-GB" b="1" u="sng" dirty="0" smtClean="0"/>
              <a:t>Possessive</a:t>
            </a:r>
            <a:r>
              <a:rPr lang="en-GB" dirty="0" smtClean="0"/>
              <a:t> – determiner which shows who the noun belongs to e.g. </a:t>
            </a:r>
            <a:r>
              <a:rPr lang="en-GB" i="1" dirty="0" smtClean="0"/>
              <a:t>my/our/your</a:t>
            </a:r>
          </a:p>
          <a:p>
            <a:r>
              <a:rPr lang="en-GB" b="1" u="sng" dirty="0" smtClean="0"/>
              <a:t>Quantity</a:t>
            </a:r>
            <a:r>
              <a:rPr lang="en-GB" b="1" dirty="0" smtClean="0"/>
              <a:t> </a:t>
            </a:r>
            <a:r>
              <a:rPr lang="en-GB" dirty="0" smtClean="0"/>
              <a:t>– determines the number of the noun e.g. </a:t>
            </a:r>
            <a:r>
              <a:rPr lang="en-GB" i="1" dirty="0" smtClean="0"/>
              <a:t>several, many</a:t>
            </a:r>
            <a:endParaRPr lang="en-GB" b="1" i="1"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Pronouns</a:t>
            </a:r>
            <a:endParaRPr lang="en-GB" dirty="0"/>
          </a:p>
        </p:txBody>
      </p:sp>
      <p:sp>
        <p:nvSpPr>
          <p:cNvPr id="3" name="Content Placeholder 2"/>
          <p:cNvSpPr>
            <a:spLocks noGrp="1"/>
          </p:cNvSpPr>
          <p:nvPr>
            <p:ph idx="1"/>
          </p:nvPr>
        </p:nvSpPr>
        <p:spPr>
          <a:xfrm>
            <a:off x="755576" y="2204864"/>
            <a:ext cx="8229600" cy="4119736"/>
          </a:xfrm>
        </p:spPr>
        <p:txBody>
          <a:bodyPr>
            <a:normAutofit fontScale="85000" lnSpcReduction="10000"/>
          </a:bodyPr>
          <a:lstStyle/>
          <a:p>
            <a:r>
              <a:rPr lang="en-GB" b="1" u="sng" dirty="0" smtClean="0"/>
              <a:t>Demonstrative</a:t>
            </a:r>
            <a:r>
              <a:rPr lang="en-GB" dirty="0" smtClean="0"/>
              <a:t> – a pronoun that represents a thing or things. Divided into:</a:t>
            </a:r>
          </a:p>
          <a:p>
            <a:pPr lvl="1"/>
            <a:r>
              <a:rPr lang="en-GB" b="1" u="sng" dirty="0" smtClean="0"/>
              <a:t>Singular</a:t>
            </a:r>
            <a:r>
              <a:rPr lang="en-GB" dirty="0" smtClean="0"/>
              <a:t> – this (near), that (far)</a:t>
            </a:r>
          </a:p>
          <a:p>
            <a:pPr lvl="1"/>
            <a:r>
              <a:rPr lang="en-GB" b="1" u="sng" dirty="0" smtClean="0"/>
              <a:t>Plural</a:t>
            </a:r>
            <a:r>
              <a:rPr lang="en-GB" dirty="0" smtClean="0"/>
              <a:t> – these (near), those (far)</a:t>
            </a:r>
          </a:p>
          <a:p>
            <a:r>
              <a:rPr lang="en-GB" b="1" u="sng" dirty="0" smtClean="0"/>
              <a:t>Object</a:t>
            </a:r>
            <a:r>
              <a:rPr lang="en-GB" dirty="0" smtClean="0"/>
              <a:t> – a pronoun that usually appears as being affected by a verb process. Divided into:</a:t>
            </a:r>
          </a:p>
          <a:p>
            <a:pPr lvl="1"/>
            <a:r>
              <a:rPr lang="en-GB" b="1" u="sng" dirty="0" smtClean="0"/>
              <a:t>Singular</a:t>
            </a:r>
            <a:r>
              <a:rPr lang="en-GB" dirty="0" smtClean="0"/>
              <a:t> – me (first person), you (second person), him/her/them (third person)</a:t>
            </a:r>
          </a:p>
          <a:p>
            <a:pPr lvl="1"/>
            <a:r>
              <a:rPr lang="en-GB" b="1" u="sng" dirty="0" smtClean="0"/>
              <a:t>Plural</a:t>
            </a:r>
            <a:r>
              <a:rPr lang="en-GB" dirty="0" smtClean="0"/>
              <a:t> – us (first person), you (second person), them (third person)</a:t>
            </a:r>
          </a:p>
          <a:p>
            <a:r>
              <a:rPr lang="en-GB" b="1" u="sng" dirty="0" smtClean="0"/>
              <a:t>Possessive</a:t>
            </a:r>
            <a:r>
              <a:rPr lang="en-GB" dirty="0" smtClean="0"/>
              <a:t> – a pronoun that demonstrates ownership. Divided into:</a:t>
            </a:r>
          </a:p>
          <a:p>
            <a:pPr lvl="1"/>
            <a:r>
              <a:rPr lang="en-GB" b="1" u="sng" dirty="0" smtClean="0"/>
              <a:t>Singular</a:t>
            </a:r>
            <a:r>
              <a:rPr lang="en-GB" dirty="0" smtClean="0"/>
              <a:t> – my (first person), your (second person), his/her/their (third person)</a:t>
            </a:r>
          </a:p>
          <a:p>
            <a:pPr lvl="1"/>
            <a:r>
              <a:rPr lang="en-GB" b="1" u="sng" dirty="0" smtClean="0"/>
              <a:t>Plural</a:t>
            </a:r>
            <a:r>
              <a:rPr lang="en-GB" dirty="0" smtClean="0"/>
              <a:t> – our (first person), your (second person), their (third person)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800" decel="100000"/>
                                        <p:tgtEl>
                                          <p:spTgt spid="3">
                                            <p:txEl>
                                              <p:pRg st="5" end="5"/>
                                            </p:txEl>
                                          </p:spTgt>
                                        </p:tgtEl>
                                      </p:cBhvr>
                                    </p:animEffect>
                                    <p:anim calcmode="lin" valueType="num">
                                      <p:cBhvr>
                                        <p:cTn id="58"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800" decel="100000"/>
                                        <p:tgtEl>
                                          <p:spTgt spid="3">
                                            <p:txEl>
                                              <p:pRg st="6" end="6"/>
                                            </p:txEl>
                                          </p:spTgt>
                                        </p:tgtEl>
                                      </p:cBhvr>
                                    </p:animEffect>
                                    <p:anim calcmode="lin" valueType="num">
                                      <p:cBhvr>
                                        <p:cTn id="68"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fade">
                                      <p:cBhvr>
                                        <p:cTn id="77" dur="800" decel="100000"/>
                                        <p:tgtEl>
                                          <p:spTgt spid="3">
                                            <p:txEl>
                                              <p:pRg st="7" end="7"/>
                                            </p:txEl>
                                          </p:spTgt>
                                        </p:tgtEl>
                                      </p:cBhvr>
                                    </p:animEffect>
                                    <p:anim calcmode="lin" valueType="num">
                                      <p:cBhvr>
                                        <p:cTn id="78"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79"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80"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0" presetClass="entr" presetSubtype="0" fill="hold" nodeType="clickEffect">
                                  <p:stCondLst>
                                    <p:cond delay="0"/>
                                  </p:stCondLst>
                                  <p:childTnLst>
                                    <p:set>
                                      <p:cBhvr>
                                        <p:cTn id="86" dur="1" fill="hold">
                                          <p:stCondLst>
                                            <p:cond delay="0"/>
                                          </p:stCondLst>
                                        </p:cTn>
                                        <p:tgtEl>
                                          <p:spTgt spid="3">
                                            <p:txEl>
                                              <p:pRg st="8" end="8"/>
                                            </p:txEl>
                                          </p:spTgt>
                                        </p:tgtEl>
                                        <p:attrNameLst>
                                          <p:attrName>style.visibility</p:attrName>
                                        </p:attrNameLst>
                                      </p:cBhvr>
                                      <p:to>
                                        <p:strVal val="visible"/>
                                      </p:to>
                                    </p:set>
                                    <p:animEffect transition="in" filter="fade">
                                      <p:cBhvr>
                                        <p:cTn id="87" dur="800" decel="100000"/>
                                        <p:tgtEl>
                                          <p:spTgt spid="3">
                                            <p:txEl>
                                              <p:pRg st="8" end="8"/>
                                            </p:txEl>
                                          </p:spTgt>
                                        </p:tgtEl>
                                      </p:cBhvr>
                                    </p:animEffect>
                                    <p:anim calcmode="lin" valueType="num">
                                      <p:cBhvr>
                                        <p:cTn id="88"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89"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90"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Pronouns (cont’d)</a:t>
            </a:r>
            <a:endParaRPr lang="en-GB" dirty="0"/>
          </a:p>
        </p:txBody>
      </p:sp>
      <p:sp>
        <p:nvSpPr>
          <p:cNvPr id="3" name="Content Placeholder 2"/>
          <p:cNvSpPr>
            <a:spLocks noGrp="1"/>
          </p:cNvSpPr>
          <p:nvPr>
            <p:ph idx="1"/>
          </p:nvPr>
        </p:nvSpPr>
        <p:spPr>
          <a:xfrm>
            <a:off x="457200" y="1935480"/>
            <a:ext cx="8507288" cy="4661872"/>
          </a:xfrm>
        </p:spPr>
        <p:txBody>
          <a:bodyPr>
            <a:normAutofit fontScale="77500" lnSpcReduction="20000"/>
          </a:bodyPr>
          <a:lstStyle/>
          <a:p>
            <a:r>
              <a:rPr lang="en-GB" b="1" u="sng" dirty="0" smtClean="0"/>
              <a:t>Reflexive</a:t>
            </a:r>
            <a:r>
              <a:rPr lang="en-GB" dirty="0" smtClean="0"/>
              <a:t> – a pronoun that is preceded or followed by the noun, adjective, adverb or pronoun to which it refers (its </a:t>
            </a:r>
            <a:r>
              <a:rPr lang="en-GB" b="1" dirty="0" smtClean="0"/>
              <a:t>antecedent</a:t>
            </a:r>
            <a:r>
              <a:rPr lang="en-GB" dirty="0" smtClean="0"/>
              <a:t>) within the same clause. Divided into:</a:t>
            </a:r>
          </a:p>
          <a:p>
            <a:pPr lvl="1"/>
            <a:r>
              <a:rPr lang="en-GB" b="1" u="sng" dirty="0" smtClean="0"/>
              <a:t>First person</a:t>
            </a:r>
            <a:r>
              <a:rPr lang="en-GB" dirty="0" smtClean="0"/>
              <a:t> – myself</a:t>
            </a:r>
          </a:p>
          <a:p>
            <a:pPr lvl="1"/>
            <a:r>
              <a:rPr lang="en-GB" b="1" u="sng" dirty="0" smtClean="0"/>
              <a:t>Second person</a:t>
            </a:r>
            <a:r>
              <a:rPr lang="en-GB" dirty="0" smtClean="0"/>
              <a:t> – his/her/</a:t>
            </a:r>
            <a:r>
              <a:rPr lang="en-GB" dirty="0" err="1" smtClean="0"/>
              <a:t>themself</a:t>
            </a:r>
            <a:r>
              <a:rPr lang="en-GB" dirty="0" smtClean="0"/>
              <a:t> </a:t>
            </a:r>
          </a:p>
          <a:p>
            <a:pPr lvl="1"/>
            <a:r>
              <a:rPr lang="en-GB" b="1" u="sng" dirty="0" smtClean="0"/>
              <a:t>Third person</a:t>
            </a:r>
            <a:r>
              <a:rPr lang="en-GB" dirty="0" smtClean="0"/>
              <a:t> – themselves </a:t>
            </a:r>
          </a:p>
          <a:p>
            <a:r>
              <a:rPr lang="en-GB" b="1" u="sng" dirty="0" smtClean="0"/>
              <a:t>Relative</a:t>
            </a:r>
            <a:r>
              <a:rPr lang="en-GB" dirty="0" smtClean="0"/>
              <a:t> – a pronoun used to connect a clause or phrase to a noun or pronoun. Divided into:</a:t>
            </a:r>
          </a:p>
          <a:p>
            <a:pPr lvl="1"/>
            <a:r>
              <a:rPr lang="en-GB" b="1" u="sng" dirty="0" smtClean="0"/>
              <a:t>Defining relative clauses</a:t>
            </a:r>
            <a:r>
              <a:rPr lang="en-GB" dirty="0" smtClean="0"/>
              <a:t> – that (subject), whom (object), whose (possessive)</a:t>
            </a:r>
          </a:p>
          <a:p>
            <a:pPr lvl="1"/>
            <a:r>
              <a:rPr lang="en-GB" b="1" u="sng" dirty="0" smtClean="0"/>
              <a:t>Non-defining relative clauses</a:t>
            </a:r>
            <a:r>
              <a:rPr lang="en-GB" dirty="0" smtClean="0"/>
              <a:t> – who (subject), whom (object), whose (possessive) [parenthetical commas] </a:t>
            </a:r>
          </a:p>
          <a:p>
            <a:r>
              <a:rPr lang="en-GB" b="1" u="sng" dirty="0" smtClean="0"/>
              <a:t>Subject</a:t>
            </a:r>
            <a:r>
              <a:rPr lang="en-GB" dirty="0" smtClean="0"/>
              <a:t> – a pronoun that usually occurs as the actor in a verbal process. Divided into:</a:t>
            </a:r>
          </a:p>
          <a:p>
            <a:pPr lvl="1"/>
            <a:r>
              <a:rPr lang="en-GB" b="1" u="sng" dirty="0" smtClean="0"/>
              <a:t>Singular</a:t>
            </a:r>
            <a:r>
              <a:rPr lang="en-GB" dirty="0" smtClean="0"/>
              <a:t> – I (first person), you (second person), he/she/they (third person)</a:t>
            </a:r>
          </a:p>
          <a:p>
            <a:pPr lvl="1"/>
            <a:r>
              <a:rPr lang="en-GB" b="1" u="sng" dirty="0" smtClean="0"/>
              <a:t>Plural</a:t>
            </a:r>
            <a:r>
              <a:rPr lang="en-GB" dirty="0" smtClean="0"/>
              <a:t> – we (first person), you (second person), they (third person)</a:t>
            </a:r>
            <a:endParaRPr lang="en-GB"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800" decel="100000"/>
                                        <p:tgtEl>
                                          <p:spTgt spid="3">
                                            <p:txEl>
                                              <p:pRg st="5" end="5"/>
                                            </p:txEl>
                                          </p:spTgt>
                                        </p:tgtEl>
                                      </p:cBhvr>
                                    </p:animEffect>
                                    <p:anim calcmode="lin" valueType="num">
                                      <p:cBhvr>
                                        <p:cTn id="58"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800" decel="100000"/>
                                        <p:tgtEl>
                                          <p:spTgt spid="3">
                                            <p:txEl>
                                              <p:pRg st="6" end="6"/>
                                            </p:txEl>
                                          </p:spTgt>
                                        </p:tgtEl>
                                      </p:cBhvr>
                                    </p:animEffect>
                                    <p:anim calcmode="lin" valueType="num">
                                      <p:cBhvr>
                                        <p:cTn id="68"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fade">
                                      <p:cBhvr>
                                        <p:cTn id="77" dur="800" decel="100000"/>
                                        <p:tgtEl>
                                          <p:spTgt spid="3">
                                            <p:txEl>
                                              <p:pRg st="7" end="7"/>
                                            </p:txEl>
                                          </p:spTgt>
                                        </p:tgtEl>
                                      </p:cBhvr>
                                    </p:animEffect>
                                    <p:anim calcmode="lin" valueType="num">
                                      <p:cBhvr>
                                        <p:cTn id="78"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79"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80"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0" presetClass="entr" presetSubtype="0" fill="hold" nodeType="clickEffect">
                                  <p:stCondLst>
                                    <p:cond delay="0"/>
                                  </p:stCondLst>
                                  <p:childTnLst>
                                    <p:set>
                                      <p:cBhvr>
                                        <p:cTn id="86" dur="1" fill="hold">
                                          <p:stCondLst>
                                            <p:cond delay="0"/>
                                          </p:stCondLst>
                                        </p:cTn>
                                        <p:tgtEl>
                                          <p:spTgt spid="3">
                                            <p:txEl>
                                              <p:pRg st="8" end="8"/>
                                            </p:txEl>
                                          </p:spTgt>
                                        </p:tgtEl>
                                        <p:attrNameLst>
                                          <p:attrName>style.visibility</p:attrName>
                                        </p:attrNameLst>
                                      </p:cBhvr>
                                      <p:to>
                                        <p:strVal val="visible"/>
                                      </p:to>
                                    </p:set>
                                    <p:animEffect transition="in" filter="fade">
                                      <p:cBhvr>
                                        <p:cTn id="87" dur="800" decel="100000"/>
                                        <p:tgtEl>
                                          <p:spTgt spid="3">
                                            <p:txEl>
                                              <p:pRg st="8" end="8"/>
                                            </p:txEl>
                                          </p:spTgt>
                                        </p:tgtEl>
                                      </p:cBhvr>
                                    </p:animEffect>
                                    <p:anim calcmode="lin" valueType="num">
                                      <p:cBhvr>
                                        <p:cTn id="88"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89"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90"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30" presetClass="entr" presetSubtype="0" fill="hold" nodeType="clickEffect">
                                  <p:stCondLst>
                                    <p:cond delay="0"/>
                                  </p:stCondLst>
                                  <p:childTnLst>
                                    <p:set>
                                      <p:cBhvr>
                                        <p:cTn id="96" dur="1" fill="hold">
                                          <p:stCondLst>
                                            <p:cond delay="0"/>
                                          </p:stCondLst>
                                        </p:cTn>
                                        <p:tgtEl>
                                          <p:spTgt spid="3">
                                            <p:txEl>
                                              <p:pRg st="9" end="9"/>
                                            </p:txEl>
                                          </p:spTgt>
                                        </p:tgtEl>
                                        <p:attrNameLst>
                                          <p:attrName>style.visibility</p:attrName>
                                        </p:attrNameLst>
                                      </p:cBhvr>
                                      <p:to>
                                        <p:strVal val="visible"/>
                                      </p:to>
                                    </p:set>
                                    <p:animEffect transition="in" filter="fade">
                                      <p:cBhvr>
                                        <p:cTn id="97" dur="800" decel="100000"/>
                                        <p:tgtEl>
                                          <p:spTgt spid="3">
                                            <p:txEl>
                                              <p:pRg st="9" end="9"/>
                                            </p:txEl>
                                          </p:spTgt>
                                        </p:tgtEl>
                                      </p:cBhvr>
                                    </p:animEffect>
                                    <p:anim calcmode="lin" valueType="num">
                                      <p:cBhvr>
                                        <p:cTn id="98" dur="8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99" dur="8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100" dur="8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101" dur="200" accel="100000" fill="hold">
                                          <p:stCondLst>
                                            <p:cond delay="8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102" dur="200" accel="100000" fill="hold">
                                          <p:stCondLst>
                                            <p:cond delay="800"/>
                                          </p:stCondLst>
                                        </p:cTn>
                                        <p:tgtEl>
                                          <p:spTgt spid="3">
                                            <p:txEl>
                                              <p:pRg st="9" end="9"/>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Adjectives</a:t>
            </a:r>
            <a:endParaRPr lang="en-GB" dirty="0"/>
          </a:p>
        </p:txBody>
      </p:sp>
      <p:sp>
        <p:nvSpPr>
          <p:cNvPr id="3" name="Content Placeholder 2"/>
          <p:cNvSpPr>
            <a:spLocks noGrp="1"/>
          </p:cNvSpPr>
          <p:nvPr>
            <p:ph idx="1"/>
          </p:nvPr>
        </p:nvSpPr>
        <p:spPr/>
        <p:txBody>
          <a:bodyPr>
            <a:normAutofit fontScale="85000" lnSpcReduction="20000"/>
          </a:bodyPr>
          <a:lstStyle/>
          <a:p>
            <a:r>
              <a:rPr lang="en-GB" b="1" u="sng" dirty="0" smtClean="0"/>
              <a:t>Gradable</a:t>
            </a:r>
            <a:r>
              <a:rPr lang="en-GB" b="1" dirty="0" smtClean="0"/>
              <a:t> </a:t>
            </a:r>
            <a:r>
              <a:rPr lang="en-GB" dirty="0" smtClean="0"/>
              <a:t>– these adjectives have 3 forms which can be graded upwards with the suffixes ‘-</a:t>
            </a:r>
            <a:r>
              <a:rPr lang="en-GB" dirty="0" err="1" smtClean="0"/>
              <a:t>er</a:t>
            </a:r>
            <a:r>
              <a:rPr lang="en-GB" dirty="0" smtClean="0"/>
              <a:t>’ and ‘-</a:t>
            </a:r>
            <a:r>
              <a:rPr lang="en-GB" dirty="0" err="1" smtClean="0"/>
              <a:t>est</a:t>
            </a:r>
            <a:r>
              <a:rPr lang="en-GB" dirty="0" smtClean="0"/>
              <a:t>’ or by adding ‘more’ or ‘most’ before the adjective:</a:t>
            </a:r>
          </a:p>
          <a:p>
            <a:pPr lvl="1"/>
            <a:r>
              <a:rPr lang="en-GB" b="1" u="sng" dirty="0" smtClean="0"/>
              <a:t>Absolute</a:t>
            </a:r>
            <a:r>
              <a:rPr lang="en-GB" dirty="0" smtClean="0"/>
              <a:t> – the base form of an adjective e.g. </a:t>
            </a:r>
            <a:r>
              <a:rPr lang="en-GB" i="1" dirty="0" smtClean="0"/>
              <a:t>big, interesting</a:t>
            </a:r>
            <a:endParaRPr lang="en-GB" b="1" u="sng" dirty="0" smtClean="0"/>
          </a:p>
          <a:p>
            <a:pPr lvl="1"/>
            <a:r>
              <a:rPr lang="en-GB" b="1" u="sng" dirty="0" smtClean="0"/>
              <a:t>Comparative</a:t>
            </a:r>
            <a:r>
              <a:rPr lang="en-GB" b="1" dirty="0" smtClean="0"/>
              <a:t> </a:t>
            </a:r>
            <a:r>
              <a:rPr lang="en-GB" dirty="0" smtClean="0"/>
              <a:t>– the form of an adjective that designates comparison between two things e.g. </a:t>
            </a:r>
            <a:r>
              <a:rPr lang="en-GB" i="1" dirty="0" smtClean="0"/>
              <a:t>bigg</a:t>
            </a:r>
            <a:r>
              <a:rPr lang="en-GB" b="1" i="1" dirty="0" smtClean="0"/>
              <a:t>er</a:t>
            </a:r>
            <a:r>
              <a:rPr lang="en-GB" i="1" dirty="0" smtClean="0"/>
              <a:t>, </a:t>
            </a:r>
            <a:r>
              <a:rPr lang="en-GB" b="1" i="1" dirty="0" smtClean="0"/>
              <a:t>more </a:t>
            </a:r>
            <a:r>
              <a:rPr lang="en-GB" i="1" dirty="0" smtClean="0"/>
              <a:t>interesting</a:t>
            </a:r>
            <a:endParaRPr lang="en-GB" b="1" i="1" dirty="0" smtClean="0"/>
          </a:p>
          <a:p>
            <a:pPr lvl="1"/>
            <a:r>
              <a:rPr lang="en-GB" b="1" u="sng" dirty="0" smtClean="0"/>
              <a:t>Superlative</a:t>
            </a:r>
            <a:r>
              <a:rPr lang="en-GB" b="1" dirty="0" smtClean="0"/>
              <a:t> </a:t>
            </a:r>
            <a:r>
              <a:rPr lang="en-GB" dirty="0" smtClean="0"/>
              <a:t>– expresses the highest level of the quality represented by an adjective e.g. </a:t>
            </a:r>
            <a:r>
              <a:rPr lang="en-GB" i="1" dirty="0" smtClean="0"/>
              <a:t>bigg</a:t>
            </a:r>
            <a:r>
              <a:rPr lang="en-GB" b="1" i="1" dirty="0" smtClean="0"/>
              <a:t>est</a:t>
            </a:r>
            <a:r>
              <a:rPr lang="en-GB" i="1" dirty="0" smtClean="0"/>
              <a:t>, </a:t>
            </a:r>
            <a:r>
              <a:rPr lang="en-GB" b="1" i="1" dirty="0" smtClean="0"/>
              <a:t>most </a:t>
            </a:r>
            <a:r>
              <a:rPr lang="en-GB" i="1" dirty="0" smtClean="0"/>
              <a:t>interesting</a:t>
            </a:r>
          </a:p>
          <a:p>
            <a:r>
              <a:rPr lang="en-GB" b="1" u="sng" dirty="0" smtClean="0"/>
              <a:t>Non-gradable</a:t>
            </a:r>
            <a:r>
              <a:rPr lang="en-GB" b="1" dirty="0" smtClean="0"/>
              <a:t> </a:t>
            </a:r>
            <a:r>
              <a:rPr lang="en-GB" dirty="0" smtClean="0"/>
              <a:t>– there are some adjectives that are not gradable e.g. </a:t>
            </a:r>
            <a:r>
              <a:rPr lang="en-GB" b="1" i="1" dirty="0" smtClean="0"/>
              <a:t>pregnant. </a:t>
            </a:r>
            <a:r>
              <a:rPr lang="en-GB" dirty="0" smtClean="0"/>
              <a:t>You can’t be </a:t>
            </a:r>
            <a:r>
              <a:rPr lang="en-GB" b="1" i="1" dirty="0" smtClean="0"/>
              <a:t>more </a:t>
            </a:r>
            <a:r>
              <a:rPr lang="en-GB" dirty="0" smtClean="0"/>
              <a:t>pregnant or </a:t>
            </a:r>
            <a:r>
              <a:rPr lang="en-GB" b="1" i="1" dirty="0" smtClean="0"/>
              <a:t>most </a:t>
            </a:r>
            <a:r>
              <a:rPr lang="en-GB" dirty="0" smtClean="0"/>
              <a:t>pregnant</a:t>
            </a:r>
            <a:r>
              <a:rPr lang="en-GB" i="1" dirty="0" smtClean="0"/>
              <a:t> – </a:t>
            </a:r>
            <a:r>
              <a:rPr lang="en-GB" dirty="0" smtClean="0"/>
              <a:t>you are just pregnant.</a:t>
            </a:r>
            <a:endParaRPr lang="en-GB"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Noun Phrase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 group of words with a noun at the centre of it e.g. </a:t>
            </a:r>
            <a:r>
              <a:rPr lang="en-GB" dirty="0" smtClean="0">
                <a:solidFill>
                  <a:schemeClr val="bg1"/>
                </a:solidFill>
              </a:rPr>
              <a:t>A magnificent double-fronted Victorian detached family</a:t>
            </a:r>
            <a:r>
              <a:rPr lang="en-GB" dirty="0" smtClean="0">
                <a:solidFill>
                  <a:srgbClr val="FF0000"/>
                </a:solidFill>
              </a:rPr>
              <a:t> </a:t>
            </a:r>
            <a:r>
              <a:rPr lang="en-GB" b="1" dirty="0" smtClean="0"/>
              <a:t>house</a:t>
            </a:r>
            <a:r>
              <a:rPr lang="en-GB" dirty="0" smtClean="0"/>
              <a:t> </a:t>
            </a:r>
            <a:r>
              <a:rPr lang="en-GB" dirty="0" smtClean="0">
                <a:solidFill>
                  <a:srgbClr val="0070C0"/>
                </a:solidFill>
              </a:rPr>
              <a:t>enjoying views across the ‘Wetlands’</a:t>
            </a:r>
          </a:p>
          <a:p>
            <a:r>
              <a:rPr lang="en-GB" b="1" u="sng" dirty="0" smtClean="0"/>
              <a:t>Head noun</a:t>
            </a:r>
            <a:r>
              <a:rPr lang="en-GB" dirty="0" smtClean="0"/>
              <a:t> – the main noun at the centre of a noun phrase</a:t>
            </a:r>
          </a:p>
          <a:p>
            <a:r>
              <a:rPr lang="en-GB" b="1" u="sng" dirty="0" smtClean="0"/>
              <a:t>Modifier</a:t>
            </a:r>
            <a:r>
              <a:rPr lang="en-GB" dirty="0" smtClean="0"/>
              <a:t> – any words that describes a noun (adjective/adverb/noun)</a:t>
            </a:r>
          </a:p>
          <a:p>
            <a:r>
              <a:rPr lang="en-GB" b="1" u="sng" dirty="0" smtClean="0"/>
              <a:t>Pre-modified</a:t>
            </a:r>
            <a:r>
              <a:rPr lang="en-GB" dirty="0" smtClean="0"/>
              <a:t> – modification that comes before the head noun (or before a phrase or clause)</a:t>
            </a:r>
          </a:p>
          <a:p>
            <a:r>
              <a:rPr lang="en-GB" b="1" u="sng" dirty="0" smtClean="0"/>
              <a:t>Post-modified</a:t>
            </a:r>
            <a:r>
              <a:rPr lang="en-GB" dirty="0" smtClean="0"/>
              <a:t> – modification that comes after the head noun (or after a phrase or clause)</a:t>
            </a:r>
            <a:endParaRPr lang="en-GB" b="1"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Verbs</a:t>
            </a:r>
            <a:endParaRPr lang="en-GB" dirty="0"/>
          </a:p>
        </p:txBody>
      </p:sp>
      <p:sp>
        <p:nvSpPr>
          <p:cNvPr id="3" name="Content Placeholder 2"/>
          <p:cNvSpPr>
            <a:spLocks noGrp="1"/>
          </p:cNvSpPr>
          <p:nvPr>
            <p:ph idx="1"/>
          </p:nvPr>
        </p:nvSpPr>
        <p:spPr/>
        <p:txBody>
          <a:bodyPr>
            <a:normAutofit fontScale="92500" lnSpcReduction="20000"/>
          </a:bodyPr>
          <a:lstStyle/>
          <a:p>
            <a:r>
              <a:rPr lang="en-GB" b="1" u="sng" dirty="0" smtClean="0"/>
              <a:t>Auxiliary</a:t>
            </a:r>
            <a:r>
              <a:rPr lang="en-GB" dirty="0" smtClean="0"/>
              <a:t> – assists the main verb:</a:t>
            </a:r>
          </a:p>
          <a:p>
            <a:pPr lvl="1"/>
            <a:r>
              <a:rPr lang="en-GB" b="1" u="sng" dirty="0" smtClean="0"/>
              <a:t>Modal auxiliary</a:t>
            </a:r>
            <a:r>
              <a:rPr lang="en-GB" dirty="0" smtClean="0"/>
              <a:t> – expresses degrees of possibility, probability, necessity or obligation e.g. </a:t>
            </a:r>
            <a:r>
              <a:rPr lang="en-GB" i="1" dirty="0" smtClean="0"/>
              <a:t>can/might/will</a:t>
            </a:r>
            <a:endParaRPr lang="en-GB" b="1" i="1" u="sng" dirty="0" smtClean="0"/>
          </a:p>
          <a:p>
            <a:pPr lvl="1"/>
            <a:r>
              <a:rPr lang="en-GB" b="1" u="sng" dirty="0" smtClean="0"/>
              <a:t>Primary auxiliary</a:t>
            </a:r>
            <a:r>
              <a:rPr lang="en-GB" dirty="0" smtClean="0"/>
              <a:t> – denotes change of tense e.g. </a:t>
            </a:r>
            <a:r>
              <a:rPr lang="en-GB" i="1" dirty="0" smtClean="0"/>
              <a:t>had</a:t>
            </a:r>
            <a:endParaRPr lang="en-GB" b="1" u="sng" dirty="0" smtClean="0"/>
          </a:p>
          <a:p>
            <a:r>
              <a:rPr lang="en-GB" b="1" u="sng" dirty="0" smtClean="0"/>
              <a:t>Copular</a:t>
            </a:r>
            <a:r>
              <a:rPr lang="en-GB" dirty="0" smtClean="0"/>
              <a:t> – a verb that takes a complement (usually a form of the verb ‘to be’ used with an adjective for description) e.g. </a:t>
            </a:r>
            <a:r>
              <a:rPr lang="en-GB" i="1" dirty="0" smtClean="0"/>
              <a:t>Our insects </a:t>
            </a:r>
            <a:r>
              <a:rPr lang="en-GB" b="1" i="1" dirty="0" smtClean="0"/>
              <a:t>are</a:t>
            </a:r>
            <a:r>
              <a:rPr lang="en-GB" i="1" dirty="0" smtClean="0"/>
              <a:t> important</a:t>
            </a:r>
            <a:endParaRPr lang="en-GB" b="1" i="1" u="sng" dirty="0" smtClean="0"/>
          </a:p>
          <a:p>
            <a:r>
              <a:rPr lang="en-GB" b="1" u="sng" dirty="0" smtClean="0"/>
              <a:t>Primary</a:t>
            </a:r>
            <a:r>
              <a:rPr lang="en-GB" dirty="0" smtClean="0"/>
              <a:t> – </a:t>
            </a:r>
            <a:r>
              <a:rPr lang="en-GB" b="1" dirty="0" smtClean="0"/>
              <a:t>be</a:t>
            </a:r>
            <a:r>
              <a:rPr lang="en-GB" dirty="0" smtClean="0"/>
              <a:t> (am, are, is, was, were), </a:t>
            </a:r>
            <a:r>
              <a:rPr lang="en-GB" b="1" dirty="0" smtClean="0"/>
              <a:t>have</a:t>
            </a:r>
            <a:r>
              <a:rPr lang="en-GB" dirty="0" smtClean="0"/>
              <a:t> (have/had), </a:t>
            </a:r>
            <a:r>
              <a:rPr lang="en-GB" b="1" dirty="0" smtClean="0"/>
              <a:t>do</a:t>
            </a:r>
            <a:r>
              <a:rPr lang="en-GB" dirty="0" smtClean="0"/>
              <a:t> (do, does, did)</a:t>
            </a:r>
            <a:endParaRPr lang="en-GB"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Verb Types</a:t>
            </a:r>
            <a:endParaRPr lang="en-GB" dirty="0"/>
          </a:p>
        </p:txBody>
      </p:sp>
      <p:sp>
        <p:nvSpPr>
          <p:cNvPr id="3" name="Content Placeholder 2"/>
          <p:cNvSpPr>
            <a:spLocks noGrp="1"/>
          </p:cNvSpPr>
          <p:nvPr>
            <p:ph idx="1"/>
          </p:nvPr>
        </p:nvSpPr>
        <p:spPr/>
        <p:txBody>
          <a:bodyPr>
            <a:normAutofit fontScale="62500" lnSpcReduction="20000"/>
          </a:bodyPr>
          <a:lstStyle/>
          <a:p>
            <a:r>
              <a:rPr lang="en-GB" b="1" u="sng" dirty="0" smtClean="0"/>
              <a:t>Irregular</a:t>
            </a:r>
            <a:r>
              <a:rPr lang="en-GB" dirty="0" smtClean="0"/>
              <a:t> – change their form when changing from present to past tense e.g. </a:t>
            </a:r>
            <a:r>
              <a:rPr lang="en-GB" i="1" dirty="0" smtClean="0"/>
              <a:t>swim &gt; swam</a:t>
            </a:r>
          </a:p>
          <a:p>
            <a:r>
              <a:rPr lang="en-GB" b="1" u="sng" dirty="0" smtClean="0"/>
              <a:t>Regular</a:t>
            </a:r>
            <a:r>
              <a:rPr lang="en-GB" dirty="0" smtClean="0"/>
              <a:t> – take a regular ‘-</a:t>
            </a:r>
            <a:r>
              <a:rPr lang="en-GB" dirty="0" err="1" smtClean="0"/>
              <a:t>ed</a:t>
            </a:r>
            <a:r>
              <a:rPr lang="en-GB" dirty="0" smtClean="0"/>
              <a:t>’ </a:t>
            </a:r>
            <a:r>
              <a:rPr lang="en-GB" b="1" dirty="0" smtClean="0"/>
              <a:t>inflection </a:t>
            </a:r>
            <a:r>
              <a:rPr lang="en-GB" dirty="0" smtClean="0"/>
              <a:t>when changing from present to past tense e.g. </a:t>
            </a:r>
            <a:r>
              <a:rPr lang="en-GB" i="1" dirty="0" smtClean="0"/>
              <a:t>walk &gt; walked</a:t>
            </a:r>
            <a:r>
              <a:rPr lang="en-GB" dirty="0" smtClean="0"/>
              <a:t>. In some instances, verbs have double the final consonant of the base form e.g. </a:t>
            </a:r>
            <a:r>
              <a:rPr lang="en-GB" i="1" dirty="0" smtClean="0"/>
              <a:t>commit &gt; committed</a:t>
            </a:r>
          </a:p>
          <a:p>
            <a:pPr marL="0" indent="0">
              <a:buNone/>
            </a:pPr>
            <a:endParaRPr lang="en-GB" dirty="0" smtClean="0"/>
          </a:p>
          <a:p>
            <a:pPr marL="0" indent="0">
              <a:buNone/>
            </a:pPr>
            <a:r>
              <a:rPr lang="en-GB" b="1" u="sng" dirty="0" smtClean="0"/>
              <a:t>Inflection</a:t>
            </a:r>
            <a:r>
              <a:rPr lang="en-GB" b="1" dirty="0" smtClean="0"/>
              <a:t> </a:t>
            </a:r>
            <a:r>
              <a:rPr lang="en-GB" dirty="0" smtClean="0"/>
              <a:t>is when you add an ending to a verb e.g. </a:t>
            </a:r>
            <a:r>
              <a:rPr lang="en-GB" i="1" dirty="0" smtClean="0"/>
              <a:t>–</a:t>
            </a:r>
            <a:r>
              <a:rPr lang="en-GB" i="1" dirty="0" err="1" smtClean="0"/>
              <a:t>ed</a:t>
            </a:r>
            <a:r>
              <a:rPr lang="en-GB" i="1" dirty="0" smtClean="0"/>
              <a:t>/-ing </a:t>
            </a:r>
            <a:r>
              <a:rPr lang="en-GB" dirty="0" smtClean="0"/>
              <a:t>to change tense or number.</a:t>
            </a:r>
          </a:p>
          <a:p>
            <a:pPr marL="0" indent="0">
              <a:buNone/>
            </a:pPr>
            <a:r>
              <a:rPr lang="en-GB" b="1" u="sng" dirty="0" smtClean="0"/>
              <a:t>Present participle</a:t>
            </a:r>
            <a:r>
              <a:rPr lang="en-GB" b="1" dirty="0" smtClean="0"/>
              <a:t> </a:t>
            </a:r>
            <a:r>
              <a:rPr lang="en-GB" dirty="0" smtClean="0"/>
              <a:t>- a verb ending in </a:t>
            </a:r>
            <a:r>
              <a:rPr lang="en-GB" i="1" dirty="0" smtClean="0"/>
              <a:t>–ing </a:t>
            </a:r>
            <a:r>
              <a:rPr lang="en-GB" dirty="0" smtClean="0"/>
              <a:t>e.g. </a:t>
            </a:r>
            <a:r>
              <a:rPr lang="en-GB" i="1" dirty="0" smtClean="0"/>
              <a:t>playing</a:t>
            </a:r>
          </a:p>
          <a:p>
            <a:pPr marL="0" indent="0">
              <a:buNone/>
            </a:pPr>
            <a:r>
              <a:rPr lang="en-GB" b="1" u="sng" dirty="0" smtClean="0"/>
              <a:t>Past participle</a:t>
            </a:r>
            <a:r>
              <a:rPr lang="en-GB" b="1" dirty="0" smtClean="0"/>
              <a:t> </a:t>
            </a:r>
            <a:r>
              <a:rPr lang="en-GB" dirty="0" smtClean="0"/>
              <a:t>- </a:t>
            </a:r>
            <a:r>
              <a:rPr lang="en-GB" i="1" dirty="0" smtClean="0"/>
              <a:t> </a:t>
            </a:r>
            <a:r>
              <a:rPr lang="en-GB" dirty="0" smtClean="0"/>
              <a:t>a verb ending in </a:t>
            </a:r>
            <a:r>
              <a:rPr lang="en-GB" i="1" dirty="0" smtClean="0"/>
              <a:t>–</a:t>
            </a:r>
            <a:r>
              <a:rPr lang="en-GB" i="1" dirty="0" err="1" smtClean="0"/>
              <a:t>ed</a:t>
            </a:r>
            <a:r>
              <a:rPr lang="en-GB" i="1" dirty="0" smtClean="0"/>
              <a:t> </a:t>
            </a:r>
            <a:r>
              <a:rPr lang="en-GB" dirty="0" smtClean="0"/>
              <a:t>e.g. </a:t>
            </a:r>
            <a:r>
              <a:rPr lang="en-GB" i="1" dirty="0" smtClean="0"/>
              <a:t>played</a:t>
            </a:r>
          </a:p>
          <a:p>
            <a:pPr marL="0" indent="0">
              <a:buNone/>
            </a:pPr>
            <a:r>
              <a:rPr lang="en-GB" b="1" u="sng" dirty="0" smtClean="0"/>
              <a:t>Infinitive</a:t>
            </a:r>
            <a:r>
              <a:rPr lang="en-GB" b="1" dirty="0" smtClean="0"/>
              <a:t> </a:t>
            </a:r>
            <a:r>
              <a:rPr lang="en-GB" dirty="0" smtClean="0"/>
              <a:t>- </a:t>
            </a:r>
            <a:r>
              <a:rPr lang="en-GB" i="1" dirty="0" smtClean="0"/>
              <a:t> </a:t>
            </a:r>
            <a:r>
              <a:rPr lang="en-GB" dirty="0" smtClean="0"/>
              <a:t>a verb with </a:t>
            </a:r>
            <a:r>
              <a:rPr lang="en-GB" i="1" dirty="0" smtClean="0"/>
              <a:t>to- </a:t>
            </a:r>
            <a:r>
              <a:rPr lang="en-GB" dirty="0" smtClean="0"/>
              <a:t>positioned before it e.g. </a:t>
            </a:r>
            <a:r>
              <a:rPr lang="en-GB" i="1" dirty="0" smtClean="0"/>
              <a:t>to play</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Verb Categories</a:t>
            </a:r>
            <a:endParaRPr lang="en-GB" dirty="0"/>
          </a:p>
        </p:txBody>
      </p:sp>
      <p:sp>
        <p:nvSpPr>
          <p:cNvPr id="3" name="Content Placeholder 2"/>
          <p:cNvSpPr>
            <a:spLocks noGrp="1"/>
          </p:cNvSpPr>
          <p:nvPr>
            <p:ph idx="1"/>
          </p:nvPr>
        </p:nvSpPr>
        <p:spPr>
          <a:xfrm>
            <a:off x="856060" y="2249486"/>
            <a:ext cx="7429499" cy="3915817"/>
          </a:xfrm>
        </p:spPr>
        <p:txBody>
          <a:bodyPr>
            <a:normAutofit fontScale="62500" lnSpcReduction="20000"/>
          </a:bodyPr>
          <a:lstStyle/>
          <a:p>
            <a:r>
              <a:rPr lang="en-GB" b="1" u="sng" dirty="0" smtClean="0"/>
              <a:t>Dynamic</a:t>
            </a:r>
            <a:r>
              <a:rPr lang="en-GB" dirty="0" smtClean="0"/>
              <a:t> – processes where there is a change in state over time e.g. </a:t>
            </a:r>
            <a:r>
              <a:rPr lang="en-GB" i="1" dirty="0" smtClean="0"/>
              <a:t>paint, remove, eat</a:t>
            </a:r>
          </a:p>
          <a:p>
            <a:r>
              <a:rPr lang="en-GB" b="1" u="sng" dirty="0" smtClean="0"/>
              <a:t>Intransitive</a:t>
            </a:r>
            <a:r>
              <a:rPr lang="en-GB" dirty="0" smtClean="0"/>
              <a:t> – a verb process that has no object e.g. </a:t>
            </a:r>
            <a:r>
              <a:rPr lang="en-GB" i="1" dirty="0" smtClean="0"/>
              <a:t>yawned, slept</a:t>
            </a:r>
          </a:p>
          <a:p>
            <a:r>
              <a:rPr lang="en-GB" b="1" u="sng" dirty="0" smtClean="0"/>
              <a:t>Transitive</a:t>
            </a:r>
            <a:r>
              <a:rPr lang="en-GB" dirty="0" smtClean="0"/>
              <a:t> – a verb process that has an object (most verbs)</a:t>
            </a:r>
          </a:p>
          <a:p>
            <a:r>
              <a:rPr lang="en-GB" b="1" u="sng" dirty="0" smtClean="0"/>
              <a:t>Non-finite</a:t>
            </a:r>
            <a:r>
              <a:rPr lang="en-GB" dirty="0" smtClean="0"/>
              <a:t> – a verb that has not been inflected e.g. </a:t>
            </a:r>
            <a:r>
              <a:rPr lang="en-GB" i="1" dirty="0" smtClean="0"/>
              <a:t>to play (infinitive), watching (present participle) </a:t>
            </a:r>
          </a:p>
          <a:p>
            <a:r>
              <a:rPr lang="en-GB" b="1" u="sng" dirty="0" smtClean="0"/>
              <a:t>Finite</a:t>
            </a:r>
            <a:r>
              <a:rPr lang="en-GB" dirty="0" smtClean="0"/>
              <a:t> – a verb that has been inflected (most verbs)</a:t>
            </a:r>
            <a:endParaRPr lang="en-GB" b="1" u="sng" dirty="0" smtClean="0"/>
          </a:p>
          <a:p>
            <a:r>
              <a:rPr lang="en-GB" b="1" u="sng" dirty="0" smtClean="0"/>
              <a:t>Material</a:t>
            </a:r>
            <a:r>
              <a:rPr lang="en-GB" dirty="0" smtClean="0"/>
              <a:t> – describes actions or events e.g. </a:t>
            </a:r>
            <a:r>
              <a:rPr lang="en-GB" i="1" dirty="0" smtClean="0"/>
              <a:t>hit, run, play</a:t>
            </a:r>
          </a:p>
          <a:p>
            <a:r>
              <a:rPr lang="en-GB" b="1" u="sng" dirty="0" smtClean="0"/>
              <a:t>Mental</a:t>
            </a:r>
            <a:r>
              <a:rPr lang="en-GB" dirty="0" smtClean="0"/>
              <a:t> – describes perception, thought or speech e.g. </a:t>
            </a:r>
            <a:r>
              <a:rPr lang="en-GB" i="1" dirty="0" smtClean="0"/>
              <a:t>think, believe, speak</a:t>
            </a:r>
          </a:p>
          <a:p>
            <a:r>
              <a:rPr lang="en-GB" b="1" u="sng" dirty="0" smtClean="0"/>
              <a:t>Relational</a:t>
            </a:r>
            <a:r>
              <a:rPr lang="en-GB" dirty="0" smtClean="0"/>
              <a:t> – describes states of being or are used to identify e.g. </a:t>
            </a:r>
            <a:r>
              <a:rPr lang="en-GB" i="1" dirty="0" smtClean="0"/>
              <a:t>be, appear, seem</a:t>
            </a:r>
          </a:p>
          <a:p>
            <a:r>
              <a:rPr lang="en-GB" b="1" u="sng" dirty="0" err="1" smtClean="0"/>
              <a:t>Stative</a:t>
            </a:r>
            <a:r>
              <a:rPr lang="en-GB" dirty="0" smtClean="0"/>
              <a:t> – processes where the situation remains constant e.g. </a:t>
            </a:r>
            <a:r>
              <a:rPr lang="en-GB" i="1" dirty="0" smtClean="0"/>
              <a:t>love, hold, believe</a:t>
            </a:r>
            <a:endParaRPr lang="en-GB" b="1" i="1" u="sng" dirty="0"/>
          </a:p>
        </p:txBody>
      </p:sp>
    </p:spTree>
    <p:extLst>
      <p:ext uri="{BB962C8B-B14F-4D97-AF65-F5344CB8AC3E}">
        <p14:creationId xmlns:p14="http://schemas.microsoft.com/office/powerpoint/2010/main" val="210506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Verb Phrase</a:t>
            </a:r>
            <a:endParaRPr lang="en-GB" dirty="0"/>
          </a:p>
        </p:txBody>
      </p:sp>
      <p:sp>
        <p:nvSpPr>
          <p:cNvPr id="3" name="Content Placeholder 2"/>
          <p:cNvSpPr>
            <a:spLocks noGrp="1"/>
          </p:cNvSpPr>
          <p:nvPr>
            <p:ph idx="1"/>
          </p:nvPr>
        </p:nvSpPr>
        <p:spPr/>
        <p:txBody>
          <a:bodyPr/>
          <a:lstStyle/>
          <a:p>
            <a:r>
              <a:rPr lang="en-GB" dirty="0" smtClean="0"/>
              <a:t>This is where </a:t>
            </a:r>
            <a:r>
              <a:rPr lang="en-GB" b="1" dirty="0" smtClean="0"/>
              <a:t>auxiliary verbs </a:t>
            </a:r>
            <a:r>
              <a:rPr lang="en-GB" dirty="0" smtClean="0"/>
              <a:t>are combined with </a:t>
            </a:r>
            <a:r>
              <a:rPr lang="en-GB" b="1" dirty="0" smtClean="0"/>
              <a:t>main verbs</a:t>
            </a:r>
            <a:r>
              <a:rPr lang="en-GB" dirty="0" smtClean="0"/>
              <a:t> e.g. He </a:t>
            </a:r>
            <a:r>
              <a:rPr lang="en-GB" b="1" dirty="0" smtClean="0"/>
              <a:t>was running </a:t>
            </a:r>
            <a:r>
              <a:rPr lang="en-GB" dirty="0" smtClean="0"/>
              <a:t>for President.</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6. Adverbs</a:t>
            </a:r>
            <a:endParaRPr lang="en-GB" dirty="0"/>
          </a:p>
        </p:txBody>
      </p:sp>
      <p:sp>
        <p:nvSpPr>
          <p:cNvPr id="3" name="Content Placeholder 2"/>
          <p:cNvSpPr>
            <a:spLocks noGrp="1"/>
          </p:cNvSpPr>
          <p:nvPr>
            <p:ph idx="1"/>
          </p:nvPr>
        </p:nvSpPr>
        <p:spPr/>
        <p:txBody>
          <a:bodyPr>
            <a:normAutofit fontScale="77500" lnSpcReduction="20000"/>
          </a:bodyPr>
          <a:lstStyle/>
          <a:p>
            <a:r>
              <a:rPr lang="en-GB" b="1" u="sng" dirty="0" smtClean="0"/>
              <a:t>Manner</a:t>
            </a:r>
            <a:r>
              <a:rPr lang="en-GB" dirty="0" smtClean="0"/>
              <a:t> – describes </a:t>
            </a:r>
            <a:r>
              <a:rPr lang="en-GB" b="1" dirty="0" smtClean="0"/>
              <a:t>how</a:t>
            </a:r>
            <a:r>
              <a:rPr lang="en-GB" dirty="0" smtClean="0"/>
              <a:t> something happened e.g. </a:t>
            </a:r>
            <a:r>
              <a:rPr lang="en-GB" i="1" dirty="0" smtClean="0"/>
              <a:t>She ate the cheese </a:t>
            </a:r>
            <a:r>
              <a:rPr lang="en-GB" b="1" i="1" dirty="0" smtClean="0"/>
              <a:t>greedily.</a:t>
            </a:r>
            <a:r>
              <a:rPr lang="en-GB" i="1" dirty="0" smtClean="0"/>
              <a:t> </a:t>
            </a:r>
          </a:p>
          <a:p>
            <a:r>
              <a:rPr lang="en-GB" b="1" u="sng" dirty="0" smtClean="0"/>
              <a:t>Time</a:t>
            </a:r>
            <a:r>
              <a:rPr lang="en-GB" dirty="0" smtClean="0"/>
              <a:t> – describes </a:t>
            </a:r>
            <a:r>
              <a:rPr lang="en-GB" b="1" dirty="0" smtClean="0"/>
              <a:t>when </a:t>
            </a:r>
            <a:r>
              <a:rPr lang="en-GB" dirty="0" smtClean="0"/>
              <a:t>something happened e.g. </a:t>
            </a:r>
            <a:r>
              <a:rPr lang="en-GB" i="1" dirty="0" smtClean="0"/>
              <a:t>She bought the cheese </a:t>
            </a:r>
            <a:r>
              <a:rPr lang="en-GB" b="1" i="1" dirty="0" smtClean="0"/>
              <a:t>yesterday.</a:t>
            </a:r>
          </a:p>
          <a:p>
            <a:r>
              <a:rPr lang="en-GB" b="1" u="sng" dirty="0" smtClean="0"/>
              <a:t>Place</a:t>
            </a:r>
            <a:r>
              <a:rPr lang="en-GB" dirty="0" smtClean="0"/>
              <a:t> – describes </a:t>
            </a:r>
            <a:r>
              <a:rPr lang="en-GB" b="1" dirty="0" smtClean="0"/>
              <a:t>where </a:t>
            </a:r>
            <a:r>
              <a:rPr lang="en-GB" dirty="0" smtClean="0"/>
              <a:t>something happened e.g. </a:t>
            </a:r>
            <a:r>
              <a:rPr lang="en-GB" i="1" dirty="0" smtClean="0"/>
              <a:t>Put the cheese </a:t>
            </a:r>
            <a:r>
              <a:rPr lang="en-GB" b="1" i="1" dirty="0" smtClean="0"/>
              <a:t>there.</a:t>
            </a:r>
          </a:p>
          <a:p>
            <a:r>
              <a:rPr lang="en-GB" b="1" u="sng" dirty="0" smtClean="0"/>
              <a:t>Frequency</a:t>
            </a:r>
            <a:r>
              <a:rPr lang="en-GB" dirty="0"/>
              <a:t> </a:t>
            </a:r>
            <a:r>
              <a:rPr lang="en-GB" dirty="0" smtClean="0"/>
              <a:t>– describes </a:t>
            </a:r>
            <a:r>
              <a:rPr lang="en-GB" b="1" dirty="0" smtClean="0"/>
              <a:t>how often </a:t>
            </a:r>
            <a:r>
              <a:rPr lang="en-GB" dirty="0" smtClean="0"/>
              <a:t>something happened e.g. </a:t>
            </a:r>
            <a:r>
              <a:rPr lang="en-GB" i="1" dirty="0" smtClean="0"/>
              <a:t>She </a:t>
            </a:r>
            <a:r>
              <a:rPr lang="en-GB" b="1" i="1" dirty="0" smtClean="0"/>
              <a:t>regularly </a:t>
            </a:r>
            <a:r>
              <a:rPr lang="en-GB" i="1" dirty="0" smtClean="0"/>
              <a:t>buys cheese.</a:t>
            </a:r>
          </a:p>
          <a:p>
            <a:r>
              <a:rPr lang="en-GB" b="1" u="sng" dirty="0" smtClean="0"/>
              <a:t>Degree</a:t>
            </a:r>
            <a:r>
              <a:rPr lang="en-GB" dirty="0" smtClean="0"/>
              <a:t> – describes </a:t>
            </a:r>
            <a:r>
              <a:rPr lang="en-GB" b="1" dirty="0" smtClean="0"/>
              <a:t>how much </a:t>
            </a:r>
            <a:r>
              <a:rPr lang="en-GB" dirty="0" smtClean="0"/>
              <a:t>(the quantity) of something e.g. </a:t>
            </a:r>
            <a:r>
              <a:rPr lang="en-GB" i="1" dirty="0" smtClean="0"/>
              <a:t>She </a:t>
            </a:r>
            <a:r>
              <a:rPr lang="en-GB" b="1" i="1" dirty="0" smtClean="0"/>
              <a:t>really </a:t>
            </a:r>
            <a:r>
              <a:rPr lang="en-GB" i="1" dirty="0" smtClean="0"/>
              <a:t>likes cheese.</a:t>
            </a:r>
            <a:endParaRPr lang="en-GB" b="1" u="sng" dirty="0"/>
          </a:p>
        </p:txBody>
      </p:sp>
    </p:spTree>
    <p:extLst>
      <p:ext uri="{BB962C8B-B14F-4D97-AF65-F5344CB8AC3E}">
        <p14:creationId xmlns:p14="http://schemas.microsoft.com/office/powerpoint/2010/main" val="403294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44624"/>
            <a:ext cx="5372124" cy="1478570"/>
          </a:xfrm>
        </p:spPr>
        <p:txBody>
          <a:bodyPr/>
          <a:lstStyle/>
          <a:p>
            <a:r>
              <a:rPr lang="en-GB" dirty="0" smtClean="0"/>
              <a:t>Hierarchy of Grammar</a:t>
            </a:r>
            <a:endParaRPr lang="en-GB" dirty="0"/>
          </a:p>
        </p:txBody>
      </p:sp>
      <p:pic>
        <p:nvPicPr>
          <p:cNvPr id="4" name="Picture 3"/>
          <p:cNvPicPr>
            <a:picLocks noChangeAspect="1"/>
          </p:cNvPicPr>
          <p:nvPr/>
        </p:nvPicPr>
        <p:blipFill>
          <a:blip r:embed="rId2" cstate="print"/>
          <a:stretch>
            <a:fillRect/>
          </a:stretch>
        </p:blipFill>
        <p:spPr>
          <a:xfrm>
            <a:off x="2843808" y="1412776"/>
            <a:ext cx="3197113" cy="4918636"/>
          </a:xfrm>
          <a:prstGeom prst="rect">
            <a:avLst/>
          </a:prstGeom>
        </p:spPr>
      </p:pic>
    </p:spTree>
    <p:extLst>
      <p:ext uri="{BB962C8B-B14F-4D97-AF65-F5344CB8AC3E}">
        <p14:creationId xmlns:p14="http://schemas.microsoft.com/office/powerpoint/2010/main" val="30511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7. Prepositions</a:t>
            </a:r>
            <a:endParaRPr lang="en-GB" dirty="0"/>
          </a:p>
        </p:txBody>
      </p:sp>
      <p:sp>
        <p:nvSpPr>
          <p:cNvPr id="3" name="Content Placeholder 2"/>
          <p:cNvSpPr>
            <a:spLocks noGrp="1"/>
          </p:cNvSpPr>
          <p:nvPr>
            <p:ph idx="1"/>
          </p:nvPr>
        </p:nvSpPr>
        <p:spPr/>
        <p:txBody>
          <a:bodyPr/>
          <a:lstStyle/>
          <a:p>
            <a:r>
              <a:rPr lang="en-GB" dirty="0" smtClean="0"/>
              <a:t>A word which shows how elements in a sentence or clause relate to each other in time or space e.g. </a:t>
            </a:r>
            <a:r>
              <a:rPr lang="en-GB" b="1" dirty="0" smtClean="0"/>
              <a:t>in, on, under</a:t>
            </a:r>
            <a:endParaRPr lang="en-GB" dirty="0"/>
          </a:p>
        </p:txBody>
      </p:sp>
    </p:spTree>
    <p:extLst>
      <p:ext uri="{BB962C8B-B14F-4D97-AF65-F5344CB8AC3E}">
        <p14:creationId xmlns:p14="http://schemas.microsoft.com/office/powerpoint/2010/main" val="412957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 Conjunctions</a:t>
            </a:r>
            <a:endParaRPr lang="en-GB" dirty="0"/>
          </a:p>
        </p:txBody>
      </p:sp>
      <p:sp>
        <p:nvSpPr>
          <p:cNvPr id="3" name="Content Placeholder 2"/>
          <p:cNvSpPr>
            <a:spLocks noGrp="1"/>
          </p:cNvSpPr>
          <p:nvPr>
            <p:ph idx="1"/>
          </p:nvPr>
        </p:nvSpPr>
        <p:spPr/>
        <p:txBody>
          <a:bodyPr/>
          <a:lstStyle/>
          <a:p>
            <a:r>
              <a:rPr lang="en-GB" b="1" u="sng" dirty="0" smtClean="0"/>
              <a:t>Coordinating conjunctions</a:t>
            </a:r>
            <a:r>
              <a:rPr lang="en-GB" b="1" dirty="0" smtClean="0"/>
              <a:t> </a:t>
            </a:r>
            <a:r>
              <a:rPr lang="en-GB" dirty="0" smtClean="0"/>
              <a:t>– these signal the start of a coordinate clause (a main clause joined to another main clause) e.g. </a:t>
            </a:r>
            <a:r>
              <a:rPr lang="en-GB" i="1" dirty="0" smtClean="0"/>
              <a:t>He laughed like a drain </a:t>
            </a:r>
            <a:r>
              <a:rPr lang="en-GB" b="1" i="1" dirty="0" smtClean="0"/>
              <a:t>and </a:t>
            </a:r>
            <a:r>
              <a:rPr lang="en-GB" i="1" dirty="0" smtClean="0"/>
              <a:t>fell over backwards.</a:t>
            </a:r>
          </a:p>
          <a:p>
            <a:r>
              <a:rPr lang="en-GB" b="1" u="sng" dirty="0" smtClean="0"/>
              <a:t>Subordinating conjunctions</a:t>
            </a:r>
            <a:r>
              <a:rPr lang="en-GB" dirty="0" smtClean="0"/>
              <a:t> – these signal the start of a subordinate clause e.g. </a:t>
            </a:r>
            <a:r>
              <a:rPr lang="en-GB" b="1" i="1" dirty="0" smtClean="0"/>
              <a:t>Because </a:t>
            </a:r>
            <a:r>
              <a:rPr lang="en-GB" i="1" dirty="0" smtClean="0"/>
              <a:t>I love you, I’ll buy you an ice cream.</a:t>
            </a:r>
            <a:endParaRPr lang="en-GB" b="1" i="1" u="sng" dirty="0" smtClean="0"/>
          </a:p>
        </p:txBody>
      </p:sp>
    </p:spTree>
    <p:extLst>
      <p:ext uri="{BB962C8B-B14F-4D97-AF65-F5344CB8AC3E}">
        <p14:creationId xmlns:p14="http://schemas.microsoft.com/office/powerpoint/2010/main" val="3570218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Clauses</a:t>
            </a:r>
            <a:endParaRPr lang="en-GB" dirty="0"/>
          </a:p>
        </p:txBody>
      </p:sp>
      <p:sp>
        <p:nvSpPr>
          <p:cNvPr id="3" name="Subtitle 2"/>
          <p:cNvSpPr>
            <a:spLocks noGrp="1"/>
          </p:cNvSpPr>
          <p:nvPr>
            <p:ph type="subTitle" idx="1"/>
          </p:nvPr>
        </p:nvSpPr>
        <p:spPr/>
        <p:txBody>
          <a:bodyPr/>
          <a:lstStyle/>
          <a:p>
            <a:r>
              <a:rPr lang="en-GB" dirty="0" smtClean="0"/>
              <a:t>Section 3</a:t>
            </a:r>
            <a:endParaRPr lang="en-GB" dirty="0"/>
          </a:p>
        </p:txBody>
      </p:sp>
    </p:spTree>
    <p:extLst>
      <p:ext uri="{BB962C8B-B14F-4D97-AF65-F5344CB8AC3E}">
        <p14:creationId xmlns:p14="http://schemas.microsoft.com/office/powerpoint/2010/main" val="4136754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Clause Types:</a:t>
            </a:r>
            <a:endParaRPr lang="en-GB" dirty="0"/>
          </a:p>
        </p:txBody>
      </p:sp>
      <p:sp>
        <p:nvSpPr>
          <p:cNvPr id="3" name="Content Placeholder 2"/>
          <p:cNvSpPr>
            <a:spLocks noGrp="1"/>
          </p:cNvSpPr>
          <p:nvPr>
            <p:ph idx="1"/>
          </p:nvPr>
        </p:nvSpPr>
        <p:spPr>
          <a:xfrm>
            <a:off x="856060" y="2249486"/>
            <a:ext cx="7429499" cy="3699793"/>
          </a:xfrm>
        </p:spPr>
        <p:txBody>
          <a:bodyPr>
            <a:normAutofit fontScale="62500" lnSpcReduction="20000"/>
          </a:bodyPr>
          <a:lstStyle/>
          <a:p>
            <a:r>
              <a:rPr lang="en-GB" b="1" u="sng" dirty="0" smtClean="0"/>
              <a:t>Main clause</a:t>
            </a:r>
            <a:r>
              <a:rPr lang="en-GB" dirty="0" smtClean="0"/>
              <a:t> – a clause that can stand on its own grammatically e.g. </a:t>
            </a:r>
            <a:r>
              <a:rPr lang="en-GB" i="1" dirty="0" smtClean="0"/>
              <a:t>Charlie unearthed some treasure</a:t>
            </a:r>
          </a:p>
          <a:p>
            <a:r>
              <a:rPr lang="en-GB" b="1" u="sng" dirty="0" smtClean="0"/>
              <a:t>Coordinate clause</a:t>
            </a:r>
            <a:r>
              <a:rPr lang="en-GB" dirty="0" smtClean="0"/>
              <a:t> – a clause beginning with a coordinating conjunction e.g. </a:t>
            </a:r>
            <a:r>
              <a:rPr lang="en-GB" b="1" i="1" dirty="0" smtClean="0"/>
              <a:t>and </a:t>
            </a:r>
            <a:r>
              <a:rPr lang="en-GB" i="1" dirty="0" smtClean="0"/>
              <a:t>jumped in the air</a:t>
            </a:r>
          </a:p>
          <a:p>
            <a:r>
              <a:rPr lang="en-GB" b="1" u="sng" dirty="0" smtClean="0"/>
              <a:t>Subordinate clause</a:t>
            </a:r>
            <a:r>
              <a:rPr lang="en-GB" dirty="0" smtClean="0"/>
              <a:t> – a clause that depends on the main clause to exist, doesn’t make sense on its own e.g. </a:t>
            </a:r>
            <a:r>
              <a:rPr lang="en-GB" i="1" dirty="0" smtClean="0"/>
              <a:t>while digging in the garden</a:t>
            </a:r>
          </a:p>
          <a:p>
            <a:r>
              <a:rPr lang="en-GB" b="1" u="sng" dirty="0" smtClean="0"/>
              <a:t>Non-finite subordinate clause</a:t>
            </a:r>
            <a:r>
              <a:rPr lang="en-GB" dirty="0" smtClean="0"/>
              <a:t> – a clause in which the verb is not ‘finished’ and the tense is therefore not shown. The infinitive ‘</a:t>
            </a:r>
            <a:r>
              <a:rPr lang="en-GB" i="1" dirty="0" smtClean="0"/>
              <a:t>to-’ </a:t>
            </a:r>
            <a:r>
              <a:rPr lang="en-GB" dirty="0" smtClean="0"/>
              <a:t>form or present participle is used e.g. </a:t>
            </a:r>
            <a:r>
              <a:rPr lang="en-GB" i="1" dirty="0" smtClean="0"/>
              <a:t>To buy some cheese / Running down the road</a:t>
            </a:r>
          </a:p>
          <a:p>
            <a:r>
              <a:rPr lang="en-GB" b="1" u="sng" dirty="0" smtClean="0"/>
              <a:t>Embedded clause</a:t>
            </a:r>
            <a:r>
              <a:rPr lang="en-GB" dirty="0" smtClean="0"/>
              <a:t> – a clause which provides additional information to the main clause contained within commas e.g. </a:t>
            </a:r>
            <a:r>
              <a:rPr lang="en-GB" i="1" dirty="0" smtClean="0"/>
              <a:t>Churchill, </a:t>
            </a:r>
            <a:r>
              <a:rPr lang="en-GB" b="1" i="1" dirty="0" smtClean="0"/>
              <a:t>who was Prime Minister during the Second World War</a:t>
            </a:r>
            <a:r>
              <a:rPr lang="en-GB" i="1" dirty="0" smtClean="0"/>
              <a:t>, enjoyed painting. </a:t>
            </a:r>
            <a:r>
              <a:rPr lang="en-GB" dirty="0" smtClean="0"/>
              <a:t>The technique of putting information within commas/brackets is called </a:t>
            </a:r>
            <a:r>
              <a:rPr lang="en-GB" b="1" dirty="0" smtClean="0"/>
              <a:t>parenthesis.</a:t>
            </a:r>
            <a:endParaRPr lang="en-GB" b="1"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Sentences:</a:t>
            </a:r>
            <a:endParaRPr lang="en-GB" dirty="0"/>
          </a:p>
        </p:txBody>
      </p:sp>
      <p:sp>
        <p:nvSpPr>
          <p:cNvPr id="3" name="Content Placeholder 2"/>
          <p:cNvSpPr>
            <a:spLocks noGrp="1"/>
          </p:cNvSpPr>
          <p:nvPr>
            <p:ph idx="1"/>
          </p:nvPr>
        </p:nvSpPr>
        <p:spPr/>
        <p:txBody>
          <a:bodyPr>
            <a:normAutofit lnSpcReduction="10000"/>
          </a:bodyPr>
          <a:lstStyle/>
          <a:p>
            <a:r>
              <a:rPr lang="en-GB" b="1" u="sng" dirty="0" smtClean="0"/>
              <a:t>Left-branching sentence</a:t>
            </a:r>
            <a:r>
              <a:rPr lang="en-GB" dirty="0" smtClean="0"/>
              <a:t> – a sentence containing the subordinate clause(s) before the main clause e.g. </a:t>
            </a:r>
            <a:r>
              <a:rPr lang="en-GB" i="1" dirty="0" smtClean="0"/>
              <a:t>While in the garden, Harry found a golden egg.</a:t>
            </a:r>
          </a:p>
          <a:p>
            <a:r>
              <a:rPr lang="en-GB" b="1" u="sng" dirty="0" smtClean="0"/>
              <a:t>Periodic sentence</a:t>
            </a:r>
            <a:r>
              <a:rPr lang="en-GB" dirty="0" smtClean="0"/>
              <a:t> – a complex sentence in which the main clause is saved until the end e.g. </a:t>
            </a:r>
            <a:r>
              <a:rPr lang="en-GB" i="1" dirty="0" smtClean="0"/>
              <a:t>The Prime Minister, who was usually late in the mornings, except on those occasions when she had been working all night, was already at her desk.</a:t>
            </a:r>
            <a:endParaRPr lang="en-GB" b="1" u="sn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Sentence Elements</a:t>
            </a:r>
            <a:endParaRPr lang="en-GB" dirty="0"/>
          </a:p>
        </p:txBody>
      </p:sp>
      <p:sp>
        <p:nvSpPr>
          <p:cNvPr id="3" name="Subtitle 2"/>
          <p:cNvSpPr>
            <a:spLocks noGrp="1"/>
          </p:cNvSpPr>
          <p:nvPr>
            <p:ph type="subTitle" idx="1"/>
          </p:nvPr>
        </p:nvSpPr>
        <p:spPr/>
        <p:txBody>
          <a:bodyPr/>
          <a:lstStyle/>
          <a:p>
            <a:r>
              <a:rPr lang="en-GB" dirty="0" smtClean="0"/>
              <a:t>Section 4</a:t>
            </a:r>
            <a:endParaRPr lang="en-GB" dirty="0"/>
          </a:p>
        </p:txBody>
      </p:sp>
    </p:spTree>
    <p:extLst>
      <p:ext uri="{BB962C8B-B14F-4D97-AF65-F5344CB8AC3E}">
        <p14:creationId xmlns:p14="http://schemas.microsoft.com/office/powerpoint/2010/main" val="976219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SVOCA</a:t>
            </a:r>
            <a:endParaRPr lang="en-GB" dirty="0"/>
          </a:p>
        </p:txBody>
      </p:sp>
      <p:sp>
        <p:nvSpPr>
          <p:cNvPr id="3" name="Content Placeholder 2"/>
          <p:cNvSpPr>
            <a:spLocks noGrp="1"/>
          </p:cNvSpPr>
          <p:nvPr>
            <p:ph idx="1"/>
          </p:nvPr>
        </p:nvSpPr>
        <p:spPr/>
        <p:txBody>
          <a:bodyPr>
            <a:normAutofit fontScale="85000" lnSpcReduction="10000"/>
          </a:bodyPr>
          <a:lstStyle/>
          <a:p>
            <a:r>
              <a:rPr lang="en-GB" b="1" u="sng" dirty="0" smtClean="0"/>
              <a:t>Subject</a:t>
            </a:r>
            <a:r>
              <a:rPr lang="en-GB" dirty="0" smtClean="0"/>
              <a:t> – this normally performs the action of the sentence or clause and can be a single word/phrase</a:t>
            </a:r>
            <a:endParaRPr lang="en-GB" b="1" u="sng" dirty="0" smtClean="0"/>
          </a:p>
          <a:p>
            <a:r>
              <a:rPr lang="en-GB" b="1" u="sng" dirty="0" smtClean="0"/>
              <a:t>Verb</a:t>
            </a:r>
            <a:r>
              <a:rPr lang="en-GB" dirty="0" smtClean="0"/>
              <a:t> – the action or state in the sentence or clause</a:t>
            </a:r>
            <a:endParaRPr lang="en-GB" b="1" u="sng" dirty="0" smtClean="0"/>
          </a:p>
          <a:p>
            <a:r>
              <a:rPr lang="en-GB" b="1" u="sng" dirty="0" smtClean="0"/>
              <a:t>Object</a:t>
            </a:r>
            <a:r>
              <a:rPr lang="en-GB" dirty="0" smtClean="0"/>
              <a:t> – this normally receives the action and comes after the verb</a:t>
            </a:r>
            <a:endParaRPr lang="en-GB" b="1" u="sng" dirty="0" smtClean="0"/>
          </a:p>
          <a:p>
            <a:r>
              <a:rPr lang="en-GB" b="1" u="sng" dirty="0" smtClean="0"/>
              <a:t>Complement</a:t>
            </a:r>
            <a:r>
              <a:rPr lang="en-GB" dirty="0" smtClean="0"/>
              <a:t> – a clause element that tells you more about the </a:t>
            </a:r>
            <a:r>
              <a:rPr lang="en-GB" b="1" dirty="0" smtClean="0"/>
              <a:t>subject </a:t>
            </a:r>
            <a:r>
              <a:rPr lang="en-GB" dirty="0" smtClean="0"/>
              <a:t>or </a:t>
            </a:r>
            <a:r>
              <a:rPr lang="en-GB" b="1" dirty="0" smtClean="0"/>
              <a:t>object</a:t>
            </a:r>
            <a:endParaRPr lang="en-GB" b="1" u="sng" dirty="0" smtClean="0"/>
          </a:p>
          <a:p>
            <a:r>
              <a:rPr lang="en-GB" b="1" u="sng" dirty="0" smtClean="0"/>
              <a:t>Adverbial</a:t>
            </a:r>
            <a:r>
              <a:rPr lang="en-GB" dirty="0" smtClean="0"/>
              <a:t> – part of a clause or sentence which identifies where, when, how – modifying the </a:t>
            </a:r>
            <a:r>
              <a:rPr lang="en-GB" b="1" dirty="0" smtClean="0"/>
              <a:t>verb</a:t>
            </a:r>
            <a:endParaRPr lang="en-GB" b="1" u="sng" dirty="0"/>
          </a:p>
        </p:txBody>
      </p:sp>
    </p:spTree>
    <p:extLst>
      <p:ext uri="{BB962C8B-B14F-4D97-AF65-F5344CB8AC3E}">
        <p14:creationId xmlns:p14="http://schemas.microsoft.com/office/powerpoint/2010/main" val="3702379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Direct Object vs. Indirect Object</a:t>
            </a:r>
            <a:endParaRPr lang="en-GB" dirty="0"/>
          </a:p>
        </p:txBody>
      </p:sp>
      <p:sp>
        <p:nvSpPr>
          <p:cNvPr id="3" name="Content Placeholder 2"/>
          <p:cNvSpPr>
            <a:spLocks noGrp="1"/>
          </p:cNvSpPr>
          <p:nvPr>
            <p:ph idx="1"/>
          </p:nvPr>
        </p:nvSpPr>
        <p:spPr/>
        <p:txBody>
          <a:bodyPr/>
          <a:lstStyle/>
          <a:p>
            <a:r>
              <a:rPr lang="en-GB" b="1" u="sng" dirty="0" smtClean="0"/>
              <a:t>Direct object</a:t>
            </a:r>
            <a:r>
              <a:rPr lang="en-GB" dirty="0" smtClean="0"/>
              <a:t> – the thing acted upon by the subject</a:t>
            </a:r>
          </a:p>
          <a:p>
            <a:r>
              <a:rPr lang="en-GB" b="1" u="sng" dirty="0" smtClean="0"/>
              <a:t>Indirect object</a:t>
            </a:r>
            <a:r>
              <a:rPr lang="en-GB" dirty="0" smtClean="0"/>
              <a:t> – the thing that receives the action</a:t>
            </a:r>
          </a:p>
          <a:p>
            <a:pPr marL="0" indent="0">
              <a:buNone/>
            </a:pPr>
            <a:r>
              <a:rPr lang="en-GB" b="1" dirty="0" smtClean="0"/>
              <a:t>Example:</a:t>
            </a:r>
            <a:endParaRPr lang="en-GB" b="1" dirty="0"/>
          </a:p>
          <a:p>
            <a:pPr marL="457200" indent="-457200">
              <a:buAutoNum type="arabicParenR"/>
            </a:pPr>
            <a:r>
              <a:rPr lang="en-GB" i="1" dirty="0" smtClean="0"/>
              <a:t>Mary gave Tom Brown (IO) Dick Turpin (DO)</a:t>
            </a:r>
          </a:p>
          <a:p>
            <a:pPr marL="457200" indent="-457200">
              <a:buAutoNum type="arabicParenR"/>
            </a:pPr>
            <a:r>
              <a:rPr lang="en-GB" i="1" dirty="0" smtClean="0"/>
              <a:t>Mary gave Tom Brown (DO) to Dick Turpin (IO)</a:t>
            </a:r>
          </a:p>
          <a:p>
            <a:pPr marL="0" indent="0">
              <a:buNone/>
            </a:pPr>
            <a:r>
              <a:rPr lang="en-GB" i="1" dirty="0"/>
              <a:t>	</a:t>
            </a:r>
            <a:endParaRPr lang="en-GB" dirty="0"/>
          </a:p>
        </p:txBody>
      </p:sp>
    </p:spTree>
    <p:extLst>
      <p:ext uri="{BB962C8B-B14F-4D97-AF65-F5344CB8AC3E}">
        <p14:creationId xmlns:p14="http://schemas.microsoft.com/office/powerpoint/2010/main" val="2788959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Identifying SVOCA</a:t>
            </a:r>
            <a:endParaRPr lang="en-GB" dirty="0"/>
          </a:p>
        </p:txBody>
      </p:sp>
      <p:sp>
        <p:nvSpPr>
          <p:cNvPr id="3" name="Content Placeholder 2"/>
          <p:cNvSpPr>
            <a:spLocks noGrp="1"/>
          </p:cNvSpPr>
          <p:nvPr>
            <p:ph idx="1"/>
          </p:nvPr>
        </p:nvSpPr>
        <p:spPr/>
        <p:txBody>
          <a:bodyPr/>
          <a:lstStyle/>
          <a:p>
            <a:r>
              <a:rPr lang="en-GB" dirty="0" smtClean="0"/>
              <a:t>The frog greedily ate the fly.</a:t>
            </a:r>
          </a:p>
          <a:p>
            <a:r>
              <a:rPr lang="en-GB" dirty="0" smtClean="0"/>
              <a:t>The frog ate a fly yesterday.</a:t>
            </a:r>
          </a:p>
          <a:p>
            <a:r>
              <a:rPr lang="en-GB" dirty="0" smtClean="0"/>
              <a:t>On the pond, the frog ate a fly.</a:t>
            </a:r>
          </a:p>
          <a:p>
            <a:r>
              <a:rPr lang="en-GB" dirty="0" smtClean="0"/>
              <a:t>You made the frog greedy.</a:t>
            </a:r>
          </a:p>
          <a:p>
            <a:r>
              <a:rPr lang="en-GB" dirty="0" smtClean="0"/>
              <a:t>The frog cried. </a:t>
            </a:r>
            <a:endParaRPr lang="en-GB" dirty="0"/>
          </a:p>
        </p:txBody>
      </p:sp>
    </p:spTree>
    <p:extLst>
      <p:ext uri="{BB962C8B-B14F-4D97-AF65-F5344CB8AC3E}">
        <p14:creationId xmlns:p14="http://schemas.microsoft.com/office/powerpoint/2010/main" val="3662286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Active &amp; Passive Voice</a:t>
            </a:r>
            <a:endParaRPr lang="en-GB" dirty="0"/>
          </a:p>
        </p:txBody>
      </p:sp>
      <p:sp>
        <p:nvSpPr>
          <p:cNvPr id="3" name="Content Placeholder 2"/>
          <p:cNvSpPr>
            <a:spLocks noGrp="1"/>
          </p:cNvSpPr>
          <p:nvPr>
            <p:ph idx="1"/>
          </p:nvPr>
        </p:nvSpPr>
        <p:spPr/>
        <p:txBody>
          <a:bodyPr>
            <a:normAutofit/>
          </a:bodyPr>
          <a:lstStyle/>
          <a:p>
            <a:r>
              <a:rPr lang="en-GB" b="1" u="sng" dirty="0" smtClean="0"/>
              <a:t>Active Voice</a:t>
            </a:r>
            <a:r>
              <a:rPr lang="en-GB" dirty="0" smtClean="0"/>
              <a:t> – clause construction where the </a:t>
            </a:r>
            <a:r>
              <a:rPr lang="en-GB" b="1" dirty="0" smtClean="0"/>
              <a:t>subject </a:t>
            </a:r>
            <a:r>
              <a:rPr lang="en-GB" dirty="0" smtClean="0"/>
              <a:t>is also the </a:t>
            </a:r>
            <a:r>
              <a:rPr lang="en-GB" b="1" dirty="0" smtClean="0"/>
              <a:t>actor </a:t>
            </a:r>
            <a:r>
              <a:rPr lang="en-GB" dirty="0" smtClean="0"/>
              <a:t>(they are ‘doing’ the verb)</a:t>
            </a:r>
          </a:p>
          <a:p>
            <a:pPr lvl="1"/>
            <a:r>
              <a:rPr lang="en-GB" dirty="0" smtClean="0"/>
              <a:t>E.g. </a:t>
            </a:r>
            <a:r>
              <a:rPr lang="en-GB" b="1" dirty="0" smtClean="0"/>
              <a:t>Tony </a:t>
            </a:r>
            <a:r>
              <a:rPr lang="en-GB" dirty="0" smtClean="0"/>
              <a:t>kicked the ball.</a:t>
            </a:r>
          </a:p>
          <a:p>
            <a:r>
              <a:rPr lang="en-GB" b="1" u="sng" dirty="0" smtClean="0"/>
              <a:t>Passive Voice</a:t>
            </a:r>
            <a:r>
              <a:rPr lang="en-GB" dirty="0" smtClean="0"/>
              <a:t> – clause construction where the </a:t>
            </a:r>
            <a:r>
              <a:rPr lang="en-GB" b="1" dirty="0" smtClean="0"/>
              <a:t>subject </a:t>
            </a:r>
            <a:r>
              <a:rPr lang="en-GB" dirty="0" smtClean="0"/>
              <a:t>is </a:t>
            </a:r>
            <a:r>
              <a:rPr lang="en-GB" b="1" dirty="0" smtClean="0"/>
              <a:t>not the actor </a:t>
            </a:r>
            <a:r>
              <a:rPr lang="en-GB" dirty="0" smtClean="0"/>
              <a:t>(they are the one ‘receiving’ the verb). There is a focus on </a:t>
            </a:r>
            <a:r>
              <a:rPr lang="en-GB" b="1" dirty="0" smtClean="0"/>
              <a:t>the goal </a:t>
            </a:r>
            <a:r>
              <a:rPr lang="en-GB" dirty="0" smtClean="0"/>
              <a:t>in the passive voice.</a:t>
            </a:r>
          </a:p>
          <a:p>
            <a:pPr lvl="1"/>
            <a:r>
              <a:rPr lang="en-GB" dirty="0" smtClean="0"/>
              <a:t>E.g. The ball was kicked by </a:t>
            </a:r>
            <a:r>
              <a:rPr lang="en-GB" b="1" dirty="0" smtClean="0"/>
              <a:t>Tony</a:t>
            </a:r>
            <a:r>
              <a:rPr lang="en-GB" dirty="0" smtClean="0"/>
              <a:t>. </a:t>
            </a:r>
            <a:endParaRPr lang="en-GB" dirty="0"/>
          </a:p>
        </p:txBody>
      </p:sp>
    </p:spTree>
    <p:extLst>
      <p:ext uri="{BB962C8B-B14F-4D97-AF65-F5344CB8AC3E}">
        <p14:creationId xmlns:p14="http://schemas.microsoft.com/office/powerpoint/2010/main" val="428753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Morphology</a:t>
            </a:r>
            <a:endParaRPr lang="en-GB" dirty="0"/>
          </a:p>
        </p:txBody>
      </p:sp>
      <p:sp>
        <p:nvSpPr>
          <p:cNvPr id="3" name="Subtitle 2"/>
          <p:cNvSpPr>
            <a:spLocks noGrp="1"/>
          </p:cNvSpPr>
          <p:nvPr>
            <p:ph type="subTitle" idx="1"/>
          </p:nvPr>
        </p:nvSpPr>
        <p:spPr/>
        <p:txBody>
          <a:bodyPr/>
          <a:lstStyle/>
          <a:p>
            <a:r>
              <a:rPr lang="en-GB" dirty="0" smtClean="0"/>
              <a:t>Section 1</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Syntax</a:t>
            </a:r>
            <a:endParaRPr lang="en-GB" dirty="0"/>
          </a:p>
        </p:txBody>
      </p:sp>
      <p:sp>
        <p:nvSpPr>
          <p:cNvPr id="3" name="Content Placeholder 2"/>
          <p:cNvSpPr>
            <a:spLocks noGrp="1"/>
          </p:cNvSpPr>
          <p:nvPr>
            <p:ph idx="1"/>
          </p:nvPr>
        </p:nvSpPr>
        <p:spPr/>
        <p:txBody>
          <a:bodyPr/>
          <a:lstStyle/>
          <a:p>
            <a:r>
              <a:rPr lang="en-GB" b="1" dirty="0" smtClean="0"/>
              <a:t>Syntax </a:t>
            </a:r>
            <a:r>
              <a:rPr lang="en-GB" dirty="0" smtClean="0"/>
              <a:t>refers to the order in which the elements of the sentence are placed. For example, why do we structure sentences using the SVOCA system? When and why would we use the active vs. the passive voice? </a:t>
            </a:r>
            <a:endParaRPr lang="en-GB" b="1" dirty="0"/>
          </a:p>
        </p:txBody>
      </p:sp>
    </p:spTree>
    <p:extLst>
      <p:ext uri="{BB962C8B-B14F-4D97-AF65-F5344CB8AC3E}">
        <p14:creationId xmlns:p14="http://schemas.microsoft.com/office/powerpoint/2010/main" val="2278035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Sentence Types</a:t>
            </a:r>
            <a:endParaRPr lang="en-GB" dirty="0"/>
          </a:p>
        </p:txBody>
      </p:sp>
      <p:sp>
        <p:nvSpPr>
          <p:cNvPr id="3" name="Subtitle 2"/>
          <p:cNvSpPr>
            <a:spLocks noGrp="1"/>
          </p:cNvSpPr>
          <p:nvPr>
            <p:ph type="subTitle" idx="1"/>
          </p:nvPr>
        </p:nvSpPr>
        <p:spPr/>
        <p:txBody>
          <a:bodyPr/>
          <a:lstStyle/>
          <a:p>
            <a:r>
              <a:rPr lang="en-GB" dirty="0" smtClean="0"/>
              <a:t>Section 5</a:t>
            </a:r>
            <a:endParaRPr lang="en-GB" dirty="0"/>
          </a:p>
        </p:txBody>
      </p:sp>
    </p:spTree>
    <p:extLst>
      <p:ext uri="{BB962C8B-B14F-4D97-AF65-F5344CB8AC3E}">
        <p14:creationId xmlns:p14="http://schemas.microsoft.com/office/powerpoint/2010/main" val="23052531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Minor</a:t>
            </a:r>
            <a:endParaRPr lang="en-GB" dirty="0"/>
          </a:p>
        </p:txBody>
      </p:sp>
      <p:sp>
        <p:nvSpPr>
          <p:cNvPr id="3" name="Content Placeholder 2"/>
          <p:cNvSpPr>
            <a:spLocks noGrp="1"/>
          </p:cNvSpPr>
          <p:nvPr>
            <p:ph idx="1"/>
          </p:nvPr>
        </p:nvSpPr>
        <p:spPr/>
        <p:txBody>
          <a:bodyPr>
            <a:normAutofit/>
          </a:bodyPr>
          <a:lstStyle/>
          <a:p>
            <a:r>
              <a:rPr lang="en-GB" dirty="0" smtClean="0"/>
              <a:t>A minor sentence does not contain a </a:t>
            </a:r>
            <a:r>
              <a:rPr lang="en-GB" b="1" dirty="0" smtClean="0"/>
              <a:t>subject-verb-object </a:t>
            </a:r>
            <a:r>
              <a:rPr lang="en-GB" dirty="0" smtClean="0"/>
              <a:t>construction making it technically ungrammatical but does make pragmatic sense on its own.</a:t>
            </a:r>
          </a:p>
          <a:p>
            <a:pPr>
              <a:buNone/>
            </a:pPr>
            <a:r>
              <a:rPr lang="en-GB" dirty="0" smtClean="0"/>
              <a:t>		E.g. </a:t>
            </a:r>
            <a:r>
              <a:rPr lang="en-GB" i="1" dirty="0" smtClean="0"/>
              <a:t>Welcome to Reading.</a:t>
            </a:r>
            <a:endParaRPr lang="en-GB" i="1" dirty="0"/>
          </a:p>
        </p:txBody>
      </p:sp>
    </p:spTree>
    <p:extLst>
      <p:ext uri="{BB962C8B-B14F-4D97-AF65-F5344CB8AC3E}">
        <p14:creationId xmlns:p14="http://schemas.microsoft.com/office/powerpoint/2010/main" val="11781271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Simple</a:t>
            </a:r>
            <a:endParaRPr lang="en-GB" dirty="0"/>
          </a:p>
        </p:txBody>
      </p:sp>
      <p:sp>
        <p:nvSpPr>
          <p:cNvPr id="3" name="Content Placeholder 2"/>
          <p:cNvSpPr>
            <a:spLocks noGrp="1"/>
          </p:cNvSpPr>
          <p:nvPr>
            <p:ph idx="1"/>
          </p:nvPr>
        </p:nvSpPr>
        <p:spPr/>
        <p:txBody>
          <a:bodyPr/>
          <a:lstStyle/>
          <a:p>
            <a:r>
              <a:rPr lang="en-GB" dirty="0" smtClean="0"/>
              <a:t>A simple sentence only contains </a:t>
            </a:r>
            <a:r>
              <a:rPr lang="en-GB" b="1" dirty="0"/>
              <a:t>one </a:t>
            </a:r>
            <a:r>
              <a:rPr lang="en-GB" b="1" dirty="0" smtClean="0"/>
              <a:t>clause </a:t>
            </a:r>
            <a:r>
              <a:rPr lang="en-GB" dirty="0" smtClean="0"/>
              <a:t>using the </a:t>
            </a:r>
            <a:r>
              <a:rPr lang="en-GB" b="1" dirty="0" smtClean="0"/>
              <a:t>subject-verb-object </a:t>
            </a:r>
            <a:r>
              <a:rPr lang="en-GB" dirty="0" smtClean="0"/>
              <a:t>construction.</a:t>
            </a:r>
            <a:r>
              <a:rPr lang="en-GB" b="1" dirty="0" smtClean="0"/>
              <a:t> </a:t>
            </a:r>
            <a:endParaRPr lang="en-GB" dirty="0" smtClean="0"/>
          </a:p>
          <a:p>
            <a:pPr marL="0" indent="0">
              <a:buNone/>
            </a:pPr>
            <a:r>
              <a:rPr lang="en-GB" dirty="0"/>
              <a:t>	</a:t>
            </a:r>
            <a:r>
              <a:rPr lang="en-GB" dirty="0" smtClean="0"/>
              <a:t>E.g</a:t>
            </a:r>
            <a:r>
              <a:rPr lang="en-GB" dirty="0"/>
              <a:t>. </a:t>
            </a:r>
            <a:r>
              <a:rPr lang="en-GB" i="1" dirty="0"/>
              <a:t>I ate the apple.</a:t>
            </a:r>
          </a:p>
          <a:p>
            <a:endParaRPr lang="en-GB" dirty="0"/>
          </a:p>
        </p:txBody>
      </p:sp>
    </p:spTree>
    <p:extLst>
      <p:ext uri="{BB962C8B-B14F-4D97-AF65-F5344CB8AC3E}">
        <p14:creationId xmlns:p14="http://schemas.microsoft.com/office/powerpoint/2010/main" val="4065806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Compound</a:t>
            </a:r>
            <a:endParaRPr lang="en-GB" dirty="0"/>
          </a:p>
        </p:txBody>
      </p:sp>
      <p:sp>
        <p:nvSpPr>
          <p:cNvPr id="3" name="Content Placeholder 2"/>
          <p:cNvSpPr>
            <a:spLocks noGrp="1"/>
          </p:cNvSpPr>
          <p:nvPr>
            <p:ph idx="1"/>
          </p:nvPr>
        </p:nvSpPr>
        <p:spPr/>
        <p:txBody>
          <a:bodyPr>
            <a:normAutofit fontScale="92500"/>
          </a:bodyPr>
          <a:lstStyle/>
          <a:p>
            <a:r>
              <a:rPr lang="en-GB" dirty="0" smtClean="0"/>
              <a:t>A compound sentence has two </a:t>
            </a:r>
            <a:r>
              <a:rPr lang="en-GB" dirty="0"/>
              <a:t>or more clauses usually joined to the main clause with </a:t>
            </a:r>
            <a:r>
              <a:rPr lang="en-GB" b="1" dirty="0"/>
              <a:t>coordinating conjunctions</a:t>
            </a:r>
            <a:r>
              <a:rPr lang="en-GB" dirty="0"/>
              <a:t> (and/but</a:t>
            </a:r>
            <a:r>
              <a:rPr lang="en-GB" dirty="0" smtClean="0"/>
              <a:t>). More than one thing is happening or being expressed and each clause has the </a:t>
            </a:r>
            <a:r>
              <a:rPr lang="en-GB" b="1" dirty="0" smtClean="0"/>
              <a:t>same weight or importance</a:t>
            </a:r>
            <a:r>
              <a:rPr lang="en-GB" dirty="0" smtClean="0"/>
              <a:t>.</a:t>
            </a:r>
          </a:p>
          <a:p>
            <a:pPr>
              <a:buNone/>
            </a:pPr>
            <a:endParaRPr lang="en-GB" dirty="0" smtClean="0"/>
          </a:p>
          <a:p>
            <a:pPr>
              <a:buNone/>
            </a:pPr>
            <a:r>
              <a:rPr lang="en-GB" dirty="0" smtClean="0"/>
              <a:t>	E.g</a:t>
            </a:r>
            <a:r>
              <a:rPr lang="en-GB" dirty="0"/>
              <a:t>. </a:t>
            </a:r>
            <a:r>
              <a:rPr lang="en-GB" i="1" dirty="0"/>
              <a:t>Charlie unearthed some wonderful treasure </a:t>
            </a:r>
            <a:r>
              <a:rPr lang="en-GB" b="1" i="1" dirty="0"/>
              <a:t>and </a:t>
            </a:r>
            <a:r>
              <a:rPr lang="en-GB" i="1" dirty="0"/>
              <a:t>flogged it to a museum.</a:t>
            </a:r>
          </a:p>
          <a:p>
            <a:endParaRPr lang="en-GB" dirty="0"/>
          </a:p>
        </p:txBody>
      </p:sp>
    </p:spTree>
    <p:extLst>
      <p:ext uri="{BB962C8B-B14F-4D97-AF65-F5344CB8AC3E}">
        <p14:creationId xmlns:p14="http://schemas.microsoft.com/office/powerpoint/2010/main" val="233702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Complex</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 complex sentence has </a:t>
            </a:r>
            <a:r>
              <a:rPr lang="en-GB" dirty="0"/>
              <a:t>two or more clauses, one of which is a </a:t>
            </a:r>
            <a:r>
              <a:rPr lang="en-GB" b="1" dirty="0"/>
              <a:t>subordinate </a:t>
            </a:r>
            <a:r>
              <a:rPr lang="en-GB" b="1" dirty="0" smtClean="0"/>
              <a:t>clause </a:t>
            </a:r>
            <a:r>
              <a:rPr lang="en-GB" dirty="0" smtClean="0"/>
              <a:t>using </a:t>
            </a:r>
            <a:r>
              <a:rPr lang="en-GB" b="1" dirty="0" smtClean="0"/>
              <a:t>subordinating conjunctions </a:t>
            </a:r>
            <a:r>
              <a:rPr lang="en-GB" dirty="0" smtClean="0"/>
              <a:t>(by/because/when/although). The clause connected by one of these conjunctions can’t stand on its own and make sense. In a complex sentence more than one thing is happening or being expressed but one event is thought to </a:t>
            </a:r>
            <a:r>
              <a:rPr lang="en-GB" b="1" dirty="0" smtClean="0"/>
              <a:t>be more important than the other.</a:t>
            </a:r>
          </a:p>
          <a:p>
            <a:pPr>
              <a:buNone/>
            </a:pPr>
            <a:endParaRPr lang="en-GB" b="1" u="sng" dirty="0" smtClean="0"/>
          </a:p>
          <a:p>
            <a:pPr>
              <a:buNone/>
            </a:pPr>
            <a:r>
              <a:rPr lang="en-GB" dirty="0" smtClean="0"/>
              <a:t>	E.g. </a:t>
            </a:r>
            <a:r>
              <a:rPr lang="en-GB" i="1" dirty="0" smtClean="0"/>
              <a:t>Charlie unearthed some wonderful treasure </a:t>
            </a:r>
            <a:r>
              <a:rPr lang="en-GB" b="1" i="1" dirty="0" smtClean="0"/>
              <a:t>while </a:t>
            </a:r>
            <a:r>
              <a:rPr lang="en-GB" i="1" dirty="0" smtClean="0"/>
              <a:t>digging in the garden.</a:t>
            </a:r>
            <a:endParaRPr lang="en-GB" dirty="0" smtClean="0"/>
          </a:p>
          <a:p>
            <a:endParaRPr lang="en-GB" dirty="0"/>
          </a:p>
          <a:p>
            <a:endParaRPr lang="en-GB" dirty="0"/>
          </a:p>
        </p:txBody>
      </p:sp>
    </p:spTree>
    <p:extLst>
      <p:ext uri="{BB962C8B-B14F-4D97-AF65-F5344CB8AC3E}">
        <p14:creationId xmlns:p14="http://schemas.microsoft.com/office/powerpoint/2010/main" val="11614953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Compound-Complex</a:t>
            </a:r>
            <a:endParaRPr lang="en-GB" dirty="0"/>
          </a:p>
        </p:txBody>
      </p:sp>
      <p:sp>
        <p:nvSpPr>
          <p:cNvPr id="3" name="Content Placeholder 2"/>
          <p:cNvSpPr>
            <a:spLocks noGrp="1"/>
          </p:cNvSpPr>
          <p:nvPr>
            <p:ph idx="1"/>
          </p:nvPr>
        </p:nvSpPr>
        <p:spPr/>
        <p:txBody>
          <a:bodyPr/>
          <a:lstStyle/>
          <a:p>
            <a:r>
              <a:rPr lang="en-GB" dirty="0" smtClean="0"/>
              <a:t>A compound-complex sentence has three or more clauses, at least one of which will be a </a:t>
            </a:r>
            <a:r>
              <a:rPr lang="en-GB" b="1" dirty="0" smtClean="0"/>
              <a:t>subordinate clause</a:t>
            </a:r>
            <a:r>
              <a:rPr lang="en-GB" dirty="0" smtClean="0"/>
              <a:t>, and one of which will be a </a:t>
            </a:r>
            <a:r>
              <a:rPr lang="en-GB" b="1" dirty="0" smtClean="0"/>
              <a:t>coordinate clause</a:t>
            </a:r>
            <a:r>
              <a:rPr lang="en-GB" dirty="0" smtClean="0"/>
              <a:t>.</a:t>
            </a:r>
          </a:p>
          <a:p>
            <a:pPr>
              <a:buNone/>
            </a:pPr>
            <a:endParaRPr lang="en-GB" dirty="0" smtClean="0"/>
          </a:p>
          <a:p>
            <a:pPr>
              <a:buNone/>
            </a:pPr>
            <a:r>
              <a:rPr lang="en-GB" dirty="0" smtClean="0"/>
              <a:t>	E.g. </a:t>
            </a:r>
            <a:r>
              <a:rPr lang="en-GB" i="1" dirty="0" smtClean="0"/>
              <a:t>I stopped </a:t>
            </a:r>
            <a:r>
              <a:rPr lang="en-GB" b="1" i="1" dirty="0" smtClean="0"/>
              <a:t>because</a:t>
            </a:r>
            <a:r>
              <a:rPr lang="en-GB" i="1" dirty="0" smtClean="0"/>
              <a:t> the man was just lying there in the road </a:t>
            </a:r>
            <a:r>
              <a:rPr lang="en-GB" b="1" i="1" dirty="0" smtClean="0"/>
              <a:t>and</a:t>
            </a:r>
            <a:r>
              <a:rPr lang="en-GB" i="1" dirty="0" smtClean="0"/>
              <a:t> asked if he was ok.</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Verb Mood</a:t>
            </a:r>
            <a:endParaRPr lang="en-GB" dirty="0"/>
          </a:p>
        </p:txBody>
      </p:sp>
      <p:sp>
        <p:nvSpPr>
          <p:cNvPr id="3" name="Subtitle 2"/>
          <p:cNvSpPr>
            <a:spLocks noGrp="1"/>
          </p:cNvSpPr>
          <p:nvPr>
            <p:ph type="subTitle" idx="1"/>
          </p:nvPr>
        </p:nvSpPr>
        <p:spPr/>
        <p:txBody>
          <a:bodyPr/>
          <a:lstStyle/>
          <a:p>
            <a:r>
              <a:rPr lang="en-GB" dirty="0" smtClean="0"/>
              <a:t>Section 6</a:t>
            </a:r>
            <a:endParaRPr lang="en-GB" dirty="0"/>
          </a:p>
        </p:txBody>
      </p:sp>
    </p:spTree>
    <p:extLst>
      <p:ext uri="{BB962C8B-B14F-4D97-AF65-F5344CB8AC3E}">
        <p14:creationId xmlns:p14="http://schemas.microsoft.com/office/powerpoint/2010/main" val="20540513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Declarative</a:t>
            </a:r>
            <a:endParaRPr lang="en-GB" dirty="0"/>
          </a:p>
        </p:txBody>
      </p:sp>
      <p:sp>
        <p:nvSpPr>
          <p:cNvPr id="3" name="Content Placeholder 2"/>
          <p:cNvSpPr>
            <a:spLocks noGrp="1"/>
          </p:cNvSpPr>
          <p:nvPr>
            <p:ph idx="1"/>
          </p:nvPr>
        </p:nvSpPr>
        <p:spPr/>
        <p:txBody>
          <a:bodyPr/>
          <a:lstStyle/>
          <a:p>
            <a:r>
              <a:rPr lang="en-GB" dirty="0" smtClean="0"/>
              <a:t>A declarative is a </a:t>
            </a:r>
            <a:r>
              <a:rPr lang="en-GB" b="1" dirty="0" smtClean="0"/>
              <a:t>statement </a:t>
            </a:r>
            <a:r>
              <a:rPr lang="en-GB" dirty="0" smtClean="0"/>
              <a:t>of fact or feeling </a:t>
            </a:r>
          </a:p>
          <a:p>
            <a:pPr>
              <a:buNone/>
            </a:pPr>
            <a:r>
              <a:rPr lang="en-GB" dirty="0" smtClean="0"/>
              <a:t>		E.g. </a:t>
            </a:r>
            <a:r>
              <a:rPr lang="en-GB" i="1" dirty="0" smtClean="0"/>
              <a:t>He shut the window.</a:t>
            </a:r>
          </a:p>
          <a:p>
            <a:pPr>
              <a:buNone/>
            </a:pPr>
            <a:r>
              <a:rPr lang="en-GB" dirty="0" smtClean="0"/>
              <a:t>	</a:t>
            </a:r>
          </a:p>
          <a:p>
            <a:pPr>
              <a:buNone/>
            </a:pPr>
            <a:r>
              <a:rPr lang="en-GB" dirty="0" smtClean="0"/>
              <a:t>	These will be more common than any other kind of sentence in </a:t>
            </a:r>
            <a:r>
              <a:rPr lang="en-GB" b="1" dirty="0" smtClean="0"/>
              <a:t>informational </a:t>
            </a:r>
            <a:r>
              <a:rPr lang="en-GB" dirty="0" smtClean="0"/>
              <a:t>texts and can show </a:t>
            </a:r>
            <a:r>
              <a:rPr lang="en-GB" b="1" dirty="0" smtClean="0"/>
              <a:t>assurance</a:t>
            </a:r>
            <a:r>
              <a:rPr lang="en-GB" dirty="0" smtClean="0"/>
              <a:t>.</a:t>
            </a:r>
            <a:endParaRPr lang="en-GB" i="1"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Interrogative</a:t>
            </a:r>
            <a:endParaRPr lang="en-GB" dirty="0"/>
          </a:p>
        </p:txBody>
      </p:sp>
      <p:sp>
        <p:nvSpPr>
          <p:cNvPr id="3" name="Content Placeholder 2"/>
          <p:cNvSpPr>
            <a:spLocks noGrp="1"/>
          </p:cNvSpPr>
          <p:nvPr>
            <p:ph idx="1"/>
          </p:nvPr>
        </p:nvSpPr>
        <p:spPr/>
        <p:txBody>
          <a:bodyPr>
            <a:normAutofit lnSpcReduction="10000"/>
          </a:bodyPr>
          <a:lstStyle/>
          <a:p>
            <a:r>
              <a:rPr lang="en-GB" dirty="0" smtClean="0"/>
              <a:t>An interrogative is a </a:t>
            </a:r>
            <a:r>
              <a:rPr lang="en-GB" b="1" dirty="0" smtClean="0"/>
              <a:t>question</a:t>
            </a:r>
          </a:p>
          <a:p>
            <a:pPr>
              <a:buNone/>
            </a:pPr>
            <a:r>
              <a:rPr lang="en-GB" b="1" dirty="0" smtClean="0"/>
              <a:t>		</a:t>
            </a:r>
            <a:r>
              <a:rPr lang="en-GB" dirty="0" smtClean="0"/>
              <a:t>E.g. </a:t>
            </a:r>
            <a:r>
              <a:rPr lang="en-GB" i="1" dirty="0" smtClean="0"/>
              <a:t>Did he shut the window?</a:t>
            </a:r>
          </a:p>
          <a:p>
            <a:pPr>
              <a:buNone/>
            </a:pPr>
            <a:r>
              <a:rPr lang="en-GB" i="1" dirty="0" smtClean="0"/>
              <a:t>	</a:t>
            </a:r>
            <a:r>
              <a:rPr lang="en-GB" dirty="0" smtClean="0"/>
              <a:t>Interrogatives require a reply, maintain conversation, can illustrate </a:t>
            </a:r>
            <a:r>
              <a:rPr lang="en-GB" b="1" dirty="0" smtClean="0"/>
              <a:t>power</a:t>
            </a:r>
            <a:r>
              <a:rPr lang="en-GB" dirty="0" smtClean="0"/>
              <a:t> and can be used as a </a:t>
            </a:r>
            <a:r>
              <a:rPr lang="en-GB" b="1" dirty="0" smtClean="0"/>
              <a:t>persuasive</a:t>
            </a:r>
            <a:r>
              <a:rPr lang="en-GB" dirty="0" smtClean="0"/>
              <a:t> device. </a:t>
            </a:r>
          </a:p>
          <a:p>
            <a:pPr>
              <a:buNone/>
            </a:pPr>
            <a:r>
              <a:rPr lang="en-GB" b="1" dirty="0" smtClean="0"/>
              <a:t>	Tag questions </a:t>
            </a:r>
            <a:r>
              <a:rPr lang="en-GB" dirty="0" smtClean="0"/>
              <a:t>are </a:t>
            </a:r>
            <a:r>
              <a:rPr lang="en-GB" b="1" dirty="0" smtClean="0"/>
              <a:t>interrogative clauses </a:t>
            </a:r>
            <a:r>
              <a:rPr lang="en-GB" dirty="0" smtClean="0"/>
              <a:t>added to the end of a </a:t>
            </a:r>
            <a:r>
              <a:rPr lang="en-GB" b="1" dirty="0" smtClean="0"/>
              <a:t>declarative </a:t>
            </a:r>
            <a:r>
              <a:rPr lang="en-GB" dirty="0" smtClean="0"/>
              <a:t>to make it into a question e.g. </a:t>
            </a:r>
            <a:r>
              <a:rPr lang="en-GB" i="1" dirty="0" smtClean="0"/>
              <a:t>We’re meeting for lunch today, </a:t>
            </a:r>
            <a:r>
              <a:rPr lang="en-GB" b="1" i="1" dirty="0" smtClean="0"/>
              <a:t>aren’t we?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a:t>
            </a:r>
            <a:endParaRPr lang="en-GB" dirty="0"/>
          </a:p>
        </p:txBody>
      </p:sp>
      <p:sp>
        <p:nvSpPr>
          <p:cNvPr id="3" name="Content Placeholder 2"/>
          <p:cNvSpPr>
            <a:spLocks noGrp="1"/>
          </p:cNvSpPr>
          <p:nvPr>
            <p:ph idx="1"/>
          </p:nvPr>
        </p:nvSpPr>
        <p:spPr/>
        <p:txBody>
          <a:bodyPr/>
          <a:lstStyle/>
          <a:p>
            <a:r>
              <a:rPr lang="en-GB" b="1" u="sng" dirty="0" smtClean="0"/>
              <a:t>Morphology</a:t>
            </a:r>
            <a:r>
              <a:rPr lang="en-GB" b="1" dirty="0" smtClean="0"/>
              <a:t> </a:t>
            </a:r>
            <a:r>
              <a:rPr lang="en-GB" dirty="0" smtClean="0"/>
              <a:t>is the study of </a:t>
            </a:r>
            <a:r>
              <a:rPr lang="en-GB" b="1" dirty="0" smtClean="0"/>
              <a:t>word structure</a:t>
            </a:r>
          </a:p>
          <a:p>
            <a:r>
              <a:rPr lang="en-GB" b="1" u="sng" dirty="0" smtClean="0"/>
              <a:t>Morphemes</a:t>
            </a:r>
            <a:r>
              <a:rPr lang="en-GB" b="1" dirty="0" smtClean="0"/>
              <a:t> </a:t>
            </a:r>
            <a:r>
              <a:rPr lang="en-GB" dirty="0" smtClean="0"/>
              <a:t>are the smallest units of meaning within words. E.g. </a:t>
            </a:r>
            <a:r>
              <a:rPr lang="en-GB" i="1" dirty="0" smtClean="0"/>
              <a:t>bird</a:t>
            </a:r>
            <a:r>
              <a:rPr lang="en-GB" dirty="0" smtClean="0"/>
              <a:t> is one morpheme but </a:t>
            </a:r>
            <a:r>
              <a:rPr lang="en-GB" i="1" dirty="0" smtClean="0"/>
              <a:t>birds </a:t>
            </a:r>
            <a:r>
              <a:rPr lang="en-GB" dirty="0" smtClean="0"/>
              <a:t>is two morphemes because the </a:t>
            </a:r>
            <a:r>
              <a:rPr lang="en-GB" i="1" dirty="0" smtClean="0"/>
              <a:t>–s </a:t>
            </a:r>
            <a:r>
              <a:rPr lang="en-GB" dirty="0" smtClean="0"/>
              <a:t>makes it plural</a:t>
            </a:r>
            <a:endParaRPr lang="en-GB" b="1" dirty="0" smtClean="0"/>
          </a:p>
          <a:p>
            <a:pPr>
              <a:buNone/>
            </a:pPr>
            <a:r>
              <a:rPr lang="en-GB" b="1" dirty="0" smtClean="0"/>
              <a:t>	</a:t>
            </a:r>
            <a:endParaRPr lang="en-GB"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Imperative</a:t>
            </a:r>
            <a:endParaRPr lang="en-GB" dirty="0"/>
          </a:p>
        </p:txBody>
      </p:sp>
      <p:sp>
        <p:nvSpPr>
          <p:cNvPr id="3" name="Content Placeholder 2"/>
          <p:cNvSpPr>
            <a:spLocks noGrp="1"/>
          </p:cNvSpPr>
          <p:nvPr>
            <p:ph idx="1"/>
          </p:nvPr>
        </p:nvSpPr>
        <p:spPr/>
        <p:txBody>
          <a:bodyPr>
            <a:normAutofit lnSpcReduction="10000"/>
          </a:bodyPr>
          <a:lstStyle/>
          <a:p>
            <a:r>
              <a:rPr lang="en-GB" dirty="0" smtClean="0"/>
              <a:t>An imperative</a:t>
            </a:r>
            <a:r>
              <a:rPr lang="en-GB" b="1" dirty="0" smtClean="0"/>
              <a:t> </a:t>
            </a:r>
            <a:r>
              <a:rPr lang="en-GB" dirty="0" smtClean="0"/>
              <a:t>is an </a:t>
            </a:r>
            <a:r>
              <a:rPr lang="en-GB" b="1" dirty="0" smtClean="0"/>
              <a:t>order</a:t>
            </a:r>
            <a:r>
              <a:rPr lang="en-GB" dirty="0" smtClean="0"/>
              <a:t> or </a:t>
            </a:r>
            <a:r>
              <a:rPr lang="en-GB" b="1" dirty="0" smtClean="0"/>
              <a:t>command</a:t>
            </a:r>
          </a:p>
          <a:p>
            <a:pPr>
              <a:buNone/>
            </a:pPr>
            <a:r>
              <a:rPr lang="en-GB" dirty="0" smtClean="0"/>
              <a:t>		E.g. </a:t>
            </a:r>
            <a:r>
              <a:rPr lang="en-GB" i="1" dirty="0" smtClean="0"/>
              <a:t>Shut the window now!</a:t>
            </a:r>
          </a:p>
          <a:p>
            <a:pPr>
              <a:buNone/>
            </a:pPr>
            <a:endParaRPr lang="en-GB" i="1" dirty="0" smtClean="0"/>
          </a:p>
          <a:p>
            <a:pPr>
              <a:buNone/>
            </a:pPr>
            <a:r>
              <a:rPr lang="en-GB" i="1" dirty="0" smtClean="0"/>
              <a:t>	</a:t>
            </a:r>
            <a:r>
              <a:rPr lang="en-GB" dirty="0" smtClean="0"/>
              <a:t>Imperatives are found in great quantities in </a:t>
            </a:r>
            <a:r>
              <a:rPr lang="en-GB" b="1" dirty="0" smtClean="0"/>
              <a:t>advisory </a:t>
            </a:r>
            <a:r>
              <a:rPr lang="en-GB" dirty="0" smtClean="0"/>
              <a:t>texts. They are found in </a:t>
            </a:r>
            <a:r>
              <a:rPr lang="en-GB" b="1" dirty="0" smtClean="0"/>
              <a:t>bald, </a:t>
            </a:r>
            <a:r>
              <a:rPr lang="en-GB" b="1" dirty="0" err="1" smtClean="0"/>
              <a:t>unsoftened</a:t>
            </a:r>
            <a:r>
              <a:rPr lang="en-GB" b="1" dirty="0" smtClean="0"/>
              <a:t> </a:t>
            </a:r>
            <a:r>
              <a:rPr lang="en-GB" dirty="0" smtClean="0"/>
              <a:t>forms</a:t>
            </a:r>
            <a:r>
              <a:rPr lang="en-GB" b="1" dirty="0" smtClean="0"/>
              <a:t> </a:t>
            </a:r>
            <a:r>
              <a:rPr lang="en-GB" dirty="0" smtClean="0"/>
              <a:t>e.g. </a:t>
            </a:r>
            <a:r>
              <a:rPr lang="en-GB" i="1" dirty="0" smtClean="0"/>
              <a:t>Pick that up! </a:t>
            </a:r>
            <a:r>
              <a:rPr lang="en-GB" dirty="0" smtClean="0"/>
              <a:t>or more frequently in </a:t>
            </a:r>
            <a:r>
              <a:rPr lang="en-GB" b="1" dirty="0" smtClean="0"/>
              <a:t>softened, mitigated </a:t>
            </a:r>
            <a:r>
              <a:rPr lang="en-GB" dirty="0" smtClean="0"/>
              <a:t>forms</a:t>
            </a:r>
            <a:r>
              <a:rPr lang="en-GB" b="1" dirty="0" smtClean="0"/>
              <a:t> </a:t>
            </a:r>
            <a:r>
              <a:rPr lang="en-GB" dirty="0" smtClean="0"/>
              <a:t>e.g. </a:t>
            </a:r>
            <a:r>
              <a:rPr lang="en-GB" b="1" i="1" dirty="0" smtClean="0"/>
              <a:t>Please could</a:t>
            </a:r>
            <a:r>
              <a:rPr lang="en-GB" i="1" dirty="0" smtClean="0"/>
              <a:t> you pick that up for me.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Antidisestablishmentarianism</a:t>
            </a:r>
            <a:endParaRPr lang="en-GB" sz="3200" dirty="0"/>
          </a:p>
        </p:txBody>
      </p:sp>
      <p:sp>
        <p:nvSpPr>
          <p:cNvPr id="3" name="Content Placeholder 2"/>
          <p:cNvSpPr>
            <a:spLocks noGrp="1"/>
          </p:cNvSpPr>
          <p:nvPr>
            <p:ph idx="1"/>
          </p:nvPr>
        </p:nvSpPr>
        <p:spPr/>
        <p:txBody>
          <a:bodyPr>
            <a:normAutofit fontScale="77500" lnSpcReduction="20000"/>
          </a:bodyPr>
          <a:lstStyle/>
          <a:p>
            <a:pPr>
              <a:buNone/>
            </a:pPr>
            <a:r>
              <a:rPr lang="en-GB" b="1" dirty="0" smtClean="0"/>
              <a:t> 	establish</a:t>
            </a:r>
            <a:r>
              <a:rPr lang="en-GB" dirty="0" smtClean="0"/>
              <a:t> = give Church status of national institution</a:t>
            </a:r>
          </a:p>
          <a:p>
            <a:pPr>
              <a:buNone/>
            </a:pPr>
            <a:r>
              <a:rPr lang="en-GB" b="1" dirty="0" smtClean="0"/>
              <a:t>+ </a:t>
            </a:r>
            <a:r>
              <a:rPr lang="en-GB" b="1" dirty="0" err="1" smtClean="0"/>
              <a:t>ment</a:t>
            </a:r>
            <a:r>
              <a:rPr lang="en-GB" b="1" dirty="0" smtClean="0"/>
              <a:t> </a:t>
            </a:r>
            <a:r>
              <a:rPr lang="en-GB" dirty="0" smtClean="0"/>
              <a:t>= the state/condition of (giving Church)</a:t>
            </a:r>
          </a:p>
          <a:p>
            <a:pPr>
              <a:buNone/>
            </a:pPr>
            <a:r>
              <a:rPr lang="en-GB" b="1" dirty="0" smtClean="0"/>
              <a:t>+ </a:t>
            </a:r>
            <a:r>
              <a:rPr lang="en-GB" b="1" dirty="0" err="1" smtClean="0"/>
              <a:t>dis</a:t>
            </a:r>
            <a:r>
              <a:rPr lang="en-GB" b="1" dirty="0" smtClean="0"/>
              <a:t> </a:t>
            </a:r>
            <a:r>
              <a:rPr lang="en-GB" dirty="0" smtClean="0"/>
              <a:t>= removal/withdrawal of</a:t>
            </a:r>
          </a:p>
          <a:p>
            <a:pPr>
              <a:buNone/>
            </a:pPr>
            <a:r>
              <a:rPr lang="en-GB" b="1" dirty="0" smtClean="0"/>
              <a:t>+ </a:t>
            </a:r>
            <a:r>
              <a:rPr lang="en-GB" b="1" dirty="0" err="1" smtClean="0"/>
              <a:t>arian</a:t>
            </a:r>
            <a:r>
              <a:rPr lang="en-GB" b="1" dirty="0" smtClean="0"/>
              <a:t> </a:t>
            </a:r>
            <a:r>
              <a:rPr lang="en-GB" dirty="0" smtClean="0"/>
              <a:t>= a person or thing that advocates </a:t>
            </a:r>
          </a:p>
          <a:p>
            <a:pPr>
              <a:buNone/>
            </a:pPr>
            <a:r>
              <a:rPr lang="en-GB" b="1" dirty="0" smtClean="0"/>
              <a:t>+ anti </a:t>
            </a:r>
            <a:r>
              <a:rPr lang="en-GB" dirty="0" smtClean="0"/>
              <a:t>= opposed to</a:t>
            </a:r>
          </a:p>
          <a:p>
            <a:pPr>
              <a:buNone/>
            </a:pPr>
            <a:r>
              <a:rPr lang="en-GB" b="1" dirty="0" smtClean="0"/>
              <a:t>+ ism </a:t>
            </a:r>
            <a:r>
              <a:rPr lang="en-GB" dirty="0" smtClean="0"/>
              <a:t>= the doctrine of (advocating)</a:t>
            </a:r>
          </a:p>
          <a:p>
            <a:pPr>
              <a:buNone/>
            </a:pPr>
            <a:r>
              <a:rPr lang="en-GB" b="1" dirty="0" smtClean="0"/>
              <a:t>= </a:t>
            </a:r>
            <a:r>
              <a:rPr lang="en-GB" dirty="0" smtClean="0"/>
              <a:t>the doctrine (ism) that opposes (anti) those who advocate (</a:t>
            </a:r>
            <a:r>
              <a:rPr lang="en-GB" dirty="0" err="1" smtClean="0"/>
              <a:t>arian</a:t>
            </a:r>
            <a:r>
              <a:rPr lang="en-GB" dirty="0" smtClean="0"/>
              <a:t>) the withdrawal (</a:t>
            </a:r>
            <a:r>
              <a:rPr lang="en-GB" dirty="0" err="1" smtClean="0"/>
              <a:t>dis</a:t>
            </a:r>
            <a:r>
              <a:rPr lang="en-GB" dirty="0" smtClean="0"/>
              <a:t>) of the condition (</a:t>
            </a:r>
            <a:r>
              <a:rPr lang="en-GB" dirty="0" err="1" smtClean="0"/>
              <a:t>ment</a:t>
            </a:r>
            <a:r>
              <a:rPr lang="en-GB" dirty="0" smtClean="0"/>
              <a:t>) of State recognition of an established Church</a:t>
            </a:r>
            <a:endParaRPr lang="en-GB"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Free Morphemes</a:t>
            </a:r>
            <a:endParaRPr lang="en-GB" dirty="0"/>
          </a:p>
        </p:txBody>
      </p:sp>
      <p:sp>
        <p:nvSpPr>
          <p:cNvPr id="3" name="Content Placeholder 2"/>
          <p:cNvSpPr>
            <a:spLocks noGrp="1"/>
          </p:cNvSpPr>
          <p:nvPr>
            <p:ph idx="1"/>
          </p:nvPr>
        </p:nvSpPr>
        <p:spPr/>
        <p:txBody>
          <a:bodyPr/>
          <a:lstStyle/>
          <a:p>
            <a:r>
              <a:rPr lang="en-GB" dirty="0" smtClean="0"/>
              <a:t>This unit of meaning can stand </a:t>
            </a:r>
            <a:r>
              <a:rPr lang="en-GB" b="1" dirty="0" smtClean="0"/>
              <a:t>on its own </a:t>
            </a:r>
            <a:r>
              <a:rPr lang="en-GB" dirty="0" smtClean="0"/>
              <a:t>in the form of </a:t>
            </a:r>
            <a:r>
              <a:rPr lang="en-GB" b="1" dirty="0" smtClean="0"/>
              <a:t>complete word forms </a:t>
            </a:r>
            <a:r>
              <a:rPr lang="en-GB" dirty="0" smtClean="0"/>
              <a:t>or </a:t>
            </a:r>
            <a:r>
              <a:rPr lang="en-GB" b="1" dirty="0" smtClean="0"/>
              <a:t>stems </a:t>
            </a:r>
            <a:endParaRPr lang="en-GB" dirty="0" smtClean="0"/>
          </a:p>
          <a:p>
            <a:pPr>
              <a:buNone/>
            </a:pPr>
            <a:r>
              <a:rPr lang="en-GB" dirty="0" smtClean="0"/>
              <a:t>	e.g. un</a:t>
            </a:r>
            <a:r>
              <a:rPr lang="en-GB" b="1" u="sng" dirty="0" smtClean="0"/>
              <a:t>grace</a:t>
            </a:r>
            <a:r>
              <a:rPr lang="en-GB" dirty="0" smtClean="0"/>
              <a:t>ful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Bound Morphemes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This unit of meaning has to be </a:t>
            </a:r>
            <a:r>
              <a:rPr lang="en-GB" b="1" dirty="0" smtClean="0"/>
              <a:t>attached </a:t>
            </a:r>
            <a:r>
              <a:rPr lang="en-GB" dirty="0" smtClean="0"/>
              <a:t>to a </a:t>
            </a:r>
            <a:r>
              <a:rPr lang="en-GB" b="1" dirty="0" smtClean="0"/>
              <a:t>complete word form </a:t>
            </a:r>
            <a:r>
              <a:rPr lang="en-GB" dirty="0" smtClean="0"/>
              <a:t>or </a:t>
            </a:r>
            <a:r>
              <a:rPr lang="en-GB" b="1" dirty="0" smtClean="0"/>
              <a:t>stem </a:t>
            </a:r>
            <a:r>
              <a:rPr lang="en-GB" dirty="0" smtClean="0"/>
              <a:t>through </a:t>
            </a:r>
            <a:r>
              <a:rPr lang="en-GB" b="1" u="sng" dirty="0" smtClean="0"/>
              <a:t>affixes</a:t>
            </a:r>
            <a:r>
              <a:rPr lang="en-GB" b="1" dirty="0" smtClean="0"/>
              <a:t>:</a:t>
            </a:r>
          </a:p>
          <a:p>
            <a:pPr lvl="1"/>
            <a:r>
              <a:rPr lang="en-GB" b="1" u="sng" dirty="0" smtClean="0"/>
              <a:t>Prefix</a:t>
            </a:r>
            <a:r>
              <a:rPr lang="en-GB" dirty="0" smtClean="0"/>
              <a:t> – a bound morpheme before the stem of the word e.g. </a:t>
            </a:r>
            <a:r>
              <a:rPr lang="en-GB" b="1" u="sng" dirty="0" smtClean="0"/>
              <a:t>in</a:t>
            </a:r>
            <a:r>
              <a:rPr lang="en-GB" dirty="0" smtClean="0"/>
              <a:t>adequate</a:t>
            </a:r>
          </a:p>
          <a:p>
            <a:pPr lvl="1"/>
            <a:r>
              <a:rPr lang="en-GB" b="1" u="sng" dirty="0" smtClean="0"/>
              <a:t>Suffix</a:t>
            </a:r>
            <a:r>
              <a:rPr lang="en-GB" dirty="0" smtClean="0"/>
              <a:t> – a bound morpheme after the stem of the word e.g. beauti</a:t>
            </a:r>
            <a:r>
              <a:rPr lang="en-GB" b="1" u="sng" dirty="0" smtClean="0"/>
              <a:t>ful</a:t>
            </a:r>
          </a:p>
          <a:p>
            <a:r>
              <a:rPr lang="en-GB" b="1" dirty="0" smtClean="0"/>
              <a:t>Bound morphemes </a:t>
            </a:r>
            <a:r>
              <a:rPr lang="en-GB" dirty="0" smtClean="0"/>
              <a:t>change:</a:t>
            </a:r>
          </a:p>
          <a:p>
            <a:pPr lvl="1"/>
            <a:r>
              <a:rPr lang="en-GB" b="1" dirty="0" smtClean="0"/>
              <a:t>Person </a:t>
            </a:r>
            <a:r>
              <a:rPr lang="en-GB" dirty="0" smtClean="0"/>
              <a:t>e.g. </a:t>
            </a:r>
            <a:r>
              <a:rPr lang="en-GB" i="1" dirty="0" smtClean="0"/>
              <a:t>I love cheese / She love</a:t>
            </a:r>
            <a:r>
              <a:rPr lang="en-GB" b="1" i="1" u="sng" dirty="0" smtClean="0"/>
              <a:t>s</a:t>
            </a:r>
            <a:r>
              <a:rPr lang="en-GB" i="1" dirty="0" smtClean="0"/>
              <a:t> cheese</a:t>
            </a:r>
            <a:endParaRPr lang="en-GB" b="1" dirty="0" smtClean="0"/>
          </a:p>
          <a:p>
            <a:pPr lvl="1"/>
            <a:r>
              <a:rPr lang="en-GB" b="1" dirty="0" smtClean="0"/>
              <a:t>Tense </a:t>
            </a:r>
            <a:r>
              <a:rPr lang="en-GB" dirty="0" smtClean="0"/>
              <a:t>e.g. </a:t>
            </a:r>
            <a:r>
              <a:rPr lang="en-GB" i="1" dirty="0" smtClean="0"/>
              <a:t>She love</a:t>
            </a:r>
            <a:r>
              <a:rPr lang="en-GB" b="1" i="1" u="sng" dirty="0" smtClean="0"/>
              <a:t>d</a:t>
            </a:r>
            <a:r>
              <a:rPr lang="en-GB" i="1" dirty="0" smtClean="0"/>
              <a:t> me /  He love</a:t>
            </a:r>
            <a:r>
              <a:rPr lang="en-GB" b="1" i="1" u="sng" dirty="0" smtClean="0"/>
              <a:t>s</a:t>
            </a:r>
            <a:r>
              <a:rPr lang="en-GB" i="1" dirty="0" smtClean="0"/>
              <a:t> himself</a:t>
            </a:r>
            <a:endParaRPr lang="en-GB" b="1" dirty="0" smtClean="0"/>
          </a:p>
          <a:p>
            <a:pPr lvl="1"/>
            <a:r>
              <a:rPr lang="en-GB" b="1" dirty="0" smtClean="0"/>
              <a:t>Possession </a:t>
            </a:r>
            <a:r>
              <a:rPr lang="en-GB" dirty="0" smtClean="0"/>
              <a:t>e.g. </a:t>
            </a:r>
            <a:r>
              <a:rPr lang="en-GB" i="1" dirty="0" smtClean="0"/>
              <a:t>Ian loves me / Ian</a:t>
            </a:r>
            <a:r>
              <a:rPr lang="en-GB" b="1" i="1" u="sng" dirty="0" smtClean="0"/>
              <a:t>’s</a:t>
            </a:r>
            <a:r>
              <a:rPr lang="en-GB" dirty="0" smtClean="0"/>
              <a:t> </a:t>
            </a:r>
            <a:r>
              <a:rPr lang="en-GB" i="1" dirty="0" smtClean="0"/>
              <a:t>dog loves me</a:t>
            </a:r>
          </a:p>
          <a:p>
            <a:pPr lvl="1"/>
            <a:r>
              <a:rPr lang="en-GB" b="1" dirty="0" smtClean="0"/>
              <a:t>Plural </a:t>
            </a:r>
            <a:r>
              <a:rPr lang="en-GB" dirty="0" smtClean="0"/>
              <a:t>e.g. </a:t>
            </a:r>
            <a:r>
              <a:rPr lang="en-GB" i="1" dirty="0" smtClean="0"/>
              <a:t>Lucy’s cat loves me / Lucy’s cat</a:t>
            </a:r>
            <a:r>
              <a:rPr lang="en-GB" b="1" i="1" u="sng" dirty="0" smtClean="0"/>
              <a:t>s</a:t>
            </a:r>
            <a:r>
              <a:rPr lang="en-GB" i="1" dirty="0" smtClean="0"/>
              <a:t> love me</a:t>
            </a:r>
          </a:p>
          <a:p>
            <a:pPr lvl="1"/>
            <a:r>
              <a:rPr lang="en-GB" b="1" dirty="0" smtClean="0"/>
              <a:t>Comparison </a:t>
            </a:r>
            <a:r>
              <a:rPr lang="en-GB" dirty="0" smtClean="0"/>
              <a:t>e.g. </a:t>
            </a:r>
            <a:r>
              <a:rPr lang="en-GB" i="1" dirty="0" smtClean="0"/>
              <a:t>Her love for Richard is strong</a:t>
            </a:r>
            <a:r>
              <a:rPr lang="en-GB" b="1" i="1" u="sng" dirty="0" smtClean="0"/>
              <a:t>er</a:t>
            </a:r>
            <a:r>
              <a:rPr lang="en-GB" i="1" dirty="0" smtClean="0"/>
              <a:t> that Anthony’s but Julia’s love for Richard is the strong</a:t>
            </a:r>
            <a:r>
              <a:rPr lang="en-GB" b="1" i="1" u="sng" dirty="0" smtClean="0"/>
              <a:t>est</a:t>
            </a:r>
            <a:r>
              <a:rPr lang="en-GB" i="1" dirty="0" smtClean="0"/>
              <a:t> </a:t>
            </a:r>
          </a:p>
          <a:p>
            <a:pPr lvl="1"/>
            <a:r>
              <a:rPr lang="en-GB" b="1" dirty="0" smtClean="0"/>
              <a:t>Word class </a:t>
            </a:r>
            <a:r>
              <a:rPr lang="en-GB" dirty="0" smtClean="0"/>
              <a:t>e.g. </a:t>
            </a:r>
            <a:r>
              <a:rPr lang="en-GB" i="1" dirty="0" smtClean="0"/>
              <a:t>colour (</a:t>
            </a:r>
            <a:r>
              <a:rPr lang="en-GB" b="1" i="1" dirty="0" smtClean="0"/>
              <a:t>noun</a:t>
            </a:r>
            <a:r>
              <a:rPr lang="en-GB" i="1" dirty="0" smtClean="0"/>
              <a:t>) vs. colourful (</a:t>
            </a:r>
            <a:r>
              <a:rPr lang="en-GB" b="1" i="1" dirty="0" smtClean="0"/>
              <a:t>adjective</a:t>
            </a:r>
            <a:r>
              <a:rPr lang="en-GB" i="1" dirty="0" smtClean="0"/>
              <a:t>)</a:t>
            </a:r>
            <a:endParaRPr lang="en-GB"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WORD CLASSES</a:t>
            </a:r>
            <a:endParaRPr lang="en-GB" dirty="0"/>
          </a:p>
        </p:txBody>
      </p:sp>
      <p:sp>
        <p:nvSpPr>
          <p:cNvPr id="3" name="Subtitle 2"/>
          <p:cNvSpPr>
            <a:spLocks noGrp="1"/>
          </p:cNvSpPr>
          <p:nvPr>
            <p:ph type="subTitle" idx="1"/>
          </p:nvPr>
        </p:nvSpPr>
        <p:spPr/>
        <p:txBody>
          <a:bodyPr/>
          <a:lstStyle/>
          <a:p>
            <a:r>
              <a:rPr lang="en-GB" dirty="0" smtClean="0"/>
              <a:t>SECTION 2</a:t>
            </a:r>
            <a:endParaRPr lang="en-GB" dirty="0"/>
          </a:p>
        </p:txBody>
      </p:sp>
    </p:spTree>
    <p:extLst>
      <p:ext uri="{BB962C8B-B14F-4D97-AF65-F5344CB8AC3E}">
        <p14:creationId xmlns:p14="http://schemas.microsoft.com/office/powerpoint/2010/main" val="213251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Nouns</a:t>
            </a:r>
            <a:endParaRPr lang="en-GB" dirty="0"/>
          </a:p>
        </p:txBody>
      </p:sp>
      <p:sp>
        <p:nvSpPr>
          <p:cNvPr id="3" name="Content Placeholder 2"/>
          <p:cNvSpPr>
            <a:spLocks noGrp="1"/>
          </p:cNvSpPr>
          <p:nvPr>
            <p:ph idx="1"/>
          </p:nvPr>
        </p:nvSpPr>
        <p:spPr/>
        <p:txBody>
          <a:bodyPr>
            <a:normAutofit fontScale="77500" lnSpcReduction="20000"/>
          </a:bodyPr>
          <a:lstStyle/>
          <a:p>
            <a:r>
              <a:rPr lang="en-GB" b="1" u="sng" dirty="0" smtClean="0"/>
              <a:t>Abstract</a:t>
            </a:r>
            <a:r>
              <a:rPr lang="en-GB" dirty="0" smtClean="0"/>
              <a:t> – refers to states, feelings and concepts that have no physical existence e.g. </a:t>
            </a:r>
            <a:r>
              <a:rPr lang="en-GB" i="1" dirty="0" smtClean="0"/>
              <a:t>pain, happiness</a:t>
            </a:r>
          </a:p>
          <a:p>
            <a:r>
              <a:rPr lang="en-GB" b="1" u="sng" dirty="0" smtClean="0"/>
              <a:t>Concrete</a:t>
            </a:r>
            <a:r>
              <a:rPr lang="en-GB" dirty="0" smtClean="0"/>
              <a:t> – refers to objects that have physical existence. Divided into:</a:t>
            </a:r>
          </a:p>
          <a:p>
            <a:pPr lvl="1"/>
            <a:r>
              <a:rPr lang="en-GB" b="1" u="sng" dirty="0" smtClean="0"/>
              <a:t>Count</a:t>
            </a:r>
            <a:r>
              <a:rPr lang="en-GB" dirty="0" smtClean="0"/>
              <a:t> – concrete nouns that have a plural form e.g. </a:t>
            </a:r>
            <a:r>
              <a:rPr lang="en-GB" i="1" dirty="0" smtClean="0"/>
              <a:t>chair(s)</a:t>
            </a:r>
          </a:p>
          <a:p>
            <a:pPr lvl="1"/>
            <a:r>
              <a:rPr lang="en-GB" b="1" u="sng" dirty="0" smtClean="0"/>
              <a:t>Mass</a:t>
            </a:r>
            <a:r>
              <a:rPr lang="en-GB" dirty="0" smtClean="0"/>
              <a:t> – concrete nouns that refer to a collection/group e.g. </a:t>
            </a:r>
            <a:r>
              <a:rPr lang="en-GB" i="1" dirty="0" smtClean="0"/>
              <a:t>furniture</a:t>
            </a:r>
          </a:p>
          <a:p>
            <a:r>
              <a:rPr lang="en-GB" b="1" u="sng" dirty="0" smtClean="0"/>
              <a:t>Proper</a:t>
            </a:r>
            <a:r>
              <a:rPr lang="en-GB" dirty="0" smtClean="0"/>
              <a:t> – refers to names of people or places e.g. </a:t>
            </a:r>
            <a:r>
              <a:rPr lang="en-GB" i="1" dirty="0" smtClean="0"/>
              <a:t>Susan, </a:t>
            </a:r>
            <a:r>
              <a:rPr lang="en-GB" i="1" dirty="0" smtClean="0"/>
              <a:t>London</a:t>
            </a:r>
          </a:p>
          <a:p>
            <a:r>
              <a:rPr lang="en-GB" b="1" u="sng" dirty="0" smtClean="0"/>
              <a:t>Common</a:t>
            </a:r>
            <a:r>
              <a:rPr lang="en-GB" dirty="0" smtClean="0"/>
              <a:t> – refers to any noun which is not </a:t>
            </a:r>
            <a:r>
              <a:rPr lang="en-GB" b="1" dirty="0" smtClean="0"/>
              <a:t>proper </a:t>
            </a:r>
            <a:r>
              <a:rPr lang="en-GB" dirty="0" smtClean="0"/>
              <a:t>(e.g. concrete/abstract)</a:t>
            </a:r>
          </a:p>
          <a:p>
            <a:r>
              <a:rPr lang="en-GB" b="1" u="sng" dirty="0" smtClean="0"/>
              <a:t>Collective</a:t>
            </a:r>
            <a:r>
              <a:rPr lang="en-GB" dirty="0" smtClean="0"/>
              <a:t> – refers to a single group composed of multiple numbers e.g. </a:t>
            </a:r>
            <a:r>
              <a:rPr lang="en-GB" i="1" dirty="0" smtClean="0"/>
              <a:t>a </a:t>
            </a:r>
            <a:r>
              <a:rPr lang="en-GB" b="1" i="1" dirty="0" smtClean="0"/>
              <a:t>class </a:t>
            </a:r>
            <a:r>
              <a:rPr lang="en-GB" i="1" dirty="0" smtClean="0"/>
              <a:t>of students</a:t>
            </a:r>
            <a:endParaRPr lang="en-GB"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365</TotalTime>
  <Words>2188</Words>
  <Application>Microsoft Office PowerPoint</Application>
  <PresentationFormat>On-screen Show (4:3)</PresentationFormat>
  <Paragraphs>200</Paragraphs>
  <Slides>40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Trebuchet MS</vt:lpstr>
      <vt:lpstr>Tw Cen MT</vt:lpstr>
      <vt:lpstr>Circuit</vt:lpstr>
      <vt:lpstr>Grammar</vt:lpstr>
      <vt:lpstr>Hierarchy of Grammar</vt:lpstr>
      <vt:lpstr>Morphology</vt:lpstr>
      <vt:lpstr>Morphology</vt:lpstr>
      <vt:lpstr>Antidisestablishmentarianism</vt:lpstr>
      <vt:lpstr>1. Free Morphemes</vt:lpstr>
      <vt:lpstr>2. Bound Morphemes</vt:lpstr>
      <vt:lpstr>WORD CLASSES</vt:lpstr>
      <vt:lpstr>1. Nouns</vt:lpstr>
      <vt:lpstr>2. Determiners</vt:lpstr>
      <vt:lpstr>3. Pronouns</vt:lpstr>
      <vt:lpstr>Pronouns (cont’d)</vt:lpstr>
      <vt:lpstr>4. Adjectives</vt:lpstr>
      <vt:lpstr>Noun Phrase</vt:lpstr>
      <vt:lpstr>5. Verbs</vt:lpstr>
      <vt:lpstr>Verb Types</vt:lpstr>
      <vt:lpstr>Verb Categories</vt:lpstr>
      <vt:lpstr>Verb Phrase</vt:lpstr>
      <vt:lpstr>6. Adverbs</vt:lpstr>
      <vt:lpstr>7. Prepositions</vt:lpstr>
      <vt:lpstr>8. Conjunctions</vt:lpstr>
      <vt:lpstr>Clauses</vt:lpstr>
      <vt:lpstr>Clause Types:</vt:lpstr>
      <vt:lpstr>Sentences:</vt:lpstr>
      <vt:lpstr>Sentence Elements</vt:lpstr>
      <vt:lpstr>SVOCA</vt:lpstr>
      <vt:lpstr>Direct Object vs. Indirect Object</vt:lpstr>
      <vt:lpstr>Identifying SVOCA</vt:lpstr>
      <vt:lpstr>Active &amp; Passive Voice</vt:lpstr>
      <vt:lpstr>Syntax</vt:lpstr>
      <vt:lpstr>Sentence Types</vt:lpstr>
      <vt:lpstr>1. Minor</vt:lpstr>
      <vt:lpstr>2. Simple</vt:lpstr>
      <vt:lpstr>3. Compound</vt:lpstr>
      <vt:lpstr>4. Complex</vt:lpstr>
      <vt:lpstr>5. Compound-Complex</vt:lpstr>
      <vt:lpstr>Verb Mood</vt:lpstr>
      <vt:lpstr>1. Declarative</vt:lpstr>
      <vt:lpstr>2. Interrogative</vt:lpstr>
      <vt:lpstr>3. Imperative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dc:title>
  <dc:creator>Adam</dc:creator>
  <cp:lastModifiedBy>Adam Duce</cp:lastModifiedBy>
  <cp:revision>87</cp:revision>
  <dcterms:created xsi:type="dcterms:W3CDTF">2015-10-05T21:35:38Z</dcterms:created>
  <dcterms:modified xsi:type="dcterms:W3CDTF">2016-01-04T09:56:47Z</dcterms:modified>
</cp:coreProperties>
</file>