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4" r:id="rId5"/>
    <p:sldId id="259" r:id="rId6"/>
    <p:sldId id="258" r:id="rId7"/>
    <p:sldId id="262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7EE69F5-5F2C-4E70-9A48-B58F2C20BED1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15B4F19-FB34-43E1-A846-BE1E4B64B684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Theory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and Power</a:t>
            </a:r>
            <a:endParaRPr lang="en-GB" dirty="0"/>
          </a:p>
        </p:txBody>
      </p:sp>
      <p:pic>
        <p:nvPicPr>
          <p:cNvPr id="1026" name="Picture 2" descr="http://ts1.mm.bing.net/th?&amp;id=JN.RQwA6hQKlfkr3fcUbTUm5w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04847"/>
            <a:ext cx="28575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Wareing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Political = Legal e.g. Police, Judge, Barrister </a:t>
            </a:r>
          </a:p>
          <a:p>
            <a:r>
              <a:rPr lang="en-GB" dirty="0" smtClean="0"/>
              <a:t>Personal = Occupational e.g. Doctor, Teacher</a:t>
            </a:r>
          </a:p>
          <a:p>
            <a:r>
              <a:rPr lang="en-GB" dirty="0" smtClean="0"/>
              <a:t>Social Group = Friends and family, class</a:t>
            </a:r>
            <a:endParaRPr lang="en-GB" dirty="0"/>
          </a:p>
        </p:txBody>
      </p:sp>
      <p:pic>
        <p:nvPicPr>
          <p:cNvPr id="2050" name="Picture 2" descr="http://ts1.mm.bing.net/th?&amp;id=JN.0cdfOX5iH%2byYedtkemoKIA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645024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20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Instrumental vs. Influential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Instrumental = enforces authority imposed by the law, schools, exam boards…</a:t>
            </a:r>
          </a:p>
          <a:p>
            <a:r>
              <a:rPr lang="en-GB" dirty="0" smtClean="0"/>
              <a:t>Influential = persuasive power.</a:t>
            </a:r>
            <a:endParaRPr lang="en-GB" dirty="0"/>
          </a:p>
        </p:txBody>
      </p:sp>
      <p:pic>
        <p:nvPicPr>
          <p:cNvPr id="5124" name="Picture 4" descr="http://ts1.mm.bing.net/th?&amp;id=JN.fNWmizmD/MJk3vH/3KviFg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73576"/>
            <a:ext cx="1981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48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in and Behind Discourse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Power within discourse = features used to convey power</a:t>
            </a:r>
          </a:p>
          <a:p>
            <a:r>
              <a:rPr lang="en-GB" dirty="0" smtClean="0"/>
              <a:t>Power behind discourse = who? what? why?</a:t>
            </a:r>
            <a:endParaRPr lang="en-GB" dirty="0"/>
          </a:p>
        </p:txBody>
      </p:sp>
      <p:pic>
        <p:nvPicPr>
          <p:cNvPr id="5" name="Picture 4" descr="http://tse4.mm.bing.net/th?id=JN.hA4hsiHXvW2aFMwWr%2fTPSA&amp;w=182&amp;h=135&amp;c=7&amp;rs=1&amp;qlt=90&amp;o=4&amp;cb=11&amp;pid=1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08920"/>
            <a:ext cx="3096344" cy="229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4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Holmes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Managers favour mitigated imperatives.</a:t>
            </a:r>
            <a:endParaRPr lang="en-GB" dirty="0"/>
          </a:p>
        </p:txBody>
      </p:sp>
      <p:pic>
        <p:nvPicPr>
          <p:cNvPr id="4" name="Picture 2" descr="http://ts1.mm.bing.net/th?&amp;id=JN.zTEafn2vrXPbYE2YRJuq5A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2852936"/>
            <a:ext cx="2857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4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Fairclough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Synthetic Personalisation = gives an audience, who are treated </a:t>
            </a:r>
            <a:r>
              <a:rPr lang="en-GB" dirty="0" err="1" smtClean="0"/>
              <a:t>en</a:t>
            </a:r>
            <a:r>
              <a:rPr lang="en-GB" dirty="0" smtClean="0"/>
              <a:t> masse, the impression of being considered as individuals.</a:t>
            </a:r>
            <a:endParaRPr lang="en-GB" dirty="0"/>
          </a:p>
        </p:txBody>
      </p:sp>
      <p:pic>
        <p:nvPicPr>
          <p:cNvPr id="4102" name="Picture 6" descr="http://tse4.mm.bing.net/th?id=JN.8WVw3EDGS8xI3bWXOX1tKw&amp;w=174&amp;h=146&amp;c=7&amp;rs=1&amp;qlt=90&amp;o=4&amp;cb=11&amp;pid=1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80928"/>
            <a:ext cx="3384376" cy="283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4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Morreal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Humour can be used as a powerful strategy.</a:t>
            </a:r>
            <a:endParaRPr lang="en-GB" dirty="0"/>
          </a:p>
        </p:txBody>
      </p:sp>
      <p:pic>
        <p:nvPicPr>
          <p:cNvPr id="7170" name="Picture 2" descr="http://ts1.mm.bing.net/th?&amp;id=JN.QA2gHtdPJFKHwqHmD0fdJQ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740" y="3140968"/>
            <a:ext cx="3528392" cy="22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0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Face and Brown and Levinson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Face saving vs FTAs</a:t>
            </a:r>
          </a:p>
          <a:p>
            <a:r>
              <a:rPr lang="en-GB" dirty="0" smtClean="0"/>
              <a:t>Positive and negative politeness strategies.</a:t>
            </a:r>
            <a:endParaRPr lang="en-GB" dirty="0"/>
          </a:p>
        </p:txBody>
      </p:sp>
      <p:pic>
        <p:nvPicPr>
          <p:cNvPr id="9218" name="Picture 2" descr="http://ts1.mm.bing.net/th?&amp;id=JN.MZyJNXl6%2bcABH2%2bQPQFVdQ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08920"/>
            <a:ext cx="26860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6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Sapir-Whorf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Linguistic Determinism – language determines our thoughts.</a:t>
            </a:r>
            <a:endParaRPr lang="en-GB" dirty="0"/>
          </a:p>
        </p:txBody>
      </p:sp>
      <p:pic>
        <p:nvPicPr>
          <p:cNvPr id="8194" name="Picture 2" descr="http://tse4.mm.bing.net/th?id=JN.DJaymLnaNx4wImMZR1IacA&amp;w=142&amp;h=142&amp;c=7&amp;rs=1&amp;qlt=90&amp;o=4&amp;cb=11&amp;pid=1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36912"/>
            <a:ext cx="266429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0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9C9669E-F0BD-4834-8B72-23AC1B2581FB}"/>
</file>

<file path=customXml/itemProps2.xml><?xml version="1.0" encoding="utf-8"?>
<ds:datastoreItem xmlns:ds="http://schemas.openxmlformats.org/officeDocument/2006/customXml" ds:itemID="{81ECC8CF-D5D0-40C1-994E-CB12048AFA74}"/>
</file>

<file path=customXml/itemProps3.xml><?xml version="1.0" encoding="utf-8"?>
<ds:datastoreItem xmlns:ds="http://schemas.openxmlformats.org/officeDocument/2006/customXml" ds:itemID="{9A1C29DC-C89E-4768-B66E-A93F966685FC}"/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66</TotalTime>
  <Words>141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Horizon</vt:lpstr>
      <vt:lpstr>Language and Power</vt:lpstr>
      <vt:lpstr>Wareing</vt:lpstr>
      <vt:lpstr>Instrumental vs. Influential</vt:lpstr>
      <vt:lpstr>Power in and Behind Discourse</vt:lpstr>
      <vt:lpstr>Holmes</vt:lpstr>
      <vt:lpstr>Fairclough</vt:lpstr>
      <vt:lpstr>Morreal</vt:lpstr>
      <vt:lpstr>Face and Brown and Levinson</vt:lpstr>
      <vt:lpstr>Sapir-Whorf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Power</dc:title>
  <dc:creator>Jennifer Hunter-Phillips</dc:creator>
  <cp:lastModifiedBy>Jennifer Hunter-Phillips</cp:lastModifiedBy>
  <cp:revision>8</cp:revision>
  <dcterms:created xsi:type="dcterms:W3CDTF">2015-06-09T09:15:51Z</dcterms:created>
  <dcterms:modified xsi:type="dcterms:W3CDTF">2015-06-09T10:22:12Z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