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4" d="100"/>
          <a:sy n="74" d="100"/>
        </p:scale>
        <p:origin x="4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71AE3C2-15B6-4AC9-95E7-725B2585337F}" type="datetimeFigureOut">
              <a:rPr lang="en-GB" smtClean="0"/>
              <a:t>29/02/2016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AC079-5ACC-4C56-B0E5-A60D6A40450F}" type="slidenum">
              <a:rPr lang="en-GB" smtClean="0"/>
              <a:t>‹#›</a:t>
            </a:fld>
            <a:endParaRPr lang="en-GB"/>
          </a:p>
        </p:txBody>
      </p:sp>
    </p:spTree>
    <p:extLst>
      <p:ext uri="{BB962C8B-B14F-4D97-AF65-F5344CB8AC3E}">
        <p14:creationId xmlns:p14="http://schemas.microsoft.com/office/powerpoint/2010/main" val="1604882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1AE3C2-15B6-4AC9-95E7-725B2585337F}" type="datetimeFigureOut">
              <a:rPr lang="en-GB" smtClean="0"/>
              <a:t>29/02/2016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AC079-5ACC-4C56-B0E5-A60D6A40450F}" type="slidenum">
              <a:rPr lang="en-GB" smtClean="0"/>
              <a:t>‹#›</a:t>
            </a:fld>
            <a:endParaRPr lang="en-GB"/>
          </a:p>
        </p:txBody>
      </p:sp>
    </p:spTree>
    <p:extLst>
      <p:ext uri="{BB962C8B-B14F-4D97-AF65-F5344CB8AC3E}">
        <p14:creationId xmlns:p14="http://schemas.microsoft.com/office/powerpoint/2010/main" val="2945522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1AE3C2-15B6-4AC9-95E7-725B2585337F}" type="datetimeFigureOut">
              <a:rPr lang="en-GB" smtClean="0"/>
              <a:t>29/02/2016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AC079-5ACC-4C56-B0E5-A60D6A40450F}" type="slidenum">
              <a:rPr lang="en-GB" smtClean="0"/>
              <a:t>‹#›</a:t>
            </a:fld>
            <a:endParaRPr lang="en-GB"/>
          </a:p>
        </p:txBody>
      </p:sp>
    </p:spTree>
    <p:extLst>
      <p:ext uri="{BB962C8B-B14F-4D97-AF65-F5344CB8AC3E}">
        <p14:creationId xmlns:p14="http://schemas.microsoft.com/office/powerpoint/2010/main" val="2848985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1AE3C2-15B6-4AC9-95E7-725B2585337F}" type="datetimeFigureOut">
              <a:rPr lang="en-GB" smtClean="0"/>
              <a:t>29/02/2016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AC079-5ACC-4C56-B0E5-A60D6A40450F}" type="slidenum">
              <a:rPr lang="en-GB" smtClean="0"/>
              <a:t>‹#›</a:t>
            </a:fld>
            <a:endParaRPr lang="en-GB"/>
          </a:p>
        </p:txBody>
      </p:sp>
    </p:spTree>
    <p:extLst>
      <p:ext uri="{BB962C8B-B14F-4D97-AF65-F5344CB8AC3E}">
        <p14:creationId xmlns:p14="http://schemas.microsoft.com/office/powerpoint/2010/main" val="2865641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1AE3C2-15B6-4AC9-95E7-725B2585337F}" type="datetimeFigureOut">
              <a:rPr lang="en-GB" smtClean="0"/>
              <a:t>29/02/2016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6AC079-5ACC-4C56-B0E5-A60D6A40450F}" type="slidenum">
              <a:rPr lang="en-GB" smtClean="0"/>
              <a:t>‹#›</a:t>
            </a:fld>
            <a:endParaRPr lang="en-GB"/>
          </a:p>
        </p:txBody>
      </p:sp>
    </p:spTree>
    <p:extLst>
      <p:ext uri="{BB962C8B-B14F-4D97-AF65-F5344CB8AC3E}">
        <p14:creationId xmlns:p14="http://schemas.microsoft.com/office/powerpoint/2010/main" val="1815788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71AE3C2-15B6-4AC9-95E7-725B2585337F}" type="datetimeFigureOut">
              <a:rPr lang="en-GB" smtClean="0"/>
              <a:t>29/02/2016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6AC079-5ACC-4C56-B0E5-A60D6A40450F}" type="slidenum">
              <a:rPr lang="en-GB" smtClean="0"/>
              <a:t>‹#›</a:t>
            </a:fld>
            <a:endParaRPr lang="en-GB"/>
          </a:p>
        </p:txBody>
      </p:sp>
    </p:spTree>
    <p:extLst>
      <p:ext uri="{BB962C8B-B14F-4D97-AF65-F5344CB8AC3E}">
        <p14:creationId xmlns:p14="http://schemas.microsoft.com/office/powerpoint/2010/main" val="1428562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71AE3C2-15B6-4AC9-95E7-725B2585337F}" type="datetimeFigureOut">
              <a:rPr lang="en-GB" smtClean="0"/>
              <a:t>29/02/2016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6AC079-5ACC-4C56-B0E5-A60D6A40450F}" type="slidenum">
              <a:rPr lang="en-GB" smtClean="0"/>
              <a:t>‹#›</a:t>
            </a:fld>
            <a:endParaRPr lang="en-GB"/>
          </a:p>
        </p:txBody>
      </p:sp>
    </p:spTree>
    <p:extLst>
      <p:ext uri="{BB962C8B-B14F-4D97-AF65-F5344CB8AC3E}">
        <p14:creationId xmlns:p14="http://schemas.microsoft.com/office/powerpoint/2010/main" val="2768111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71AE3C2-15B6-4AC9-95E7-725B2585337F}" type="datetimeFigureOut">
              <a:rPr lang="en-GB" smtClean="0"/>
              <a:t>29/02/2016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6AC079-5ACC-4C56-B0E5-A60D6A40450F}" type="slidenum">
              <a:rPr lang="en-GB" smtClean="0"/>
              <a:t>‹#›</a:t>
            </a:fld>
            <a:endParaRPr lang="en-GB"/>
          </a:p>
        </p:txBody>
      </p:sp>
    </p:spTree>
    <p:extLst>
      <p:ext uri="{BB962C8B-B14F-4D97-AF65-F5344CB8AC3E}">
        <p14:creationId xmlns:p14="http://schemas.microsoft.com/office/powerpoint/2010/main" val="1813368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1AE3C2-15B6-4AC9-95E7-725B2585337F}" type="datetimeFigureOut">
              <a:rPr lang="en-GB" smtClean="0"/>
              <a:t>29/02/2016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6AC079-5ACC-4C56-B0E5-A60D6A40450F}" type="slidenum">
              <a:rPr lang="en-GB" smtClean="0"/>
              <a:t>‹#›</a:t>
            </a:fld>
            <a:endParaRPr lang="en-GB"/>
          </a:p>
        </p:txBody>
      </p:sp>
    </p:spTree>
    <p:extLst>
      <p:ext uri="{BB962C8B-B14F-4D97-AF65-F5344CB8AC3E}">
        <p14:creationId xmlns:p14="http://schemas.microsoft.com/office/powerpoint/2010/main" val="3437548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1AE3C2-15B6-4AC9-95E7-725B2585337F}" type="datetimeFigureOut">
              <a:rPr lang="en-GB" smtClean="0"/>
              <a:t>29/02/2016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6AC079-5ACC-4C56-B0E5-A60D6A40450F}" type="slidenum">
              <a:rPr lang="en-GB" smtClean="0"/>
              <a:t>‹#›</a:t>
            </a:fld>
            <a:endParaRPr lang="en-GB"/>
          </a:p>
        </p:txBody>
      </p:sp>
    </p:spTree>
    <p:extLst>
      <p:ext uri="{BB962C8B-B14F-4D97-AF65-F5344CB8AC3E}">
        <p14:creationId xmlns:p14="http://schemas.microsoft.com/office/powerpoint/2010/main" val="2960858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1AE3C2-15B6-4AC9-95E7-725B2585337F}" type="datetimeFigureOut">
              <a:rPr lang="en-GB" smtClean="0"/>
              <a:t>29/02/2016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6AC079-5ACC-4C56-B0E5-A60D6A40450F}" type="slidenum">
              <a:rPr lang="en-GB" smtClean="0"/>
              <a:t>‹#›</a:t>
            </a:fld>
            <a:endParaRPr lang="en-GB"/>
          </a:p>
        </p:txBody>
      </p:sp>
    </p:spTree>
    <p:extLst>
      <p:ext uri="{BB962C8B-B14F-4D97-AF65-F5344CB8AC3E}">
        <p14:creationId xmlns:p14="http://schemas.microsoft.com/office/powerpoint/2010/main" val="728160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1AE3C2-15B6-4AC9-95E7-725B2585337F}" type="datetimeFigureOut">
              <a:rPr lang="en-GB" smtClean="0"/>
              <a:t>29/02/2016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AC079-5ACC-4C56-B0E5-A60D6A40450F}" type="slidenum">
              <a:rPr lang="en-GB" smtClean="0"/>
              <a:t>‹#›</a:t>
            </a:fld>
            <a:endParaRPr lang="en-GB"/>
          </a:p>
        </p:txBody>
      </p:sp>
    </p:spTree>
    <p:extLst>
      <p:ext uri="{BB962C8B-B14F-4D97-AF65-F5344CB8AC3E}">
        <p14:creationId xmlns:p14="http://schemas.microsoft.com/office/powerpoint/2010/main" val="2919082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Representation of dialogue in “The Gate” advertisement.</a:t>
            </a:r>
            <a:endParaRPr lang="en-GB" dirty="0"/>
          </a:p>
        </p:txBody>
      </p:sp>
      <p:sp>
        <p:nvSpPr>
          <p:cNvPr id="3" name="Subtitle 2"/>
          <p:cNvSpPr>
            <a:spLocks noGrp="1"/>
          </p:cNvSpPr>
          <p:nvPr>
            <p:ph type="subTitle" idx="1"/>
          </p:nvPr>
        </p:nvSpPr>
        <p:spPr/>
        <p:txBody>
          <a:bodyPr/>
          <a:lstStyle/>
          <a:p>
            <a:r>
              <a:rPr lang="en-GB" dirty="0" smtClean="0"/>
              <a:t>Is the spoken dialogue supportive or </a:t>
            </a:r>
            <a:r>
              <a:rPr lang="en-GB" dirty="0" err="1" smtClean="0"/>
              <a:t>refutive</a:t>
            </a:r>
            <a:r>
              <a:rPr lang="en-GB" dirty="0" smtClean="0"/>
              <a:t> of Deborah Tannen’s 6 difference principles between male and female spoken language. </a:t>
            </a:r>
          </a:p>
          <a:p>
            <a:endParaRPr lang="en-GB" dirty="0"/>
          </a:p>
        </p:txBody>
      </p:sp>
    </p:spTree>
    <p:extLst>
      <p:ext uri="{BB962C8B-B14F-4D97-AF65-F5344CB8AC3E}">
        <p14:creationId xmlns:p14="http://schemas.microsoft.com/office/powerpoint/2010/main" val="3011354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members:</a:t>
            </a:r>
            <a:endParaRPr lang="en-GB" dirty="0"/>
          </a:p>
        </p:txBody>
      </p:sp>
      <p:sp>
        <p:nvSpPr>
          <p:cNvPr id="3" name="Content Placeholder 2"/>
          <p:cNvSpPr>
            <a:spLocks noGrp="1"/>
          </p:cNvSpPr>
          <p:nvPr>
            <p:ph idx="1"/>
          </p:nvPr>
        </p:nvSpPr>
        <p:spPr/>
        <p:txBody>
          <a:bodyPr/>
          <a:lstStyle/>
          <a:p>
            <a:r>
              <a:rPr lang="en-GB" dirty="0" smtClean="0"/>
              <a:t>Alex </a:t>
            </a:r>
            <a:r>
              <a:rPr lang="en-GB" dirty="0" smtClean="0"/>
              <a:t>Healy (Writer)</a:t>
            </a:r>
            <a:endParaRPr lang="en-GB" dirty="0" smtClean="0"/>
          </a:p>
          <a:p>
            <a:r>
              <a:rPr lang="en-GB" dirty="0" smtClean="0"/>
              <a:t>Nina </a:t>
            </a:r>
            <a:r>
              <a:rPr lang="en-GB" dirty="0" err="1" smtClean="0"/>
              <a:t>Bodman</a:t>
            </a:r>
            <a:r>
              <a:rPr lang="en-GB" dirty="0" smtClean="0"/>
              <a:t>-Smith</a:t>
            </a:r>
          </a:p>
          <a:p>
            <a:r>
              <a:rPr lang="en-GB" dirty="0" smtClean="0"/>
              <a:t>Tristan </a:t>
            </a:r>
            <a:r>
              <a:rPr lang="en-GB" dirty="0" err="1" smtClean="0"/>
              <a:t>Skelley</a:t>
            </a:r>
            <a:endParaRPr lang="en-GB" dirty="0" smtClean="0"/>
          </a:p>
          <a:p>
            <a:r>
              <a:rPr lang="en-GB" dirty="0" smtClean="0"/>
              <a:t>Sophie </a:t>
            </a:r>
            <a:r>
              <a:rPr lang="en-GB" dirty="0" smtClean="0"/>
              <a:t>Earl</a:t>
            </a:r>
          </a:p>
          <a:p>
            <a:r>
              <a:rPr lang="en-GB" dirty="0" smtClean="0"/>
              <a:t>Nick Eden</a:t>
            </a:r>
            <a:endParaRPr lang="en-GB" dirty="0" smtClean="0"/>
          </a:p>
          <a:p>
            <a:pPr marL="0" indent="0">
              <a:buNone/>
            </a:pPr>
            <a:endParaRPr lang="en-GB" dirty="0"/>
          </a:p>
        </p:txBody>
      </p:sp>
    </p:spTree>
    <p:extLst>
      <p:ext uri="{BB962C8B-B14F-4D97-AF65-F5344CB8AC3E}">
        <p14:creationId xmlns:p14="http://schemas.microsoft.com/office/powerpoint/2010/main" val="2347522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The Gate is a leisure complex and shopping outlet in Newcastle. The advert is a hand illustrated graphic comic about a group of four young women visiting The Gate and sitting in the bar discussing restaurant choices for dinner. The girls are talking about how much choice there is which is a clear endorsement of The Gate’s extensive range of outlets. They are having a friendly, chatty discussion until an attractive waiter walks past on his way to his workplace and excited about the prospect of meeting the waiter follow him up the escalator into whatever restaurant he works at, therefore making up their choice for them. The advert portrays both men and women visiting the establishment as young and attractive and is clear to point out how much choice there is in the complex for food. The drinks the girls are drinking are described as “mint” which is both a show of high class dining and good taste. The four women speak in a Newcastle regional dialect that will appeal to the locals that are most likely to visit </a:t>
            </a:r>
            <a:r>
              <a:rPr lang="en-GB" smtClean="0"/>
              <a:t>the complex. </a:t>
            </a:r>
            <a:endParaRPr lang="en-GB" dirty="0"/>
          </a:p>
        </p:txBody>
      </p:sp>
    </p:spTree>
    <p:extLst>
      <p:ext uri="{BB962C8B-B14F-4D97-AF65-F5344CB8AC3E}">
        <p14:creationId xmlns:p14="http://schemas.microsoft.com/office/powerpoint/2010/main" val="275952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we’ll analyse</a:t>
            </a:r>
            <a:endParaRPr lang="en-GB" dirty="0"/>
          </a:p>
        </p:txBody>
      </p:sp>
      <p:sp>
        <p:nvSpPr>
          <p:cNvPr id="3" name="Content Placeholder 2"/>
          <p:cNvSpPr>
            <a:spLocks noGrp="1"/>
          </p:cNvSpPr>
          <p:nvPr>
            <p:ph idx="1"/>
          </p:nvPr>
        </p:nvSpPr>
        <p:spPr/>
        <p:txBody>
          <a:bodyPr/>
          <a:lstStyle/>
          <a:p>
            <a:pPr marL="0" indent="0">
              <a:buNone/>
            </a:pPr>
            <a:r>
              <a:rPr lang="en-GB" dirty="0" smtClean="0"/>
              <a:t>In The Gate advert only women are talking and therefore are the only ones with dialogue. This means that we can’t compare spoken dialogue between men and women in the piece but instead will have to analyse how dialogue for women fits with Deborah Cameron's “difference approach” which reflects the varying levels of subtlety and power that different genders use when communicating. The list outlines how men are far more likely to use status communicators and direct sentences when talking while women are much more likely to use indirect conversation, subtle undertones, and proposals rather than direct orders. </a:t>
            </a:r>
            <a:endParaRPr lang="en-GB" dirty="0"/>
          </a:p>
        </p:txBody>
      </p:sp>
    </p:spTree>
    <p:extLst>
      <p:ext uri="{BB962C8B-B14F-4D97-AF65-F5344CB8AC3E}">
        <p14:creationId xmlns:p14="http://schemas.microsoft.com/office/powerpoint/2010/main" val="3011427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Quote One:</a:t>
            </a:r>
            <a:endParaRPr lang="en-GB" dirty="0"/>
          </a:p>
        </p:txBody>
      </p:sp>
      <p:sp>
        <p:nvSpPr>
          <p:cNvPr id="3" name="Content Placeholder 2"/>
          <p:cNvSpPr>
            <a:spLocks noGrp="1"/>
          </p:cNvSpPr>
          <p:nvPr>
            <p:ph idx="1"/>
          </p:nvPr>
        </p:nvSpPr>
        <p:spPr/>
        <p:txBody>
          <a:bodyPr/>
          <a:lstStyle/>
          <a:p>
            <a:pPr marL="0" indent="0">
              <a:buNone/>
            </a:pPr>
            <a:r>
              <a:rPr lang="en-GB" sz="2400" i="1" dirty="0" smtClean="0"/>
              <a:t>“Aye, but </a:t>
            </a:r>
            <a:r>
              <a:rPr lang="en-GB" sz="2400" i="1" dirty="0" err="1" smtClean="0"/>
              <a:t>ah’m</a:t>
            </a:r>
            <a:r>
              <a:rPr lang="en-GB" sz="2400" i="1" dirty="0" smtClean="0"/>
              <a:t> </a:t>
            </a:r>
            <a:r>
              <a:rPr lang="en-GB" sz="2400" i="1" dirty="0" err="1" smtClean="0"/>
              <a:t>gunna</a:t>
            </a:r>
            <a:r>
              <a:rPr lang="en-GB" sz="2400" i="1" dirty="0" smtClean="0"/>
              <a:t> start </a:t>
            </a:r>
            <a:r>
              <a:rPr lang="en-GB" sz="2400" i="1" dirty="0" err="1" smtClean="0"/>
              <a:t>eatin</a:t>
            </a:r>
            <a:r>
              <a:rPr lang="en-GB" sz="2400" i="1" dirty="0" smtClean="0"/>
              <a:t>’ the beermats if ah don’t et some food soon.”</a:t>
            </a:r>
          </a:p>
          <a:p>
            <a:pPr marL="0" indent="0">
              <a:buNone/>
            </a:pPr>
            <a:r>
              <a:rPr lang="en-GB" sz="1200" dirty="0" smtClean="0"/>
              <a:t>This quote is representative and supportive of both point 1 and 3 of Deborah’s “difference approach”. Point 1 states that women are more likely to support each over in conversation rather than talk about status. This evolutionarily developed because of natural selection, women who were more likely to support each other which was beneficial when supporting children as while historically men were out at work women were left at home caring for the house and children. Women who were able to support each other and become friends with other women were able to rely on help and support if something went wrong, therefore, their children and themselves were more likely to survive. Men on the other hand assert status as a way of gaining “masculine” respect from other males, a good way of gaining higher power in armies or workplaces. Higher power historically meant better living and working conditions and a less likely chance of being on the front line of an army, therefore also prolonging their life expectancy and ability to mate. Support in the quote is represented by the fist word “</a:t>
            </a:r>
            <a:r>
              <a:rPr lang="en-GB" sz="1200" i="1" dirty="0" smtClean="0"/>
              <a:t>aye</a:t>
            </a:r>
            <a:r>
              <a:rPr lang="en-GB" sz="1200" dirty="0" smtClean="0"/>
              <a:t>” which follows on from her friends previous message about the cocktails being “mint”. As an opener to her own spoken dialect it shows both agreement with the statement and that she was listening to what her friend has said. This is short and subtle but ultimately shows support of her friend. The illustration also shows the women looking at the speaking fried, a body language visualisation of support.</a:t>
            </a:r>
          </a:p>
          <a:p>
            <a:pPr marL="0" indent="0">
              <a:buNone/>
            </a:pPr>
            <a:r>
              <a:rPr lang="en-GB" sz="1200" dirty="0" smtClean="0"/>
              <a:t>The second part of the quote is representative of Deborah’s point 3 of information versus feeling that outlines that men are more likely to use facts and direct, straight to the point, un-subtle comments to get their point across, women have the same intentions as men when they talk but are far more likely to subtly cover up their point in indirect messages of feeling. In the quote the women says “</a:t>
            </a:r>
            <a:r>
              <a:rPr lang="en-GB" sz="1200" i="1" dirty="0" err="1"/>
              <a:t>A</a:t>
            </a:r>
            <a:r>
              <a:rPr lang="en-GB" sz="1200" i="1" dirty="0" err="1" smtClean="0"/>
              <a:t>h’m</a:t>
            </a:r>
            <a:r>
              <a:rPr lang="en-GB" sz="1200" i="1" dirty="0" smtClean="0"/>
              <a:t> </a:t>
            </a:r>
            <a:r>
              <a:rPr lang="en-GB" sz="1200" i="1" dirty="0" err="1"/>
              <a:t>gunna</a:t>
            </a:r>
            <a:r>
              <a:rPr lang="en-GB" sz="1200" i="1" dirty="0"/>
              <a:t> start </a:t>
            </a:r>
            <a:r>
              <a:rPr lang="en-GB" sz="1200" i="1" dirty="0" err="1"/>
              <a:t>eatin</a:t>
            </a:r>
            <a:r>
              <a:rPr lang="en-GB" sz="1200" i="1" dirty="0"/>
              <a:t>’ the beermats if ah don’t </a:t>
            </a:r>
            <a:r>
              <a:rPr lang="en-GB" sz="1200" i="1" dirty="0" smtClean="0"/>
              <a:t>e t </a:t>
            </a:r>
            <a:r>
              <a:rPr lang="en-GB" sz="1200" i="1" dirty="0"/>
              <a:t>some food soon</a:t>
            </a:r>
            <a:r>
              <a:rPr lang="en-GB" sz="1200" i="1" dirty="0" smtClean="0"/>
              <a:t>.” </a:t>
            </a:r>
            <a:r>
              <a:rPr lang="en-GB" sz="1200" dirty="0" smtClean="0"/>
              <a:t>This quote on the surface seems like just a simple statement but is realistically a subtle command for the others to get food because she is hungry. Deborah’s point states that men are far more likely to be informative and state something along the lines of “I’m pretty hungry right now, we should get some food.” The woman though has done the stereotypically female thing though of covering up her point in a quote about her feelings which tells the others she is feeling hungry but states this in a quote which is neither a command to get food or a question whether the other girls are hungry. Women typically adopted this form of language because only until recent history is was considered socially acceptable for women to command men what to do or voice political questioning. Because of this women developed a clever but complex form of vocalising opinions and requests using language that was neither directly commanding in the form of an order of directionally quizzical in the form on a question but would use their own feelings and emotion to convey points that still gained the desire outcome of getting a man or another woman to do something they wanted while maintaining social acceptability. </a:t>
            </a:r>
            <a:endParaRPr lang="en-GB" sz="1200" dirty="0"/>
          </a:p>
        </p:txBody>
      </p:sp>
    </p:spTree>
    <p:extLst>
      <p:ext uri="{BB962C8B-B14F-4D97-AF65-F5344CB8AC3E}">
        <p14:creationId xmlns:p14="http://schemas.microsoft.com/office/powerpoint/2010/main" val="623992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Quote Two</a:t>
            </a:r>
            <a:endParaRPr lang="en-GB" dirty="0"/>
          </a:p>
        </p:txBody>
      </p:sp>
      <p:sp>
        <p:nvSpPr>
          <p:cNvPr id="3" name="Content Placeholder 2"/>
          <p:cNvSpPr>
            <a:spLocks noGrp="1"/>
          </p:cNvSpPr>
          <p:nvPr>
            <p:ph idx="1"/>
          </p:nvPr>
        </p:nvSpPr>
        <p:spPr/>
        <p:txBody>
          <a:bodyPr>
            <a:normAutofit/>
          </a:bodyPr>
          <a:lstStyle/>
          <a:p>
            <a:pPr marL="0" indent="0">
              <a:buNone/>
            </a:pPr>
            <a:r>
              <a:rPr lang="en-GB" sz="2400" dirty="0" smtClean="0"/>
              <a:t>“</a:t>
            </a:r>
            <a:r>
              <a:rPr lang="en-GB" sz="2400" i="1" dirty="0" smtClean="0"/>
              <a:t>Nah, </a:t>
            </a:r>
            <a:r>
              <a:rPr lang="en-GB" sz="2400" i="1" dirty="0" err="1" smtClean="0"/>
              <a:t>ah’m</a:t>
            </a:r>
            <a:r>
              <a:rPr lang="en-GB" sz="2400" i="1" dirty="0" smtClean="0"/>
              <a:t> </a:t>
            </a:r>
            <a:r>
              <a:rPr lang="en-GB" sz="2400" i="1" dirty="0" err="1" smtClean="0"/>
              <a:t>havin</a:t>
            </a:r>
            <a:r>
              <a:rPr lang="en-GB" sz="2400" i="1" dirty="0" smtClean="0"/>
              <a:t>’ a break from spicy food.”</a:t>
            </a:r>
          </a:p>
          <a:p>
            <a:pPr marL="0" indent="0">
              <a:buNone/>
            </a:pPr>
            <a:endParaRPr lang="en-GB" sz="2000" i="1" dirty="0" smtClean="0"/>
          </a:p>
          <a:p>
            <a:pPr marL="0" indent="0">
              <a:buNone/>
            </a:pPr>
            <a:r>
              <a:rPr lang="en-GB" sz="1400" dirty="0" smtClean="0"/>
              <a:t>This quote is representational and supportive of point 5 of the difference list that states that women are more likely to compromise on a point rather that be conflicting with each other. The quote stats off with “</a:t>
            </a:r>
            <a:r>
              <a:rPr lang="en-GB" sz="1400" i="1" dirty="0" smtClean="0"/>
              <a:t>nah”</a:t>
            </a:r>
            <a:r>
              <a:rPr lang="en-GB" sz="1400" dirty="0" smtClean="0"/>
              <a:t> which is, like the last quote, an indication of supportive listening and understanding between the group but the girl is being compromising in a point she disagrees with. Typically women avoid direct conflict in communication because like my previous point for quote one they are more likely to survive if they maintain social relationships and have friends. The woman phrases her point as “</a:t>
            </a:r>
            <a:r>
              <a:rPr lang="en-GB" sz="1400" i="1" dirty="0" smtClean="0"/>
              <a:t>I’m </a:t>
            </a:r>
            <a:r>
              <a:rPr lang="en-GB" sz="1400" i="1" dirty="0" err="1" smtClean="0"/>
              <a:t>havin</a:t>
            </a:r>
            <a:r>
              <a:rPr lang="en-GB" sz="1400" i="1" dirty="0" smtClean="0"/>
              <a:t>’ a break from spicy food.” </a:t>
            </a:r>
            <a:r>
              <a:rPr lang="en-GB" sz="1400" dirty="0" smtClean="0"/>
              <a:t>This point is able to simultaneously display her objection to the comment but done in a way that defends her own interests rather than attacking the interests of her friend which is typically a male thing to do in conversation. By doing this a compromise is successfully reached and they silently agree not to eat spicy food. </a:t>
            </a:r>
            <a:endParaRPr lang="en-GB" sz="1400" dirty="0"/>
          </a:p>
        </p:txBody>
      </p:sp>
    </p:spTree>
    <p:extLst>
      <p:ext uri="{BB962C8B-B14F-4D97-AF65-F5344CB8AC3E}">
        <p14:creationId xmlns:p14="http://schemas.microsoft.com/office/powerpoint/2010/main" val="1954276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Quote Three</a:t>
            </a:r>
            <a:endParaRPr lang="en-GB" dirty="0"/>
          </a:p>
        </p:txBody>
      </p:sp>
      <p:sp>
        <p:nvSpPr>
          <p:cNvPr id="3" name="Content Placeholder 2"/>
          <p:cNvSpPr>
            <a:spLocks noGrp="1"/>
          </p:cNvSpPr>
          <p:nvPr>
            <p:ph idx="1"/>
          </p:nvPr>
        </p:nvSpPr>
        <p:spPr/>
        <p:txBody>
          <a:bodyPr>
            <a:normAutofit/>
          </a:bodyPr>
          <a:lstStyle/>
          <a:p>
            <a:pPr marL="0" indent="0">
              <a:buNone/>
            </a:pPr>
            <a:r>
              <a:rPr lang="en-GB" sz="2400" i="1" dirty="0" smtClean="0"/>
              <a:t>“There’s nee need to have a pop, like…”</a:t>
            </a:r>
          </a:p>
          <a:p>
            <a:pPr marL="0" indent="0">
              <a:buNone/>
            </a:pPr>
            <a:endParaRPr lang="en-GB" sz="2400" i="1" dirty="0"/>
          </a:p>
          <a:p>
            <a:pPr marL="0" indent="0">
              <a:buNone/>
            </a:pPr>
            <a:r>
              <a:rPr lang="en-GB" sz="1800" dirty="0" smtClean="0"/>
              <a:t>This quote is a counter to  quote two as it starts to go against Tannen’s point 5 of conflict versus compromise as one of the women directly attacks the point of one of her friends. She is aggressive and it seems that she is trying to provoke some form of conflict between herself and her friend. What they fall out over (temporarily) is no more than a humorous misunderstanding between them, but it also shows that women can become ‘violent’ instead of looking for a simple compromise. Instead of resolving the issue politely, one tries to cause an argument, and this is stereotypically something that you would associate with male behaviour. The word “nee” is a regional way of saying ‘no’, and the word “pop” is a Geordie way of saying “have a go” (as in ‘to have a go at someone’). It could be said that she slips into a more regional way of speaking whilst angry as she is trying to get a point across. </a:t>
            </a:r>
          </a:p>
          <a:p>
            <a:pPr marL="0" indent="0">
              <a:buNone/>
            </a:pPr>
            <a:r>
              <a:rPr lang="en-GB" sz="1800" dirty="0" smtClean="0"/>
              <a:t>However, at the end of the attack the woman realises she has broken the social norm and immediately tries to defend her comment by putting the word “</a:t>
            </a:r>
            <a:r>
              <a:rPr lang="en-GB" sz="1800" i="1" dirty="0" smtClean="0"/>
              <a:t>like” at the end of the sentence which is a dampener on the impact of the quote. </a:t>
            </a:r>
            <a:endParaRPr lang="en-GB" sz="1800" dirty="0" smtClean="0"/>
          </a:p>
          <a:p>
            <a:pPr marL="0" indent="0">
              <a:buNone/>
            </a:pPr>
            <a:r>
              <a:rPr lang="en-GB" sz="900" i="1" dirty="0" smtClean="0"/>
              <a:t>I love </a:t>
            </a:r>
            <a:r>
              <a:rPr lang="en-GB" sz="900" i="1" smtClean="0"/>
              <a:t>you </a:t>
            </a:r>
            <a:r>
              <a:rPr lang="en-GB" sz="900" i="1" dirty="0" err="1"/>
              <a:t>A</a:t>
            </a:r>
            <a:r>
              <a:rPr lang="en-GB" sz="900" i="1" smtClean="0"/>
              <a:t>lex </a:t>
            </a:r>
            <a:r>
              <a:rPr lang="en-GB" sz="900" i="1" dirty="0" smtClean="0"/>
              <a:t>:* -Nina </a:t>
            </a:r>
            <a:endParaRPr lang="en-GB" sz="900" i="1" dirty="0"/>
          </a:p>
          <a:p>
            <a:pPr marL="0" indent="0">
              <a:buNone/>
            </a:pPr>
            <a:endParaRPr lang="en-GB" sz="2400" i="1" dirty="0" smtClean="0"/>
          </a:p>
          <a:p>
            <a:pPr marL="0" indent="0">
              <a:buNone/>
            </a:pPr>
            <a:endParaRPr lang="en-GB" sz="2400" dirty="0"/>
          </a:p>
        </p:txBody>
      </p:sp>
    </p:spTree>
    <p:extLst>
      <p:ext uri="{BB962C8B-B14F-4D97-AF65-F5344CB8AC3E}">
        <p14:creationId xmlns:p14="http://schemas.microsoft.com/office/powerpoint/2010/main" val="872757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1399</Words>
  <Application>Microsoft Office PowerPoint</Application>
  <PresentationFormat>Widescreen</PresentationFormat>
  <Paragraphs>26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Representation of dialogue in “The Gate” advertisement.</vt:lpstr>
      <vt:lpstr>Group members:</vt:lpstr>
      <vt:lpstr>Context</vt:lpstr>
      <vt:lpstr>What we’ll analyse</vt:lpstr>
      <vt:lpstr>Quote One:</vt:lpstr>
      <vt:lpstr>Quote Two</vt:lpstr>
      <vt:lpstr>Quote Three</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Representation of dialogue in “The Gate” advertisement.</dc:title>
  <dc:creator>Alexander J Marks-Healy (154338)</dc:creator>
  <cp:lastModifiedBy>Alexander J Marks-Healy (154338)</cp:lastModifiedBy>
  <cp:revision>12</cp:revision>
  <dcterms:created xsi:type="dcterms:W3CDTF">2016-02-25T11:25:03Z</dcterms:created>
  <dcterms:modified xsi:type="dcterms:W3CDTF">2016-02-29T10:12:11Z</dcterms:modified>
</cp:coreProperties>
</file>