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58" r:id="rId5"/>
    <p:sldId id="263" r:id="rId6"/>
    <p:sldId id="259" r:id="rId7"/>
    <p:sldId id="264" r:id="rId8"/>
    <p:sldId id="260" r:id="rId9"/>
    <p:sldId id="261"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2" d="100"/>
          <a:sy n="62" d="100"/>
        </p:scale>
        <p:origin x="83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5/12/2016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5/12/2016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AS Exam</a:t>
            </a:r>
            <a:endParaRPr lang="en-GB" dirty="0"/>
          </a:p>
        </p:txBody>
      </p:sp>
      <p:sp>
        <p:nvSpPr>
          <p:cNvPr id="3" name="Subtitle 2"/>
          <p:cNvSpPr>
            <a:spLocks noGrp="1"/>
          </p:cNvSpPr>
          <p:nvPr>
            <p:ph type="subTitle" idx="1"/>
          </p:nvPr>
        </p:nvSpPr>
        <p:spPr/>
        <p:txBody>
          <a:bodyPr>
            <a:normAutofit lnSpcReduction="10000"/>
          </a:bodyPr>
          <a:lstStyle/>
          <a:p>
            <a:endParaRPr lang="en-GB" dirty="0"/>
          </a:p>
          <a:p>
            <a:r>
              <a:rPr lang="en-GB" dirty="0"/>
              <a:t> </a:t>
            </a:r>
            <a:r>
              <a:rPr lang="en-GB" b="1" dirty="0"/>
              <a:t>H070/01 Exploring </a:t>
            </a:r>
            <a:r>
              <a:rPr lang="en-GB" b="1" dirty="0" smtClean="0"/>
              <a:t>Language </a:t>
            </a:r>
          </a:p>
          <a:p>
            <a:r>
              <a:rPr lang="en-GB" b="1" dirty="0" smtClean="0"/>
              <a:t>H070/02 Exploring Contexts</a:t>
            </a:r>
          </a:p>
          <a:p>
            <a:endParaRPr lang="en-GB" dirty="0"/>
          </a:p>
        </p:txBody>
      </p:sp>
    </p:spTree>
    <p:extLst>
      <p:ext uri="{BB962C8B-B14F-4D97-AF65-F5344CB8AC3E}">
        <p14:creationId xmlns:p14="http://schemas.microsoft.com/office/powerpoint/2010/main" val="264553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tackle it</a:t>
            </a:r>
            <a:endParaRPr lang="en-GB" dirty="0"/>
          </a:p>
        </p:txBody>
      </p:sp>
      <p:sp>
        <p:nvSpPr>
          <p:cNvPr id="3" name="Content Placeholder 2"/>
          <p:cNvSpPr>
            <a:spLocks noGrp="1"/>
          </p:cNvSpPr>
          <p:nvPr>
            <p:ph idx="1"/>
          </p:nvPr>
        </p:nvSpPr>
        <p:spPr/>
        <p:txBody>
          <a:bodyPr>
            <a:normAutofit fontScale="92500"/>
          </a:bodyPr>
          <a:lstStyle/>
          <a:p>
            <a:r>
              <a:rPr lang="en-GB" dirty="0" smtClean="0"/>
              <a:t>Find all the features which link to the topic and only those features.</a:t>
            </a:r>
          </a:p>
          <a:p>
            <a:r>
              <a:rPr lang="en-GB" dirty="0" smtClean="0"/>
              <a:t>Label them.</a:t>
            </a:r>
          </a:p>
          <a:p>
            <a:r>
              <a:rPr lang="en-GB" dirty="0" smtClean="0"/>
              <a:t>Try to link them all to knowledge or theory from that topic.</a:t>
            </a:r>
          </a:p>
          <a:p>
            <a:r>
              <a:rPr lang="en-GB" dirty="0" smtClean="0"/>
              <a:t>Introduce your text in terms of C-GAP.</a:t>
            </a:r>
          </a:p>
          <a:p>
            <a:r>
              <a:rPr lang="en-GB" dirty="0" smtClean="0"/>
              <a:t>Write 5-6 paragraphs in which you introduce terminology and an example, link to theory in depth and then explore in context in as much detail as possible.</a:t>
            </a:r>
          </a:p>
          <a:p>
            <a:r>
              <a:rPr lang="en-GB" dirty="0" smtClean="0"/>
              <a:t>Conclude with why the text is interesting in terms of the topic, linking </a:t>
            </a:r>
            <a:r>
              <a:rPr lang="en-GB" smtClean="0"/>
              <a:t>to context.</a:t>
            </a:r>
            <a:endParaRPr lang="en-GB"/>
          </a:p>
        </p:txBody>
      </p:sp>
    </p:spTree>
    <p:extLst>
      <p:ext uri="{BB962C8B-B14F-4D97-AF65-F5344CB8AC3E}">
        <p14:creationId xmlns:p14="http://schemas.microsoft.com/office/powerpoint/2010/main" val="321350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Section A – Understanding language features in context </a:t>
            </a:r>
            <a:r>
              <a:rPr lang="en-GB" dirty="0"/>
              <a:t/>
            </a:r>
            <a:br>
              <a:rPr lang="en-GB" dirty="0"/>
            </a:br>
            <a:endParaRPr lang="en-GB" dirty="0"/>
          </a:p>
        </p:txBody>
      </p:sp>
      <p:sp>
        <p:nvSpPr>
          <p:cNvPr id="3" name="Content Placeholder 2"/>
          <p:cNvSpPr>
            <a:spLocks noGrp="1"/>
          </p:cNvSpPr>
          <p:nvPr>
            <p:ph idx="1"/>
          </p:nvPr>
        </p:nvSpPr>
        <p:spPr/>
        <p:txBody>
          <a:bodyPr/>
          <a:lstStyle/>
          <a:p>
            <a:r>
              <a:rPr lang="en-GB" dirty="0" smtClean="0"/>
              <a:t>You </a:t>
            </a:r>
            <a:r>
              <a:rPr lang="en-GB" dirty="0"/>
              <a:t>are advised to spend no more than 35 minutes on this section. Of that time you are advised to spend 10 minutes reading and about 25 minutes writing your response. </a:t>
            </a:r>
          </a:p>
          <a:p>
            <a:r>
              <a:rPr lang="en-GB" dirty="0"/>
              <a:t>Read </a:t>
            </a:r>
            <a:r>
              <a:rPr lang="en-GB" b="1" dirty="0"/>
              <a:t>Text A </a:t>
            </a:r>
            <a:r>
              <a:rPr lang="en-GB" dirty="0"/>
              <a:t>in your </a:t>
            </a:r>
            <a:r>
              <a:rPr lang="en-GB" b="1" dirty="0"/>
              <a:t>Resource Booklet </a:t>
            </a:r>
            <a:r>
              <a:rPr lang="en-GB" dirty="0"/>
              <a:t>and answer the following question. </a:t>
            </a:r>
          </a:p>
          <a:p>
            <a:r>
              <a:rPr lang="en-GB" b="1" dirty="0"/>
              <a:t>1 </a:t>
            </a:r>
            <a:r>
              <a:rPr lang="en-GB" dirty="0"/>
              <a:t>Giving careful consideration to the context of the text, identify and analyse features taken from different language levels. </a:t>
            </a:r>
          </a:p>
        </p:txBody>
      </p:sp>
    </p:spTree>
    <p:extLst>
      <p:ext uri="{BB962C8B-B14F-4D97-AF65-F5344CB8AC3E}">
        <p14:creationId xmlns:p14="http://schemas.microsoft.com/office/powerpoint/2010/main" val="308479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tackle it</a:t>
            </a:r>
            <a:endParaRPr lang="en-GB" dirty="0"/>
          </a:p>
        </p:txBody>
      </p:sp>
      <p:sp>
        <p:nvSpPr>
          <p:cNvPr id="3" name="Content Placeholder 2"/>
          <p:cNvSpPr>
            <a:spLocks noGrp="1"/>
          </p:cNvSpPr>
          <p:nvPr>
            <p:ph idx="1"/>
          </p:nvPr>
        </p:nvSpPr>
        <p:spPr/>
        <p:txBody>
          <a:bodyPr/>
          <a:lstStyle/>
          <a:p>
            <a:r>
              <a:rPr lang="en-GB" dirty="0" smtClean="0"/>
              <a:t>Annotate everything you find interesting about the text. </a:t>
            </a:r>
          </a:p>
          <a:p>
            <a:r>
              <a:rPr lang="en-GB" dirty="0" smtClean="0"/>
              <a:t>Label these as features and consider the levels.</a:t>
            </a:r>
          </a:p>
          <a:p>
            <a:r>
              <a:rPr lang="en-GB" dirty="0" smtClean="0"/>
              <a:t>Introduce the text, using C-GAP.</a:t>
            </a:r>
          </a:p>
          <a:p>
            <a:r>
              <a:rPr lang="en-GB" dirty="0" smtClean="0"/>
              <a:t>Write paragraphs on each level but keep an eye on the time.</a:t>
            </a:r>
          </a:p>
          <a:p>
            <a:r>
              <a:rPr lang="en-GB" dirty="0" smtClean="0"/>
              <a:t>Link every point to context but ignore theory.</a:t>
            </a:r>
          </a:p>
        </p:txBody>
      </p:sp>
    </p:spTree>
    <p:extLst>
      <p:ext uri="{BB962C8B-B14F-4D97-AF65-F5344CB8AC3E}">
        <p14:creationId xmlns:p14="http://schemas.microsoft.com/office/powerpoint/2010/main" val="114350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Section B – Comparing and contrasting texts </a:t>
            </a:r>
            <a:r>
              <a:rPr lang="en-GB" dirty="0"/>
              <a:t/>
            </a:r>
            <a:br>
              <a:rPr lang="en-GB" dirty="0"/>
            </a:b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You </a:t>
            </a:r>
            <a:r>
              <a:rPr lang="en-GB" dirty="0"/>
              <a:t>are advised to spend about 55 minutes on this section. Of that time you are advised to spend at least 10 minutes reading and preparing your answer and about 45 minutes writing your response. </a:t>
            </a:r>
          </a:p>
          <a:p>
            <a:r>
              <a:rPr lang="en-GB" dirty="0"/>
              <a:t>Read </a:t>
            </a:r>
            <a:r>
              <a:rPr lang="en-GB" b="1" dirty="0"/>
              <a:t>Texts B </a:t>
            </a:r>
            <a:r>
              <a:rPr lang="en-GB" dirty="0"/>
              <a:t>and </a:t>
            </a:r>
            <a:r>
              <a:rPr lang="en-GB" b="1" dirty="0"/>
              <a:t>C </a:t>
            </a:r>
            <a:r>
              <a:rPr lang="en-GB" dirty="0"/>
              <a:t>in your </a:t>
            </a:r>
            <a:r>
              <a:rPr lang="en-GB" b="1" dirty="0"/>
              <a:t>Resource Booklet </a:t>
            </a:r>
            <a:r>
              <a:rPr lang="en-GB" dirty="0"/>
              <a:t>and answer the following question. </a:t>
            </a:r>
          </a:p>
          <a:p>
            <a:r>
              <a:rPr lang="en-GB" b="1" dirty="0"/>
              <a:t>2 </a:t>
            </a:r>
            <a:r>
              <a:rPr lang="en-GB" dirty="0"/>
              <a:t>Using appropriate linguistic concepts and methods, analyse the ways in which language is used in these two texts. In your answer you should: </a:t>
            </a:r>
          </a:p>
          <a:p>
            <a:r>
              <a:rPr lang="en-GB" dirty="0"/>
              <a:t>explore connections and variations between the texts </a:t>
            </a:r>
          </a:p>
          <a:p>
            <a:r>
              <a:rPr lang="en-GB" dirty="0"/>
              <a:t>consider how contextual factors contribute to the construction of meaning. </a:t>
            </a:r>
          </a:p>
          <a:p>
            <a:endParaRPr lang="en-GB" dirty="0"/>
          </a:p>
        </p:txBody>
      </p:sp>
    </p:spTree>
    <p:extLst>
      <p:ext uri="{BB962C8B-B14F-4D97-AF65-F5344CB8AC3E}">
        <p14:creationId xmlns:p14="http://schemas.microsoft.com/office/powerpoint/2010/main" val="2922849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tackle it</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Read both texts.</a:t>
            </a:r>
          </a:p>
          <a:p>
            <a:r>
              <a:rPr lang="en-GB" dirty="0" smtClean="0"/>
              <a:t>Find as many similarities and differences as possible but don’t make them obvious (i.e. speech vs. writing).</a:t>
            </a:r>
          </a:p>
          <a:p>
            <a:r>
              <a:rPr lang="en-GB" dirty="0" smtClean="0"/>
              <a:t>Introduce the two texts, outlining similarities and differences and linking these to context.</a:t>
            </a:r>
          </a:p>
          <a:p>
            <a:r>
              <a:rPr lang="en-GB" dirty="0" smtClean="0"/>
              <a:t>Write 5-6 paragraphs in which you consider either a similarity or a difference. Every point should start with some terminology and an example and then be explained in context in as much detail as possible. The same feature or an equivalent feature should then be explored in the same way, comparing in context. Pull in knowledge where relevant.</a:t>
            </a:r>
          </a:p>
          <a:p>
            <a:r>
              <a:rPr lang="en-GB" dirty="0" smtClean="0"/>
              <a:t>Conclude with how they are similar and different, linking to context.</a:t>
            </a:r>
            <a:endParaRPr lang="en-GB" dirty="0"/>
          </a:p>
        </p:txBody>
      </p:sp>
    </p:spTree>
    <p:extLst>
      <p:ext uri="{BB962C8B-B14F-4D97-AF65-F5344CB8AC3E}">
        <p14:creationId xmlns:p14="http://schemas.microsoft.com/office/powerpoint/2010/main" val="227021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Section A – Writing about a topical language issue</a:t>
            </a:r>
            <a:endParaRPr lang="en-GB" dirty="0"/>
          </a:p>
        </p:txBody>
      </p:sp>
      <p:sp>
        <p:nvSpPr>
          <p:cNvPr id="3" name="Content Placeholder 2"/>
          <p:cNvSpPr>
            <a:spLocks noGrp="1"/>
          </p:cNvSpPr>
          <p:nvPr>
            <p:ph idx="1"/>
          </p:nvPr>
        </p:nvSpPr>
        <p:spPr/>
        <p:txBody>
          <a:bodyPr/>
          <a:lstStyle/>
          <a:p>
            <a:endParaRPr lang="en-GB" dirty="0"/>
          </a:p>
          <a:p>
            <a:r>
              <a:rPr lang="en-GB" dirty="0"/>
              <a:t>You are advised to spend about 40 minutes on this section. </a:t>
            </a:r>
          </a:p>
        </p:txBody>
      </p:sp>
    </p:spTree>
    <p:extLst>
      <p:ext uri="{BB962C8B-B14F-4D97-AF65-F5344CB8AC3E}">
        <p14:creationId xmlns:p14="http://schemas.microsoft.com/office/powerpoint/2010/main" val="289789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tackle it</a:t>
            </a:r>
            <a:endParaRPr lang="en-GB" dirty="0"/>
          </a:p>
        </p:txBody>
      </p:sp>
      <p:sp>
        <p:nvSpPr>
          <p:cNvPr id="3" name="Content Placeholder 2"/>
          <p:cNvSpPr>
            <a:spLocks noGrp="1"/>
          </p:cNvSpPr>
          <p:nvPr>
            <p:ph idx="1"/>
          </p:nvPr>
        </p:nvSpPr>
        <p:spPr/>
        <p:txBody>
          <a:bodyPr>
            <a:normAutofit lnSpcReduction="10000"/>
          </a:bodyPr>
          <a:lstStyle/>
          <a:p>
            <a:r>
              <a:rPr lang="en-GB" dirty="0" smtClean="0"/>
              <a:t>Note all the features of the form.</a:t>
            </a:r>
          </a:p>
          <a:p>
            <a:r>
              <a:rPr lang="en-GB" dirty="0" smtClean="0"/>
              <a:t>Note knowledge of the topic which relates to this and work out how to ‘dumb it down.’</a:t>
            </a:r>
          </a:p>
          <a:p>
            <a:r>
              <a:rPr lang="en-GB" dirty="0" smtClean="0"/>
              <a:t>Note examples of the kind of language you’ve been asked about.</a:t>
            </a:r>
          </a:p>
          <a:p>
            <a:r>
              <a:rPr lang="en-GB" dirty="0" smtClean="0"/>
              <a:t>Consider your structure.</a:t>
            </a:r>
          </a:p>
          <a:p>
            <a:r>
              <a:rPr lang="en-GB" dirty="0" smtClean="0"/>
              <a:t>Start writing, ensuring a lively style and a new point in each paragraph.</a:t>
            </a:r>
          </a:p>
          <a:p>
            <a:r>
              <a:rPr lang="en-GB" dirty="0" smtClean="0"/>
              <a:t>Check that you have not used terminology or explicit theory.</a:t>
            </a:r>
            <a:endParaRPr lang="en-GB" dirty="0"/>
          </a:p>
        </p:txBody>
      </p:sp>
    </p:spTree>
    <p:extLst>
      <p:ext uri="{BB962C8B-B14F-4D97-AF65-F5344CB8AC3E}">
        <p14:creationId xmlns:p14="http://schemas.microsoft.com/office/powerpoint/2010/main" val="3629812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Section B – Exploring language in context </a:t>
            </a:r>
            <a:r>
              <a:rPr lang="en-GB" dirty="0"/>
              <a:t/>
            </a:r>
            <a:br>
              <a:rPr lang="en-GB" dirty="0"/>
            </a:br>
            <a:endParaRPr lang="en-GB" dirty="0"/>
          </a:p>
        </p:txBody>
      </p:sp>
      <p:sp>
        <p:nvSpPr>
          <p:cNvPr id="3" name="Content Placeholder 2"/>
          <p:cNvSpPr>
            <a:spLocks noGrp="1"/>
          </p:cNvSpPr>
          <p:nvPr>
            <p:ph idx="1"/>
          </p:nvPr>
        </p:nvSpPr>
        <p:spPr/>
        <p:txBody>
          <a:bodyPr>
            <a:noAutofit/>
          </a:bodyPr>
          <a:lstStyle/>
          <a:p>
            <a:r>
              <a:rPr lang="en-GB" sz="1600" dirty="0" smtClean="0"/>
              <a:t>Answer </a:t>
            </a:r>
            <a:r>
              <a:rPr lang="en-GB" sz="1600" dirty="0"/>
              <a:t>Question </a:t>
            </a:r>
            <a:r>
              <a:rPr lang="en-GB" sz="1600" b="1" dirty="0"/>
              <a:t>2 OR </a:t>
            </a:r>
            <a:r>
              <a:rPr lang="en-GB" sz="1600" dirty="0"/>
              <a:t>Question </a:t>
            </a:r>
            <a:r>
              <a:rPr lang="en-GB" sz="1600" b="1" dirty="0"/>
              <a:t>3</a:t>
            </a:r>
            <a:r>
              <a:rPr lang="en-GB" sz="1600" dirty="0"/>
              <a:t>. </a:t>
            </a:r>
          </a:p>
          <a:p>
            <a:r>
              <a:rPr lang="en-GB" sz="1600" dirty="0"/>
              <a:t>You are advised to spend about 50 minutes on this section. </a:t>
            </a:r>
          </a:p>
          <a:p>
            <a:r>
              <a:rPr lang="en-GB" sz="1600" b="1" dirty="0"/>
              <a:t>EITHER </a:t>
            </a:r>
            <a:endParaRPr lang="en-GB" sz="1600" dirty="0"/>
          </a:p>
          <a:p>
            <a:r>
              <a:rPr lang="en-GB" sz="1600" b="1" dirty="0"/>
              <a:t>2 Language and Power </a:t>
            </a:r>
            <a:endParaRPr lang="en-GB" sz="1600" dirty="0"/>
          </a:p>
          <a:p>
            <a:r>
              <a:rPr lang="en-GB" sz="1600" dirty="0"/>
              <a:t>Read </a:t>
            </a:r>
            <a:r>
              <a:rPr lang="en-GB" sz="1600" b="1" dirty="0"/>
              <a:t>Text A </a:t>
            </a:r>
            <a:r>
              <a:rPr lang="en-GB" sz="1600" dirty="0"/>
              <a:t>in your </a:t>
            </a:r>
            <a:r>
              <a:rPr lang="en-GB" sz="1600" b="1" dirty="0"/>
              <a:t>Resource Booklet </a:t>
            </a:r>
            <a:r>
              <a:rPr lang="en-GB" sz="1600" dirty="0"/>
              <a:t>and answer the following question. </a:t>
            </a:r>
          </a:p>
          <a:p>
            <a:r>
              <a:rPr lang="en-GB" sz="1600" dirty="0"/>
              <a:t>Using appropriate terminology, examine </a:t>
            </a:r>
            <a:r>
              <a:rPr lang="en-GB" sz="1600" b="1" dirty="0"/>
              <a:t>Text A </a:t>
            </a:r>
            <a:r>
              <a:rPr lang="en-GB" sz="1600" dirty="0"/>
              <a:t>in the light of the ways in which power is represented. In your answer you should: </a:t>
            </a:r>
          </a:p>
          <a:p>
            <a:r>
              <a:rPr lang="en-GB" sz="1600" dirty="0"/>
              <a:t>· analyse the language features of the text </a:t>
            </a:r>
          </a:p>
          <a:p>
            <a:r>
              <a:rPr lang="en-GB" sz="1600" dirty="0"/>
              <a:t>· explore how contextual factors and language features construct meanings </a:t>
            </a:r>
          </a:p>
          <a:p>
            <a:r>
              <a:rPr lang="en-GB" sz="1600" dirty="0" smtClean="0"/>
              <a:t>· </a:t>
            </a:r>
            <a:r>
              <a:rPr lang="en-GB" sz="1600" dirty="0"/>
              <a:t>consider the ways in which your understanding of concepts and issues relating to power </a:t>
            </a:r>
            <a:r>
              <a:rPr lang="en-GB" sz="1600" dirty="0" smtClean="0"/>
              <a:t>in </a:t>
            </a:r>
            <a:r>
              <a:rPr lang="en-GB" sz="1600" dirty="0"/>
              <a:t>language use illuminates the representation of power within the text. </a:t>
            </a:r>
          </a:p>
        </p:txBody>
      </p:sp>
    </p:spTree>
    <p:extLst>
      <p:ext uri="{BB962C8B-B14F-4D97-AF65-F5344CB8AC3E}">
        <p14:creationId xmlns:p14="http://schemas.microsoft.com/office/powerpoint/2010/main" val="1206582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Section B – Exploring language in context</a:t>
            </a:r>
            <a:endParaRPr lang="en-GB" dirty="0"/>
          </a:p>
        </p:txBody>
      </p:sp>
      <p:sp>
        <p:nvSpPr>
          <p:cNvPr id="3" name="Content Placeholder 2"/>
          <p:cNvSpPr>
            <a:spLocks noGrp="1"/>
          </p:cNvSpPr>
          <p:nvPr>
            <p:ph idx="1"/>
          </p:nvPr>
        </p:nvSpPr>
        <p:spPr/>
        <p:txBody>
          <a:bodyPr>
            <a:normAutofit fontScale="85000" lnSpcReduction="10000"/>
          </a:bodyPr>
          <a:lstStyle/>
          <a:p>
            <a:r>
              <a:rPr lang="en-GB" b="1" dirty="0" smtClean="0"/>
              <a:t>3 </a:t>
            </a:r>
            <a:r>
              <a:rPr lang="en-GB" b="1" dirty="0"/>
              <a:t>Language and Gender </a:t>
            </a:r>
            <a:endParaRPr lang="en-GB" dirty="0"/>
          </a:p>
          <a:p>
            <a:r>
              <a:rPr lang="en-GB" dirty="0"/>
              <a:t>Read </a:t>
            </a:r>
            <a:r>
              <a:rPr lang="en-GB" b="1" dirty="0"/>
              <a:t>Text B </a:t>
            </a:r>
            <a:r>
              <a:rPr lang="en-GB" dirty="0"/>
              <a:t>in your </a:t>
            </a:r>
            <a:r>
              <a:rPr lang="en-GB" b="1" dirty="0"/>
              <a:t>Resource Booklet </a:t>
            </a:r>
            <a:r>
              <a:rPr lang="en-GB" dirty="0"/>
              <a:t>and answer the following question. </a:t>
            </a:r>
          </a:p>
          <a:p>
            <a:r>
              <a:rPr lang="en-GB" dirty="0"/>
              <a:t>Using appropriate terminology, examine </a:t>
            </a:r>
            <a:r>
              <a:rPr lang="en-GB" b="1" dirty="0"/>
              <a:t>Text B </a:t>
            </a:r>
            <a:r>
              <a:rPr lang="en-GB" dirty="0"/>
              <a:t>in the light of the ways in which gender is represented. In your answer you should: </a:t>
            </a:r>
          </a:p>
          <a:p>
            <a:r>
              <a:rPr lang="en-GB" dirty="0"/>
              <a:t>· analyse the language features of the text </a:t>
            </a:r>
          </a:p>
          <a:p>
            <a:r>
              <a:rPr lang="en-GB" dirty="0"/>
              <a:t>· explore how contextual factors and language features construct meanings </a:t>
            </a:r>
          </a:p>
          <a:p>
            <a:r>
              <a:rPr lang="en-GB" dirty="0" smtClean="0"/>
              <a:t>· </a:t>
            </a:r>
            <a:r>
              <a:rPr lang="en-GB" dirty="0"/>
              <a:t>consider the ways in which your understanding of concepts and issues relating to gender </a:t>
            </a:r>
          </a:p>
          <a:p>
            <a:r>
              <a:rPr lang="en-GB" dirty="0"/>
              <a:t>in language use illuminates the representation of gender within the text. </a:t>
            </a:r>
          </a:p>
          <a:p>
            <a:endParaRPr lang="en-GB" dirty="0"/>
          </a:p>
          <a:p>
            <a:endParaRPr lang="en-GB" dirty="0"/>
          </a:p>
        </p:txBody>
      </p:sp>
    </p:spTree>
    <p:extLst>
      <p:ext uri="{BB962C8B-B14F-4D97-AF65-F5344CB8AC3E}">
        <p14:creationId xmlns:p14="http://schemas.microsoft.com/office/powerpoint/2010/main" val="30894131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23</TotalTime>
  <Words>749</Words>
  <Application>Microsoft Office PowerPoint</Application>
  <PresentationFormat>Widescreen</PresentationFormat>
  <Paragraphs>61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AS Exam</vt:lpstr>
      <vt:lpstr>Section A – Understanding language features in context  </vt:lpstr>
      <vt:lpstr>How to tackle it</vt:lpstr>
      <vt:lpstr>Section B – Comparing and contrasting texts  </vt:lpstr>
      <vt:lpstr>How to tackle it</vt:lpstr>
      <vt:lpstr>Section A – Writing about a topical language issue</vt:lpstr>
      <vt:lpstr>How to tackle it</vt:lpstr>
      <vt:lpstr>Section B – Exploring language in context  </vt:lpstr>
      <vt:lpstr>Section B – Exploring language in context</vt:lpstr>
      <vt:lpstr>How to tackle it</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Exam</dc:title>
  <dc:creator>Jennifer Hunter-Phillips</dc:creator>
  <cp:lastModifiedBy>Jennifer Hunter-Phillips</cp:lastModifiedBy>
  <cp:revision>7</cp:revision>
  <dcterms:created xsi:type="dcterms:W3CDTF">2016-01-12T10:01:31Z</dcterms:created>
  <dcterms:modified xsi:type="dcterms:W3CDTF">2016-05-12T10:20:27Z</dcterms:modified>
</cp:coreProperties>
</file>