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1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86F87-6C9D-4EFF-9FC3-0570AFDD8507}" type="datetimeFigureOut">
              <a:rPr lang="en-US" smtClean="0"/>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6F87-6C9D-4EFF-9FC3-0570AFDD8507}" type="datetimeFigureOut">
              <a:rPr lang="en-US" smtClean="0"/>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6F87-6C9D-4EFF-9FC3-0570AFDD8507}" type="datetimeFigureOut">
              <a:rPr lang="en-US" smtClean="0"/>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86F87-6C9D-4EFF-9FC3-0570AFDD8507}" type="datetimeFigureOut">
              <a:rPr lang="en-US" smtClean="0"/>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86F87-6C9D-4EFF-9FC3-0570AFDD8507}" type="datetimeFigureOut">
              <a:rPr lang="en-US" smtClean="0"/>
              <a:t>11/30/2009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D86F87-6C9D-4EFF-9FC3-0570AFDD8507}" type="datetimeFigureOut">
              <a:rPr lang="en-US" smtClean="0"/>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D86F87-6C9D-4EFF-9FC3-0570AFDD8507}" type="datetimeFigureOut">
              <a:rPr lang="en-US" smtClean="0"/>
              <a:t>11/30/2009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86F87-6C9D-4EFF-9FC3-0570AFDD8507}" type="datetimeFigureOut">
              <a:rPr lang="en-US" smtClean="0"/>
              <a:t>11/30/2009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86F87-6C9D-4EFF-9FC3-0570AFDD8507}" type="datetimeFigureOut">
              <a:rPr lang="en-US" smtClean="0"/>
              <a:t>11/30/2009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86F87-6C9D-4EFF-9FC3-0570AFDD8507}" type="datetimeFigureOut">
              <a:rPr lang="en-US" smtClean="0"/>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86F87-6C9D-4EFF-9FC3-0570AFDD8507}" type="datetimeFigureOut">
              <a:rPr lang="en-US" smtClean="0"/>
              <a:t>11/30/2009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67148-AC3F-4342-B1C2-A822665215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86F87-6C9D-4EFF-9FC3-0570AFDD8507}" type="datetimeFigureOut">
              <a:rPr lang="en-US" smtClean="0"/>
              <a:t>11/30/2009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67148-AC3F-4342-B1C2-A8226652151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David_B._Allis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Deconstructing the Text</a:t>
            </a:r>
            <a:endParaRPr lang="en-US" dirty="0"/>
          </a:p>
        </p:txBody>
      </p:sp>
      <p:sp>
        <p:nvSpPr>
          <p:cNvPr id="3" name="Subtitle 2"/>
          <p:cNvSpPr>
            <a:spLocks noGrp="1"/>
          </p:cNvSpPr>
          <p:nvPr>
            <p:ph type="subTitle" idx="1"/>
          </p:nvPr>
        </p:nvSpPr>
        <p:spPr/>
        <p:txBody>
          <a:bodyPr/>
          <a:lstStyle/>
          <a:p>
            <a:r>
              <a:rPr lang="en-GB" dirty="0" smtClean="0"/>
              <a:t>Week 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Critic As Host”</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5200" dirty="0"/>
              <a:t>The words 'host' and 'guest' go back in fact to the same etymological root:  </a:t>
            </a:r>
            <a:r>
              <a:rPr lang="en-US" sz="5200" i="1" dirty="0" err="1"/>
              <a:t>ghos-ti</a:t>
            </a:r>
            <a:r>
              <a:rPr lang="en-US" sz="5200" dirty="0"/>
              <a:t>, stranger, guest, host, properly 'someone with whom one has reciprocal duties of hospitality.'  The modern English word 'host' in this alternative sense comes from the Middle English </a:t>
            </a:r>
            <a:r>
              <a:rPr lang="en-US" sz="5200" i="1" dirty="0"/>
              <a:t>(h)</a:t>
            </a:r>
            <a:r>
              <a:rPr lang="en-US" sz="5200" i="1" dirty="0" err="1"/>
              <a:t>hoste</a:t>
            </a:r>
            <a:r>
              <a:rPr lang="en-US" sz="5200" dirty="0"/>
              <a:t>, from Old French, host, guest, from Latin </a:t>
            </a:r>
            <a:r>
              <a:rPr lang="en-US" sz="5200" i="1" dirty="0" err="1"/>
              <a:t>hospes</a:t>
            </a:r>
            <a:r>
              <a:rPr lang="en-US" sz="5200" dirty="0"/>
              <a:t> (stem </a:t>
            </a:r>
            <a:r>
              <a:rPr lang="en-US" sz="5200" i="1" dirty="0" err="1"/>
              <a:t>hospit</a:t>
            </a:r>
            <a:r>
              <a:rPr lang="en-US" sz="5200" i="1" dirty="0"/>
              <a:t>-</a:t>
            </a:r>
            <a:r>
              <a:rPr lang="en-US" sz="5200" dirty="0"/>
              <a:t>), guest, host, stranger.  The '</a:t>
            </a:r>
            <a:r>
              <a:rPr lang="en-US" sz="5200" dirty="0" err="1"/>
              <a:t>pes</a:t>
            </a:r>
            <a:r>
              <a:rPr lang="en-US" sz="5200" dirty="0"/>
              <a:t>' or 'pit' in the Latin words and in such modern English words as 'hospital' and 'hospitality' is from another root, </a:t>
            </a:r>
            <a:r>
              <a:rPr lang="en-US" sz="5200" i="1" dirty="0"/>
              <a:t>pot</a:t>
            </a:r>
            <a:r>
              <a:rPr lang="en-US" sz="5200" dirty="0"/>
              <a:t>, meaning 'master'.  The compound or bifurcated root </a:t>
            </a:r>
            <a:r>
              <a:rPr lang="en-US" sz="5200" i="1" dirty="0" err="1"/>
              <a:t>ghos</a:t>
            </a:r>
            <a:r>
              <a:rPr lang="en-US" sz="5200" i="1" dirty="0"/>
              <a:t> – pot</a:t>
            </a:r>
            <a:r>
              <a:rPr lang="en-US" sz="5200" dirty="0"/>
              <a:t> meant 'master of guests', 'one who symbolizes the relationship of reciprocal hospitability.' as in the Slavic </a:t>
            </a:r>
            <a:r>
              <a:rPr lang="en-US" sz="5200" i="1" dirty="0" err="1"/>
              <a:t>gospodi</a:t>
            </a:r>
            <a:r>
              <a:rPr lang="en-US" sz="5200" dirty="0"/>
              <a:t>, Lord, sir, master.  'Guest', on the other hand, is from Middle English </a:t>
            </a:r>
            <a:r>
              <a:rPr lang="en-US" sz="5200" i="1" dirty="0" err="1"/>
              <a:t>gest</a:t>
            </a:r>
            <a:r>
              <a:rPr lang="en-US" sz="5200" dirty="0"/>
              <a:t>, from Old Norse </a:t>
            </a:r>
            <a:r>
              <a:rPr lang="en-US" sz="5200" i="1" dirty="0" err="1"/>
              <a:t>gestr</a:t>
            </a:r>
            <a:r>
              <a:rPr lang="en-US" sz="5200" dirty="0"/>
              <a:t>, from </a:t>
            </a:r>
            <a:r>
              <a:rPr lang="en-US" sz="5200" i="1" dirty="0" err="1"/>
              <a:t>ghos-ti</a:t>
            </a:r>
            <a:r>
              <a:rPr lang="en-US" sz="5200" dirty="0"/>
              <a:t>, the same root as for 'host'.  A host is a guest, and a guest is a host.  A host is a host.  The relation of household master offering hospitability to a guest and the guest receiving it, of host and parasite in the original sense of 'fellow guest' is in closed within the word 'host' itself.  A host in the sense of a guest, moreover, is both a friendly visitor in the house and at the same time an alien presence who turns the home into a hotel, a neutral territory.  Perhaps he is the first emissary of a host of enemies (from Latin </a:t>
            </a:r>
            <a:r>
              <a:rPr lang="en-US" sz="5200" i="1" dirty="0" err="1"/>
              <a:t>hostis</a:t>
            </a:r>
            <a:r>
              <a:rPr lang="en-US" sz="5200" dirty="0"/>
              <a:t> [stranger, enemy]), the first foot in the door, to be followed by a swarm of hostile strangers, to be met only by our own host, as the Christian deity is the Lord God of Hosts.  The uncanny antithetical relation exists not only between pairs of words in this system, host and parasite, host and guest, but within each word in itself.  It reforms itself in each polar opposite when that opposite is separated out, and it subverts or nullifies the apparently unequivocal relation of polarity which seems the conceptual scheme appropriate for thinking through the system.  Each word in itself becomes separated by the strange logic of the '</a:t>
            </a:r>
            <a:r>
              <a:rPr lang="en-US" sz="5200" dirty="0" err="1"/>
              <a:t>para</a:t>
            </a:r>
            <a:r>
              <a:rPr lang="en-US" sz="5200" dirty="0"/>
              <a:t>', membrane which divides inside from outside and yet joins them in a hymeneal bond, or allows an osmotic mixing, making the strangers friends, the distant near, the dissimilar similar, the </a:t>
            </a:r>
            <a:r>
              <a:rPr lang="en-US" sz="5200" i="1" dirty="0" err="1"/>
              <a:t>Unheimlich</a:t>
            </a:r>
            <a:r>
              <a:rPr lang="en-US" sz="5200" i="1" dirty="0"/>
              <a:t> </a:t>
            </a:r>
            <a:r>
              <a:rPr lang="en-US" sz="5200" i="1" dirty="0" err="1"/>
              <a:t>heimlich</a:t>
            </a:r>
            <a:r>
              <a:rPr lang="en-US" sz="5200" dirty="0"/>
              <a:t>, the homely homey, without for all its closeness and similarity, ceasing to be strange, distant, dissimilar.</a:t>
            </a:r>
          </a:p>
          <a:p>
            <a:pPr>
              <a:buNone/>
            </a:pPr>
            <a:r>
              <a:rPr lang="en-US" sz="5200" dirty="0"/>
              <a:t>What does all this have to do with poems and the reading of poems?  It is meant, first, as an 'example' of the deconstructive strategy of interpretation, applied in this case, not the text of a poem but to the cited fragment of a critical essay containing within itself a citation from another essay, like a parasite within its host.  The 'example' is a fragment like those miniscule bits of some substance which are put in a tiny test tube and explored by certain techniques of analytical chemistry.  To get so far or so much out of a little piece of language (and I have only begun to go as far as I mean to go), context after context, widening out from these few phrases to include as their necessary milieus all the family of Indo-European languages, all the literature and conceptual thought within those languages, and all the permutations of our social structures of household economy, gift-giving and gift-receiving – this is a polemical implication of what I have said.  It is an argument for the value of recognizing the great complexity and equivocal richness of apparently obvious or univocal language, even the language of criticism, which is in this respect continuous with the language of literature.</a:t>
            </a:r>
          </a:p>
          <a:p>
            <a:pPr>
              <a:buNone/>
            </a:pPr>
            <a:r>
              <a:rPr lang="en-US" sz="5200" dirty="0"/>
              <a:t> </a:t>
            </a:r>
          </a:p>
          <a:p>
            <a:pPr>
              <a:buNone/>
            </a:pPr>
            <a:r>
              <a:rPr lang="en-US" sz="5200" dirty="0"/>
              <a:t>An extract from J </a:t>
            </a:r>
            <a:r>
              <a:rPr lang="en-US" sz="5200" dirty="0" err="1"/>
              <a:t>Hillis</a:t>
            </a:r>
            <a:r>
              <a:rPr lang="en-US" sz="5200" dirty="0"/>
              <a:t> Miller, "The Critic As Host" (1977)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869947"/>
          </a:xfrm>
        </p:spPr>
        <p:txBody>
          <a:bodyPr/>
          <a:lstStyle/>
          <a:p>
            <a:r>
              <a:rPr lang="en-GB" dirty="0" smtClean="0"/>
              <a:t>Aims</a:t>
            </a:r>
            <a:endParaRPr lang="en-US" dirty="0"/>
          </a:p>
        </p:txBody>
      </p:sp>
      <p:sp>
        <p:nvSpPr>
          <p:cNvPr id="3" name="Subtitle 2"/>
          <p:cNvSpPr>
            <a:spLocks noGrp="1"/>
          </p:cNvSpPr>
          <p:nvPr>
            <p:ph type="subTitle" idx="1"/>
          </p:nvPr>
        </p:nvSpPr>
        <p:spPr>
          <a:xfrm>
            <a:off x="1000100" y="3500438"/>
            <a:ext cx="7000924" cy="2357454"/>
          </a:xfrm>
        </p:spPr>
        <p:txBody>
          <a:bodyPr>
            <a:normAutofit fontScale="77500" lnSpcReduction="20000"/>
          </a:bodyPr>
          <a:lstStyle/>
          <a:p>
            <a:pPr lvl="0"/>
            <a:r>
              <a:rPr lang="en-US" dirty="0">
                <a:solidFill>
                  <a:schemeClr val="tx1"/>
                </a:solidFill>
              </a:rPr>
              <a:t>to revise the notion of signs and signifiers;</a:t>
            </a:r>
          </a:p>
          <a:p>
            <a:r>
              <a:rPr lang="en-US" dirty="0">
                <a:solidFill>
                  <a:schemeClr val="tx1"/>
                </a:solidFill>
              </a:rPr>
              <a:t> </a:t>
            </a:r>
          </a:p>
          <a:p>
            <a:pPr lvl="0"/>
            <a:r>
              <a:rPr lang="en-US" dirty="0">
                <a:solidFill>
                  <a:schemeClr val="tx1"/>
                </a:solidFill>
              </a:rPr>
              <a:t>to introduce the idea of slippage; </a:t>
            </a:r>
          </a:p>
          <a:p>
            <a:r>
              <a:rPr lang="en-US" dirty="0">
                <a:solidFill>
                  <a:schemeClr val="tx1"/>
                </a:solidFill>
              </a:rPr>
              <a:t> </a:t>
            </a:r>
          </a:p>
          <a:p>
            <a:pPr lvl="0"/>
            <a:r>
              <a:rPr lang="en-US" dirty="0">
                <a:solidFill>
                  <a:schemeClr val="tx1"/>
                </a:solidFill>
              </a:rPr>
              <a:t>to give an overview of deconstruction:  its traits and methodology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aussure%20copy"/>
          <p:cNvPicPr>
            <a:picLocks noChangeAspect="1" noChangeArrowheads="1"/>
          </p:cNvPicPr>
          <p:nvPr/>
        </p:nvPicPr>
        <p:blipFill>
          <a:blip r:embed="rId2"/>
          <a:srcRect/>
          <a:stretch>
            <a:fillRect/>
          </a:stretch>
        </p:blipFill>
        <p:spPr bwMode="auto">
          <a:xfrm>
            <a:off x="2214546" y="714356"/>
            <a:ext cx="3644900" cy="2908300"/>
          </a:xfrm>
          <a:prstGeom prst="rect">
            <a:avLst/>
          </a:prstGeom>
          <a:noFill/>
          <a:ln w="9525">
            <a:noFill/>
            <a:miter lim="800000"/>
            <a:headEnd/>
            <a:tailEnd/>
          </a:ln>
        </p:spPr>
      </p:pic>
      <p:sp>
        <p:nvSpPr>
          <p:cNvPr id="8" name="Rectangle 7"/>
          <p:cNvSpPr/>
          <p:nvPr/>
        </p:nvSpPr>
        <p:spPr>
          <a:xfrm>
            <a:off x="1214414" y="4143380"/>
            <a:ext cx="7215238" cy="1815882"/>
          </a:xfrm>
          <a:prstGeom prst="rect">
            <a:avLst/>
          </a:prstGeom>
        </p:spPr>
        <p:txBody>
          <a:bodyPr wrap="square">
            <a:spAutoFit/>
          </a:bodyPr>
          <a:lstStyle/>
          <a:p>
            <a:pPr lvl="0" fontAlgn="base">
              <a:spcBef>
                <a:spcPct val="0"/>
              </a:spcBef>
              <a:spcAft>
                <a:spcPct val="0"/>
              </a:spcAft>
            </a:pPr>
            <a:r>
              <a:rPr kumimoji="0" lang="en-US" sz="2800" b="0" i="0" u="none" strike="noStrike" cap="none" normalizeH="0" baseline="0" dirty="0" smtClean="0">
                <a:ln>
                  <a:noFill/>
                </a:ln>
                <a:solidFill>
                  <a:schemeClr val="tx1"/>
                </a:solidFill>
                <a:effectLst/>
                <a:latin typeface="Arial" pitchFamily="34" charset="0"/>
                <a:ea typeface="Times New Roman" pitchFamily="18" charset="0"/>
              </a:rPr>
              <a:t>The word </a:t>
            </a:r>
            <a:r>
              <a:rPr kumimoji="0" lang="en-US" sz="2800" b="0" i="1" u="none" strike="noStrike" cap="none" normalizeH="0" baseline="0" dirty="0" smtClean="0">
                <a:ln>
                  <a:noFill/>
                </a:ln>
                <a:solidFill>
                  <a:srgbClr val="FF0000"/>
                </a:solidFill>
                <a:effectLst/>
                <a:latin typeface="Arial" pitchFamily="34" charset="0"/>
                <a:ea typeface="Times New Roman" pitchFamily="18" charset="0"/>
              </a:rPr>
              <a:t>sign</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2800" b="0" i="1" u="none" strike="noStrike" cap="none" normalizeH="0" baseline="0" dirty="0" err="1" smtClean="0">
                <a:ln>
                  <a:noFill/>
                </a:ln>
                <a:solidFill>
                  <a:schemeClr val="tx1"/>
                </a:solidFill>
                <a:effectLst/>
                <a:latin typeface="Arial" pitchFamily="34" charset="0"/>
                <a:ea typeface="Times New Roman" pitchFamily="18" charset="0"/>
              </a:rPr>
              <a:t>signe</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 designates the whole </a:t>
            </a:r>
          </a:p>
          <a:p>
            <a:pPr lvl="0" eaLnBrk="0" fontAlgn="base" hangingPunct="0">
              <a:spcBef>
                <a:spcPct val="0"/>
              </a:spcBef>
              <a:spcAft>
                <a:spcPct val="0"/>
              </a:spcAft>
            </a:pPr>
            <a:r>
              <a:rPr kumimoji="0" lang="en-US" sz="2800" b="0" i="1" u="none" strike="noStrike" cap="none" normalizeH="0" baseline="0" dirty="0" smtClean="0">
                <a:ln>
                  <a:noFill/>
                </a:ln>
                <a:solidFill>
                  <a:srgbClr val="FF0000"/>
                </a:solidFill>
                <a:effectLst/>
                <a:latin typeface="Arial" pitchFamily="34" charset="0"/>
                <a:ea typeface="Times New Roman" pitchFamily="18" charset="0"/>
              </a:rPr>
              <a:t>signified</a:t>
            </a:r>
            <a:r>
              <a:rPr kumimoji="0" lang="en-US" sz="2800" b="0" i="0" u="none" strike="noStrike" cap="none" normalizeH="0" baseline="0" dirty="0" smtClean="0">
                <a:ln>
                  <a:noFill/>
                </a:ln>
                <a:solidFill>
                  <a:srgbClr val="FF0000"/>
                </a:solidFill>
                <a:effectLst/>
                <a:latin typeface="Arial" pitchFamily="34" charset="0"/>
                <a:ea typeface="Times New Roman" pitchFamily="18" charset="0"/>
              </a:rPr>
              <a:t> </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a:t>
            </a:r>
            <a:r>
              <a:rPr kumimoji="0" lang="en-US" sz="2800" b="0" i="1" u="none" strike="noStrike" cap="none" normalizeH="0" baseline="0" dirty="0" err="1" smtClean="0">
                <a:ln>
                  <a:noFill/>
                </a:ln>
                <a:solidFill>
                  <a:schemeClr val="tx1"/>
                </a:solidFill>
                <a:effectLst/>
                <a:latin typeface="Arial" pitchFamily="34" charset="0"/>
                <a:ea typeface="Times New Roman" pitchFamily="18" charset="0"/>
              </a:rPr>
              <a:t>signifié</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 designates the concept </a:t>
            </a: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Arial" pitchFamily="34" charset="0"/>
                <a:ea typeface="Times New Roman" pitchFamily="18" charset="0"/>
              </a:rPr>
              <a:t>and  </a:t>
            </a:r>
            <a:r>
              <a:rPr kumimoji="0" lang="en-US" sz="2800" b="0" i="1" u="none" strike="noStrike" cap="none" normalizeH="0" baseline="0" dirty="0" smtClean="0">
                <a:ln>
                  <a:noFill/>
                </a:ln>
                <a:solidFill>
                  <a:srgbClr val="FF0000"/>
                </a:solidFill>
                <a:effectLst/>
                <a:latin typeface="Arial" pitchFamily="34" charset="0"/>
                <a:ea typeface="Times New Roman" pitchFamily="18" charset="0"/>
              </a:rPr>
              <a:t>signifier</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2800" b="0" i="1" u="none" strike="noStrike" cap="none" normalizeH="0" baseline="0" dirty="0" err="1" smtClean="0">
                <a:ln>
                  <a:noFill/>
                </a:ln>
                <a:solidFill>
                  <a:schemeClr val="tx1"/>
                </a:solidFill>
                <a:effectLst/>
                <a:latin typeface="Arial" pitchFamily="34" charset="0"/>
                <a:ea typeface="Times New Roman" pitchFamily="18" charset="0"/>
              </a:rPr>
              <a:t>signifinant</a:t>
            </a:r>
            <a:r>
              <a:rPr kumimoji="0" lang="en-US" sz="2800" b="0" i="0" u="none" strike="noStrike" cap="none" normalizeH="0" baseline="0" dirty="0" smtClean="0">
                <a:ln>
                  <a:noFill/>
                </a:ln>
                <a:solidFill>
                  <a:schemeClr val="tx1"/>
                </a:solidFill>
                <a:effectLst/>
                <a:latin typeface="Arial" pitchFamily="34" charset="0"/>
                <a:ea typeface="Times New Roman" pitchFamily="18" charset="0"/>
              </a:rPr>
              <a:t>]  designates the sound image</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Derrida’s Definition</a:t>
            </a:r>
            <a:endParaRPr lang="en-US" dirty="0"/>
          </a:p>
        </p:txBody>
      </p:sp>
      <p:sp>
        <p:nvSpPr>
          <p:cNvPr id="3" name="Subtitle 2"/>
          <p:cNvSpPr>
            <a:spLocks noGrp="1"/>
          </p:cNvSpPr>
          <p:nvPr>
            <p:ph type="subTitle" idx="1"/>
          </p:nvPr>
        </p:nvSpPr>
        <p:spPr>
          <a:xfrm>
            <a:off x="1371600" y="3886200"/>
            <a:ext cx="6400800" cy="1900254"/>
          </a:xfrm>
        </p:spPr>
        <p:txBody>
          <a:bodyPr>
            <a:normAutofit fontScale="77500" lnSpcReduction="20000"/>
          </a:bodyPr>
          <a:lstStyle/>
          <a:p>
            <a:r>
              <a:rPr lang="en-US" sz="3800" dirty="0"/>
              <a:t>When asked "What is deconstruction?" Derrida replied, "I have no simple and </a:t>
            </a:r>
            <a:r>
              <a:rPr lang="en-US" sz="3800" dirty="0" err="1"/>
              <a:t>formalisable</a:t>
            </a:r>
            <a:r>
              <a:rPr lang="en-US" sz="3800" dirty="0"/>
              <a:t> response to this question. All my essays are attempts to have it out with this formidable question"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Definitions</a:t>
            </a:r>
            <a:endParaRPr lang="en-US" dirty="0"/>
          </a:p>
        </p:txBody>
      </p:sp>
      <p:sp>
        <p:nvSpPr>
          <p:cNvPr id="3" name="Content Placeholder 2"/>
          <p:cNvSpPr>
            <a:spLocks noGrp="1"/>
          </p:cNvSpPr>
          <p:nvPr>
            <p:ph idx="1"/>
          </p:nvPr>
        </p:nvSpPr>
        <p:spPr/>
        <p:txBody>
          <a:bodyPr>
            <a:normAutofit fontScale="62500" lnSpcReduction="20000"/>
          </a:bodyPr>
          <a:lstStyle/>
          <a:p>
            <a:pPr>
              <a:tabLst>
                <a:tab pos="2157413" algn="l"/>
              </a:tabLst>
            </a:pPr>
            <a:r>
              <a:rPr lang="en-US" dirty="0"/>
              <a:t>"It's possible, within a text, to frame a question or undo assertions made in the text, by means of elements which are in the text, which frequently would be precisely structures that play off the rhetorical against grammatical elements." (Paul de Man)</a:t>
            </a:r>
          </a:p>
          <a:p>
            <a:pPr>
              <a:buNone/>
              <a:tabLst>
                <a:tab pos="2157413" algn="l"/>
              </a:tabLst>
            </a:pPr>
            <a:r>
              <a:rPr lang="en-US" dirty="0"/>
              <a:t> </a:t>
            </a:r>
          </a:p>
          <a:p>
            <a:pPr>
              <a:tabLst>
                <a:tab pos="2157413" algn="l"/>
              </a:tabLst>
            </a:pPr>
            <a:r>
              <a:rPr lang="en-US" dirty="0"/>
              <a:t>"the term 'deconstruction' refers in the first instance to the way in which the 'accidental' features of a text can be seen as betraying, subverting, its purportedly 'essential' message" (Richard </a:t>
            </a:r>
            <a:r>
              <a:rPr lang="en-US" dirty="0" err="1"/>
              <a:t>Rorty</a:t>
            </a:r>
            <a:r>
              <a:rPr lang="en-US" dirty="0"/>
              <a:t> 1995). </a:t>
            </a:r>
          </a:p>
          <a:p>
            <a:pPr>
              <a:buNone/>
              <a:tabLst>
                <a:tab pos="2157413" algn="l"/>
              </a:tabLst>
            </a:pPr>
            <a:r>
              <a:rPr lang="en-US" dirty="0"/>
              <a:t> </a:t>
            </a:r>
          </a:p>
          <a:p>
            <a:pPr>
              <a:tabLst>
                <a:tab pos="2157413" algn="l"/>
              </a:tabLst>
            </a:pPr>
            <a:r>
              <a:rPr lang="en-US" dirty="0">
                <a:hlinkClick r:id="rId2" tooltip="David B. Allison"/>
              </a:rPr>
              <a:t>David B. Allison</a:t>
            </a:r>
            <a:r>
              <a:rPr lang="en-US" dirty="0"/>
              <a:t> defines deconstruction as a way of uncovering the questions behind the answers of a text or tradition.</a:t>
            </a:r>
          </a:p>
          <a:p>
            <a:pPr>
              <a:buNone/>
              <a:tabLst>
                <a:tab pos="2157413" algn="l"/>
              </a:tabLst>
            </a:pPr>
            <a:r>
              <a:rPr lang="en-US" dirty="0"/>
              <a:t> </a:t>
            </a:r>
          </a:p>
          <a:p>
            <a:pPr>
              <a:tabLst>
                <a:tab pos="2157413" algn="l"/>
              </a:tabLst>
            </a:pPr>
            <a:r>
              <a:rPr lang="en-US" dirty="0"/>
              <a:t>a radical form of structuralism, pioneered by the French philosopher Jacques Derrida, which views text as a ‘</a:t>
            </a:r>
            <a:r>
              <a:rPr lang="en-US" dirty="0" err="1"/>
              <a:t>decentred</a:t>
            </a:r>
            <a:r>
              <a:rPr lang="en-US" dirty="0"/>
              <a:t>’ play of structures, lacking any ultimately determinable meaning.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Barthes’ Contribution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Through analysis of the internal structure of a text, particularly its contradictions, deconstructionists demonstrate the existence of subtext meanings - often not those that the author intended - and hence illustrate the impossibility of attributing fixed meaning to a work. The French critic Roland Barthes originated deconstruction in his book </a:t>
            </a:r>
            <a:r>
              <a:rPr lang="en-US" i="1" dirty="0"/>
              <a:t>Mythologies</a:t>
            </a:r>
            <a:r>
              <a:rPr lang="en-US" dirty="0"/>
              <a:t> 1957 in which he studied the inherent instability between sign and referent in a range of cultural phenomena, including not only literary works but also advertising, cookery, wrestling, and so 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Derrida:</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What </a:t>
            </a:r>
            <a:r>
              <a:rPr lang="en-US" dirty="0"/>
              <a:t>deconstruction is NOT</a:t>
            </a:r>
          </a:p>
          <a:p>
            <a:pPr>
              <a:buNone/>
            </a:pPr>
            <a:r>
              <a:rPr lang="en-US" dirty="0"/>
              <a:t> “Deconstruction is not a method and cannot be transformed into one” </a:t>
            </a:r>
          </a:p>
          <a:p>
            <a:pPr>
              <a:buNone/>
            </a:pPr>
            <a:r>
              <a:rPr lang="en-US" dirty="0"/>
              <a:t> </a:t>
            </a:r>
          </a:p>
          <a:p>
            <a:pPr>
              <a:buNone/>
            </a:pPr>
            <a:r>
              <a:rPr lang="en-US" dirty="0"/>
              <a:t>What deconstruction IS</a:t>
            </a:r>
          </a:p>
          <a:p>
            <a:pPr>
              <a:buNone/>
            </a:pPr>
            <a:r>
              <a:rPr lang="en-US" dirty="0"/>
              <a:t>"an unclosed, </a:t>
            </a:r>
            <a:r>
              <a:rPr lang="en-US" dirty="0" err="1"/>
              <a:t>unenclosable</a:t>
            </a:r>
            <a:r>
              <a:rPr lang="en-US" dirty="0"/>
              <a:t>, not wholly </a:t>
            </a:r>
            <a:r>
              <a:rPr lang="en-US" dirty="0" err="1"/>
              <a:t>formalizable</a:t>
            </a:r>
            <a:r>
              <a:rPr lang="en-US" dirty="0"/>
              <a:t> ensemble of rules for reading, interpretation and writing." </a:t>
            </a:r>
          </a:p>
          <a:p>
            <a:pPr>
              <a:buNone/>
            </a:pPr>
            <a:r>
              <a:rPr lang="en-US" dirty="0"/>
              <a:t> </a:t>
            </a:r>
          </a:p>
          <a:p>
            <a:pPr>
              <a:buNone/>
            </a:pPr>
            <a:r>
              <a:rPr lang="en-US" dirty="0"/>
              <a:t>“Deconstruction takes place, it is an event”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Deconstruction:  The Bluffer's Guide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Step </a:t>
            </a:r>
            <a:r>
              <a:rPr lang="en-US" b="1" dirty="0"/>
              <a:t>1 --</a:t>
            </a:r>
            <a:r>
              <a:rPr lang="en-US" dirty="0"/>
              <a:t> </a:t>
            </a:r>
            <a:r>
              <a:rPr lang="en-US" b="1" dirty="0"/>
              <a:t>Select a work to be deconstructed.</a:t>
            </a:r>
            <a:r>
              <a:rPr lang="en-US" dirty="0"/>
              <a:t> This is called a "text" and is generally a piece of text, though it need not be. </a:t>
            </a:r>
          </a:p>
          <a:p>
            <a:r>
              <a:rPr lang="en-US" b="1" dirty="0"/>
              <a:t>Step 2 --</a:t>
            </a:r>
            <a:r>
              <a:rPr lang="en-US" dirty="0"/>
              <a:t> </a:t>
            </a:r>
            <a:r>
              <a:rPr lang="en-US" b="1" dirty="0"/>
              <a:t>Decide what the text says.</a:t>
            </a:r>
            <a:r>
              <a:rPr lang="en-US" dirty="0"/>
              <a:t> This can be whatever you want, although of course in the case of a text which actually consists of text it is easier if you pick something that it really does say. This is called "reading". </a:t>
            </a:r>
          </a:p>
          <a:p>
            <a:r>
              <a:rPr lang="en-US" b="1" dirty="0"/>
              <a:t>Step 3 --</a:t>
            </a:r>
            <a:r>
              <a:rPr lang="en-US" dirty="0"/>
              <a:t> </a:t>
            </a:r>
            <a:r>
              <a:rPr lang="en-US" b="1" dirty="0"/>
              <a:t>Identify within the reading a distinction of some sort.</a:t>
            </a:r>
            <a:r>
              <a:rPr lang="en-US" dirty="0"/>
              <a:t> It is a convention of the genre to choose a duality, such as man/woman, good/evil, earth/sky, chocolate/vanilla, etc. </a:t>
            </a:r>
          </a:p>
          <a:p>
            <a:r>
              <a:rPr lang="en-US" b="1" dirty="0"/>
              <a:t>Step 4 --</a:t>
            </a:r>
            <a:r>
              <a:rPr lang="en-US" dirty="0"/>
              <a:t> </a:t>
            </a:r>
            <a:r>
              <a:rPr lang="en-US" b="1" dirty="0"/>
              <a:t>Convert your chosen distinction into a "hierarchical opposition"</a:t>
            </a:r>
            <a:r>
              <a:rPr lang="en-US" dirty="0"/>
              <a:t> by asserting that the text claims or presumes a particular primacy, superiority, privilege or importance to one side or the other of the distinction. </a:t>
            </a:r>
          </a:p>
          <a:p>
            <a:r>
              <a:rPr lang="en-US" b="1" dirty="0"/>
              <a:t>Step 5 --</a:t>
            </a:r>
            <a:r>
              <a:rPr lang="en-US" dirty="0"/>
              <a:t> </a:t>
            </a:r>
            <a:r>
              <a:rPr lang="en-US" b="1" dirty="0"/>
              <a:t>Derive another reading of the text which contradicts or undermines the original reading</a:t>
            </a:r>
            <a:r>
              <a:rPr lang="en-US" dirty="0"/>
              <a:t> or the ordering of the hierarchical opposition.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Deconstruction:  The Bluffer's Guide</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686320"/>
          </a:xfrm>
        </p:spPr>
        <p:txBody>
          <a:bodyPr>
            <a:normAutofit fontScale="25000" lnSpcReduction="20000"/>
          </a:bodyPr>
          <a:lstStyle/>
          <a:p>
            <a:r>
              <a:rPr lang="en-US" sz="6400" b="1" dirty="0" smtClean="0"/>
              <a:t>Step </a:t>
            </a:r>
            <a:r>
              <a:rPr lang="en-US" sz="6400" b="1" dirty="0"/>
              <a:t>1 --</a:t>
            </a:r>
            <a:r>
              <a:rPr lang="en-US" sz="6400" dirty="0"/>
              <a:t> </a:t>
            </a:r>
            <a:r>
              <a:rPr lang="en-US" sz="6400" b="1" dirty="0"/>
              <a:t>Select a work to be deconstructed.</a:t>
            </a:r>
            <a:r>
              <a:rPr lang="en-US" sz="6400" dirty="0"/>
              <a:t> This is called a "text" and is generally a piece of text, though it need not be.  </a:t>
            </a:r>
            <a:r>
              <a:rPr lang="en-US" sz="6400" dirty="0">
                <a:solidFill>
                  <a:srgbClr val="FF0000"/>
                </a:solidFill>
              </a:rPr>
              <a:t>Little Bo Peep has lost her sheep.</a:t>
            </a:r>
          </a:p>
          <a:p>
            <a:r>
              <a:rPr lang="en-US" sz="6400" b="1" dirty="0"/>
              <a:t>Step 2 --</a:t>
            </a:r>
            <a:r>
              <a:rPr lang="en-US" sz="6400" dirty="0"/>
              <a:t> </a:t>
            </a:r>
            <a:r>
              <a:rPr lang="en-US" sz="6400" b="1" dirty="0"/>
              <a:t>Decide what the text says.</a:t>
            </a:r>
            <a:r>
              <a:rPr lang="en-US" sz="6400" dirty="0"/>
              <a:t> This can be whatever you want, although of course in the case of a text which actually consists of text it is easier if you pick something that it really does say. This is called "reading". </a:t>
            </a:r>
            <a:r>
              <a:rPr lang="en-US" sz="6400" dirty="0">
                <a:solidFill>
                  <a:srgbClr val="FF0000"/>
                </a:solidFill>
              </a:rPr>
              <a:t>The text reveals the openness of meaning, and we will locate those avenues of meaning and live the plurality of the text.  We will observe the connotations of the secondary meanings and we will take the text as it is, without speaking of the author, nor of the literary history of that text.</a:t>
            </a:r>
          </a:p>
          <a:p>
            <a:r>
              <a:rPr lang="en-US" sz="6400" b="1" dirty="0"/>
              <a:t>Step 3 --</a:t>
            </a:r>
            <a:r>
              <a:rPr lang="en-US" sz="6400" dirty="0"/>
              <a:t> </a:t>
            </a:r>
            <a:r>
              <a:rPr lang="en-US" sz="6400" b="1" dirty="0"/>
              <a:t>Identify within the reading a distinction of some sort.</a:t>
            </a:r>
            <a:r>
              <a:rPr lang="en-US" sz="6400" dirty="0"/>
              <a:t> It is a convention of the genre to choose a duality, such as man/woman, good/evil, earth/sky, chocolate/vanilla, etc. "</a:t>
            </a:r>
            <a:r>
              <a:rPr lang="en-US" sz="6400" dirty="0">
                <a:solidFill>
                  <a:srgbClr val="FF0000"/>
                </a:solidFill>
              </a:rPr>
              <a:t>Lost" is one of those words which calls up its apparent opposite.  It has no meaning without its counterpart and even within the word it divides and subdivides to reveal the duplicity of language.  The ambiguity lies in the Latin "</a:t>
            </a:r>
            <a:r>
              <a:rPr lang="en-US" sz="6400" dirty="0" err="1">
                <a:solidFill>
                  <a:srgbClr val="FF0000"/>
                </a:solidFill>
              </a:rPr>
              <a:t>laus</a:t>
            </a:r>
            <a:r>
              <a:rPr lang="en-US" sz="6400" dirty="0">
                <a:solidFill>
                  <a:srgbClr val="FF0000"/>
                </a:solidFill>
              </a:rPr>
              <a:t>" meaning "praise".  Here we have a slippage between the signifier and the signified.</a:t>
            </a:r>
          </a:p>
          <a:p>
            <a:r>
              <a:rPr lang="en-US" sz="6400" b="1" dirty="0"/>
              <a:t>Step 4 --</a:t>
            </a:r>
            <a:r>
              <a:rPr lang="en-US" sz="6400" dirty="0"/>
              <a:t> </a:t>
            </a:r>
            <a:r>
              <a:rPr lang="en-US" sz="6400" b="1" dirty="0"/>
              <a:t>Convert your chosen distinction into a "hierarchical opposition"</a:t>
            </a:r>
            <a:r>
              <a:rPr lang="en-US" sz="6400" dirty="0"/>
              <a:t> by asserting that the text claims or presumes a particular primacy, superiority, privilege or importance to one side or the other of the distinction.   </a:t>
            </a:r>
            <a:r>
              <a:rPr lang="en-US" sz="6400" dirty="0">
                <a:solidFill>
                  <a:srgbClr val="FF0000"/>
                </a:solidFill>
              </a:rPr>
              <a:t>Etymologically we see that "lost" implies not only praise, but also fame and renown.  This is a positive rooted in the word that creates a transition between meanings.  </a:t>
            </a:r>
          </a:p>
          <a:p>
            <a:r>
              <a:rPr lang="en-US" sz="6400" b="1" dirty="0"/>
              <a:t>Step 5 --</a:t>
            </a:r>
            <a:r>
              <a:rPr lang="en-US" sz="6400" dirty="0"/>
              <a:t> </a:t>
            </a:r>
            <a:r>
              <a:rPr lang="en-US" sz="6400" b="1" dirty="0"/>
              <a:t>Derive another reading of the text which contradicts or undermines the original reading</a:t>
            </a:r>
            <a:r>
              <a:rPr lang="en-US" sz="6400" dirty="0"/>
              <a:t> or the ordering of the hierarchical opposition. </a:t>
            </a:r>
            <a:r>
              <a:rPr lang="en-US" sz="6400" dirty="0">
                <a:solidFill>
                  <a:srgbClr val="FF0000"/>
                </a:solidFill>
              </a:rPr>
              <a:t>The torn meaning continues in "los", (now obsolete) which in Russian means "elk".  The word divides from itself, and yet holds meanings close:  the similar and the dissimilar exist together.  The "sheep" (read cloven-footed animal) is both lost and, by implication, found and loved.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006BEEE-A6B5-4461-9F8D-7FF973AAFB4A}"/>
</file>

<file path=customXml/itemProps2.xml><?xml version="1.0" encoding="utf-8"?>
<ds:datastoreItem xmlns:ds="http://schemas.openxmlformats.org/officeDocument/2006/customXml" ds:itemID="{648A882E-2E6C-426F-9779-123604272ED5}"/>
</file>

<file path=customXml/itemProps3.xml><?xml version="1.0" encoding="utf-8"?>
<ds:datastoreItem xmlns:ds="http://schemas.openxmlformats.org/officeDocument/2006/customXml" ds:itemID="{B142533F-CA93-48A2-AD5C-ECAB9EAEA88C}"/>
</file>

<file path=docProps/app.xml><?xml version="1.0" encoding="utf-8"?>
<Properties xmlns="http://schemas.openxmlformats.org/officeDocument/2006/extended-properties" xmlns:vt="http://schemas.openxmlformats.org/officeDocument/2006/docPropsVTypes">
  <TotalTime>20</TotalTime>
  <Words>1533</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Deconstructing the Text</vt:lpstr>
      <vt:lpstr>Aims</vt:lpstr>
      <vt:lpstr>Slide 3</vt:lpstr>
      <vt:lpstr>Derrida’s Definition</vt:lpstr>
      <vt:lpstr>Other Definitions</vt:lpstr>
      <vt:lpstr>Barthes’ Contribution</vt:lpstr>
      <vt:lpstr>Derrida:</vt:lpstr>
      <vt:lpstr>Deconstruction:  The Bluffer's Guide </vt:lpstr>
      <vt:lpstr>Deconstruction:  The Bluffer's Guide </vt:lpstr>
      <vt:lpstr>“The Critic As Host”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Deconstructing the Text</dc:title>
  <dc:creator>David Kinder</dc:creator>
  <cp:lastModifiedBy>David Kinder</cp:lastModifiedBy>
  <cp:revision>3</cp:revision>
  <dcterms:created xsi:type="dcterms:W3CDTF">2009-11-30T14:58:04Z</dcterms:created>
  <dcterms:modified xsi:type="dcterms:W3CDTF">2009-11-30T15:18:52Z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