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6" r:id="rId7"/>
    <p:sldId id="265" r:id="rId8"/>
    <p:sldId id="257" r:id="rId9"/>
    <p:sldId id="263" r:id="rId10"/>
    <p:sldId id="261" r:id="rId11"/>
    <p:sldId id="262" r:id="rId12"/>
    <p:sldId id="25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06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82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84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3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73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92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61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3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19C5D-3C83-4455-B6A1-85B4BEB2393C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7ACC-E0C5-4EAB-97F6-12711AAF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92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79712" y="2317522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Intrinsic or Extrinsic Approaches to Criticism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6652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An Extrinsic Approach to Criticism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Interested in the world outside the poem, including the historical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Would read a Shakespeare play in the light of historical events at the time of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Sometimes called </a:t>
            </a:r>
            <a:r>
              <a:rPr lang="en-GB" i="1" dirty="0" smtClean="0"/>
              <a:t>historicist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Modern critical approaches, such as feminist and </a:t>
            </a:r>
            <a:r>
              <a:rPr lang="en-GB" dirty="0" err="1" smtClean="0"/>
              <a:t>marxist</a:t>
            </a:r>
            <a:r>
              <a:rPr lang="en-GB" dirty="0" smtClean="0"/>
              <a:t> approaches, are extrinsic</a:t>
            </a:r>
          </a:p>
        </p:txBody>
      </p:sp>
    </p:spTree>
    <p:extLst>
      <p:ext uri="{BB962C8B-B14F-4D97-AF65-F5344CB8AC3E}">
        <p14:creationId xmlns:p14="http://schemas.microsoft.com/office/powerpoint/2010/main" val="103335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An Intrinsic Approach to Criticism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Interested in the form of the text, its structure and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 A Richards (</a:t>
            </a:r>
            <a:r>
              <a:rPr lang="en-GB" i="1" dirty="0" smtClean="0"/>
              <a:t>Practical Criticism</a:t>
            </a:r>
            <a:r>
              <a:rPr lang="en-GB" dirty="0" smtClean="0"/>
              <a:t>) called this ‘the words on the page’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Subject them to close scrutiny</a:t>
            </a:r>
          </a:p>
          <a:p>
            <a:endParaRPr lang="en-GB" dirty="0"/>
          </a:p>
          <a:p>
            <a:r>
              <a:rPr lang="en-GB" dirty="0" smtClean="0"/>
              <a:t>Read this poem and talk about it...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11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EARTH has not anything to show more fair:</a:t>
            </a:r>
            <a:br>
              <a:rPr lang="en-GB" dirty="0" smtClean="0"/>
            </a:br>
            <a:r>
              <a:rPr lang="en-GB" dirty="0" smtClean="0"/>
              <a:t>Dull would he be of soul who could pass by</a:t>
            </a:r>
            <a:br>
              <a:rPr lang="en-GB" dirty="0" smtClean="0"/>
            </a:br>
            <a:r>
              <a:rPr lang="en-GB" dirty="0" smtClean="0"/>
              <a:t>A sight so touching in its majesty:</a:t>
            </a:r>
            <a:br>
              <a:rPr lang="en-GB" dirty="0" smtClean="0"/>
            </a:br>
            <a:r>
              <a:rPr lang="en-GB" dirty="0" smtClean="0"/>
              <a:t>This City now doth like a garment wear</a:t>
            </a:r>
            <a:br>
              <a:rPr lang="en-GB" dirty="0" smtClean="0"/>
            </a:br>
            <a:r>
              <a:rPr lang="en-GB" dirty="0" smtClean="0"/>
              <a:t>The beauty of the morning; silent, bare,</a:t>
            </a:r>
            <a:br>
              <a:rPr lang="en-GB" dirty="0" smtClean="0"/>
            </a:br>
            <a:r>
              <a:rPr lang="en-GB" dirty="0" smtClean="0"/>
              <a:t>Ships, towers, domes, theatres, and temples lie</a:t>
            </a:r>
            <a:br>
              <a:rPr lang="en-GB" dirty="0" smtClean="0"/>
            </a:br>
            <a:r>
              <a:rPr lang="en-GB" dirty="0" smtClean="0"/>
              <a:t>Open unto the fields, and to the sky;</a:t>
            </a:r>
            <a:br>
              <a:rPr lang="en-GB" dirty="0" smtClean="0"/>
            </a:br>
            <a:r>
              <a:rPr lang="en-GB" dirty="0" smtClean="0"/>
              <a:t>All bright and glittering in the smokeless air.</a:t>
            </a:r>
            <a:br>
              <a:rPr lang="en-GB" dirty="0" smtClean="0"/>
            </a:br>
            <a:r>
              <a:rPr lang="en-GB" dirty="0" smtClean="0"/>
              <a:t>Never did sun more beautifully steep</a:t>
            </a:r>
            <a:br>
              <a:rPr lang="en-GB" dirty="0" smtClean="0"/>
            </a:br>
            <a:r>
              <a:rPr lang="en-GB" dirty="0" smtClean="0"/>
              <a:t>In his first splendour valley, rock, or hill;</a:t>
            </a:r>
            <a:br>
              <a:rPr lang="en-GB" dirty="0" smtClean="0"/>
            </a:br>
            <a:r>
              <a:rPr lang="en-GB" dirty="0" smtClean="0"/>
              <a:t>Ne'er saw I, never felt, a calm so deep!</a:t>
            </a:r>
            <a:br>
              <a:rPr lang="en-GB" dirty="0" smtClean="0"/>
            </a:br>
            <a:r>
              <a:rPr lang="en-GB" dirty="0" smtClean="0"/>
              <a:t>The river </a:t>
            </a:r>
            <a:r>
              <a:rPr lang="en-GB" dirty="0" err="1" smtClean="0"/>
              <a:t>glideth</a:t>
            </a:r>
            <a:r>
              <a:rPr lang="en-GB" dirty="0" smtClean="0"/>
              <a:t> at his own sweet will:</a:t>
            </a:r>
            <a:br>
              <a:rPr lang="en-GB" dirty="0" smtClean="0"/>
            </a:br>
            <a:r>
              <a:rPr lang="en-GB" dirty="0" smtClean="0"/>
              <a:t>Dear God! the very houses seem asleep;</a:t>
            </a:r>
            <a:br>
              <a:rPr lang="en-GB" dirty="0" smtClean="0"/>
            </a:br>
            <a:r>
              <a:rPr lang="en-GB" dirty="0" smtClean="0"/>
              <a:t>And all that mighty heart is lying still!</a:t>
            </a:r>
            <a:r>
              <a:rPr lang="en-GB" b="1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3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An Intrinsic Approach to Criticism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Interested in the form of the text, its structure and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 A Richards (</a:t>
            </a:r>
            <a:r>
              <a:rPr lang="en-GB" i="1" dirty="0" smtClean="0"/>
              <a:t>Practical Criticism</a:t>
            </a:r>
            <a:r>
              <a:rPr lang="en-GB" dirty="0" smtClean="0"/>
              <a:t>) called this ‘the words on the page’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Subject them to close scrutiny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Using this intrinsic approach, interpret the two words ‘lying still’ at the end of the poem.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28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EARTH has not anything to show more fair:</a:t>
            </a:r>
            <a:br>
              <a:rPr lang="en-GB" dirty="0" smtClean="0"/>
            </a:br>
            <a:r>
              <a:rPr lang="en-GB" dirty="0" smtClean="0"/>
              <a:t>Dull would he be of soul who could pass by</a:t>
            </a:r>
            <a:br>
              <a:rPr lang="en-GB" dirty="0" smtClean="0"/>
            </a:br>
            <a:r>
              <a:rPr lang="en-GB" dirty="0" smtClean="0"/>
              <a:t>A sight so touching in its majesty:</a:t>
            </a:r>
            <a:br>
              <a:rPr lang="en-GB" dirty="0" smtClean="0"/>
            </a:br>
            <a:r>
              <a:rPr lang="en-GB" dirty="0" smtClean="0"/>
              <a:t>This City now doth like a garment wear</a:t>
            </a:r>
            <a:br>
              <a:rPr lang="en-GB" dirty="0" smtClean="0"/>
            </a:br>
            <a:r>
              <a:rPr lang="en-GB" dirty="0" smtClean="0"/>
              <a:t>The beauty of the morning; silent, bare,</a:t>
            </a:r>
            <a:br>
              <a:rPr lang="en-GB" dirty="0" smtClean="0"/>
            </a:br>
            <a:r>
              <a:rPr lang="en-GB" dirty="0" smtClean="0"/>
              <a:t>Ships, towers, domes, theatres, and temples lie</a:t>
            </a:r>
            <a:br>
              <a:rPr lang="en-GB" dirty="0" smtClean="0"/>
            </a:br>
            <a:r>
              <a:rPr lang="en-GB" dirty="0" smtClean="0"/>
              <a:t>Open unto the fields, and to the sky;</a:t>
            </a:r>
            <a:br>
              <a:rPr lang="en-GB" dirty="0" smtClean="0"/>
            </a:br>
            <a:r>
              <a:rPr lang="en-GB" dirty="0" smtClean="0"/>
              <a:t>All bright and glittering in the smokeless air.</a:t>
            </a:r>
            <a:br>
              <a:rPr lang="en-GB" dirty="0" smtClean="0"/>
            </a:br>
            <a:r>
              <a:rPr lang="en-GB" dirty="0" smtClean="0"/>
              <a:t>Never did sun more beautifully steep</a:t>
            </a:r>
            <a:br>
              <a:rPr lang="en-GB" dirty="0" smtClean="0"/>
            </a:br>
            <a:r>
              <a:rPr lang="en-GB" dirty="0" smtClean="0"/>
              <a:t>In his first splendour valley, rock, or hill;</a:t>
            </a:r>
            <a:br>
              <a:rPr lang="en-GB" dirty="0" smtClean="0"/>
            </a:br>
            <a:r>
              <a:rPr lang="en-GB" dirty="0" smtClean="0"/>
              <a:t>Ne'er saw I, never felt, a calm so deep!</a:t>
            </a:r>
            <a:br>
              <a:rPr lang="en-GB" dirty="0" smtClean="0"/>
            </a:br>
            <a:r>
              <a:rPr lang="en-GB" dirty="0" smtClean="0"/>
              <a:t>The river </a:t>
            </a:r>
            <a:r>
              <a:rPr lang="en-GB" dirty="0" err="1" smtClean="0"/>
              <a:t>glideth</a:t>
            </a:r>
            <a:r>
              <a:rPr lang="en-GB" dirty="0" smtClean="0"/>
              <a:t> at his own sweet will:</a:t>
            </a:r>
            <a:br>
              <a:rPr lang="en-GB" dirty="0" smtClean="0"/>
            </a:br>
            <a:r>
              <a:rPr lang="en-GB" dirty="0" smtClean="0"/>
              <a:t>Dear God! the very houses seem asleep;</a:t>
            </a:r>
            <a:br>
              <a:rPr lang="en-GB" dirty="0" smtClean="0"/>
            </a:br>
            <a:r>
              <a:rPr lang="en-GB" dirty="0" smtClean="0"/>
              <a:t>And all that mighty heart is </a:t>
            </a:r>
            <a:r>
              <a:rPr lang="en-GB" dirty="0" smtClean="0">
                <a:solidFill>
                  <a:srgbClr val="FF0000"/>
                </a:solidFill>
              </a:rPr>
              <a:t>lying still!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23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An Intrinsic Approach to Criticism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Interested in the form of the text, its structure and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 A Richards (</a:t>
            </a:r>
            <a:r>
              <a:rPr lang="en-GB" i="1" dirty="0" smtClean="0"/>
              <a:t>Practical Criticism</a:t>
            </a:r>
            <a:r>
              <a:rPr lang="en-GB" dirty="0" smtClean="0"/>
              <a:t>) called this ‘the words on the page’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Subject them to close scrutiny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Given these pointers, how would you interpret the two words ‘lying still’ at the end of the poem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A sonnet has 14 lines. Petrarchan sonnets have an ABBAABBA octet, followed by a variet</a:t>
            </a:r>
            <a:r>
              <a:rPr lang="en-GB" i="1" dirty="0" smtClean="0"/>
              <a:t>y of different rhymes in the sestet. Shakespearian sonnets (dates 1564-1616) follow ABABCDCDEFEFGG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126886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Composed Upon Westminster Bridge</a:t>
            </a:r>
          </a:p>
          <a:p>
            <a:r>
              <a:rPr lang="en-GB" dirty="0" smtClean="0"/>
              <a:t>EARTH has not anything to show more fair:</a:t>
            </a:r>
            <a:br>
              <a:rPr lang="en-GB" dirty="0" smtClean="0"/>
            </a:br>
            <a:r>
              <a:rPr lang="en-GB" dirty="0" smtClean="0"/>
              <a:t>Dull would he be of soul who could pass by</a:t>
            </a:r>
            <a:br>
              <a:rPr lang="en-GB" dirty="0" smtClean="0"/>
            </a:br>
            <a:r>
              <a:rPr lang="en-GB" dirty="0" smtClean="0"/>
              <a:t>A sight so touching in its majesty:</a:t>
            </a:r>
            <a:br>
              <a:rPr lang="en-GB" dirty="0" smtClean="0"/>
            </a:br>
            <a:r>
              <a:rPr lang="en-GB" dirty="0" smtClean="0"/>
              <a:t>This City now doth like a garment wear</a:t>
            </a:r>
            <a:br>
              <a:rPr lang="en-GB" dirty="0" smtClean="0"/>
            </a:br>
            <a:r>
              <a:rPr lang="en-GB" dirty="0" smtClean="0"/>
              <a:t>The beauty of the morning; silent, bare,</a:t>
            </a:r>
            <a:br>
              <a:rPr lang="en-GB" dirty="0" smtClean="0"/>
            </a:br>
            <a:r>
              <a:rPr lang="en-GB" dirty="0" smtClean="0"/>
              <a:t>Ships, towers, domes, theatres, and temples lie</a:t>
            </a:r>
            <a:br>
              <a:rPr lang="en-GB" dirty="0" smtClean="0"/>
            </a:br>
            <a:r>
              <a:rPr lang="en-GB" dirty="0" smtClean="0"/>
              <a:t>Open unto the fields, and to the sky;</a:t>
            </a:r>
            <a:br>
              <a:rPr lang="en-GB" dirty="0" smtClean="0"/>
            </a:br>
            <a:r>
              <a:rPr lang="en-GB" dirty="0" smtClean="0"/>
              <a:t>All bright and glittering in the smokeless air.</a:t>
            </a:r>
            <a:br>
              <a:rPr lang="en-GB" dirty="0" smtClean="0"/>
            </a:br>
            <a:r>
              <a:rPr lang="en-GB" dirty="0" smtClean="0"/>
              <a:t>Never did sun more beautifully steep</a:t>
            </a:r>
            <a:br>
              <a:rPr lang="en-GB" dirty="0" smtClean="0"/>
            </a:br>
            <a:r>
              <a:rPr lang="en-GB" dirty="0" smtClean="0"/>
              <a:t>In his first splendour valley, rock, or hill;</a:t>
            </a:r>
            <a:br>
              <a:rPr lang="en-GB" dirty="0" smtClean="0"/>
            </a:br>
            <a:r>
              <a:rPr lang="en-GB" dirty="0" smtClean="0"/>
              <a:t>Ne'er saw I, never felt, a calm so deep!</a:t>
            </a:r>
            <a:br>
              <a:rPr lang="en-GB" dirty="0" smtClean="0"/>
            </a:br>
            <a:r>
              <a:rPr lang="en-GB" dirty="0" smtClean="0"/>
              <a:t>The river </a:t>
            </a:r>
            <a:r>
              <a:rPr lang="en-GB" dirty="0" err="1" smtClean="0"/>
              <a:t>glideth</a:t>
            </a:r>
            <a:r>
              <a:rPr lang="en-GB" dirty="0" smtClean="0"/>
              <a:t> at his own sweet will:</a:t>
            </a:r>
            <a:br>
              <a:rPr lang="en-GB" dirty="0" smtClean="0"/>
            </a:br>
            <a:r>
              <a:rPr lang="en-GB" dirty="0" smtClean="0"/>
              <a:t>Dear God! the very houses seem asleep;</a:t>
            </a:r>
            <a:br>
              <a:rPr lang="en-GB" dirty="0" smtClean="0"/>
            </a:br>
            <a:r>
              <a:rPr lang="en-GB" dirty="0" smtClean="0"/>
              <a:t>And all that mighty heart is </a:t>
            </a:r>
            <a:r>
              <a:rPr lang="en-GB" dirty="0" smtClean="0">
                <a:solidFill>
                  <a:srgbClr val="FF0000"/>
                </a:solidFill>
              </a:rPr>
              <a:t>lying still!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91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0421" y="90872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Composed Upon Westminster Bridge</a:t>
            </a:r>
          </a:p>
          <a:p>
            <a:endParaRPr lang="en-GB" dirty="0" smtClean="0"/>
          </a:p>
          <a:p>
            <a:r>
              <a:rPr lang="en-GB" dirty="0" smtClean="0"/>
              <a:t>EARTH has not anything to show more fair:</a:t>
            </a:r>
            <a:br>
              <a:rPr lang="en-GB" dirty="0" smtClean="0"/>
            </a:br>
            <a:r>
              <a:rPr lang="en-GB" dirty="0" smtClean="0"/>
              <a:t>Dull would he be of soul who could pass by</a:t>
            </a:r>
            <a:br>
              <a:rPr lang="en-GB" dirty="0" smtClean="0"/>
            </a:br>
            <a:r>
              <a:rPr lang="en-GB" dirty="0" smtClean="0"/>
              <a:t>A sight so touching in its majesty:</a:t>
            </a:r>
            <a:br>
              <a:rPr lang="en-GB" dirty="0" smtClean="0"/>
            </a:br>
            <a:r>
              <a:rPr lang="en-GB" dirty="0" smtClean="0"/>
              <a:t>This City now doth like a garment wear</a:t>
            </a:r>
            <a:br>
              <a:rPr lang="en-GB" dirty="0" smtClean="0"/>
            </a:br>
            <a:r>
              <a:rPr lang="en-GB" dirty="0" smtClean="0"/>
              <a:t>The beauty of the morning; silent, bare,</a:t>
            </a:r>
            <a:br>
              <a:rPr lang="en-GB" dirty="0" smtClean="0"/>
            </a:br>
            <a:r>
              <a:rPr lang="en-GB" dirty="0" smtClean="0"/>
              <a:t>Ships, towers, domes, theatres, and temples lie</a:t>
            </a:r>
            <a:br>
              <a:rPr lang="en-GB" dirty="0" smtClean="0"/>
            </a:br>
            <a:r>
              <a:rPr lang="en-GB" dirty="0" smtClean="0"/>
              <a:t>Open unto the fields, and to the sky;</a:t>
            </a:r>
            <a:br>
              <a:rPr lang="en-GB" dirty="0" smtClean="0"/>
            </a:br>
            <a:r>
              <a:rPr lang="en-GB" dirty="0" smtClean="0"/>
              <a:t>All bright and glittering in the smokeless air.</a:t>
            </a:r>
            <a:br>
              <a:rPr lang="en-GB" dirty="0" smtClean="0"/>
            </a:br>
            <a:r>
              <a:rPr lang="en-GB" dirty="0" smtClean="0"/>
              <a:t>Never did sun more beautifully steep</a:t>
            </a:r>
            <a:br>
              <a:rPr lang="en-GB" dirty="0" smtClean="0"/>
            </a:br>
            <a:r>
              <a:rPr lang="en-GB" dirty="0" smtClean="0"/>
              <a:t>In his first splendour valley, rock, or hill;</a:t>
            </a:r>
            <a:br>
              <a:rPr lang="en-GB" dirty="0" smtClean="0"/>
            </a:br>
            <a:r>
              <a:rPr lang="en-GB" dirty="0" smtClean="0"/>
              <a:t>Ne'er saw I, never felt, a calm so deep!</a:t>
            </a:r>
            <a:br>
              <a:rPr lang="en-GB" dirty="0" smtClean="0"/>
            </a:br>
            <a:r>
              <a:rPr lang="en-GB" dirty="0" smtClean="0"/>
              <a:t>The river </a:t>
            </a:r>
            <a:r>
              <a:rPr lang="en-GB" dirty="0" err="1" smtClean="0"/>
              <a:t>glideth</a:t>
            </a:r>
            <a:r>
              <a:rPr lang="en-GB" dirty="0" smtClean="0"/>
              <a:t> at his own sweet will:</a:t>
            </a:r>
            <a:br>
              <a:rPr lang="en-GB" dirty="0" smtClean="0"/>
            </a:br>
            <a:r>
              <a:rPr lang="en-GB" dirty="0" smtClean="0"/>
              <a:t>Dear God! the very houses seem asleep;</a:t>
            </a:r>
            <a:br>
              <a:rPr lang="en-GB" dirty="0" smtClean="0"/>
            </a:br>
            <a:r>
              <a:rPr lang="en-GB" dirty="0" smtClean="0"/>
              <a:t>And all that mighty heart is </a:t>
            </a:r>
            <a:r>
              <a:rPr lang="en-GB" dirty="0" smtClean="0">
                <a:solidFill>
                  <a:srgbClr val="FF0000"/>
                </a:solidFill>
              </a:rPr>
              <a:t>lying still!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endParaRPr lang="en-GB" b="1" dirty="0" smtClean="0"/>
          </a:p>
          <a:p>
            <a:r>
              <a:rPr lang="en-GB" b="1" dirty="0" smtClean="0"/>
              <a:t>William Wordsworth, 1802</a:t>
            </a:r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53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2068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r>
              <a:rPr lang="en-GB" dirty="0" smtClean="0">
                <a:effectLst/>
              </a:rPr>
              <a:t>[...] we left London on Saturday morning at </a:t>
            </a:r>
            <a:r>
              <a:rPr lang="en-GB" baseline="30000" dirty="0" smtClean="0">
                <a:effectLst/>
              </a:rPr>
              <a:t>1</a:t>
            </a:r>
            <a:r>
              <a:rPr lang="en-GB" dirty="0" smtClean="0">
                <a:effectLst/>
              </a:rPr>
              <a:t>⁄</a:t>
            </a:r>
            <a:r>
              <a:rPr lang="en-GB" baseline="-25000" dirty="0" smtClean="0">
                <a:effectLst/>
              </a:rPr>
              <a:t>2</a:t>
            </a:r>
            <a:r>
              <a:rPr lang="en-GB" dirty="0" smtClean="0">
                <a:effectLst/>
              </a:rPr>
              <a:t> past 5 or 6, the 31st July (I have forgot which) we mounted the Dover Coach at Charing Cross. It was a beautiful morning. The City, St </a:t>
            </a:r>
            <a:r>
              <a:rPr lang="en-GB" dirty="0" err="1" smtClean="0">
                <a:effectLst/>
              </a:rPr>
              <a:t>pauls</a:t>
            </a:r>
            <a:r>
              <a:rPr lang="en-GB" dirty="0" smtClean="0">
                <a:effectLst/>
              </a:rPr>
              <a:t>, with the River &amp; a multitude of little Boats, made a most beautiful sight as we crossed Westminster Bridge. The houses were not overhung by their cloud of smoke &amp; they were spread out endlessly, yet the sun shone so brightly with such a pure light that there was even something like the purity of one of nature's own grand Spectacles</a:t>
            </a:r>
          </a:p>
          <a:p>
            <a:pPr fontAlgn="t"/>
            <a:r>
              <a:rPr lang="en-GB" dirty="0" smtClean="0"/>
              <a:t>Dorothy Wordsworth’s Journal</a:t>
            </a:r>
            <a:endParaRPr lang="en-GB" dirty="0">
              <a:effectLst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2711599" cy="202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44208" y="2780928"/>
            <a:ext cx="2032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Westminster Bridge</a:t>
            </a:r>
          </a:p>
          <a:p>
            <a:r>
              <a:rPr lang="en-GB" dirty="0" smtClean="0"/>
              <a:t>in 1808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23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BF7CB9-D5C0-436B-9609-119FE4056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6A6931-A2FE-47E3-B4CF-80327E0DD9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85B364-6319-412B-A231-095C34F97F10}">
  <ds:schemaRefs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411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4</cp:revision>
  <dcterms:created xsi:type="dcterms:W3CDTF">2015-02-02T09:19:25Z</dcterms:created>
  <dcterms:modified xsi:type="dcterms:W3CDTF">2015-02-02T09:54:39Z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