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8" autoAdjust="0"/>
    <p:restoredTop sz="94660"/>
  </p:normalViewPr>
  <p:slideViewPr>
    <p:cSldViewPr snapToGrid="0">
      <p:cViewPr varScale="1">
        <p:scale>
          <a:sx n="69" d="100"/>
          <a:sy n="69" d="100"/>
        </p:scale>
        <p:origin x="53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3B16C40-0CC8-487A-ADE2-198636B1EC92}" type="datetimeFigureOut">
              <a:rPr lang="en-GB" smtClean="0"/>
              <a:t>16/03/2015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5794B5-C697-4ED8-8152-4DF16339CDB0}" type="slidenum">
              <a:rPr lang="en-GB" smtClean="0"/>
              <a:t>‹#›</a:t>
            </a:fld>
            <a:endParaRPr lang="en-GB"/>
          </a:p>
        </p:txBody>
      </p:sp>
    </p:spTree>
    <p:extLst>
      <p:ext uri="{BB962C8B-B14F-4D97-AF65-F5344CB8AC3E}">
        <p14:creationId xmlns:p14="http://schemas.microsoft.com/office/powerpoint/2010/main" val="1969945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3B16C40-0CC8-487A-ADE2-198636B1EC92}" type="datetimeFigureOut">
              <a:rPr lang="en-GB" smtClean="0"/>
              <a:t>16/03/2015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5794B5-C697-4ED8-8152-4DF16339CDB0}" type="slidenum">
              <a:rPr lang="en-GB" smtClean="0"/>
              <a:t>‹#›</a:t>
            </a:fld>
            <a:endParaRPr lang="en-GB"/>
          </a:p>
        </p:txBody>
      </p:sp>
    </p:spTree>
    <p:extLst>
      <p:ext uri="{BB962C8B-B14F-4D97-AF65-F5344CB8AC3E}">
        <p14:creationId xmlns:p14="http://schemas.microsoft.com/office/powerpoint/2010/main" val="3919583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3B16C40-0CC8-487A-ADE2-198636B1EC92}" type="datetimeFigureOut">
              <a:rPr lang="en-GB" smtClean="0"/>
              <a:t>16/03/2015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5794B5-C697-4ED8-8152-4DF16339CDB0}" type="slidenum">
              <a:rPr lang="en-GB" smtClean="0"/>
              <a:t>‹#›</a:t>
            </a:fld>
            <a:endParaRPr lang="en-GB"/>
          </a:p>
        </p:txBody>
      </p:sp>
    </p:spTree>
    <p:extLst>
      <p:ext uri="{BB962C8B-B14F-4D97-AF65-F5344CB8AC3E}">
        <p14:creationId xmlns:p14="http://schemas.microsoft.com/office/powerpoint/2010/main" val="2813436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3B16C40-0CC8-487A-ADE2-198636B1EC92}" type="datetimeFigureOut">
              <a:rPr lang="en-GB" smtClean="0"/>
              <a:t>16/03/2015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5794B5-C697-4ED8-8152-4DF16339CDB0}" type="slidenum">
              <a:rPr lang="en-GB" smtClean="0"/>
              <a:t>‹#›</a:t>
            </a:fld>
            <a:endParaRPr lang="en-GB"/>
          </a:p>
        </p:txBody>
      </p:sp>
    </p:spTree>
    <p:extLst>
      <p:ext uri="{BB962C8B-B14F-4D97-AF65-F5344CB8AC3E}">
        <p14:creationId xmlns:p14="http://schemas.microsoft.com/office/powerpoint/2010/main" val="2716202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B16C40-0CC8-487A-ADE2-198636B1EC92}" type="datetimeFigureOut">
              <a:rPr lang="en-GB" smtClean="0"/>
              <a:t>16/03/2015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C5794B5-C697-4ED8-8152-4DF16339CDB0}" type="slidenum">
              <a:rPr lang="en-GB" smtClean="0"/>
              <a:t>‹#›</a:t>
            </a:fld>
            <a:endParaRPr lang="en-GB"/>
          </a:p>
        </p:txBody>
      </p:sp>
    </p:spTree>
    <p:extLst>
      <p:ext uri="{BB962C8B-B14F-4D97-AF65-F5344CB8AC3E}">
        <p14:creationId xmlns:p14="http://schemas.microsoft.com/office/powerpoint/2010/main" val="375606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3B16C40-0CC8-487A-ADE2-198636B1EC92}" type="datetimeFigureOut">
              <a:rPr lang="en-GB" smtClean="0"/>
              <a:t>16/03/2015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5794B5-C697-4ED8-8152-4DF16339CDB0}" type="slidenum">
              <a:rPr lang="en-GB" smtClean="0"/>
              <a:t>‹#›</a:t>
            </a:fld>
            <a:endParaRPr lang="en-GB"/>
          </a:p>
        </p:txBody>
      </p:sp>
    </p:spTree>
    <p:extLst>
      <p:ext uri="{BB962C8B-B14F-4D97-AF65-F5344CB8AC3E}">
        <p14:creationId xmlns:p14="http://schemas.microsoft.com/office/powerpoint/2010/main" val="2768418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3B16C40-0CC8-487A-ADE2-198636B1EC92}" type="datetimeFigureOut">
              <a:rPr lang="en-GB" smtClean="0"/>
              <a:t>16/03/2015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C5794B5-C697-4ED8-8152-4DF16339CDB0}" type="slidenum">
              <a:rPr lang="en-GB" smtClean="0"/>
              <a:t>‹#›</a:t>
            </a:fld>
            <a:endParaRPr lang="en-GB"/>
          </a:p>
        </p:txBody>
      </p:sp>
    </p:spTree>
    <p:extLst>
      <p:ext uri="{BB962C8B-B14F-4D97-AF65-F5344CB8AC3E}">
        <p14:creationId xmlns:p14="http://schemas.microsoft.com/office/powerpoint/2010/main" val="962031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3B16C40-0CC8-487A-ADE2-198636B1EC92}" type="datetimeFigureOut">
              <a:rPr lang="en-GB" smtClean="0"/>
              <a:t>16/03/2015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C5794B5-C697-4ED8-8152-4DF16339CDB0}" type="slidenum">
              <a:rPr lang="en-GB" smtClean="0"/>
              <a:t>‹#›</a:t>
            </a:fld>
            <a:endParaRPr lang="en-GB"/>
          </a:p>
        </p:txBody>
      </p:sp>
    </p:spTree>
    <p:extLst>
      <p:ext uri="{BB962C8B-B14F-4D97-AF65-F5344CB8AC3E}">
        <p14:creationId xmlns:p14="http://schemas.microsoft.com/office/powerpoint/2010/main" val="2041155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B16C40-0CC8-487A-ADE2-198636B1EC92}" type="datetimeFigureOut">
              <a:rPr lang="en-GB" smtClean="0"/>
              <a:t>16/03/2015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C5794B5-C697-4ED8-8152-4DF16339CDB0}" type="slidenum">
              <a:rPr lang="en-GB" smtClean="0"/>
              <a:t>‹#›</a:t>
            </a:fld>
            <a:endParaRPr lang="en-GB"/>
          </a:p>
        </p:txBody>
      </p:sp>
    </p:spTree>
    <p:extLst>
      <p:ext uri="{BB962C8B-B14F-4D97-AF65-F5344CB8AC3E}">
        <p14:creationId xmlns:p14="http://schemas.microsoft.com/office/powerpoint/2010/main" val="385227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B16C40-0CC8-487A-ADE2-198636B1EC92}" type="datetimeFigureOut">
              <a:rPr lang="en-GB" smtClean="0"/>
              <a:t>16/03/2015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5794B5-C697-4ED8-8152-4DF16339CDB0}" type="slidenum">
              <a:rPr lang="en-GB" smtClean="0"/>
              <a:t>‹#›</a:t>
            </a:fld>
            <a:endParaRPr lang="en-GB"/>
          </a:p>
        </p:txBody>
      </p:sp>
    </p:spTree>
    <p:extLst>
      <p:ext uri="{BB962C8B-B14F-4D97-AF65-F5344CB8AC3E}">
        <p14:creationId xmlns:p14="http://schemas.microsoft.com/office/powerpoint/2010/main" val="282933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B16C40-0CC8-487A-ADE2-198636B1EC92}" type="datetimeFigureOut">
              <a:rPr lang="en-GB" smtClean="0"/>
              <a:t>16/03/2015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C5794B5-C697-4ED8-8152-4DF16339CDB0}" type="slidenum">
              <a:rPr lang="en-GB" smtClean="0"/>
              <a:t>‹#›</a:t>
            </a:fld>
            <a:endParaRPr lang="en-GB"/>
          </a:p>
        </p:txBody>
      </p:sp>
    </p:spTree>
    <p:extLst>
      <p:ext uri="{BB962C8B-B14F-4D97-AF65-F5344CB8AC3E}">
        <p14:creationId xmlns:p14="http://schemas.microsoft.com/office/powerpoint/2010/main" val="2369131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B16C40-0CC8-487A-ADE2-198636B1EC92}" type="datetimeFigureOut">
              <a:rPr lang="en-GB" smtClean="0"/>
              <a:t>16/03/2015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5794B5-C697-4ED8-8152-4DF16339CDB0}" type="slidenum">
              <a:rPr lang="en-GB" smtClean="0"/>
              <a:t>‹#›</a:t>
            </a:fld>
            <a:endParaRPr lang="en-GB"/>
          </a:p>
        </p:txBody>
      </p:sp>
    </p:spTree>
    <p:extLst>
      <p:ext uri="{BB962C8B-B14F-4D97-AF65-F5344CB8AC3E}">
        <p14:creationId xmlns:p14="http://schemas.microsoft.com/office/powerpoint/2010/main" val="28643936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en.wikipedia.org/wiki/The_Communist_Manifesto"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GB" dirty="0" smtClean="0"/>
              <a:t>Marxism</a:t>
            </a:r>
            <a:endParaRPr lang="en-GB" dirty="0"/>
          </a:p>
        </p:txBody>
      </p:sp>
      <p:sp>
        <p:nvSpPr>
          <p:cNvPr id="3" name="Subtitle 2"/>
          <p:cNvSpPr>
            <a:spLocks noGrp="1"/>
          </p:cNvSpPr>
          <p:nvPr>
            <p:ph type="subTitle" idx="1"/>
          </p:nvPr>
        </p:nvSpPr>
        <p:spPr/>
        <p:txBody>
          <a:bodyPr/>
          <a:lstStyle/>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10553" y="1335741"/>
            <a:ext cx="4673889" cy="4688541"/>
          </a:xfrm>
          <a:prstGeom prst="rect">
            <a:avLst/>
          </a:prstGeom>
        </p:spPr>
      </p:pic>
    </p:spTree>
    <p:extLst>
      <p:ext uri="{BB962C8B-B14F-4D97-AF65-F5344CB8AC3E}">
        <p14:creationId xmlns:p14="http://schemas.microsoft.com/office/powerpoint/2010/main" val="39362063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Development of the tale:</a:t>
            </a:r>
            <a:br>
              <a:rPr lang="en-GB" dirty="0" smtClean="0"/>
            </a:br>
            <a:endParaRPr lang="en-GB" dirty="0"/>
          </a:p>
        </p:txBody>
      </p:sp>
      <p:sp>
        <p:nvSpPr>
          <p:cNvPr id="3" name="Content Placeholder 2"/>
          <p:cNvSpPr>
            <a:spLocks noGrp="1"/>
          </p:cNvSpPr>
          <p:nvPr>
            <p:ph idx="1"/>
          </p:nvPr>
        </p:nvSpPr>
        <p:spPr/>
        <p:txBody>
          <a:bodyPr>
            <a:normAutofit fontScale="85000" lnSpcReduction="20000"/>
          </a:bodyPr>
          <a:lstStyle/>
          <a:p>
            <a:pPr lvl="0"/>
            <a:r>
              <a:rPr lang="en-US" dirty="0" smtClean="0"/>
              <a:t>Cinderella </a:t>
            </a:r>
            <a:r>
              <a:rPr lang="en-US" dirty="0"/>
              <a:t>is exploited by her rich relatives.</a:t>
            </a:r>
            <a:endParaRPr lang="en-GB" dirty="0"/>
          </a:p>
          <a:p>
            <a:pPr lvl="0"/>
            <a:r>
              <a:rPr lang="en-US" dirty="0"/>
              <a:t>She exploits the mice, birds, and fairy godmother who help her for no pay.</a:t>
            </a:r>
            <a:endParaRPr lang="en-GB" dirty="0"/>
          </a:p>
          <a:p>
            <a:pPr lvl="0"/>
            <a:r>
              <a:rPr lang="en-GB" dirty="0" smtClean="0"/>
              <a:t>Cinderella</a:t>
            </a:r>
            <a:r>
              <a:rPr lang="en-GB" dirty="0"/>
              <a:t>, her mother, the stepsisters and stepmother are representatives 'not of the category of woman, but of a particular social group.'” - Cristina </a:t>
            </a:r>
            <a:r>
              <a:rPr lang="en-GB" dirty="0" err="1"/>
              <a:t>Bacchilega</a:t>
            </a:r>
            <a:r>
              <a:rPr lang="en-GB" dirty="0"/>
              <a:t>.   </a:t>
            </a:r>
            <a:r>
              <a:rPr lang="en-US" dirty="0"/>
              <a:t>Class structure: </a:t>
            </a:r>
            <a:r>
              <a:rPr lang="en-GB" dirty="0"/>
              <a:t>Cinderella – </a:t>
            </a:r>
            <a:r>
              <a:rPr lang="en-GB" dirty="0" smtClean="0"/>
              <a:t>the </a:t>
            </a:r>
            <a:r>
              <a:rPr lang="en-GB" dirty="0"/>
              <a:t>w</a:t>
            </a:r>
            <a:r>
              <a:rPr lang="en-GB" dirty="0" smtClean="0"/>
              <a:t>orking </a:t>
            </a:r>
            <a:r>
              <a:rPr lang="en-GB" dirty="0"/>
              <a:t>c</a:t>
            </a:r>
            <a:r>
              <a:rPr lang="en-GB" dirty="0" smtClean="0"/>
              <a:t>lass</a:t>
            </a:r>
            <a:r>
              <a:rPr lang="en-GB" dirty="0"/>
              <a:t>, oppressed by those who have stolen her rightful inheritance and turned her into a servant in her own home.</a:t>
            </a:r>
            <a:br>
              <a:rPr lang="en-GB" dirty="0"/>
            </a:br>
            <a:r>
              <a:rPr lang="en-GB" dirty="0"/>
              <a:t>Step-Sisters – </a:t>
            </a:r>
            <a:r>
              <a:rPr lang="en-GB" dirty="0" smtClean="0"/>
              <a:t>the middle </a:t>
            </a:r>
            <a:r>
              <a:rPr lang="en-GB" dirty="0"/>
              <a:t>c</a:t>
            </a:r>
            <a:r>
              <a:rPr lang="en-GB" dirty="0" smtClean="0"/>
              <a:t>lass</a:t>
            </a:r>
            <a:r>
              <a:rPr lang="en-GB" dirty="0"/>
              <a:t>, represent the ambitious bourgeoisie </a:t>
            </a:r>
            <a:r>
              <a:rPr lang="en-GB" dirty="0" smtClean="0"/>
              <a:t>trying </a:t>
            </a:r>
            <a:r>
              <a:rPr lang="en-GB" dirty="0"/>
              <a:t>unsuccessfully to marry up into the aristocracy. </a:t>
            </a:r>
            <a:br>
              <a:rPr lang="en-GB" dirty="0"/>
            </a:br>
            <a:r>
              <a:rPr lang="en-GB" dirty="0"/>
              <a:t>The P</a:t>
            </a:r>
            <a:r>
              <a:rPr lang="en-GB" dirty="0" smtClean="0"/>
              <a:t>rince </a:t>
            </a:r>
            <a:r>
              <a:rPr lang="en-GB" dirty="0"/>
              <a:t>– </a:t>
            </a:r>
            <a:r>
              <a:rPr lang="en-GB" dirty="0" smtClean="0"/>
              <a:t>the upper-class</a:t>
            </a:r>
            <a:r>
              <a:rPr lang="en-GB" dirty="0"/>
              <a:t>, controlling the power of the kingdom, deciding who he shall marry. " </a:t>
            </a:r>
          </a:p>
          <a:p>
            <a:pPr lvl="0"/>
            <a:r>
              <a:rPr lang="en-GB" dirty="0" smtClean="0"/>
              <a:t>The prince chooses Cinderella because she represents herself as a member of the elite through her clothing. When she does not wear her finery, the prince does not recognise her. </a:t>
            </a:r>
            <a:r>
              <a:rPr lang="en-US" dirty="0" smtClean="0"/>
              <a:t>In the original fable, the animals gouge out the eyes of the step sisters and drive them out of town symbolizing the violent clashes between the rich and the poor. </a:t>
            </a:r>
            <a:endParaRPr lang="en-GB" dirty="0" smtClean="0"/>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26605" y="275478"/>
            <a:ext cx="2198594" cy="2262553"/>
          </a:xfrm>
          <a:prstGeom prst="rect">
            <a:avLst/>
          </a:prstGeom>
        </p:spPr>
      </p:pic>
    </p:spTree>
    <p:extLst>
      <p:ext uri="{BB962C8B-B14F-4D97-AF65-F5344CB8AC3E}">
        <p14:creationId xmlns:p14="http://schemas.microsoft.com/office/powerpoint/2010/main" val="2715464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Your turn….</a:t>
            </a:r>
            <a:endParaRPr lang="en-GB" dirty="0"/>
          </a:p>
        </p:txBody>
      </p:sp>
      <p:pic>
        <p:nvPicPr>
          <p:cNvPr id="4" name="Picture 3"/>
          <p:cNvPicPr>
            <a:picLocks noChangeAspect="1"/>
          </p:cNvPicPr>
          <p:nvPr/>
        </p:nvPicPr>
        <p:blipFill>
          <a:blip r:embed="rId2">
            <a:clrChange>
              <a:clrFrom>
                <a:srgbClr val="8EBEE2"/>
              </a:clrFrom>
              <a:clrTo>
                <a:srgbClr val="8EBEE2">
                  <a:alpha val="0"/>
                </a:srgbClr>
              </a:clrTo>
            </a:clrChange>
            <a:extLst>
              <a:ext uri="{28A0092B-C50C-407E-A947-70E740481C1C}">
                <a14:useLocalDpi xmlns:a14="http://schemas.microsoft.com/office/drawing/2010/main" val="0"/>
              </a:ext>
            </a:extLst>
          </a:blip>
          <a:stretch>
            <a:fillRect/>
          </a:stretch>
        </p:blipFill>
        <p:spPr>
          <a:xfrm>
            <a:off x="8417859" y="259977"/>
            <a:ext cx="3048000" cy="3810000"/>
          </a:xfrm>
          <a:prstGeom prst="rect">
            <a:avLst/>
          </a:prstGeom>
        </p:spPr>
      </p:pic>
      <p:sp>
        <p:nvSpPr>
          <p:cNvPr id="3" name="Content Placeholder 2"/>
          <p:cNvSpPr>
            <a:spLocks noGrp="1"/>
          </p:cNvSpPr>
          <p:nvPr>
            <p:ph idx="1"/>
          </p:nvPr>
        </p:nvSpPr>
        <p:spPr>
          <a:xfrm>
            <a:off x="1053353" y="1894308"/>
            <a:ext cx="10515600" cy="4351338"/>
          </a:xfrm>
        </p:spPr>
        <p:txBody>
          <a:bodyPr>
            <a:normAutofit fontScale="92500"/>
          </a:bodyPr>
          <a:lstStyle/>
          <a:p>
            <a:pPr marL="0" indent="0">
              <a:buNone/>
            </a:pPr>
            <a:r>
              <a:rPr lang="en-GB" dirty="0"/>
              <a:t>Once upon a time, on a little farm, there lived a </a:t>
            </a:r>
            <a:endParaRPr lang="en-GB" dirty="0" smtClean="0"/>
          </a:p>
          <a:p>
            <a:pPr marL="0" indent="0">
              <a:buNone/>
            </a:pPr>
            <a:r>
              <a:rPr lang="en-GB" dirty="0" smtClean="0"/>
              <a:t>boy </a:t>
            </a:r>
            <a:r>
              <a:rPr lang="en-GB" dirty="0"/>
              <a:t>named Jack. He lived on the farm with his </a:t>
            </a:r>
            <a:endParaRPr lang="en-GB" dirty="0" smtClean="0"/>
          </a:p>
          <a:p>
            <a:pPr marL="0" indent="0">
              <a:buNone/>
            </a:pPr>
            <a:r>
              <a:rPr lang="en-GB" dirty="0" smtClean="0"/>
              <a:t>mother</a:t>
            </a:r>
            <a:r>
              <a:rPr lang="en-GB" dirty="0"/>
              <a:t>, and they were excluded from the normal </a:t>
            </a:r>
            <a:endParaRPr lang="en-GB" dirty="0" smtClean="0"/>
          </a:p>
          <a:p>
            <a:pPr marL="0" indent="0">
              <a:buNone/>
            </a:pPr>
            <a:r>
              <a:rPr lang="en-GB" dirty="0" smtClean="0"/>
              <a:t>circles </a:t>
            </a:r>
            <a:r>
              <a:rPr lang="en-GB" dirty="0"/>
              <a:t>of economic activity, trapped as they were </a:t>
            </a:r>
            <a:endParaRPr lang="en-GB" dirty="0" smtClean="0"/>
          </a:p>
          <a:p>
            <a:pPr marL="0" indent="0">
              <a:buNone/>
            </a:pPr>
            <a:r>
              <a:rPr lang="en-GB" dirty="0" smtClean="0"/>
              <a:t>in </a:t>
            </a:r>
            <a:r>
              <a:rPr lang="en-GB" dirty="0"/>
              <a:t>a subordinate class, with no way to own and </a:t>
            </a:r>
            <a:endParaRPr lang="en-GB" dirty="0" smtClean="0"/>
          </a:p>
          <a:p>
            <a:pPr marL="0" indent="0">
              <a:buNone/>
            </a:pPr>
            <a:r>
              <a:rPr lang="en-GB" dirty="0" smtClean="0"/>
              <a:t>to </a:t>
            </a:r>
            <a:r>
              <a:rPr lang="en-GB" dirty="0"/>
              <a:t>control the means of production. This cruel reality kept them in straits of direness, until one day Jack's mother told him to take the family cow into town and sell it for as much as he could, in an attempt to transcend their degraded state. Now, the prospect of easy wealth and mindless entertainment appealed to Jack's bourgeois sensibilities … </a:t>
            </a:r>
          </a:p>
        </p:txBody>
      </p:sp>
    </p:spTree>
    <p:extLst>
      <p:ext uri="{BB962C8B-B14F-4D97-AF65-F5344CB8AC3E}">
        <p14:creationId xmlns:p14="http://schemas.microsoft.com/office/powerpoint/2010/main" val="34808573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smtClean="0"/>
          </a:p>
          <a:p>
            <a:endParaRPr lang="en-GB" dirty="0"/>
          </a:p>
          <a:p>
            <a:endParaRPr lang="en-GB" dirty="0" smtClean="0"/>
          </a:p>
          <a:p>
            <a:pPr marL="0" indent="0">
              <a:buNone/>
            </a:pPr>
            <a:r>
              <a:rPr lang="en-GB" sz="6000" dirty="0" smtClean="0"/>
              <a:t>How relevant is </a:t>
            </a:r>
            <a:r>
              <a:rPr lang="en-GB" sz="6000" dirty="0"/>
              <a:t>Marxism </a:t>
            </a:r>
            <a:r>
              <a:rPr lang="en-GB" sz="6000" dirty="0" smtClean="0"/>
              <a:t>to our current study of English Literature?</a:t>
            </a:r>
            <a:endParaRPr lang="en-GB" sz="60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92991" y="423700"/>
            <a:ext cx="3172586" cy="2533975"/>
          </a:xfrm>
          <a:prstGeom prst="rect">
            <a:avLst/>
          </a:prstGeom>
        </p:spPr>
      </p:pic>
    </p:spTree>
    <p:extLst>
      <p:ext uri="{BB962C8B-B14F-4D97-AF65-F5344CB8AC3E}">
        <p14:creationId xmlns:p14="http://schemas.microsoft.com/office/powerpoint/2010/main" val="15688901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Karl Marx - </a:t>
            </a:r>
            <a:r>
              <a:rPr lang="en-US" dirty="0"/>
              <a:t>1818 -1883</a:t>
            </a:r>
            <a:endParaRPr lang="en-GB" dirty="0"/>
          </a:p>
        </p:txBody>
      </p:sp>
      <p:pic>
        <p:nvPicPr>
          <p:cNvPr id="4" name="Content Placeholder 3"/>
          <p:cNvPicPr>
            <a:picLocks noGrp="1"/>
          </p:cNvPicPr>
          <p:nvPr>
            <p:ph idx="1"/>
          </p:nvPr>
        </p:nvPicPr>
        <p:blipFill>
          <a:blip r:embed="rId2" cstate="print"/>
          <a:srcRect/>
          <a:stretch>
            <a:fillRect/>
          </a:stretch>
        </p:blipFill>
        <p:spPr bwMode="auto">
          <a:xfrm>
            <a:off x="4295756" y="1690688"/>
            <a:ext cx="3134323" cy="4351338"/>
          </a:xfrm>
          <a:prstGeom prst="rect">
            <a:avLst/>
          </a:prstGeom>
          <a:noFill/>
          <a:ln w="9525">
            <a:noFill/>
            <a:miter lim="800000"/>
            <a:headEnd/>
            <a:tailEnd/>
          </a:ln>
        </p:spPr>
      </p:pic>
    </p:spTree>
    <p:extLst>
      <p:ext uri="{BB962C8B-B14F-4D97-AF65-F5344CB8AC3E}">
        <p14:creationId xmlns:p14="http://schemas.microsoft.com/office/powerpoint/2010/main" val="923089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Three best known published works:  </a:t>
            </a:r>
            <a:br>
              <a:rPr lang="en-US" dirty="0" smtClean="0"/>
            </a:br>
            <a:endParaRPr lang="en-GB" dirty="0"/>
          </a:p>
        </p:txBody>
      </p:sp>
      <p:sp>
        <p:nvSpPr>
          <p:cNvPr id="3" name="Content Placeholder 2"/>
          <p:cNvSpPr>
            <a:spLocks noGrp="1"/>
          </p:cNvSpPr>
          <p:nvPr>
            <p:ph idx="1"/>
          </p:nvPr>
        </p:nvSpPr>
        <p:spPr/>
        <p:txBody>
          <a:bodyPr>
            <a:normAutofit/>
          </a:bodyPr>
          <a:lstStyle/>
          <a:p>
            <a:endParaRPr lang="en-GB" i="1" dirty="0" smtClean="0">
              <a:hlinkClick r:id="rId2" tooltip="The Communist Manifesto"/>
            </a:endParaRPr>
          </a:p>
          <a:p>
            <a:endParaRPr lang="en-GB" i="1" dirty="0">
              <a:hlinkClick r:id="rId2" tooltip="The Communist Manifesto"/>
            </a:endParaRPr>
          </a:p>
          <a:p>
            <a:r>
              <a:rPr lang="en-GB" i="1" dirty="0" smtClean="0"/>
              <a:t>The Communist Manifesto</a:t>
            </a:r>
          </a:p>
          <a:p>
            <a:r>
              <a:rPr lang="en-GB" i="1" dirty="0" smtClean="0"/>
              <a:t>Preface to the Contribution to the Critique of Political Economy </a:t>
            </a:r>
            <a:r>
              <a:rPr lang="en-GB" dirty="0" smtClean="0"/>
              <a:t>(1859)</a:t>
            </a:r>
          </a:p>
          <a:p>
            <a:r>
              <a:rPr lang="en-GB" i="1" dirty="0" smtClean="0"/>
              <a:t>Das </a:t>
            </a:r>
            <a:r>
              <a:rPr lang="en-GB" i="1" dirty="0" err="1" smtClean="0"/>
              <a:t>Kapital</a:t>
            </a:r>
            <a:r>
              <a:rPr lang="en-GB" i="1" dirty="0" smtClean="0"/>
              <a:t> </a:t>
            </a:r>
            <a:r>
              <a:rPr lang="en-GB" dirty="0" smtClean="0"/>
              <a:t>(1867)</a:t>
            </a:r>
            <a:endParaRPr lang="en-GB" dirty="0"/>
          </a:p>
          <a:p>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60541" y="180601"/>
            <a:ext cx="1869142" cy="3155112"/>
          </a:xfrm>
          <a:prstGeom prst="rect">
            <a:avLst/>
          </a:prstGeom>
        </p:spPr>
      </p:pic>
    </p:spTree>
    <p:extLst>
      <p:ext uri="{BB962C8B-B14F-4D97-AF65-F5344CB8AC3E}">
        <p14:creationId xmlns:p14="http://schemas.microsoft.com/office/powerpoint/2010/main" val="15990578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Very generally….</a:t>
            </a:r>
            <a:br>
              <a:rPr lang="en-GB" dirty="0" smtClean="0"/>
            </a:br>
            <a:endParaRPr lang="en-GB" dirty="0"/>
          </a:p>
        </p:txBody>
      </p:sp>
      <p:sp>
        <p:nvSpPr>
          <p:cNvPr id="3" name="Content Placeholder 2"/>
          <p:cNvSpPr>
            <a:spLocks noGrp="1"/>
          </p:cNvSpPr>
          <p:nvPr>
            <p:ph idx="1"/>
          </p:nvPr>
        </p:nvSpPr>
        <p:spPr/>
        <p:txBody>
          <a:bodyPr>
            <a:normAutofit/>
          </a:bodyPr>
          <a:lstStyle/>
          <a:p>
            <a:r>
              <a:rPr lang="en-GB" dirty="0" smtClean="0"/>
              <a:t>The </a:t>
            </a:r>
            <a:r>
              <a:rPr lang="en-GB" dirty="0"/>
              <a:t>first publication </a:t>
            </a:r>
            <a:r>
              <a:rPr lang="en-GB" i="1" dirty="0"/>
              <a:t>Communist Manifesto</a:t>
            </a:r>
            <a:r>
              <a:rPr lang="en-GB" dirty="0"/>
              <a:t> (1848) argues that ‘the history of all hitherto existing societies is the history of class struggle’.  That struggle is between The Bourgeois </a:t>
            </a:r>
            <a:r>
              <a:rPr lang="en-GB" dirty="0" smtClean="0"/>
              <a:t>(dominant </a:t>
            </a:r>
            <a:r>
              <a:rPr lang="en-GB" dirty="0"/>
              <a:t>class who control and own the means of production) and the Proletariat </a:t>
            </a:r>
            <a:r>
              <a:rPr lang="en-GB" dirty="0" smtClean="0"/>
              <a:t>(subordinate </a:t>
            </a:r>
            <a:r>
              <a:rPr lang="en-GB" dirty="0"/>
              <a:t>class: </a:t>
            </a:r>
            <a:r>
              <a:rPr lang="en-GB" dirty="0" smtClean="0"/>
              <a:t>who don’t </a:t>
            </a:r>
            <a:r>
              <a:rPr lang="en-GB" dirty="0"/>
              <a:t>own and control the means of production). </a:t>
            </a:r>
          </a:p>
          <a:p>
            <a:r>
              <a:rPr lang="en-GB" dirty="0" smtClean="0"/>
              <a:t>At </a:t>
            </a:r>
            <a:r>
              <a:rPr lang="en-GB" dirty="0"/>
              <a:t>its purist form Marxism aims to </a:t>
            </a:r>
            <a:r>
              <a:rPr lang="en-GB" dirty="0" smtClean="0"/>
              <a:t>revolutionise </a:t>
            </a:r>
            <a:r>
              <a:rPr lang="en-GB" dirty="0"/>
              <a:t>the concept of work through creating a classless society built on control and ownership of the means of production.</a:t>
            </a:r>
          </a:p>
          <a:p>
            <a:endParaRPr lang="en-GB" dirty="0"/>
          </a:p>
        </p:txBody>
      </p:sp>
    </p:spTree>
    <p:extLst>
      <p:ext uri="{BB962C8B-B14F-4D97-AF65-F5344CB8AC3E}">
        <p14:creationId xmlns:p14="http://schemas.microsoft.com/office/powerpoint/2010/main" val="36993476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So what is the relevance to the study of English Literature?</a:t>
            </a:r>
            <a:br>
              <a:rPr lang="en-GB" dirty="0" smtClean="0"/>
            </a:br>
            <a:endParaRPr lang="en-GB" dirty="0"/>
          </a:p>
        </p:txBody>
      </p:sp>
      <p:sp>
        <p:nvSpPr>
          <p:cNvPr id="3" name="Content Placeholder 2"/>
          <p:cNvSpPr>
            <a:spLocks noGrp="1"/>
          </p:cNvSpPr>
          <p:nvPr>
            <p:ph idx="1"/>
          </p:nvPr>
        </p:nvSpPr>
        <p:spPr/>
        <p:txBody>
          <a:bodyPr>
            <a:normAutofit/>
          </a:bodyPr>
          <a:lstStyle/>
          <a:p>
            <a:r>
              <a:rPr lang="en-GB" dirty="0" smtClean="0"/>
              <a:t>'the </a:t>
            </a:r>
            <a:r>
              <a:rPr lang="en-GB" dirty="0"/>
              <a:t>mode of production of material life determines altogether the social, political, and intellectual life process. It is not the consciousness of men that determines their being, but on the contrary their social being, that determines their consciousness.' (</a:t>
            </a:r>
            <a:r>
              <a:rPr lang="en-GB" i="1" dirty="0"/>
              <a:t>Das </a:t>
            </a:r>
            <a:r>
              <a:rPr lang="en-GB" i="1" dirty="0" err="1"/>
              <a:t>Kapital</a:t>
            </a:r>
            <a:r>
              <a:rPr lang="en-GB" dirty="0"/>
              <a:t>)</a:t>
            </a:r>
          </a:p>
          <a:p>
            <a:r>
              <a:rPr lang="en-GB" dirty="0"/>
              <a:t>Therefore…. the social situation of the author determines the types of characters that will develop, the political ideas displayed and the economical statements developed in the text. Literature itself is a social institution and has a specific ideological function, based on the background and ideology of the author. </a:t>
            </a:r>
          </a:p>
          <a:p>
            <a:endParaRPr lang="en-GB" dirty="0"/>
          </a:p>
        </p:txBody>
      </p:sp>
    </p:spTree>
    <p:extLst>
      <p:ext uri="{BB962C8B-B14F-4D97-AF65-F5344CB8AC3E}">
        <p14:creationId xmlns:p14="http://schemas.microsoft.com/office/powerpoint/2010/main" val="16326859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According to Eagleton:</a:t>
            </a:r>
            <a:endParaRPr lang="en-GB" dirty="0"/>
          </a:p>
        </p:txBody>
      </p:sp>
      <p:sp>
        <p:nvSpPr>
          <p:cNvPr id="3" name="Content Placeholder 2"/>
          <p:cNvSpPr>
            <a:spLocks noGrp="1"/>
          </p:cNvSpPr>
          <p:nvPr>
            <p:ph idx="1"/>
          </p:nvPr>
        </p:nvSpPr>
        <p:spPr/>
        <p:txBody>
          <a:bodyPr/>
          <a:lstStyle/>
          <a:p>
            <a:r>
              <a:rPr lang="en-GB" dirty="0" smtClean="0"/>
              <a:t>“Marxist </a:t>
            </a:r>
            <a:r>
              <a:rPr lang="en-GB" dirty="0"/>
              <a:t>criticism is not merely a 'sociology of literature', concerned with how novels get published and whether they mention the working class. Its aim is to explain the literary work more fully; and this means a sensitive attention to its forms, styles and meanings. But it also means grasping those forms, styles and meanings as the product of a particular </a:t>
            </a:r>
            <a:r>
              <a:rPr lang="en-GB" dirty="0" smtClean="0"/>
              <a:t>history”</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05900" y="3766297"/>
            <a:ext cx="1905000" cy="2857500"/>
          </a:xfrm>
          <a:prstGeom prst="rect">
            <a:avLst/>
          </a:prstGeom>
        </p:spPr>
      </p:pic>
    </p:spTree>
    <p:extLst>
      <p:ext uri="{BB962C8B-B14F-4D97-AF65-F5344CB8AC3E}">
        <p14:creationId xmlns:p14="http://schemas.microsoft.com/office/powerpoint/2010/main" val="17379650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 summarise, Marxism criticism has been used to:</a:t>
            </a:r>
            <a:endParaRPr lang="en-GB" dirty="0"/>
          </a:p>
        </p:txBody>
      </p:sp>
      <p:sp>
        <p:nvSpPr>
          <p:cNvPr id="3" name="Content Placeholder 2"/>
          <p:cNvSpPr>
            <a:spLocks noGrp="1"/>
          </p:cNvSpPr>
          <p:nvPr>
            <p:ph idx="1"/>
          </p:nvPr>
        </p:nvSpPr>
        <p:spPr/>
        <p:txBody>
          <a:bodyPr/>
          <a:lstStyle/>
          <a:p>
            <a:r>
              <a:rPr lang="en-GB" dirty="0" smtClean="0"/>
              <a:t>assess </a:t>
            </a:r>
            <a:r>
              <a:rPr lang="en-GB" dirty="0"/>
              <a:t>of the political 'tendency' of a literary </a:t>
            </a:r>
            <a:r>
              <a:rPr lang="en-GB" dirty="0" smtClean="0"/>
              <a:t>work</a:t>
            </a:r>
          </a:p>
          <a:p>
            <a:endParaRPr lang="en-GB" dirty="0"/>
          </a:p>
          <a:p>
            <a:r>
              <a:rPr lang="en-GB" dirty="0" smtClean="0"/>
              <a:t>determine </a:t>
            </a:r>
            <a:r>
              <a:rPr lang="en-GB" dirty="0"/>
              <a:t>whether its social content or its literary form are </a:t>
            </a:r>
            <a:r>
              <a:rPr lang="en-GB" dirty="0" smtClean="0"/>
              <a:t>'progressive‘</a:t>
            </a:r>
          </a:p>
          <a:p>
            <a:endParaRPr lang="en-GB" dirty="0"/>
          </a:p>
          <a:p>
            <a:r>
              <a:rPr lang="en-GB" dirty="0" smtClean="0"/>
              <a:t>analyse </a:t>
            </a:r>
            <a:r>
              <a:rPr lang="en-GB" dirty="0"/>
              <a:t>the class constructs demonstrated in the literature.</a:t>
            </a:r>
          </a:p>
          <a:p>
            <a:endParaRPr lang="en-GB" dirty="0"/>
          </a:p>
        </p:txBody>
      </p:sp>
    </p:spTree>
    <p:extLst>
      <p:ext uri="{BB962C8B-B14F-4D97-AF65-F5344CB8AC3E}">
        <p14:creationId xmlns:p14="http://schemas.microsoft.com/office/powerpoint/2010/main" val="36157378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Illustrated in fairy tales which are….:</a:t>
            </a:r>
            <a:br>
              <a:rPr lang="en-GB" dirty="0" smtClean="0"/>
            </a:b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57129" y="251696"/>
            <a:ext cx="2014925" cy="2877984"/>
          </a:xfrm>
          <a:prstGeom prst="rect">
            <a:avLst/>
          </a:prstGeom>
        </p:spPr>
      </p:pic>
      <p:sp>
        <p:nvSpPr>
          <p:cNvPr id="3" name="Content Placeholder 2"/>
          <p:cNvSpPr>
            <a:spLocks noGrp="1"/>
          </p:cNvSpPr>
          <p:nvPr>
            <p:ph idx="1"/>
          </p:nvPr>
        </p:nvSpPr>
        <p:spPr/>
        <p:txBody>
          <a:bodyPr>
            <a:normAutofit fontScale="77500" lnSpcReduction="20000"/>
          </a:bodyPr>
          <a:lstStyle/>
          <a:p>
            <a:pPr lvl="0"/>
            <a:r>
              <a:rPr lang="en-GB" dirty="0" smtClean="0"/>
              <a:t>Populated </a:t>
            </a:r>
            <a:r>
              <a:rPr lang="en-GB" dirty="0"/>
              <a:t>with kings, queens, princes, princess, soldiers, </a:t>
            </a:r>
            <a:endParaRPr lang="en-GB" dirty="0" smtClean="0"/>
          </a:p>
          <a:p>
            <a:pPr marL="0" lvl="0" indent="0">
              <a:buNone/>
            </a:pPr>
            <a:r>
              <a:rPr lang="en-GB" dirty="0" smtClean="0"/>
              <a:t>    artisans</a:t>
            </a:r>
            <a:r>
              <a:rPr lang="en-GB" dirty="0"/>
              <a:t>, peasants, animals and supernatural creatures, </a:t>
            </a:r>
            <a:r>
              <a:rPr lang="en-GB" dirty="0" smtClean="0"/>
              <a:t>and</a:t>
            </a:r>
            <a:endParaRPr lang="en-GB" dirty="0"/>
          </a:p>
          <a:p>
            <a:pPr marL="0" lvl="0" indent="0">
              <a:buNone/>
            </a:pPr>
            <a:r>
              <a:rPr lang="en-GB" dirty="0" smtClean="0"/>
              <a:t>    rarely </a:t>
            </a:r>
            <a:r>
              <a:rPr lang="en-GB" dirty="0"/>
              <a:t>by members of the middle class. </a:t>
            </a:r>
          </a:p>
          <a:p>
            <a:pPr lvl="0"/>
            <a:r>
              <a:rPr lang="en-GB" dirty="0"/>
              <a:t>With no machines and signs of </a:t>
            </a:r>
            <a:r>
              <a:rPr lang="en-GB" dirty="0" smtClean="0"/>
              <a:t>industrialisation</a:t>
            </a:r>
            <a:r>
              <a:rPr lang="en-GB" dirty="0"/>
              <a:t>. </a:t>
            </a:r>
          </a:p>
          <a:p>
            <a:pPr lvl="0"/>
            <a:r>
              <a:rPr lang="en-GB" dirty="0"/>
              <a:t>The main characters and concerns of a monarchical and feudal society are presented, and the </a:t>
            </a:r>
            <a:r>
              <a:rPr lang="en-GB" dirty="0" smtClean="0"/>
              <a:t>focus </a:t>
            </a:r>
            <a:r>
              <a:rPr lang="en-GB" dirty="0"/>
              <a:t>is on class struggle and competition for power among the aristocrats themselves, and between the peasantry and </a:t>
            </a:r>
            <a:r>
              <a:rPr lang="en-GB" dirty="0" smtClean="0"/>
              <a:t>aristocracy.  </a:t>
            </a:r>
            <a:endParaRPr lang="en-GB" dirty="0"/>
          </a:p>
          <a:p>
            <a:pPr lvl="0"/>
            <a:r>
              <a:rPr lang="en-GB" dirty="0"/>
              <a:t>The central theme of fairy tales is that the </a:t>
            </a:r>
            <a:r>
              <a:rPr lang="en-GB" dirty="0" smtClean="0"/>
              <a:t>Bourgeoisie </a:t>
            </a:r>
            <a:r>
              <a:rPr lang="en-GB" dirty="0"/>
              <a:t>oppress the </a:t>
            </a:r>
            <a:r>
              <a:rPr lang="en-GB" dirty="0" smtClean="0"/>
              <a:t>Proletariat</a:t>
            </a:r>
            <a:r>
              <a:rPr lang="en-GB" dirty="0"/>
              <a:t>, reflecting and reinforcing Bourgeois ideals of class and gender,</a:t>
            </a:r>
          </a:p>
          <a:p>
            <a:pPr lvl="0"/>
            <a:r>
              <a:rPr lang="en-US" dirty="0" smtClean="0"/>
              <a:t>However, while protagonists </a:t>
            </a:r>
            <a:r>
              <a:rPr lang="en-US" dirty="0"/>
              <a:t>come from the lower social group, and they nearly always engage in a struggle with the rich and </a:t>
            </a:r>
            <a:r>
              <a:rPr lang="en-US" dirty="0" smtClean="0"/>
              <a:t>powerful, </a:t>
            </a:r>
            <a:r>
              <a:rPr lang="en-US" dirty="0"/>
              <a:t>the final victory is rarely of an exploited class over a privileged class, but rather of one individual and their cunning over the stupidity of another individual.  The shepherdess may become queen, but the rest of society remains untouched.  </a:t>
            </a:r>
            <a:endParaRPr lang="en-GB" dirty="0"/>
          </a:p>
          <a:p>
            <a:endParaRPr lang="en-GB" dirty="0"/>
          </a:p>
        </p:txBody>
      </p:sp>
    </p:spTree>
    <p:extLst>
      <p:ext uri="{BB962C8B-B14F-4D97-AF65-F5344CB8AC3E}">
        <p14:creationId xmlns:p14="http://schemas.microsoft.com/office/powerpoint/2010/main" val="16343076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Cinderella </a:t>
            </a:r>
            <a:r>
              <a:rPr lang="en-US" dirty="0" err="1" smtClean="0"/>
              <a:t>Marxified</a:t>
            </a:r>
            <a:r>
              <a:rPr lang="en-US" dirty="0" smtClean="0"/>
              <a:t>…</a:t>
            </a:r>
            <a:r>
              <a:rPr lang="en-GB" dirty="0" smtClean="0"/>
              <a:t/>
            </a:r>
            <a:br>
              <a:rPr lang="en-GB" dirty="0" smtClean="0"/>
            </a:br>
            <a:endParaRPr lang="en-GB" dirty="0"/>
          </a:p>
        </p:txBody>
      </p:sp>
      <p:sp>
        <p:nvSpPr>
          <p:cNvPr id="3" name="Content Placeholder 2"/>
          <p:cNvSpPr>
            <a:spLocks noGrp="1"/>
          </p:cNvSpPr>
          <p:nvPr>
            <p:ph idx="1"/>
          </p:nvPr>
        </p:nvSpPr>
        <p:spPr/>
        <p:txBody>
          <a:bodyPr>
            <a:normAutofit fontScale="85000" lnSpcReduction="20000"/>
          </a:bodyPr>
          <a:lstStyle/>
          <a:p>
            <a:pPr marL="0" indent="0">
              <a:buNone/>
            </a:pPr>
            <a:r>
              <a:rPr lang="en-GB" dirty="0" smtClean="0"/>
              <a:t>There </a:t>
            </a:r>
            <a:r>
              <a:rPr lang="en-GB" dirty="0"/>
              <a:t>once lived a young </a:t>
            </a:r>
            <a:r>
              <a:rPr lang="en-GB" dirty="0" err="1"/>
              <a:t>womyn</a:t>
            </a:r>
            <a:r>
              <a:rPr lang="en-GB" dirty="0"/>
              <a:t> named Cinderella, whose natural birthmother had died when Cinderella was but a child. A few years after, her father married a widow with two older daughters. Cinderella's mother-of-step treated her very cruelly, and her sisters-of-step made her work very hard, as if she were their own personal unpaid </a:t>
            </a:r>
            <a:r>
              <a:rPr lang="en-GB" dirty="0" err="1"/>
              <a:t>laborer</a:t>
            </a:r>
            <a:r>
              <a:rPr lang="en-GB" dirty="0"/>
              <a:t>. One day an invitation arrived at their house. </a:t>
            </a:r>
          </a:p>
          <a:p>
            <a:pPr marL="0" indent="0">
              <a:buNone/>
            </a:pPr>
            <a:r>
              <a:rPr lang="en-GB" dirty="0"/>
              <a:t>The prince was celebrating his exploitation of the dispossessed and marginalized peasantry by throwing a fancy dress ball. Cinderella's sisters-of-step were very excited to be invited to the palace. They began to plan the expensive clothes they would use to alter and enslave their natural body images to emulate an unrealistic standard of feminine beauty. (It was especially unrealistic in their case, as they were differently </a:t>
            </a:r>
            <a:r>
              <a:rPr lang="en-GB" dirty="0" err="1"/>
              <a:t>visaged</a:t>
            </a:r>
            <a:r>
              <a:rPr lang="en-GB" dirty="0"/>
              <a:t> enough to stop a clock.) Her mother-of-step also planned to go to the ball, so Cinderella was working harder than a dog (an appropriate if unfortunately </a:t>
            </a:r>
            <a:r>
              <a:rPr lang="en-GB" dirty="0" err="1"/>
              <a:t>speciesist</a:t>
            </a:r>
            <a:r>
              <a:rPr lang="en-GB" dirty="0"/>
              <a:t> metaphor). </a:t>
            </a:r>
          </a:p>
          <a:p>
            <a:pPr marL="0" indent="0">
              <a:buNone/>
            </a:pPr>
            <a:r>
              <a:rPr lang="en-GB" dirty="0" smtClean="0"/>
              <a:t>James Finn Garner, </a:t>
            </a:r>
            <a:r>
              <a:rPr lang="en-GB" i="1" dirty="0" smtClean="0"/>
              <a:t>Politically </a:t>
            </a:r>
            <a:r>
              <a:rPr lang="en-GB" i="1" dirty="0"/>
              <a:t>Correct Fairy </a:t>
            </a:r>
            <a:r>
              <a:rPr lang="en-GB" i="1" dirty="0" smtClean="0"/>
              <a:t>Tales,</a:t>
            </a:r>
            <a:r>
              <a:rPr lang="en-GB" dirty="0" smtClean="0"/>
              <a:t> 1994</a:t>
            </a:r>
            <a:endParaRPr lang="en-GB" dirty="0"/>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76130" y="0"/>
            <a:ext cx="1837764" cy="1837764"/>
          </a:xfrm>
          <a:prstGeom prst="rect">
            <a:avLst/>
          </a:prstGeom>
        </p:spPr>
      </p:pic>
    </p:spTree>
    <p:extLst>
      <p:ext uri="{BB962C8B-B14F-4D97-AF65-F5344CB8AC3E}">
        <p14:creationId xmlns:p14="http://schemas.microsoft.com/office/powerpoint/2010/main" val="35433934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48E7283B295347B53FD80B4677A7D6" ma:contentTypeVersion="1" ma:contentTypeDescription="Create a new document." ma:contentTypeScope="" ma:versionID="da72d62e5be40e287b120dc05568a827">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07925EB0-87D3-4EC4-A259-9A0EB7F4F6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C9F466B-8967-41F3-BA72-E0EB6C8DDC1D}">
  <ds:schemaRefs>
    <ds:schemaRef ds:uri="http://schemas.microsoft.com/sharepoint/v3/contenttype/forms"/>
  </ds:schemaRefs>
</ds:datastoreItem>
</file>

<file path=customXml/itemProps3.xml><?xml version="1.0" encoding="utf-8"?>
<ds:datastoreItem xmlns:ds="http://schemas.openxmlformats.org/officeDocument/2006/customXml" ds:itemID="{B2FD4B1E-DDEC-42E0-B84A-C454412F5E61}">
  <ds:schemaRefs>
    <ds:schemaRef ds:uri="http://schemas.microsoft.com/office/2006/metadata/properties"/>
    <ds:schemaRef ds:uri="http://purl.org/dc/terms/"/>
    <ds:schemaRef ds:uri="http://schemas.microsoft.com/sharepoint/v3"/>
    <ds:schemaRef ds:uri="http://schemas.microsoft.com/office/2006/documentManagement/types"/>
    <ds:schemaRef ds:uri="http://schemas.openxmlformats.org/package/2006/metadata/core-properties"/>
    <ds:schemaRef ds:uri="http://www.w3.org/XML/1998/namespace"/>
    <ds:schemaRef ds:uri="http://purl.org/dc/elements/1.1/"/>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39</TotalTime>
  <Words>716</Words>
  <Application>Microsoft Office PowerPoint</Application>
  <PresentationFormat>Widescreen</PresentationFormat>
  <Paragraphs>50</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Marxism</vt:lpstr>
      <vt:lpstr>Karl Marx - 1818 -1883</vt:lpstr>
      <vt:lpstr>Three best known published works:   </vt:lpstr>
      <vt:lpstr>Very generally…. </vt:lpstr>
      <vt:lpstr>So what is the relevance to the study of English Literature? </vt:lpstr>
      <vt:lpstr>According to Eagleton:</vt:lpstr>
      <vt:lpstr>To summarise, Marxism criticism has been used to:</vt:lpstr>
      <vt:lpstr>Illustrated in fairy tales which are….: </vt:lpstr>
      <vt:lpstr>Cinderella Marxified… </vt:lpstr>
      <vt:lpstr>Development of the tale: </vt:lpstr>
      <vt:lpstr>Your turn….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Marxism</dc:title>
  <dc:creator>David Kinder</dc:creator>
  <cp:lastModifiedBy>David Kinder</cp:lastModifiedBy>
  <cp:revision>8</cp:revision>
  <dcterms:created xsi:type="dcterms:W3CDTF">2015-03-04T16:17:34Z</dcterms:created>
  <dcterms:modified xsi:type="dcterms:W3CDTF">2015-03-16T08:01:19Z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0x010100E648E7283B295347B53FD80B4677A7D6</vt:lpwstr>
  </property>
</Properties>
</file>