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sldIdLst>
    <p:sldId id="256" r:id="rId5"/>
    <p:sldId id="257" r:id="rId6"/>
    <p:sldId id="258" r:id="rId7"/>
    <p:sldId id="259" r:id="rId8"/>
    <p:sldId id="260" r:id="rId9"/>
    <p:sldId id="261" r:id="rId10"/>
    <p:sldId id="262" r:id="rId11"/>
    <p:sldId id="263" r:id="rId12"/>
    <p:sldId id="275" r:id="rId13"/>
    <p:sldId id="276" r:id="rId14"/>
    <p:sldId id="264" r:id="rId15"/>
    <p:sldId id="269" r:id="rId16"/>
    <p:sldId id="270" r:id="rId17"/>
    <p:sldId id="271" r:id="rId18"/>
    <p:sldId id="272" r:id="rId19"/>
    <p:sldId id="277" r:id="rId20"/>
    <p:sldId id="273" r:id="rId21"/>
    <p:sldId id="274" r:id="rId22"/>
    <p:sldId id="278" r:id="rId23"/>
    <p:sldId id="268" r:id="rId24"/>
    <p:sldId id="265" r:id="rId25"/>
    <p:sldId id="266" r:id="rId26"/>
    <p:sldId id="267" r:id="rId2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7634" autoAdjust="0"/>
  </p:normalViewPr>
  <p:slideViewPr>
    <p:cSldViewPr>
      <p:cViewPr>
        <p:scale>
          <a:sx n="90" d="100"/>
          <a:sy n="90" d="100"/>
        </p:scale>
        <p:origin x="-2250" y="-3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560"/>
    </p:cViewPr>
  </p:sorterViewPr>
  <p:notesViewPr>
    <p:cSldViewPr>
      <p:cViewPr>
        <p:scale>
          <a:sx n="100" d="100"/>
          <a:sy n="100" d="100"/>
        </p:scale>
        <p:origin x="-180" y="49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4EA1459-9995-4FEB-ADEB-42948E261D7D}" type="datetimeFigureOut">
              <a:rPr lang="en-US" smtClean="0"/>
              <a:pPr/>
              <a:t>3/2/2015</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F21045F-6103-453D-B7A5-3B3FC4D8E60E}" type="slidenum">
              <a:rPr lang="en-US" smtClean="0"/>
              <a:pPr/>
              <a:t>‹#›</a:t>
            </a:fld>
            <a:endParaRPr lang="en-US"/>
          </a:p>
        </p:txBody>
      </p:sp>
    </p:spTree>
    <p:extLst>
      <p:ext uri="{BB962C8B-B14F-4D97-AF65-F5344CB8AC3E}">
        <p14:creationId xmlns:p14="http://schemas.microsoft.com/office/powerpoint/2010/main" val="3085324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Aims of the session are to look at one aspect of </a:t>
            </a:r>
            <a:r>
              <a:rPr lang="en-GB" dirty="0" err="1" smtClean="0"/>
              <a:t>narratology</a:t>
            </a:r>
            <a:r>
              <a:rPr lang="en-GB" dirty="0" smtClean="0"/>
              <a:t>, which is a huge subject.  Many, many books have been written on a subject that has been around since the 1970s.  There are several theorists, but the focus here is on </a:t>
            </a:r>
            <a:r>
              <a:rPr lang="en-GB" dirty="0" err="1" smtClean="0"/>
              <a:t>Genette</a:t>
            </a:r>
            <a:r>
              <a:rPr lang="en-GB" dirty="0" smtClean="0"/>
              <a:t>,</a:t>
            </a:r>
            <a:r>
              <a:rPr lang="en-GB" baseline="0" dirty="0" smtClean="0"/>
              <a:t> who provides accessible classifications.</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a:t>
            </a:r>
            <a:r>
              <a:rPr lang="en-GB" baseline="0" dirty="0" smtClean="0"/>
              <a:t> class should order the volunteers, with the “most distant” standing furthest away from the rest of the class (imagining that the class is the text).  They need to think about how much of a role the narrator has.  The more of a </a:t>
            </a:r>
            <a:r>
              <a:rPr lang="en-GB" baseline="0" dirty="0" err="1" smtClean="0"/>
              <a:t>chipher</a:t>
            </a:r>
            <a:r>
              <a:rPr lang="en-GB" baseline="0" dirty="0" smtClean="0"/>
              <a:t> they are, the closer to the text they are.  Therefore, </a:t>
            </a:r>
            <a:r>
              <a:rPr lang="en-GB" baseline="0" dirty="0" err="1" smtClean="0"/>
              <a:t>narratised</a:t>
            </a:r>
            <a:r>
              <a:rPr lang="en-GB" baseline="0" dirty="0" smtClean="0"/>
              <a:t> speech should be closest to the class (or “text”).</a:t>
            </a:r>
            <a:endParaRPr lang="en-GB" dirty="0"/>
          </a:p>
        </p:txBody>
      </p:sp>
      <p:sp>
        <p:nvSpPr>
          <p:cNvPr id="4" name="Slide Number Placeholder 3"/>
          <p:cNvSpPr>
            <a:spLocks noGrp="1"/>
          </p:cNvSpPr>
          <p:nvPr>
            <p:ph type="sldNum" sz="quarter" idx="10"/>
          </p:nvPr>
        </p:nvSpPr>
        <p:spPr/>
        <p:txBody>
          <a:bodyPr/>
          <a:lstStyle/>
          <a:p>
            <a:fld id="{2119CD89-A06A-46E3-B2BE-071A0683AB32}" type="slidenum">
              <a:rPr lang="en-GB" smtClean="0"/>
              <a:pPr/>
              <a:t>17</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Font typeface="+mj-lt"/>
              <a:buAutoNum type="arabicPeriod"/>
            </a:pPr>
            <a:r>
              <a:rPr lang="en-GB" dirty="0" err="1" smtClean="0"/>
              <a:t>Narratised</a:t>
            </a:r>
            <a:r>
              <a:rPr lang="en-GB" dirty="0" smtClean="0"/>
              <a:t> speech (the character’s words are integrated into the narration)</a:t>
            </a:r>
          </a:p>
          <a:p>
            <a:pPr marL="514350" indent="-514350">
              <a:buFont typeface="+mj-lt"/>
              <a:buAutoNum type="arabicPeriod"/>
            </a:pPr>
            <a:r>
              <a:rPr lang="en-GB" dirty="0" smtClean="0"/>
              <a:t>Transposed speech, indirect style (the character’s words or actions are reported by the narrator, who presents them with his interpretation</a:t>
            </a:r>
          </a:p>
          <a:p>
            <a:pPr marL="514350" indent="-514350">
              <a:buFont typeface="+mj-lt"/>
              <a:buAutoNum type="arabicPeriod"/>
            </a:pPr>
            <a:r>
              <a:rPr lang="en-GB" dirty="0" smtClean="0"/>
              <a:t>Transposed speech, free indirect style (the character’s words are reported by the narrator but without a subordinating conjunction [</a:t>
            </a:r>
            <a:r>
              <a:rPr lang="en-GB" dirty="0" err="1" smtClean="0"/>
              <a:t>eg</a:t>
            </a:r>
            <a:r>
              <a:rPr lang="en-GB" dirty="0" smtClean="0"/>
              <a:t>. “said”])</a:t>
            </a:r>
          </a:p>
          <a:p>
            <a:pPr marL="514350" indent="-514350">
              <a:buFont typeface="+mj-lt"/>
              <a:buAutoNum type="arabicPeriod"/>
            </a:pPr>
            <a:r>
              <a:rPr lang="en-GB" dirty="0" smtClean="0"/>
              <a:t>Reported speech (the character’s words are related by the narrator.</a:t>
            </a:r>
          </a:p>
          <a:p>
            <a:endParaRPr lang="en-GB" dirty="0"/>
          </a:p>
        </p:txBody>
      </p:sp>
      <p:sp>
        <p:nvSpPr>
          <p:cNvPr id="4" name="Slide Number Placeholder 3"/>
          <p:cNvSpPr>
            <a:spLocks noGrp="1"/>
          </p:cNvSpPr>
          <p:nvPr>
            <p:ph type="sldNum" sz="quarter" idx="10"/>
          </p:nvPr>
        </p:nvSpPr>
        <p:spPr/>
        <p:txBody>
          <a:bodyPr/>
          <a:lstStyle/>
          <a:p>
            <a:fld id="{2119CD89-A06A-46E3-B2BE-071A0683AB32}" type="slidenum">
              <a:rPr lang="en-GB" smtClean="0"/>
              <a:pPr/>
              <a:t>18</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Font typeface="+mj-lt"/>
              <a:buAutoNum type="arabicPeriod"/>
            </a:pPr>
            <a:r>
              <a:rPr lang="en-GB" dirty="0" err="1" smtClean="0"/>
              <a:t>Narratised</a:t>
            </a:r>
            <a:r>
              <a:rPr lang="en-GB" dirty="0" smtClean="0"/>
              <a:t> speech (the character’s words are integrated into the narration)</a:t>
            </a:r>
          </a:p>
          <a:p>
            <a:pPr marL="514350" indent="-514350">
              <a:buFont typeface="+mj-lt"/>
              <a:buAutoNum type="arabicPeriod"/>
            </a:pPr>
            <a:r>
              <a:rPr lang="en-GB" dirty="0" smtClean="0"/>
              <a:t>Transposed speech, indirect style (the character’s words or actions are reported by the narrator, who presents them with his interpretation</a:t>
            </a:r>
          </a:p>
          <a:p>
            <a:pPr marL="514350" indent="-514350">
              <a:buFont typeface="+mj-lt"/>
              <a:buAutoNum type="arabicPeriod"/>
            </a:pPr>
            <a:r>
              <a:rPr lang="en-GB" dirty="0" smtClean="0"/>
              <a:t>Transposed speech, free indirect style (the character’s words are reported by the narrator but without a subordinating conjunction [</a:t>
            </a:r>
            <a:r>
              <a:rPr lang="en-GB" dirty="0" err="1" smtClean="0"/>
              <a:t>eg</a:t>
            </a:r>
            <a:r>
              <a:rPr lang="en-GB" dirty="0" smtClean="0"/>
              <a:t>. “said”])</a:t>
            </a:r>
          </a:p>
          <a:p>
            <a:pPr marL="514350" indent="-514350">
              <a:buFont typeface="+mj-lt"/>
              <a:buAutoNum type="arabicPeriod"/>
            </a:pPr>
            <a:r>
              <a:rPr lang="en-GB" dirty="0" smtClean="0"/>
              <a:t>Reported speech (the character’s words are related by the narrator.</a:t>
            </a:r>
          </a:p>
          <a:p>
            <a:endParaRPr lang="en-GB" dirty="0"/>
          </a:p>
        </p:txBody>
      </p:sp>
      <p:sp>
        <p:nvSpPr>
          <p:cNvPr id="4" name="Slide Number Placeholder 3"/>
          <p:cNvSpPr>
            <a:spLocks noGrp="1"/>
          </p:cNvSpPr>
          <p:nvPr>
            <p:ph type="sldNum" sz="quarter" idx="10"/>
          </p:nvPr>
        </p:nvSpPr>
        <p:spPr/>
        <p:txBody>
          <a:bodyPr/>
          <a:lstStyle/>
          <a:p>
            <a:fld id="{2119CD89-A06A-46E3-B2BE-071A0683AB32}" type="slidenum">
              <a:rPr lang="en-GB" smtClean="0"/>
              <a:pPr/>
              <a:t>19</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is another classification</a:t>
            </a:r>
            <a:r>
              <a:rPr lang="en-GB" baseline="0" dirty="0" smtClean="0"/>
              <a:t> that </a:t>
            </a:r>
            <a:r>
              <a:rPr lang="en-GB" baseline="0" dirty="0" err="1" smtClean="0"/>
              <a:t>Genette</a:t>
            </a:r>
            <a:r>
              <a:rPr lang="en-GB" baseline="0" dirty="0" smtClean="0"/>
              <a:t> identifies, where he examines the specific temporal position the narrator has relative to the story he/she is telling. When this slide has been shown, the students are asked to stand up.  Decide which side of the classroom is the future, and which is the past.  The teacher reads out the examples, and the students have to listen to the whole extract and then move a step towards the future, to the present, to the past, or between the future and the past.  If movement isn’t possible, they could stand and turn to face the appropriate direction.</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21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Once the</a:t>
            </a:r>
            <a:r>
              <a:rPr lang="en-GB" baseline="0" dirty="0" smtClean="0"/>
              <a:t> students have identified the time and order of narration, explain the dimensions of “</a:t>
            </a:r>
            <a:r>
              <a:rPr lang="en-GB" baseline="0" dirty="0" err="1" smtClean="0"/>
              <a:t>analepsis</a:t>
            </a:r>
            <a:r>
              <a:rPr lang="en-GB" baseline="0" dirty="0" smtClean="0"/>
              <a:t>” and “prolepsis”.  Discuss first what they think “</a:t>
            </a:r>
            <a:r>
              <a:rPr lang="en-GB" baseline="0" dirty="0" err="1" smtClean="0"/>
              <a:t>ana</a:t>
            </a:r>
            <a:r>
              <a:rPr lang="en-GB" baseline="0" dirty="0" smtClean="0"/>
              <a:t>” and “pro” mean and, indeed, what “</a:t>
            </a:r>
            <a:r>
              <a:rPr lang="en-GB" baseline="0" dirty="0" err="1" smtClean="0"/>
              <a:t>lepsis</a:t>
            </a:r>
            <a:r>
              <a:rPr lang="en-GB" baseline="0" dirty="0" smtClean="0"/>
              <a:t>” might mean, or divide the class into three groups, and with reference to dictionaries, to discover the route of either “</a:t>
            </a:r>
            <a:r>
              <a:rPr lang="en-GB" baseline="0" dirty="0" err="1" smtClean="0"/>
              <a:t>ana</a:t>
            </a:r>
            <a:r>
              <a:rPr lang="en-GB" baseline="0" dirty="0" smtClean="0"/>
              <a:t>”, “pro” or “</a:t>
            </a:r>
            <a:r>
              <a:rPr lang="en-GB" baseline="0" dirty="0" err="1" smtClean="0"/>
              <a:t>lepsis</a:t>
            </a:r>
            <a:r>
              <a:rPr lang="en-GB" baseline="0" dirty="0" smtClean="0"/>
              <a:t>”.  Discuss findings. Definition on board.</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Either flick back to</a:t>
            </a:r>
            <a:r>
              <a:rPr lang="en-GB" baseline="0" dirty="0" smtClean="0"/>
              <a:t> the previous examples, and discuss, as a class, which example illustrates which “</a:t>
            </a:r>
            <a:r>
              <a:rPr lang="en-GB" baseline="0" dirty="0" err="1" smtClean="0"/>
              <a:t>anachrony</a:t>
            </a:r>
            <a:r>
              <a:rPr lang="en-GB" baseline="0" dirty="0" smtClean="0"/>
              <a:t>” (as </a:t>
            </a:r>
            <a:r>
              <a:rPr lang="en-GB" baseline="0" dirty="0" err="1" smtClean="0"/>
              <a:t>Genette</a:t>
            </a:r>
            <a:r>
              <a:rPr lang="en-GB" baseline="0" dirty="0" smtClean="0"/>
              <a:t> terms </a:t>
            </a:r>
            <a:r>
              <a:rPr lang="en-GB" baseline="0" dirty="0" err="1" smtClean="0"/>
              <a:t>ana</a:t>
            </a:r>
            <a:r>
              <a:rPr lang="en-GB" baseline="0" dirty="0" smtClean="0"/>
              <a:t> and pro </a:t>
            </a:r>
            <a:r>
              <a:rPr lang="en-GB" baseline="0" dirty="0" err="1" smtClean="0"/>
              <a:t>lepsis</a:t>
            </a:r>
            <a:r>
              <a:rPr lang="en-GB" baseline="0" dirty="0" smtClean="0"/>
              <a:t>), or ask the students to work in pairs to write a sentence that illustrates each of these terms.  The teacher could save time by limiting them to writing about the lesson they are in at the moment.  Hear two or three examples of each.  Discuss.</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Ask the students to think about the word “</a:t>
            </a:r>
            <a:r>
              <a:rPr lang="en-GB" dirty="0" err="1" smtClean="0"/>
              <a:t>narratology</a:t>
            </a:r>
            <a:r>
              <a:rPr lang="en-GB" dirty="0" smtClean="0"/>
              <a:t>” in a post-</a:t>
            </a:r>
            <a:r>
              <a:rPr lang="en-GB" dirty="0" err="1" smtClean="0"/>
              <a:t>structuralist</a:t>
            </a:r>
            <a:r>
              <a:rPr lang="en-GB" dirty="0" smtClean="0"/>
              <a:t> way.  Given the information on the slide, what do they think that it means?  Discussion as a class.  </a:t>
            </a:r>
          </a:p>
          <a:p>
            <a:r>
              <a:rPr lang="en-GB" dirty="0" smtClean="0"/>
              <a:t>Stress that this is a flavour of </a:t>
            </a:r>
            <a:r>
              <a:rPr lang="en-GB" dirty="0" err="1" smtClean="0"/>
              <a:t>narratology</a:t>
            </a:r>
            <a:r>
              <a:rPr lang="en-GB" dirty="0" smtClean="0"/>
              <a:t>:  not responding to the word as a whole, but breaking it down to find patterns, etymological sources, derivations. Link to next slide ….</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Tendency to focus on the authorial intentions, on bibliography etc – move to a new way of thinking about the text as being de-contextualised.  This is the </a:t>
            </a:r>
            <a:r>
              <a:rPr lang="en-GB" dirty="0" err="1" smtClean="0"/>
              <a:t>structuralist</a:t>
            </a:r>
            <a:r>
              <a:rPr lang="en-GB" dirty="0" smtClean="0"/>
              <a:t>/post-</a:t>
            </a:r>
            <a:r>
              <a:rPr lang="en-GB" dirty="0" err="1" smtClean="0"/>
              <a:t>structuralist</a:t>
            </a:r>
            <a:r>
              <a:rPr lang="en-GB" dirty="0" smtClean="0"/>
              <a:t> tendency.</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Students to discuss the difference.  Teacher to outline the fact that </a:t>
            </a:r>
            <a:r>
              <a:rPr lang="en-GB" dirty="0" err="1" smtClean="0"/>
              <a:t>narratology</a:t>
            </a:r>
            <a:r>
              <a:rPr lang="en-GB" dirty="0" smtClean="0"/>
              <a:t> became very popular in the </a:t>
            </a:r>
            <a:r>
              <a:rPr lang="en-GB" dirty="0" err="1" smtClean="0"/>
              <a:t>structuralist</a:t>
            </a:r>
            <a:r>
              <a:rPr lang="en-GB" dirty="0" smtClean="0"/>
              <a:t> movement in France in the 1970s, but </a:t>
            </a:r>
            <a:r>
              <a:rPr lang="en-GB" dirty="0" err="1" smtClean="0"/>
              <a:t>Propp</a:t>
            </a:r>
            <a:r>
              <a:rPr lang="en-GB" dirty="0" smtClean="0"/>
              <a:t> (in 1938) was already making the distinction between the “</a:t>
            </a:r>
            <a:r>
              <a:rPr lang="en-GB" dirty="0" err="1" smtClean="0"/>
              <a:t>fabula</a:t>
            </a:r>
            <a:r>
              <a:rPr lang="en-GB" dirty="0" smtClean="0"/>
              <a:t>” (the story) and the “</a:t>
            </a:r>
            <a:r>
              <a:rPr lang="en-GB" dirty="0" err="1" smtClean="0"/>
              <a:t>sjuzhet</a:t>
            </a:r>
            <a:r>
              <a:rPr lang="en-GB" dirty="0" smtClean="0"/>
              <a:t>” (the form that the story takes, and the way that it is told).  Link to next slide… This leads us to the essence of “</a:t>
            </a:r>
            <a:r>
              <a:rPr lang="en-GB" dirty="0" err="1" smtClean="0"/>
              <a:t>narratology</a:t>
            </a:r>
            <a:r>
              <a:rPr lang="en-GB" dirty="0" smtClean="0"/>
              <a:t>”…</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err="1" smtClean="0"/>
              <a:t>Genette</a:t>
            </a:r>
            <a:r>
              <a:rPr lang="en-GB" baseline="0" dirty="0" smtClean="0"/>
              <a:t> subdivides his taxonomy of </a:t>
            </a:r>
            <a:r>
              <a:rPr lang="en-GB" baseline="0" dirty="0" err="1" smtClean="0"/>
              <a:t>narratology</a:t>
            </a:r>
            <a:r>
              <a:rPr lang="en-GB" baseline="0" dirty="0" smtClean="0"/>
              <a:t> into many categories.  We are going to focus on four of them. The first of those is what he terms “level” of narration.  Discuss in pairs what they think each mean.  Come up with their own explanation (or example) for each.  Share with another pair.  Discuss as a class.  Link to next slide – the theory into practice</a:t>
            </a:r>
            <a:endParaRPr lang="en-US" dirty="0"/>
          </a:p>
        </p:txBody>
      </p:sp>
      <p:sp>
        <p:nvSpPr>
          <p:cNvPr id="4" name="Slide Number Placeholder 3"/>
          <p:cNvSpPr>
            <a:spLocks noGrp="1"/>
          </p:cNvSpPr>
          <p:nvPr>
            <p:ph type="sldNum" sz="quarter" idx="10"/>
          </p:nvPr>
        </p:nvSpPr>
        <p:spPr/>
        <p:txBody>
          <a:bodyPr/>
          <a:lstStyle/>
          <a:p>
            <a:fld id="{5F21045F-6103-453D-B7A5-3B3FC4D8E60E}"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Today (main</a:t>
            </a:r>
            <a:r>
              <a:rPr lang="en-GB" baseline="0" dirty="0" smtClean="0"/>
              <a:t> plot) during the lesson my teacher (event story) “think of narratives” (2</a:t>
            </a:r>
            <a:r>
              <a:rPr lang="en-GB" baseline="30000" dirty="0" smtClean="0"/>
              <a:t>nd</a:t>
            </a:r>
            <a:r>
              <a:rPr lang="en-GB" baseline="0" dirty="0" smtClean="0"/>
              <a:t> level narrative act) “Narrative does not...” (embedded narrative)</a:t>
            </a:r>
            <a:endParaRPr lang="en-GB" dirty="0"/>
          </a:p>
        </p:txBody>
      </p:sp>
      <p:sp>
        <p:nvSpPr>
          <p:cNvPr id="4" name="Slide Number Placeholder 3"/>
          <p:cNvSpPr>
            <a:spLocks noGrp="1"/>
          </p:cNvSpPr>
          <p:nvPr>
            <p:ph type="sldNum" sz="quarter" idx="10"/>
          </p:nvPr>
        </p:nvSpPr>
        <p:spPr/>
        <p:txBody>
          <a:bodyPr/>
          <a:lstStyle/>
          <a:p>
            <a:fld id="{2119CD89-A06A-46E3-B2BE-071A0683AB32}" type="slidenum">
              <a:rPr lang="en-GB" smtClean="0"/>
              <a:pPr/>
              <a:t>13</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is another categorisation</a:t>
            </a:r>
            <a:r>
              <a:rPr lang="en-GB" baseline="0" dirty="0" smtClean="0"/>
              <a:t> in </a:t>
            </a:r>
            <a:r>
              <a:rPr lang="en-GB" baseline="0" dirty="0" err="1" smtClean="0"/>
              <a:t>Genette’s</a:t>
            </a:r>
            <a:r>
              <a:rPr lang="en-GB" baseline="0" dirty="0" smtClean="0"/>
              <a:t> taxonomy.  </a:t>
            </a:r>
            <a:endParaRPr lang="en-GB" dirty="0"/>
          </a:p>
        </p:txBody>
      </p:sp>
      <p:sp>
        <p:nvSpPr>
          <p:cNvPr id="4" name="Slide Number Placeholder 3"/>
          <p:cNvSpPr>
            <a:spLocks noGrp="1"/>
          </p:cNvSpPr>
          <p:nvPr>
            <p:ph type="sldNum" sz="quarter" idx="10"/>
          </p:nvPr>
        </p:nvSpPr>
        <p:spPr/>
        <p:txBody>
          <a:bodyPr/>
          <a:lstStyle/>
          <a:p>
            <a:fld id="{2119CD89-A06A-46E3-B2BE-071A0683AB32}" type="slidenum">
              <a:rPr lang="en-GB" smtClean="0"/>
              <a:pPr/>
              <a:t>14</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is the idea that the more a narrator intervenes the more imprecise it becomes:  everything is filtered through him or her.</a:t>
            </a:r>
            <a:endParaRPr lang="en-GB" dirty="0"/>
          </a:p>
        </p:txBody>
      </p:sp>
      <p:sp>
        <p:nvSpPr>
          <p:cNvPr id="4" name="Slide Number Placeholder 3"/>
          <p:cNvSpPr>
            <a:spLocks noGrp="1"/>
          </p:cNvSpPr>
          <p:nvPr>
            <p:ph type="sldNum" sz="quarter" idx="10"/>
          </p:nvPr>
        </p:nvSpPr>
        <p:spPr/>
        <p:txBody>
          <a:bodyPr/>
          <a:lstStyle/>
          <a:p>
            <a:fld id="{2119CD89-A06A-46E3-B2BE-071A0683AB32}" type="slidenum">
              <a:rPr lang="en-GB" smtClean="0"/>
              <a:pPr/>
              <a:t>15</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a:t>
            </a:r>
            <a:r>
              <a:rPr lang="en-GB" baseline="0" dirty="0" smtClean="0"/>
              <a:t> class should order the volunteers, with the “most distant” standing furthest away from the rest of the class (imagining that the class is the text).  They need to think about how much of a role the narrator has.  The more of a </a:t>
            </a:r>
            <a:r>
              <a:rPr lang="en-GB" baseline="0" dirty="0" err="1" smtClean="0"/>
              <a:t>chipher</a:t>
            </a:r>
            <a:r>
              <a:rPr lang="en-GB" baseline="0" dirty="0" smtClean="0"/>
              <a:t> they are, the closer to the text they are.  Therefore, </a:t>
            </a:r>
            <a:r>
              <a:rPr lang="en-GB" baseline="0" dirty="0" err="1" smtClean="0"/>
              <a:t>narratised</a:t>
            </a:r>
            <a:r>
              <a:rPr lang="en-GB" baseline="0" dirty="0" smtClean="0"/>
              <a:t> speech should be closest to the class (or “text”).</a:t>
            </a:r>
            <a:endParaRPr lang="en-GB" dirty="0"/>
          </a:p>
        </p:txBody>
      </p:sp>
      <p:sp>
        <p:nvSpPr>
          <p:cNvPr id="4" name="Slide Number Placeholder 3"/>
          <p:cNvSpPr>
            <a:spLocks noGrp="1"/>
          </p:cNvSpPr>
          <p:nvPr>
            <p:ph type="sldNum" sz="quarter" idx="10"/>
          </p:nvPr>
        </p:nvSpPr>
        <p:spPr/>
        <p:txBody>
          <a:bodyPr/>
          <a:lstStyle/>
          <a:p>
            <a:fld id="{2119CD89-A06A-46E3-B2BE-071A0683AB32}" type="slidenum">
              <a:rPr lang="en-GB" smtClean="0"/>
              <a:pPr/>
              <a:t>16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67FCB06-060D-441D-BB79-9C8587DDF7F6}" type="datetimeFigureOut">
              <a:rPr lang="en-US" smtClean="0"/>
              <a:pPr/>
              <a:t>3/2/2015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B27DEC0-D5B5-4B45-BAB3-4D253D59BC72}"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7FCB06-060D-441D-BB79-9C8587DDF7F6}" type="datetimeFigureOut">
              <a:rPr lang="en-US" smtClean="0"/>
              <a:pPr/>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DEC0-D5B5-4B45-BAB3-4D253D59BC7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B27DEC0-D5B5-4B45-BAB3-4D253D59BC72}"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7FCB06-060D-441D-BB79-9C8587DDF7F6}" type="datetimeFigureOut">
              <a:rPr lang="en-US" smtClean="0"/>
              <a:pPr/>
              <a:t>3/2/2015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67FCB06-060D-441D-BB79-9C8587DDF7F6}" type="datetimeFigureOut">
              <a:rPr lang="en-US" smtClean="0"/>
              <a:pPr/>
              <a:t>3/2/2015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0B27DEC0-D5B5-4B45-BAB3-4D253D59BC72}"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67FCB06-060D-441D-BB79-9C8587DDF7F6}" type="datetimeFigureOut">
              <a:rPr lang="en-US" smtClean="0"/>
              <a:pPr/>
              <a:t>3/2/2015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B27DEC0-D5B5-4B45-BAB3-4D253D59BC72}"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67FCB06-060D-441D-BB79-9C8587DDF7F6}" type="datetimeFigureOut">
              <a:rPr lang="en-US" smtClean="0"/>
              <a:pPr/>
              <a:t>3/2/2015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7DEC0-D5B5-4B45-BAB3-4D253D59BC72}"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67FCB06-060D-441D-BB79-9C8587DDF7F6}" type="datetimeFigureOut">
              <a:rPr lang="en-US" smtClean="0"/>
              <a:pPr/>
              <a:t>3/2/2015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B27DEC0-D5B5-4B45-BAB3-4D253D59BC72}"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7FCB06-060D-441D-BB79-9C8587DDF7F6}" type="datetimeFigureOut">
              <a:rPr lang="en-US" smtClean="0"/>
              <a:pPr/>
              <a:t>3/2/2015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0B27DEC0-D5B5-4B45-BAB3-4D253D59BC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67FCB06-060D-441D-BB79-9C8587DDF7F6}" type="datetimeFigureOut">
              <a:rPr lang="en-US" smtClean="0"/>
              <a:pPr/>
              <a:t>3/2/2015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B27DEC0-D5B5-4B45-BAB3-4D253D59BC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B27DEC0-D5B5-4B45-BAB3-4D253D59BC72}"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67FCB06-060D-441D-BB79-9C8587DDF7F6}" type="datetimeFigureOut">
              <a:rPr lang="en-US" smtClean="0"/>
              <a:pPr/>
              <a:t>3/2/2015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B27DEC0-D5B5-4B45-BAB3-4D253D59BC72}"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67FCB06-060D-441D-BB79-9C8587DDF7F6}" type="datetimeFigureOut">
              <a:rPr lang="en-US" smtClean="0"/>
              <a:pPr/>
              <a:t>3/2/2015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67FCB06-060D-441D-BB79-9C8587DDF7F6}" type="datetimeFigureOut">
              <a:rPr lang="en-US" smtClean="0"/>
              <a:pPr/>
              <a:t>3/2/2015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B27DEC0-D5B5-4B45-BAB3-4D253D59BC72}"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i="1" dirty="0" smtClean="0"/>
              <a:t>noun</a:t>
            </a:r>
            <a:r>
              <a:rPr lang="en-US" dirty="0" smtClean="0"/>
              <a:t> \</a:t>
            </a:r>
            <a:r>
              <a:rPr lang="en-US" dirty="0" err="1" smtClean="0"/>
              <a:t>ner</a:t>
            </a:r>
            <a:r>
              <a:rPr lang="en-US" dirty="0" smtClean="0"/>
              <a:t>-ə-</a:t>
            </a:r>
            <a:r>
              <a:rPr lang="en-US" dirty="0" err="1" smtClean="0"/>
              <a:t>tä</a:t>
            </a:r>
            <a:r>
              <a:rPr lang="en-US" dirty="0" smtClean="0"/>
              <a:t>-</a:t>
            </a:r>
            <a:r>
              <a:rPr lang="en-US" dirty="0" err="1" smtClean="0"/>
              <a:t>lə</a:t>
            </a:r>
            <a:r>
              <a:rPr lang="en-US" dirty="0" smtClean="0"/>
              <a:t>-</a:t>
            </a:r>
            <a:r>
              <a:rPr lang="en-US" dirty="0" err="1" smtClean="0"/>
              <a:t>jē</a:t>
            </a:r>
            <a:r>
              <a:rPr lang="en-US" dirty="0" smtClean="0"/>
              <a:t> </a:t>
            </a:r>
            <a:r>
              <a:rPr lang="en-GB" dirty="0" smtClean="0">
                <a:sym typeface="SymbolPS"/>
              </a:rPr>
              <a:t>/ </a:t>
            </a:r>
            <a:r>
              <a:rPr lang="en-GB" i="1" dirty="0" smtClean="0">
                <a:sym typeface="SymbolPS"/>
              </a:rPr>
              <a:t>n.</a:t>
            </a:r>
            <a:r>
              <a:rPr lang="en-GB" dirty="0" smtClean="0">
                <a:sym typeface="SymbolPS"/>
              </a:rPr>
              <a:t> L.20 [Fr. </a:t>
            </a:r>
            <a:r>
              <a:rPr lang="en-GB" i="1" dirty="0" err="1" smtClean="0">
                <a:sym typeface="SymbolPS"/>
              </a:rPr>
              <a:t>narratologie</a:t>
            </a:r>
            <a:r>
              <a:rPr lang="en-GB" dirty="0" smtClean="0">
                <a:sym typeface="SymbolPS"/>
              </a:rPr>
              <a:t>, f. as NARRATIVE:  </a:t>
            </a:r>
            <a:r>
              <a:rPr lang="en-GB" i="1" dirty="0" smtClean="0">
                <a:sym typeface="SymbolPS"/>
              </a:rPr>
              <a:t>see –OLOGY.]</a:t>
            </a:r>
            <a:endParaRPr lang="en-US" dirty="0"/>
          </a:p>
        </p:txBody>
      </p:sp>
      <p:sp>
        <p:nvSpPr>
          <p:cNvPr id="2" name="Title 1"/>
          <p:cNvSpPr>
            <a:spLocks noGrp="1"/>
          </p:cNvSpPr>
          <p:nvPr>
            <p:ph type="ctrTitle"/>
          </p:nvPr>
        </p:nvSpPr>
        <p:spPr/>
        <p:txBody>
          <a:bodyPr/>
          <a:lstStyle/>
          <a:p>
            <a:r>
              <a:rPr lang="en-GB" dirty="0" err="1" smtClean="0"/>
              <a:t>Narratology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Eg</a:t>
            </a:r>
            <a:r>
              <a:rPr lang="en-GB" dirty="0" smtClean="0"/>
              <a:t> Applied to </a:t>
            </a:r>
            <a:r>
              <a:rPr lang="en-GB" i="1" dirty="0" smtClean="0"/>
              <a:t>The Great Gatsby</a:t>
            </a:r>
            <a:endParaRPr lang="en-GB" dirty="0"/>
          </a:p>
        </p:txBody>
      </p:sp>
      <p:sp>
        <p:nvSpPr>
          <p:cNvPr id="3" name="Content Placeholder 2"/>
          <p:cNvSpPr>
            <a:spLocks noGrp="1"/>
          </p:cNvSpPr>
          <p:nvPr>
            <p:ph sz="quarter" idx="1"/>
          </p:nvPr>
        </p:nvSpPr>
        <p:spPr/>
        <p:txBody>
          <a:bodyPr>
            <a:normAutofit lnSpcReduction="10000"/>
          </a:bodyPr>
          <a:lstStyle/>
          <a:p>
            <a:pPr marL="0" indent="0">
              <a:buNone/>
            </a:pPr>
            <a:r>
              <a:rPr lang="en-GB" dirty="0" smtClean="0"/>
              <a:t>These are in not in order. Order and classify according to Main plot (narration), Event Story, Second Level Narrative Act, Embedded Narration.</a:t>
            </a:r>
          </a:p>
          <a:p>
            <a:pPr>
              <a:buFontTx/>
              <a:buChar char="-"/>
            </a:pPr>
            <a:r>
              <a:rPr lang="en-GB" dirty="0" smtClean="0"/>
              <a:t>Main plot (narration): Nick, telling us about the previous summer</a:t>
            </a:r>
          </a:p>
          <a:p>
            <a:pPr>
              <a:buFontTx/>
              <a:buChar char="-"/>
            </a:pPr>
            <a:r>
              <a:rPr lang="en-GB" dirty="0" smtClean="0"/>
              <a:t>Even Story: Gatsby asking Daisy over to Nick’s to recapture her</a:t>
            </a:r>
          </a:p>
          <a:p>
            <a:pPr>
              <a:buFontTx/>
              <a:buChar char="-"/>
            </a:pPr>
            <a:r>
              <a:rPr lang="en-GB" dirty="0" smtClean="0"/>
              <a:t>Second Level Narrative: Jordan, in the Plaza hotel, telling Nick about Gatsby and Daisy in the past</a:t>
            </a:r>
          </a:p>
          <a:p>
            <a:pPr>
              <a:buFontTx/>
              <a:buChar char="-"/>
            </a:pPr>
            <a:r>
              <a:rPr lang="en-GB" dirty="0" smtClean="0"/>
              <a:t>Embedded Narrative: Gatsby’s first love affair with Daisy back in her hometown</a:t>
            </a:r>
            <a:endParaRPr lang="en-GB" dirty="0"/>
          </a:p>
        </p:txBody>
      </p:sp>
    </p:spTree>
    <p:extLst>
      <p:ext uri="{BB962C8B-B14F-4D97-AF65-F5344CB8AC3E}">
        <p14:creationId xmlns:p14="http://schemas.microsoft.com/office/powerpoint/2010/main" val="1237373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Applying the Theory</a:t>
            </a:r>
            <a:endParaRPr lang="en-US" dirty="0"/>
          </a:p>
        </p:txBody>
      </p:sp>
      <p:sp>
        <p:nvSpPr>
          <p:cNvPr id="3" name="Content Placeholder 2"/>
          <p:cNvSpPr>
            <a:spLocks noGrp="1"/>
          </p:cNvSpPr>
          <p:nvPr>
            <p:ph sz="quarter" idx="1"/>
          </p:nvPr>
        </p:nvSpPr>
        <p:spPr/>
        <p:txBody>
          <a:bodyPr/>
          <a:lstStyle/>
          <a:p>
            <a:r>
              <a:rPr lang="en-GB" dirty="0" smtClean="0"/>
              <a:t>Work in pairs to identify the four narrative levels in the following children’s song:</a:t>
            </a:r>
          </a:p>
          <a:p>
            <a:endParaRPr lang="en-GB" dirty="0" smtClean="0"/>
          </a:p>
          <a:p>
            <a:pPr>
              <a:buNone/>
            </a:pPr>
            <a:r>
              <a:rPr lang="en-GB" dirty="0" smtClean="0"/>
              <a:t>    </a:t>
            </a:r>
            <a:r>
              <a:rPr lang="en-GB" i="1" dirty="0" smtClean="0"/>
              <a:t>Five little monkeys jumping on a bed.  One fell off and bumped his head.  Mummy called the doctor and the doctor said, “No more monkeys jumping on the bed.”</a:t>
            </a:r>
            <a:endParaRPr lang="en-US" i="1" dirty="0"/>
          </a:p>
        </p:txBody>
      </p:sp>
      <p:pic>
        <p:nvPicPr>
          <p:cNvPr id="1026" name="Picture 2" descr="C:\Documents and Settings\David Kinder\Local Settings\Temporary Internet Files\Content.IE5\9DCJHDCM\MM900186485[1].gif"/>
          <p:cNvPicPr>
            <a:picLocks noChangeAspect="1" noChangeArrowheads="1" noCrop="1"/>
          </p:cNvPicPr>
          <p:nvPr/>
        </p:nvPicPr>
        <p:blipFill>
          <a:blip r:embed="rId2"/>
          <a:srcRect/>
          <a:stretch>
            <a:fillRect/>
          </a:stretch>
        </p:blipFill>
        <p:spPr bwMode="auto">
          <a:xfrm>
            <a:off x="2643174" y="4357694"/>
            <a:ext cx="2857520" cy="177467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Task</a:t>
            </a:r>
            <a:endParaRPr lang="en-GB" dirty="0"/>
          </a:p>
        </p:txBody>
      </p:sp>
      <p:sp>
        <p:nvSpPr>
          <p:cNvPr id="3" name="Content Placeholder 2"/>
          <p:cNvSpPr>
            <a:spLocks noGrp="1"/>
          </p:cNvSpPr>
          <p:nvPr>
            <p:ph idx="1"/>
          </p:nvPr>
        </p:nvSpPr>
        <p:spPr/>
        <p:txBody>
          <a:bodyPr/>
          <a:lstStyle/>
          <a:p>
            <a:pPr>
              <a:buNone/>
            </a:pPr>
            <a:r>
              <a:rPr lang="en-GB" dirty="0" smtClean="0"/>
              <a:t>Look at the extract in front of you.</a:t>
            </a:r>
          </a:p>
          <a:p>
            <a:pPr>
              <a:buNone/>
            </a:pPr>
            <a:r>
              <a:rPr lang="en-GB" dirty="0" smtClean="0"/>
              <a:t>Identify the </a:t>
            </a:r>
          </a:p>
          <a:p>
            <a:pPr>
              <a:buNone/>
            </a:pPr>
            <a:endParaRPr lang="en-GB" dirty="0" smtClean="0"/>
          </a:p>
          <a:p>
            <a:pPr marL="514350" indent="-514350">
              <a:buFont typeface="+mj-lt"/>
              <a:buAutoNum type="arabicPeriod"/>
            </a:pPr>
            <a:r>
              <a:rPr lang="en-GB" dirty="0" smtClean="0"/>
              <a:t>main plot</a:t>
            </a:r>
          </a:p>
          <a:p>
            <a:pPr marL="514350" indent="-514350">
              <a:buFont typeface="+mj-lt"/>
              <a:buAutoNum type="arabicPeriod"/>
            </a:pPr>
            <a:r>
              <a:rPr lang="en-GB" dirty="0" smtClean="0"/>
              <a:t>the event story</a:t>
            </a:r>
          </a:p>
          <a:p>
            <a:pPr marL="514350" indent="-514350">
              <a:buFont typeface="+mj-lt"/>
              <a:buAutoNum type="arabicPeriod"/>
            </a:pPr>
            <a:r>
              <a:rPr lang="en-GB" dirty="0" smtClean="0"/>
              <a:t>the second level narrative</a:t>
            </a:r>
          </a:p>
          <a:p>
            <a:pPr marL="514350" indent="-514350">
              <a:buFont typeface="+mj-lt"/>
              <a:buAutoNum type="arabicPeriod"/>
            </a:pPr>
            <a:r>
              <a:rPr lang="en-GB" dirty="0" smtClean="0"/>
              <a:t>the embedded narrative</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Putting it into Practice ...</a:t>
            </a:r>
            <a:endParaRPr lang="en-GB" dirty="0"/>
          </a:p>
        </p:txBody>
      </p:sp>
      <p:sp>
        <p:nvSpPr>
          <p:cNvPr id="3" name="Content Placeholder 2"/>
          <p:cNvSpPr>
            <a:spLocks noGrp="1"/>
          </p:cNvSpPr>
          <p:nvPr>
            <p:ph idx="1"/>
          </p:nvPr>
        </p:nvSpPr>
        <p:spPr/>
        <p:txBody>
          <a:bodyPr/>
          <a:lstStyle/>
          <a:p>
            <a:pPr>
              <a:buNone/>
            </a:pPr>
            <a:r>
              <a:rPr lang="en-GB" dirty="0" smtClean="0"/>
              <a:t>    Today, we are in a lesson.  During this lesson my teacher will say, “Think of narratives as independent linguistic objects, detached from their context of production, that reveal an underlying structure.  My teacher will also tell us that Gerard </a:t>
            </a:r>
            <a:r>
              <a:rPr lang="en-GB" dirty="0" err="1" smtClean="0"/>
              <a:t>Genette</a:t>
            </a:r>
            <a:r>
              <a:rPr lang="en-GB" dirty="0" smtClean="0"/>
              <a:t> said, “Narrative does not ‘represent’ a (real or fictive) story, it recounts it...”</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Distance</a:t>
            </a:r>
            <a:endParaRPr lang="en-GB" dirty="0"/>
          </a:p>
        </p:txBody>
      </p:sp>
      <p:pic>
        <p:nvPicPr>
          <p:cNvPr id="1027" name="Picture 3" descr="C:\Program Files\Microsoft Office\MEDIA\CAGCAT10\j0302953.jpg"/>
          <p:cNvPicPr>
            <a:picLocks noChangeAspect="1" noChangeArrowheads="1"/>
          </p:cNvPicPr>
          <p:nvPr/>
        </p:nvPicPr>
        <p:blipFill>
          <a:blip r:embed="rId3" cstate="print"/>
          <a:srcRect/>
          <a:stretch>
            <a:fillRect/>
          </a:stretch>
        </p:blipFill>
        <p:spPr bwMode="auto">
          <a:xfrm>
            <a:off x="714348" y="2786058"/>
            <a:ext cx="2609088" cy="3657600"/>
          </a:xfrm>
          <a:prstGeom prst="rect">
            <a:avLst/>
          </a:prstGeom>
          <a:noFill/>
        </p:spPr>
      </p:pic>
      <p:pic>
        <p:nvPicPr>
          <p:cNvPr id="1028" name="Picture 4" descr="C:\Program Files\Microsoft Office\MEDIA\CAGCAT10\j0302953.jpg"/>
          <p:cNvPicPr>
            <a:picLocks noGrp="1" noChangeAspect="1" noChangeArrowheads="1"/>
          </p:cNvPicPr>
          <p:nvPr>
            <p:ph idx="1"/>
          </p:nvPr>
        </p:nvPicPr>
        <p:blipFill>
          <a:blip r:embed="rId3" cstate="print"/>
          <a:srcRect/>
          <a:stretch>
            <a:fillRect/>
          </a:stretch>
        </p:blipFill>
        <p:spPr bwMode="auto">
          <a:xfrm>
            <a:off x="3214678" y="2285992"/>
            <a:ext cx="2072892" cy="2905923"/>
          </a:xfrm>
          <a:prstGeom prst="rect">
            <a:avLst/>
          </a:prstGeom>
          <a:noFill/>
        </p:spPr>
      </p:pic>
      <p:pic>
        <p:nvPicPr>
          <p:cNvPr id="1029" name="Picture 5" descr="C:\Program Files\Microsoft Office\MEDIA\CAGCAT10\j0302953.jpg"/>
          <p:cNvPicPr>
            <a:picLocks noChangeAspect="1" noChangeArrowheads="1"/>
          </p:cNvPicPr>
          <p:nvPr/>
        </p:nvPicPr>
        <p:blipFill>
          <a:blip r:embed="rId3" cstate="print"/>
          <a:srcRect/>
          <a:stretch>
            <a:fillRect/>
          </a:stretch>
        </p:blipFill>
        <p:spPr bwMode="auto">
          <a:xfrm>
            <a:off x="5286380" y="1714488"/>
            <a:ext cx="1355503" cy="1900238"/>
          </a:xfrm>
          <a:prstGeom prst="rect">
            <a:avLst/>
          </a:prstGeom>
          <a:noFill/>
        </p:spPr>
      </p:pic>
      <p:pic>
        <p:nvPicPr>
          <p:cNvPr id="1030" name="Picture 6" descr="C:\Program Files\Microsoft Office\MEDIA\CAGCAT10\j0302953.jpg"/>
          <p:cNvPicPr>
            <a:picLocks noChangeAspect="1" noChangeArrowheads="1"/>
          </p:cNvPicPr>
          <p:nvPr/>
        </p:nvPicPr>
        <p:blipFill>
          <a:blip r:embed="rId3" cstate="print"/>
          <a:srcRect/>
          <a:stretch>
            <a:fillRect/>
          </a:stretch>
        </p:blipFill>
        <p:spPr bwMode="auto">
          <a:xfrm flipH="1">
            <a:off x="6643702" y="1142984"/>
            <a:ext cx="947830" cy="1328734"/>
          </a:xfrm>
          <a:prstGeom prst="rect">
            <a:avLst/>
          </a:prstGeom>
          <a:noFill/>
        </p:spPr>
      </p:pic>
      <p:pic>
        <p:nvPicPr>
          <p:cNvPr id="1026" name="Picture 2" descr="C:\Documents and Settings\David Kinder\Local Settings\Temporary Internet Files\Content.IE5\YITRJS4Q\MC900432645[1].png"/>
          <p:cNvPicPr>
            <a:picLocks noChangeAspect="1" noChangeArrowheads="1"/>
          </p:cNvPicPr>
          <p:nvPr/>
        </p:nvPicPr>
        <p:blipFill>
          <a:blip r:embed="rId4"/>
          <a:srcRect/>
          <a:stretch>
            <a:fillRect/>
          </a:stretch>
        </p:blipFill>
        <p:spPr bwMode="auto">
          <a:xfrm>
            <a:off x="214282" y="5572116"/>
            <a:ext cx="1285884" cy="128588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Distance</a:t>
            </a:r>
            <a:endParaRPr lang="en-GB" dirty="0"/>
          </a:p>
        </p:txBody>
      </p:sp>
      <p:sp>
        <p:nvSpPr>
          <p:cNvPr id="3" name="Content Placeholder 2"/>
          <p:cNvSpPr>
            <a:spLocks noGrp="1"/>
          </p:cNvSpPr>
          <p:nvPr>
            <p:ph idx="1"/>
          </p:nvPr>
        </p:nvSpPr>
        <p:spPr/>
        <p:txBody>
          <a:bodyPr/>
          <a:lstStyle/>
          <a:p>
            <a:endParaRPr lang="en-GB" dirty="0" smtClean="0"/>
          </a:p>
          <a:p>
            <a:r>
              <a:rPr lang="en-GB" dirty="0" smtClean="0"/>
              <a:t>This categorisation is used to assess the distance between narrator and story.</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Which order should these be in closest to furthest away?</a:t>
            </a:r>
            <a:endParaRPr lang="en-GB" dirty="0"/>
          </a:p>
        </p:txBody>
      </p:sp>
      <p:sp>
        <p:nvSpPr>
          <p:cNvPr id="3" name="Content Placeholder 2"/>
          <p:cNvSpPr>
            <a:spLocks noGrp="1"/>
          </p:cNvSpPr>
          <p:nvPr>
            <p:ph idx="1"/>
          </p:nvPr>
        </p:nvSpPr>
        <p:spPr/>
        <p:txBody>
          <a:bodyPr>
            <a:normAutofit lnSpcReduction="10000"/>
          </a:bodyPr>
          <a:lstStyle/>
          <a:p>
            <a:r>
              <a:rPr lang="en-GB" dirty="0" smtClean="0"/>
              <a:t>Four volunteers have four categories:  </a:t>
            </a:r>
          </a:p>
          <a:p>
            <a:pPr marL="514350" indent="-514350">
              <a:buFont typeface="+mj-lt"/>
              <a:buAutoNum type="arabicPeriod"/>
            </a:pPr>
            <a:r>
              <a:rPr lang="en-GB" dirty="0" smtClean="0">
                <a:solidFill>
                  <a:srgbClr val="FF0000"/>
                </a:solidFill>
              </a:rPr>
              <a:t>Transposed </a:t>
            </a:r>
            <a:r>
              <a:rPr lang="en-GB" dirty="0" smtClean="0">
                <a:solidFill>
                  <a:srgbClr val="FF0000"/>
                </a:solidFill>
              </a:rPr>
              <a:t>speech </a:t>
            </a:r>
            <a:r>
              <a:rPr lang="en-GB" dirty="0" smtClean="0"/>
              <a:t>(the character’s words or actions are reported by the narrator, who presents them with his interpretation)</a:t>
            </a:r>
          </a:p>
          <a:p>
            <a:pPr marL="514350" indent="-514350">
              <a:buFont typeface="+mj-lt"/>
              <a:buAutoNum type="arabicPeriod"/>
            </a:pPr>
            <a:r>
              <a:rPr lang="en-GB" dirty="0" err="1" smtClean="0">
                <a:solidFill>
                  <a:srgbClr val="FF0000"/>
                </a:solidFill>
              </a:rPr>
              <a:t>Narratised</a:t>
            </a:r>
            <a:r>
              <a:rPr lang="en-GB" dirty="0" smtClean="0">
                <a:solidFill>
                  <a:srgbClr val="FF0000"/>
                </a:solidFill>
              </a:rPr>
              <a:t> </a:t>
            </a:r>
            <a:r>
              <a:rPr lang="en-GB" dirty="0">
                <a:solidFill>
                  <a:srgbClr val="FF0000"/>
                </a:solidFill>
              </a:rPr>
              <a:t>speech </a:t>
            </a:r>
            <a:r>
              <a:rPr lang="en-GB" dirty="0"/>
              <a:t>(the character’s words are integrated into the narration)</a:t>
            </a:r>
          </a:p>
          <a:p>
            <a:pPr marL="514350" indent="-514350">
              <a:buFont typeface="+mj-lt"/>
              <a:buAutoNum type="arabicPeriod"/>
            </a:pPr>
            <a:r>
              <a:rPr lang="en-GB" dirty="0" smtClean="0">
                <a:solidFill>
                  <a:srgbClr val="FF0000"/>
                </a:solidFill>
              </a:rPr>
              <a:t>Reported </a:t>
            </a:r>
            <a:r>
              <a:rPr lang="en-GB" dirty="0" smtClean="0">
                <a:solidFill>
                  <a:srgbClr val="FF0000"/>
                </a:solidFill>
              </a:rPr>
              <a:t>speech </a:t>
            </a:r>
            <a:r>
              <a:rPr lang="en-GB" dirty="0" smtClean="0"/>
              <a:t>(the character’s words are related by the narrator</a:t>
            </a:r>
            <a:r>
              <a:rPr lang="en-GB" dirty="0" smtClean="0"/>
              <a:t>.</a:t>
            </a:r>
            <a:r>
              <a:rPr lang="en-GB" dirty="0">
                <a:solidFill>
                  <a:srgbClr val="FF0000"/>
                </a:solidFill>
              </a:rPr>
              <a:t> </a:t>
            </a:r>
            <a:endParaRPr lang="en-GB" dirty="0" smtClean="0">
              <a:solidFill>
                <a:srgbClr val="FF0000"/>
              </a:solidFill>
            </a:endParaRPr>
          </a:p>
          <a:p>
            <a:pPr marL="514350" indent="-514350">
              <a:buFont typeface="+mj-lt"/>
              <a:buAutoNum type="arabicPeriod"/>
            </a:pPr>
            <a:r>
              <a:rPr lang="en-GB" dirty="0" smtClean="0">
                <a:solidFill>
                  <a:srgbClr val="FF0000"/>
                </a:solidFill>
              </a:rPr>
              <a:t>Transposed </a:t>
            </a:r>
            <a:r>
              <a:rPr lang="en-GB" dirty="0">
                <a:solidFill>
                  <a:srgbClr val="FF0000"/>
                </a:solidFill>
              </a:rPr>
              <a:t>speech, free indirect style </a:t>
            </a:r>
            <a:r>
              <a:rPr lang="en-GB" dirty="0"/>
              <a:t>(the character’s words are reported by the narrator but without a subordinating conjunction [</a:t>
            </a:r>
            <a:r>
              <a:rPr lang="en-GB" dirty="0" err="1"/>
              <a:t>eg</a:t>
            </a:r>
            <a:r>
              <a:rPr lang="en-GB" dirty="0"/>
              <a:t>. “said”])</a:t>
            </a:r>
          </a:p>
          <a:p>
            <a:pPr marL="514350" indent="-514350">
              <a:buFont typeface="+mj-lt"/>
              <a:buAutoNum type="arabicPeriod"/>
            </a:pPr>
            <a:endParaRPr lang="en-GB" dirty="0"/>
          </a:p>
        </p:txBody>
      </p:sp>
    </p:spTree>
    <p:extLst>
      <p:ext uri="{BB962C8B-B14F-4D97-AF65-F5344CB8AC3E}">
        <p14:creationId xmlns:p14="http://schemas.microsoft.com/office/powerpoint/2010/main" val="2712326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Right Order: </a:t>
            </a:r>
            <a:br>
              <a:rPr lang="en-GB" dirty="0" smtClean="0"/>
            </a:br>
            <a:r>
              <a:rPr lang="en-GB" dirty="0" smtClean="0"/>
              <a:t>closest to furthest from narrator</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Four volunteers have four categories:  </a:t>
            </a:r>
          </a:p>
          <a:p>
            <a:pPr marL="514350" indent="-514350">
              <a:buFont typeface="+mj-lt"/>
              <a:buAutoNum type="arabicPeriod"/>
            </a:pPr>
            <a:r>
              <a:rPr lang="en-GB" dirty="0" err="1" smtClean="0">
                <a:solidFill>
                  <a:srgbClr val="FF0000"/>
                </a:solidFill>
              </a:rPr>
              <a:t>Narratised</a:t>
            </a:r>
            <a:r>
              <a:rPr lang="en-GB" dirty="0" smtClean="0">
                <a:solidFill>
                  <a:srgbClr val="FF0000"/>
                </a:solidFill>
              </a:rPr>
              <a:t> speech </a:t>
            </a:r>
            <a:r>
              <a:rPr lang="en-GB" dirty="0" smtClean="0"/>
              <a:t>(the character’s words are integrated into the narration)</a:t>
            </a:r>
          </a:p>
          <a:p>
            <a:pPr marL="514350" indent="-514350">
              <a:buFont typeface="+mj-lt"/>
              <a:buAutoNum type="arabicPeriod"/>
            </a:pPr>
            <a:r>
              <a:rPr lang="en-GB" dirty="0" smtClean="0">
                <a:solidFill>
                  <a:srgbClr val="FF0000"/>
                </a:solidFill>
              </a:rPr>
              <a:t>Transposed speech </a:t>
            </a:r>
            <a:r>
              <a:rPr lang="en-GB" dirty="0" smtClean="0"/>
              <a:t>(the character’s words or actions are reported by the narrator, who presents them with his interpretation)</a:t>
            </a:r>
          </a:p>
          <a:p>
            <a:pPr marL="514350" indent="-514350">
              <a:buFont typeface="+mj-lt"/>
              <a:buAutoNum type="arabicPeriod"/>
            </a:pPr>
            <a:r>
              <a:rPr lang="en-GB" dirty="0" smtClean="0">
                <a:solidFill>
                  <a:srgbClr val="FF0000"/>
                </a:solidFill>
              </a:rPr>
              <a:t>Transposed speech, free indirect style </a:t>
            </a:r>
            <a:r>
              <a:rPr lang="en-GB" dirty="0" smtClean="0"/>
              <a:t>(the character’s words are reported by the narrator but without a subordinating conjunction [</a:t>
            </a:r>
            <a:r>
              <a:rPr lang="en-GB" dirty="0" err="1" smtClean="0"/>
              <a:t>eg</a:t>
            </a:r>
            <a:r>
              <a:rPr lang="en-GB" dirty="0" smtClean="0"/>
              <a:t>. “said”])</a:t>
            </a:r>
          </a:p>
          <a:p>
            <a:pPr marL="514350" indent="-514350">
              <a:buFont typeface="+mj-lt"/>
              <a:buAutoNum type="arabicPeriod"/>
            </a:pPr>
            <a:r>
              <a:rPr lang="en-GB" dirty="0" smtClean="0">
                <a:solidFill>
                  <a:srgbClr val="FF0000"/>
                </a:solidFill>
              </a:rPr>
              <a:t>Reported speech </a:t>
            </a:r>
            <a:r>
              <a:rPr lang="en-GB" dirty="0" smtClean="0"/>
              <a:t>(the character’s words are related by the narrator.</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Put these in order, closest to furthest... (using slide 17 to help you...)</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As a class, advise the next four volunteers (with their examples of each category) to stand next to the category that applies to them.</a:t>
            </a:r>
          </a:p>
          <a:p>
            <a:pPr marL="514350" indent="-514350">
              <a:buFont typeface="+mj-lt"/>
              <a:buAutoNum type="arabicPeriod"/>
            </a:pPr>
            <a:r>
              <a:rPr lang="en-GB" dirty="0" smtClean="0"/>
              <a:t>They </a:t>
            </a:r>
            <a:r>
              <a:rPr lang="en-GB" dirty="0" smtClean="0"/>
              <a:t>told their friends that narratives are independent linguistic objects.</a:t>
            </a:r>
          </a:p>
          <a:p>
            <a:pPr marL="514350" indent="-514350">
              <a:buFont typeface="+mj-lt"/>
              <a:buAutoNum type="arabicPeriod"/>
            </a:pPr>
            <a:r>
              <a:rPr lang="en-GB" dirty="0" smtClean="0"/>
              <a:t>They </a:t>
            </a:r>
            <a:r>
              <a:rPr lang="en-GB" dirty="0"/>
              <a:t>learned about narratology, and told their friends about how they now considered the text to be detached from its production and reception.</a:t>
            </a:r>
          </a:p>
          <a:p>
            <a:pPr marL="514350" indent="-514350">
              <a:buFont typeface="+mj-lt"/>
              <a:buAutoNum type="arabicPeriod"/>
            </a:pPr>
            <a:r>
              <a:rPr lang="en-GB" dirty="0" smtClean="0"/>
              <a:t>They </a:t>
            </a:r>
            <a:r>
              <a:rPr lang="en-GB" dirty="0" smtClean="0"/>
              <a:t>told their friends:  “Every text discloses traces of narration</a:t>
            </a:r>
            <a:r>
              <a:rPr lang="en-GB" dirty="0"/>
              <a:t>.” </a:t>
            </a:r>
            <a:endParaRPr lang="en-GB" dirty="0" smtClean="0"/>
          </a:p>
          <a:p>
            <a:pPr marL="514350" indent="-514350">
              <a:buFont typeface="+mj-lt"/>
              <a:buAutoNum type="arabicPeriod"/>
            </a:pPr>
            <a:r>
              <a:rPr lang="en-GB" dirty="0" smtClean="0"/>
              <a:t>They </a:t>
            </a:r>
            <a:r>
              <a:rPr lang="en-GB" dirty="0"/>
              <a:t>told their friends:  narratology reveals an underlying structure in a text.</a:t>
            </a:r>
          </a:p>
          <a:p>
            <a:pPr marL="514350" indent="-514350">
              <a:buFont typeface="+mj-lt"/>
              <a:buAutoNum type="arabicPeriod"/>
            </a:pPr>
            <a:endParaRPr lang="en-GB" dirty="0" smtClean="0"/>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Right order, closest to furthest...</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As a class, advise the next four volunteers (with their examples of each category) to stand next to the category that applies to them.</a:t>
            </a:r>
          </a:p>
          <a:p>
            <a:pPr marL="514350" indent="-514350">
              <a:buFont typeface="+mj-lt"/>
              <a:buAutoNum type="arabicPeriod"/>
            </a:pPr>
            <a:r>
              <a:rPr lang="en-GB" dirty="0" smtClean="0"/>
              <a:t>They learned about </a:t>
            </a:r>
            <a:r>
              <a:rPr lang="en-GB" dirty="0" err="1" smtClean="0"/>
              <a:t>narratology</a:t>
            </a:r>
            <a:r>
              <a:rPr lang="en-GB" dirty="0" smtClean="0"/>
              <a:t>, and told their friends about how they now considered the text to be detached from its production and reception.</a:t>
            </a:r>
          </a:p>
          <a:p>
            <a:pPr marL="514350" indent="-514350">
              <a:buFont typeface="+mj-lt"/>
              <a:buAutoNum type="arabicPeriod"/>
            </a:pPr>
            <a:r>
              <a:rPr lang="en-GB" dirty="0" smtClean="0"/>
              <a:t>They told their friends that narratives are independent linguistic objects.</a:t>
            </a:r>
          </a:p>
          <a:p>
            <a:pPr marL="514350" indent="-514350">
              <a:buFont typeface="+mj-lt"/>
              <a:buAutoNum type="arabicPeriod"/>
            </a:pPr>
            <a:r>
              <a:rPr lang="en-GB" dirty="0" smtClean="0"/>
              <a:t>They told their friends:  </a:t>
            </a:r>
            <a:r>
              <a:rPr lang="en-GB" dirty="0" err="1" smtClean="0"/>
              <a:t>narratology</a:t>
            </a:r>
            <a:r>
              <a:rPr lang="en-GB" dirty="0" smtClean="0"/>
              <a:t> reveals an underlying structure in a text.</a:t>
            </a:r>
          </a:p>
          <a:p>
            <a:pPr marL="514350" indent="-514350">
              <a:buFont typeface="+mj-lt"/>
              <a:buAutoNum type="arabicPeriod"/>
            </a:pPr>
            <a:r>
              <a:rPr lang="en-GB" dirty="0" smtClean="0"/>
              <a:t>They told their friends:  “Every text discloses traces of narration.”</a:t>
            </a:r>
          </a:p>
          <a:p>
            <a:endParaRPr lang="en-GB" dirty="0"/>
          </a:p>
        </p:txBody>
      </p:sp>
    </p:spTree>
    <p:extLst>
      <p:ext uri="{BB962C8B-B14F-4D97-AF65-F5344CB8AC3E}">
        <p14:creationId xmlns:p14="http://schemas.microsoft.com/office/powerpoint/2010/main" val="1866816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Pull it apart</a:t>
            </a:r>
            <a:endParaRPr lang="en-US" dirty="0"/>
          </a:p>
        </p:txBody>
      </p:sp>
      <p:sp>
        <p:nvSpPr>
          <p:cNvPr id="3" name="Content Placeholder 2"/>
          <p:cNvSpPr>
            <a:spLocks noGrp="1"/>
          </p:cNvSpPr>
          <p:nvPr>
            <p:ph sz="quarter" idx="1"/>
          </p:nvPr>
        </p:nvSpPr>
        <p:spPr/>
        <p:txBody>
          <a:bodyPr/>
          <a:lstStyle/>
          <a:p>
            <a:endParaRPr lang="en-GB" dirty="0" smtClean="0"/>
          </a:p>
          <a:p>
            <a:r>
              <a:rPr lang="en-GB" dirty="0" smtClean="0"/>
              <a:t>f. </a:t>
            </a:r>
            <a:r>
              <a:rPr lang="en-GB" i="1" dirty="0" err="1" smtClean="0"/>
              <a:t>gnarus</a:t>
            </a:r>
            <a:r>
              <a:rPr lang="en-GB" dirty="0" smtClean="0"/>
              <a:t> knowing</a:t>
            </a:r>
          </a:p>
          <a:p>
            <a:r>
              <a:rPr lang="en-GB" dirty="0" smtClean="0"/>
              <a:t>Gk </a:t>
            </a:r>
            <a:r>
              <a:rPr lang="en-GB" i="1" dirty="0" err="1" smtClean="0"/>
              <a:t>logik</a:t>
            </a:r>
            <a:r>
              <a:rPr lang="en-GB" dirty="0" err="1" smtClean="0">
                <a:latin typeface="Times New Roman"/>
                <a:cs typeface="Times New Roman"/>
              </a:rPr>
              <a:t>ē</a:t>
            </a:r>
            <a:r>
              <a:rPr lang="en-GB" dirty="0" smtClean="0">
                <a:latin typeface="Times New Roman"/>
                <a:cs typeface="Times New Roman"/>
              </a:rPr>
              <a:t> </a:t>
            </a:r>
            <a:r>
              <a:rPr lang="en-GB" dirty="0" smtClean="0"/>
              <a:t>(</a:t>
            </a:r>
            <a:r>
              <a:rPr lang="en-GB" i="1" dirty="0" err="1" smtClean="0"/>
              <a:t>tekhn</a:t>
            </a:r>
            <a:r>
              <a:rPr lang="en-GB" dirty="0" err="1" smtClean="0">
                <a:latin typeface="Times New Roman"/>
                <a:cs typeface="Times New Roman"/>
              </a:rPr>
              <a:t>ē</a:t>
            </a:r>
            <a:r>
              <a:rPr lang="en-GB" dirty="0" smtClean="0"/>
              <a:t>) of reason, f. </a:t>
            </a:r>
            <a:r>
              <a:rPr lang="en-GB" i="1" dirty="0" smtClean="0"/>
              <a:t>logos </a:t>
            </a:r>
            <a:r>
              <a:rPr lang="en-GB" dirty="0" smtClean="0"/>
              <a:t>reasoning, discourse</a:t>
            </a:r>
          </a:p>
          <a:p>
            <a:endParaRPr lang="en-US" dirty="0"/>
          </a:p>
        </p:txBody>
      </p:sp>
      <p:pic>
        <p:nvPicPr>
          <p:cNvPr id="1027" name="Picture 3" descr="C:\Documents and Settings\David Kinder\Local Settings\Temporary Internet Files\Content.IE5\XLXXYGGV\MP900386814[1].jpg"/>
          <p:cNvPicPr>
            <a:picLocks noChangeAspect="1" noChangeArrowheads="1"/>
          </p:cNvPicPr>
          <p:nvPr/>
        </p:nvPicPr>
        <p:blipFill>
          <a:blip r:embed="rId3"/>
          <a:srcRect/>
          <a:stretch>
            <a:fillRect/>
          </a:stretch>
        </p:blipFill>
        <p:spPr bwMode="auto">
          <a:xfrm>
            <a:off x="2786050" y="3643314"/>
            <a:ext cx="3657600" cy="2438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AND ORDER</a:t>
            </a:r>
            <a:endParaRPr lang="en-US" dirty="0"/>
          </a:p>
        </p:txBody>
      </p:sp>
      <p:sp>
        <p:nvSpPr>
          <p:cNvPr id="3" name="Content Placeholder 2"/>
          <p:cNvSpPr>
            <a:spLocks noGrp="1"/>
          </p:cNvSpPr>
          <p:nvPr>
            <p:ph sz="quarter" idx="1"/>
          </p:nvPr>
        </p:nvSpPr>
        <p:spPr/>
        <p:txBody>
          <a:bodyPr/>
          <a:lstStyle/>
          <a:p>
            <a:pPr>
              <a:buNone/>
            </a:pPr>
            <a:r>
              <a:rPr lang="en-GB" dirty="0" smtClean="0"/>
              <a:t>The Past                    The Present              The Future</a:t>
            </a:r>
            <a:endParaRPr lang="en-US" dirty="0"/>
          </a:p>
        </p:txBody>
      </p:sp>
      <p:pic>
        <p:nvPicPr>
          <p:cNvPr id="1026" name="Picture 2" descr="C:\Documents and Settings\David Kinder\Local Settings\Temporary Internet Files\Content.IE5\XLXXYGGV\MP900302924[1].jpg"/>
          <p:cNvPicPr>
            <a:picLocks noChangeAspect="1" noChangeArrowheads="1"/>
          </p:cNvPicPr>
          <p:nvPr/>
        </p:nvPicPr>
        <p:blipFill>
          <a:blip r:embed="rId2"/>
          <a:srcRect/>
          <a:stretch>
            <a:fillRect/>
          </a:stretch>
        </p:blipFill>
        <p:spPr bwMode="auto">
          <a:xfrm>
            <a:off x="857224" y="2000240"/>
            <a:ext cx="7143800" cy="1785950"/>
          </a:xfrm>
          <a:prstGeom prst="rect">
            <a:avLst/>
          </a:prstGeom>
          <a:noFill/>
        </p:spPr>
      </p:pic>
      <p:sp>
        <p:nvSpPr>
          <p:cNvPr id="6" name="TextBox 5"/>
          <p:cNvSpPr txBox="1"/>
          <p:nvPr/>
        </p:nvSpPr>
        <p:spPr>
          <a:xfrm>
            <a:off x="428596" y="4071942"/>
            <a:ext cx="2857520" cy="1200329"/>
          </a:xfrm>
          <a:prstGeom prst="rect">
            <a:avLst/>
          </a:prstGeom>
          <a:noFill/>
        </p:spPr>
        <p:txBody>
          <a:bodyPr wrap="square" rtlCol="0">
            <a:spAutoFit/>
          </a:bodyPr>
          <a:lstStyle/>
          <a:p>
            <a:r>
              <a:rPr lang="en-GB" dirty="0" smtClean="0">
                <a:solidFill>
                  <a:srgbClr val="FF0000"/>
                </a:solidFill>
              </a:rPr>
              <a:t>Subsequent narration </a:t>
            </a:r>
            <a:r>
              <a:rPr lang="en-GB" dirty="0" smtClean="0"/>
              <a:t>– the narrator tells us what has happened in the past</a:t>
            </a:r>
          </a:p>
          <a:p>
            <a:endParaRPr lang="en-US" dirty="0"/>
          </a:p>
        </p:txBody>
      </p:sp>
      <p:sp>
        <p:nvSpPr>
          <p:cNvPr id="7" name="TextBox 6"/>
          <p:cNvSpPr txBox="1"/>
          <p:nvPr/>
        </p:nvSpPr>
        <p:spPr>
          <a:xfrm>
            <a:off x="5929322" y="4071942"/>
            <a:ext cx="1857388" cy="1754326"/>
          </a:xfrm>
          <a:prstGeom prst="rect">
            <a:avLst/>
          </a:prstGeom>
          <a:noFill/>
        </p:spPr>
        <p:txBody>
          <a:bodyPr wrap="square" rtlCol="0">
            <a:spAutoFit/>
          </a:bodyPr>
          <a:lstStyle/>
          <a:p>
            <a:r>
              <a:rPr lang="en-GB" dirty="0" smtClean="0">
                <a:solidFill>
                  <a:srgbClr val="FF0000"/>
                </a:solidFill>
              </a:rPr>
              <a:t>Prior narration </a:t>
            </a:r>
            <a:r>
              <a:rPr lang="en-GB" dirty="0" smtClean="0"/>
              <a:t>– the narrator prophesises or relates what will happen</a:t>
            </a:r>
          </a:p>
          <a:p>
            <a:endParaRPr lang="en-US" dirty="0"/>
          </a:p>
        </p:txBody>
      </p:sp>
      <p:sp>
        <p:nvSpPr>
          <p:cNvPr id="8" name="TextBox 7"/>
          <p:cNvSpPr txBox="1"/>
          <p:nvPr/>
        </p:nvSpPr>
        <p:spPr>
          <a:xfrm>
            <a:off x="3500430" y="3929066"/>
            <a:ext cx="1643074" cy="1754326"/>
          </a:xfrm>
          <a:prstGeom prst="rect">
            <a:avLst/>
          </a:prstGeom>
          <a:noFill/>
        </p:spPr>
        <p:txBody>
          <a:bodyPr wrap="square" rtlCol="0">
            <a:spAutoFit/>
          </a:bodyPr>
          <a:lstStyle/>
          <a:p>
            <a:r>
              <a:rPr lang="en-GB" dirty="0" smtClean="0">
                <a:solidFill>
                  <a:srgbClr val="FF0000"/>
                </a:solidFill>
              </a:rPr>
              <a:t>Simultaneous narration </a:t>
            </a:r>
            <a:r>
              <a:rPr lang="en-GB" dirty="0" smtClean="0"/>
              <a:t>– the narrator tells the story as it happens</a:t>
            </a:r>
          </a:p>
          <a:p>
            <a:endParaRPr lang="en-US" dirty="0"/>
          </a:p>
        </p:txBody>
      </p:sp>
      <p:cxnSp>
        <p:nvCxnSpPr>
          <p:cNvPr id="10" name="Straight Arrow Connector 9"/>
          <p:cNvCxnSpPr/>
          <p:nvPr/>
        </p:nvCxnSpPr>
        <p:spPr>
          <a:xfrm rot="10800000">
            <a:off x="1071538" y="4000504"/>
            <a:ext cx="192882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715008" y="4000504"/>
            <a:ext cx="221457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flipH="1" flipV="1">
            <a:off x="4251323" y="3963991"/>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785918" y="5500702"/>
            <a:ext cx="5072098" cy="1200329"/>
          </a:xfrm>
          <a:prstGeom prst="rect">
            <a:avLst/>
          </a:prstGeom>
          <a:noFill/>
        </p:spPr>
        <p:txBody>
          <a:bodyPr wrap="square" rtlCol="0">
            <a:spAutoFit/>
          </a:bodyPr>
          <a:lstStyle/>
          <a:p>
            <a:r>
              <a:rPr lang="en-GB" dirty="0" smtClean="0">
                <a:solidFill>
                  <a:srgbClr val="FF0000"/>
                </a:solidFill>
              </a:rPr>
              <a:t>Interpolated narration </a:t>
            </a:r>
            <a:r>
              <a:rPr lang="en-GB" dirty="0" smtClean="0"/>
              <a:t>– the narrator tells us what has happened in the past, and also tells us the story as it happens.</a:t>
            </a:r>
            <a:endParaRPr lang="en-US" dirty="0" smtClean="0"/>
          </a:p>
          <a:p>
            <a:endParaRPr lang="en-US" dirty="0"/>
          </a:p>
        </p:txBody>
      </p:sp>
      <p:cxnSp>
        <p:nvCxnSpPr>
          <p:cNvPr id="19" name="Straight Arrow Connector 18"/>
          <p:cNvCxnSpPr/>
          <p:nvPr/>
        </p:nvCxnSpPr>
        <p:spPr>
          <a:xfrm rot="10800000">
            <a:off x="2000232" y="5429264"/>
            <a:ext cx="164307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flipH="1" flipV="1">
            <a:off x="4072728" y="542847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AND ORDER</a:t>
            </a: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smtClean="0">
                <a:solidFill>
                  <a:srgbClr val="FF0000"/>
                </a:solidFill>
              </a:rPr>
              <a:t>Subsequent narration </a:t>
            </a:r>
            <a:r>
              <a:rPr lang="en-GB" dirty="0" smtClean="0"/>
              <a:t>– the narrator tells us what has happened in the past</a:t>
            </a:r>
          </a:p>
          <a:p>
            <a:endParaRPr lang="en-GB" dirty="0" smtClean="0"/>
          </a:p>
          <a:p>
            <a:r>
              <a:rPr lang="en-GB" dirty="0" smtClean="0">
                <a:solidFill>
                  <a:srgbClr val="FF0000"/>
                </a:solidFill>
              </a:rPr>
              <a:t>Prior narration </a:t>
            </a:r>
            <a:r>
              <a:rPr lang="en-GB" dirty="0" smtClean="0"/>
              <a:t>– the narrator prophesises or relates what will happen</a:t>
            </a:r>
          </a:p>
          <a:p>
            <a:endParaRPr lang="en-GB" dirty="0" smtClean="0"/>
          </a:p>
          <a:p>
            <a:r>
              <a:rPr lang="en-GB" dirty="0" smtClean="0">
                <a:solidFill>
                  <a:srgbClr val="FF0000"/>
                </a:solidFill>
              </a:rPr>
              <a:t>Simultaneous narration </a:t>
            </a:r>
            <a:r>
              <a:rPr lang="en-GB" dirty="0" smtClean="0"/>
              <a:t>– the narrator tells the story as it happens</a:t>
            </a:r>
          </a:p>
          <a:p>
            <a:endParaRPr lang="en-GB" dirty="0" smtClean="0"/>
          </a:p>
          <a:p>
            <a:r>
              <a:rPr lang="en-GB" dirty="0" smtClean="0">
                <a:solidFill>
                  <a:srgbClr val="FF0000"/>
                </a:solidFill>
              </a:rPr>
              <a:t>Interpolated narration </a:t>
            </a:r>
            <a:r>
              <a:rPr lang="en-GB" dirty="0" smtClean="0"/>
              <a:t>– the narrator tells us what has happened in the past, and also tells us the story as it happens.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a:t>
            </a:r>
            <a:endParaRPr lang="en-US" dirty="0"/>
          </a:p>
        </p:txBody>
      </p:sp>
      <p:sp>
        <p:nvSpPr>
          <p:cNvPr id="3" name="Content Placeholder 2"/>
          <p:cNvSpPr>
            <a:spLocks noGrp="1"/>
          </p:cNvSpPr>
          <p:nvPr>
            <p:ph sz="quarter" idx="1"/>
          </p:nvPr>
        </p:nvSpPr>
        <p:spPr/>
        <p:txBody>
          <a:bodyPr>
            <a:normAutofit fontScale="62500" lnSpcReduction="20000"/>
          </a:bodyPr>
          <a:lstStyle/>
          <a:p>
            <a:r>
              <a:rPr lang="en-GB" dirty="0" smtClean="0"/>
              <a:t>“Mother died today.  Or maybe yesterday, I don’t know.  I had a telegram from the home:  “Mother past away.  Funeral tomorrow.  Yours sincerely.”  That doesn’t mean anything.  It may have been yesterday.”  (Albert Camus, </a:t>
            </a:r>
            <a:r>
              <a:rPr lang="en-GB" i="1" dirty="0" err="1" smtClean="0"/>
              <a:t>L’Etranger</a:t>
            </a:r>
            <a:r>
              <a:rPr lang="en-GB" i="1" dirty="0" smtClean="0"/>
              <a:t>, </a:t>
            </a:r>
            <a:r>
              <a:rPr lang="en-GB" dirty="0" smtClean="0"/>
              <a:t>Penguin:  Reading, 1942)</a:t>
            </a:r>
          </a:p>
          <a:p>
            <a:r>
              <a:rPr lang="en-GB" dirty="0" smtClean="0"/>
              <a:t>“Fog everywhere.  Fog up the river, where it flows among green aits and meadows; fog down the river, where it rolls defiled among the tiers of shipping, and the waterside pollutions of a great (and dirty city).”  (Charles Dickens, </a:t>
            </a:r>
            <a:r>
              <a:rPr lang="en-GB" i="1" dirty="0" smtClean="0"/>
              <a:t>Bleak House</a:t>
            </a:r>
            <a:r>
              <a:rPr lang="en-GB" dirty="0" smtClean="0"/>
              <a:t>, Penguin:  Middlesex, 1853 [this edition 1971])</a:t>
            </a:r>
          </a:p>
          <a:p>
            <a:r>
              <a:rPr lang="en-GB" dirty="0" smtClean="0"/>
              <a:t>“Besides, I’m not going to tell you my whole </a:t>
            </a:r>
            <a:r>
              <a:rPr lang="en-GB" dirty="0" err="1" smtClean="0"/>
              <a:t>goddam</a:t>
            </a:r>
            <a:r>
              <a:rPr lang="en-GB" dirty="0" smtClean="0"/>
              <a:t> autobiography or anything.  I’ll just tell you about this madman stuff that happened to me around last Christmas before I got pretty run down and had to come out here and take it easy.  I mean that’s all I told D.B. about, and he’s my </a:t>
            </a:r>
            <a:r>
              <a:rPr lang="en-GB" i="1" dirty="0" smtClean="0"/>
              <a:t>brother</a:t>
            </a:r>
            <a:r>
              <a:rPr lang="en-GB" dirty="0" smtClean="0"/>
              <a:t> and all.  He’s in Hollywood.  That isn’t too far from this crumby place, and he comes over and visits me practically every weekend.  He’s going to drive me home when I go home next month maybe.”  (J D Salinger, </a:t>
            </a:r>
            <a:r>
              <a:rPr lang="en-GB" i="1" dirty="0" smtClean="0"/>
              <a:t>The Catcher in The Rye, </a:t>
            </a:r>
            <a:r>
              <a:rPr lang="en-GB" dirty="0" smtClean="0"/>
              <a:t>Penguin:  London, 1951)</a:t>
            </a:r>
          </a:p>
          <a:p>
            <a:r>
              <a:rPr lang="en-GB" dirty="0" smtClean="0"/>
              <a:t>“Six North Africans were playing </a:t>
            </a:r>
            <a:r>
              <a:rPr lang="en-GB" dirty="0" err="1" smtClean="0"/>
              <a:t>boule</a:t>
            </a:r>
            <a:r>
              <a:rPr lang="en-GB" dirty="0" smtClean="0"/>
              <a:t> beneath Flaubert’s statue.  Clean cracks sound over the grumble of jammed traffic.  With a final, ironic caress from the fingertips, a brown hand dispatched a silver globe.  It landed, hopped heavily, and curved in a slow scatter of hard dust.”  (Julian Barnes, </a:t>
            </a:r>
            <a:r>
              <a:rPr lang="en-GB" i="1" dirty="0" smtClean="0"/>
              <a:t>Flaubert’s Parrot</a:t>
            </a:r>
            <a:r>
              <a:rPr lang="en-GB" dirty="0" smtClean="0"/>
              <a:t>, Picador:  London, 1985)</a:t>
            </a:r>
          </a:p>
          <a:p>
            <a:endParaRPr lang="en-GB" dirty="0" smtClean="0"/>
          </a:p>
          <a:p>
            <a:endParaRPr lang="en-GB"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TIME AND ORDER:   </a:t>
            </a:r>
            <a:r>
              <a:rPr lang="en-GB" dirty="0" err="1" smtClean="0"/>
              <a:t>analepsis</a:t>
            </a:r>
            <a:r>
              <a:rPr lang="en-GB" dirty="0" smtClean="0"/>
              <a:t> and prolepsis</a:t>
            </a:r>
            <a:endParaRPr lang="en-US" dirty="0"/>
          </a:p>
        </p:txBody>
      </p:sp>
      <p:sp>
        <p:nvSpPr>
          <p:cNvPr id="3" name="Content Placeholder 2"/>
          <p:cNvSpPr>
            <a:spLocks noGrp="1"/>
          </p:cNvSpPr>
          <p:nvPr>
            <p:ph sz="quarter" idx="1"/>
          </p:nvPr>
        </p:nvSpPr>
        <p:spPr/>
        <p:txBody>
          <a:bodyPr/>
          <a:lstStyle/>
          <a:p>
            <a:pPr>
              <a:buNone/>
            </a:pPr>
            <a:r>
              <a:rPr lang="en-GB" dirty="0" err="1" smtClean="0">
                <a:solidFill>
                  <a:srgbClr val="FF0000"/>
                </a:solidFill>
              </a:rPr>
              <a:t>analepsis</a:t>
            </a:r>
            <a:endParaRPr lang="en-GB" dirty="0" smtClean="0">
              <a:solidFill>
                <a:srgbClr val="FF0000"/>
              </a:solidFill>
            </a:endParaRPr>
          </a:p>
          <a:p>
            <a:r>
              <a:rPr lang="en-GB" dirty="0" smtClean="0"/>
              <a:t>the narrator recounts after the event something that took place before the story began</a:t>
            </a:r>
          </a:p>
          <a:p>
            <a:endParaRPr lang="en-GB" dirty="0" smtClean="0"/>
          </a:p>
          <a:p>
            <a:pPr>
              <a:buNone/>
            </a:pPr>
            <a:r>
              <a:rPr lang="en-GB" dirty="0" smtClean="0">
                <a:solidFill>
                  <a:srgbClr val="FF0000"/>
                </a:solidFill>
              </a:rPr>
              <a:t>prolepsis </a:t>
            </a:r>
          </a:p>
          <a:p>
            <a:r>
              <a:rPr lang="en-GB" dirty="0" smtClean="0"/>
              <a:t>the narrator anticipates events that will or may happen after the main story has finished.</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a:t>
            </a:r>
            <a:endParaRPr lang="en-US" dirty="0"/>
          </a:p>
        </p:txBody>
      </p:sp>
      <p:sp>
        <p:nvSpPr>
          <p:cNvPr id="3" name="Content Placeholder 2"/>
          <p:cNvSpPr>
            <a:spLocks noGrp="1"/>
          </p:cNvSpPr>
          <p:nvPr>
            <p:ph sz="quarter" idx="1"/>
          </p:nvPr>
        </p:nvSpPr>
        <p:spPr/>
        <p:txBody>
          <a:bodyPr/>
          <a:lstStyle/>
          <a:p>
            <a:r>
              <a:rPr lang="en-GB" dirty="0" smtClean="0">
                <a:solidFill>
                  <a:schemeClr val="accent1">
                    <a:lumMod val="50000"/>
                  </a:schemeClr>
                </a:solidFill>
              </a:rPr>
              <a:t>The past (Liberal Humanists) </a:t>
            </a:r>
            <a:r>
              <a:rPr lang="en-GB" dirty="0" smtClean="0"/>
              <a:t>= thinking about a work as being unique and bound to the author</a:t>
            </a:r>
          </a:p>
          <a:p>
            <a:endParaRPr lang="en-GB" dirty="0" smtClean="0"/>
          </a:p>
          <a:p>
            <a:endParaRPr lang="en-GB" dirty="0" smtClean="0"/>
          </a:p>
          <a:p>
            <a:pPr>
              <a:buNone/>
            </a:pPr>
            <a:r>
              <a:rPr lang="en-GB" dirty="0" smtClean="0"/>
              <a:t> </a:t>
            </a:r>
          </a:p>
          <a:p>
            <a:r>
              <a:rPr lang="en-GB" dirty="0" smtClean="0">
                <a:solidFill>
                  <a:schemeClr val="accent1">
                    <a:lumMod val="50000"/>
                  </a:schemeClr>
                </a:solidFill>
              </a:rPr>
              <a:t>The present (</a:t>
            </a:r>
            <a:r>
              <a:rPr lang="en-GB" dirty="0" err="1" smtClean="0">
                <a:solidFill>
                  <a:schemeClr val="accent1">
                    <a:lumMod val="50000"/>
                  </a:schemeClr>
                </a:solidFill>
              </a:rPr>
              <a:t>Structuralists</a:t>
            </a:r>
            <a:r>
              <a:rPr lang="en-GB" dirty="0" smtClean="0">
                <a:solidFill>
                  <a:schemeClr val="accent1">
                    <a:lumMod val="50000"/>
                  </a:schemeClr>
                </a:solidFill>
              </a:rPr>
              <a:t>/Post-</a:t>
            </a:r>
            <a:r>
              <a:rPr lang="en-GB" dirty="0" err="1" smtClean="0">
                <a:solidFill>
                  <a:schemeClr val="accent1">
                    <a:lumMod val="50000"/>
                  </a:schemeClr>
                </a:solidFill>
              </a:rPr>
              <a:t>Structuralists</a:t>
            </a:r>
            <a:r>
              <a:rPr lang="en-GB" dirty="0" smtClean="0">
                <a:solidFill>
                  <a:schemeClr val="accent1">
                    <a:lumMod val="50000"/>
                  </a:schemeClr>
                </a:solidFill>
              </a:rPr>
              <a:t>) </a:t>
            </a:r>
            <a:r>
              <a:rPr lang="en-GB" dirty="0" smtClean="0"/>
              <a:t>= thinking about a work as a series of patterns </a:t>
            </a:r>
            <a:endParaRPr lang="en-US" dirty="0"/>
          </a:p>
        </p:txBody>
      </p:sp>
      <p:pic>
        <p:nvPicPr>
          <p:cNvPr id="2051" name="Picture 3" descr="C:\Documents and Settings\David Kinder\Local Settings\Temporary Internet Files\Content.IE5\QJUTXORT\MC900286314[1].wmf"/>
          <p:cNvPicPr>
            <a:picLocks noChangeAspect="1" noChangeArrowheads="1"/>
          </p:cNvPicPr>
          <p:nvPr/>
        </p:nvPicPr>
        <p:blipFill>
          <a:blip r:embed="rId3"/>
          <a:srcRect/>
          <a:stretch>
            <a:fillRect/>
          </a:stretch>
        </p:blipFill>
        <p:spPr bwMode="auto">
          <a:xfrm>
            <a:off x="4786314" y="2571744"/>
            <a:ext cx="1285884" cy="1311019"/>
          </a:xfrm>
          <a:prstGeom prst="rect">
            <a:avLst/>
          </a:prstGeom>
          <a:noFill/>
        </p:spPr>
      </p:pic>
      <p:pic>
        <p:nvPicPr>
          <p:cNvPr id="2052" name="Picture 4" descr="C:\Documents and Settings\David Kinder\Local Settings\Temporary Internet Files\Content.IE5\0B3KJWWU\MP900442207[1].jpg"/>
          <p:cNvPicPr>
            <a:picLocks noChangeAspect="1" noChangeArrowheads="1"/>
          </p:cNvPicPr>
          <p:nvPr/>
        </p:nvPicPr>
        <p:blipFill>
          <a:blip r:embed="rId4" cstate="print"/>
          <a:srcRect/>
          <a:stretch>
            <a:fillRect/>
          </a:stretch>
        </p:blipFill>
        <p:spPr bwMode="auto">
          <a:xfrm>
            <a:off x="4857752" y="4929198"/>
            <a:ext cx="1893075" cy="12620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words … what’s the difference?</a:t>
            </a:r>
            <a:endParaRPr lang="en-US" dirty="0"/>
          </a:p>
        </p:txBody>
      </p:sp>
      <p:sp>
        <p:nvSpPr>
          <p:cNvPr id="3" name="Content Placeholder 2"/>
          <p:cNvSpPr>
            <a:spLocks noGrp="1"/>
          </p:cNvSpPr>
          <p:nvPr>
            <p:ph sz="quarter" idx="1"/>
          </p:nvPr>
        </p:nvSpPr>
        <p:spPr/>
        <p:txBody>
          <a:bodyPr/>
          <a:lstStyle/>
          <a:p>
            <a:pPr>
              <a:buNone/>
            </a:pPr>
            <a:r>
              <a:rPr lang="en-GB" dirty="0" smtClean="0"/>
              <a:t> </a:t>
            </a:r>
          </a:p>
          <a:p>
            <a:r>
              <a:rPr lang="en-GB" dirty="0" smtClean="0"/>
              <a:t>The story</a:t>
            </a:r>
          </a:p>
          <a:p>
            <a:endParaRPr lang="en-GB" dirty="0" smtClean="0"/>
          </a:p>
          <a:p>
            <a:endParaRPr lang="en-GB" dirty="0" smtClean="0"/>
          </a:p>
          <a:p>
            <a:r>
              <a:rPr lang="en-GB" dirty="0" smtClean="0"/>
              <a:t>The plot</a:t>
            </a:r>
          </a:p>
          <a:p>
            <a:endParaRPr lang="en-GB" dirty="0" smtClean="0"/>
          </a:p>
          <a:p>
            <a:endParaRPr lang="en-GB" dirty="0" smtClean="0"/>
          </a:p>
          <a:p>
            <a:r>
              <a:rPr lang="en-GB" dirty="0" smtClean="0"/>
              <a:t>The narrative</a:t>
            </a:r>
            <a:endParaRPr lang="en-US" dirty="0"/>
          </a:p>
        </p:txBody>
      </p:sp>
      <p:pic>
        <p:nvPicPr>
          <p:cNvPr id="3074" name="Picture 2" descr="C:\Documents and Settings\David Kinder\Local Settings\Temporary Internet Files\Content.IE5\0VUAJ354\MP900427668[1].jpg"/>
          <p:cNvPicPr>
            <a:picLocks noChangeAspect="1" noChangeArrowheads="1"/>
          </p:cNvPicPr>
          <p:nvPr/>
        </p:nvPicPr>
        <p:blipFill>
          <a:blip r:embed="rId3" cstate="print"/>
          <a:srcRect/>
          <a:stretch>
            <a:fillRect/>
          </a:stretch>
        </p:blipFill>
        <p:spPr bwMode="auto">
          <a:xfrm>
            <a:off x="4714876" y="4857760"/>
            <a:ext cx="1500198" cy="999742"/>
          </a:xfrm>
          <a:prstGeom prst="rect">
            <a:avLst/>
          </a:prstGeom>
          <a:noFill/>
        </p:spPr>
      </p:pic>
      <p:pic>
        <p:nvPicPr>
          <p:cNvPr id="3075" name="Picture 3" descr="C:\Documents and Settings\David Kinder\Local Settings\Temporary Internet Files\Content.IE5\QJUTXORT\MC900382574[1].jpg"/>
          <p:cNvPicPr>
            <a:picLocks noChangeAspect="1" noChangeArrowheads="1"/>
          </p:cNvPicPr>
          <p:nvPr/>
        </p:nvPicPr>
        <p:blipFill>
          <a:blip r:embed="rId4" cstate="print"/>
          <a:srcRect/>
          <a:stretch>
            <a:fillRect/>
          </a:stretch>
        </p:blipFill>
        <p:spPr bwMode="auto">
          <a:xfrm>
            <a:off x="4786314" y="1500174"/>
            <a:ext cx="1285884" cy="1285884"/>
          </a:xfrm>
          <a:prstGeom prst="rect">
            <a:avLst/>
          </a:prstGeom>
          <a:noFill/>
        </p:spPr>
      </p:pic>
      <p:pic>
        <p:nvPicPr>
          <p:cNvPr id="3076" name="Picture 4" descr="C:\Documents and Settings\David Kinder\Local Settings\Temporary Internet Files\Content.IE5\0B3KJWWU\MP900448290[1].jpg"/>
          <p:cNvPicPr>
            <a:picLocks noChangeAspect="1" noChangeArrowheads="1"/>
          </p:cNvPicPr>
          <p:nvPr/>
        </p:nvPicPr>
        <p:blipFill>
          <a:blip r:embed="rId5" cstate="print"/>
          <a:srcRect/>
          <a:stretch>
            <a:fillRect/>
          </a:stretch>
        </p:blipFill>
        <p:spPr bwMode="auto">
          <a:xfrm>
            <a:off x="4929190" y="3071810"/>
            <a:ext cx="921954" cy="138701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Narratology</a:t>
            </a:r>
            <a:r>
              <a:rPr lang="en-GB" dirty="0" smtClean="0"/>
              <a:t>:  what is it, then?</a:t>
            </a:r>
            <a:endParaRPr lang="en-US" dirty="0"/>
          </a:p>
        </p:txBody>
      </p:sp>
      <p:sp>
        <p:nvSpPr>
          <p:cNvPr id="3" name="Content Placeholder 2"/>
          <p:cNvSpPr>
            <a:spLocks noGrp="1"/>
          </p:cNvSpPr>
          <p:nvPr>
            <p:ph sz="quarter" idx="1"/>
          </p:nvPr>
        </p:nvSpPr>
        <p:spPr/>
        <p:txBody>
          <a:bodyPr>
            <a:normAutofit fontScale="92500"/>
          </a:bodyPr>
          <a:lstStyle/>
          <a:p>
            <a:r>
              <a:rPr lang="en-GB" dirty="0" smtClean="0"/>
              <a:t>It is the study of the function and structure of narrative.  </a:t>
            </a:r>
          </a:p>
          <a:p>
            <a:endParaRPr lang="en-GB" dirty="0" smtClean="0"/>
          </a:p>
          <a:p>
            <a:r>
              <a:rPr lang="en-GB" dirty="0" smtClean="0"/>
              <a:t>It examines the form taken by the text.  </a:t>
            </a:r>
          </a:p>
          <a:p>
            <a:endParaRPr lang="en-GB" dirty="0" smtClean="0"/>
          </a:p>
          <a:p>
            <a:r>
              <a:rPr lang="en-GB" dirty="0" smtClean="0"/>
              <a:t>It focuses on the positions of the narrators, and how their positions affects our understanding of what they tell us.</a:t>
            </a:r>
          </a:p>
          <a:p>
            <a:endParaRPr lang="en-GB" dirty="0" smtClean="0"/>
          </a:p>
          <a:p>
            <a:r>
              <a:rPr lang="en-GB" dirty="0" smtClean="0"/>
              <a:t>It classifies the conventions, and the patterns of words and themes in a text.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not “what”.</a:t>
            </a:r>
            <a:endParaRPr lang="en-US" dirty="0"/>
          </a:p>
        </p:txBody>
      </p:sp>
      <p:sp>
        <p:nvSpPr>
          <p:cNvPr id="3" name="Content Placeholder 2"/>
          <p:cNvSpPr>
            <a:spLocks noGrp="1"/>
          </p:cNvSpPr>
          <p:nvPr>
            <p:ph sz="quarter" idx="1"/>
          </p:nvPr>
        </p:nvSpPr>
        <p:spPr/>
        <p:txBody>
          <a:bodyPr/>
          <a:lstStyle/>
          <a:p>
            <a:pPr>
              <a:buNone/>
            </a:pPr>
            <a:r>
              <a:rPr lang="en-GB" dirty="0" smtClean="0"/>
              <a:t>The essence is that … </a:t>
            </a:r>
          </a:p>
          <a:p>
            <a:pPr>
              <a:buNone/>
            </a:pPr>
            <a:r>
              <a:rPr lang="en-GB" dirty="0" smtClean="0"/>
              <a:t> </a:t>
            </a:r>
          </a:p>
          <a:p>
            <a:r>
              <a:rPr lang="en-GB" dirty="0" smtClean="0"/>
              <a:t>you no longer look at </a:t>
            </a:r>
            <a:r>
              <a:rPr lang="en-GB" dirty="0" smtClean="0">
                <a:solidFill>
                  <a:srgbClr val="FF0000"/>
                </a:solidFill>
              </a:rPr>
              <a:t>WHAT</a:t>
            </a:r>
            <a:r>
              <a:rPr lang="en-GB" dirty="0" smtClean="0"/>
              <a:t> is being narrated.</a:t>
            </a:r>
            <a:endParaRPr lang="en-US" dirty="0" smtClean="0"/>
          </a:p>
          <a:p>
            <a:endParaRPr lang="en-GB" dirty="0" smtClean="0"/>
          </a:p>
          <a:p>
            <a:endParaRPr lang="en-GB" dirty="0" smtClean="0"/>
          </a:p>
          <a:p>
            <a:r>
              <a:rPr lang="en-GB" dirty="0" smtClean="0"/>
              <a:t>you look at </a:t>
            </a:r>
            <a:r>
              <a:rPr lang="en-GB" dirty="0" smtClean="0">
                <a:solidFill>
                  <a:srgbClr val="FF0000"/>
                </a:solidFill>
              </a:rPr>
              <a:t>HOW </a:t>
            </a:r>
            <a:r>
              <a:rPr lang="en-GB" dirty="0" smtClean="0"/>
              <a:t> something is being narrated.</a:t>
            </a:r>
          </a:p>
          <a:p>
            <a:endParaRPr lang="en-GB" dirty="0" smtClean="0"/>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LEVEL of narration</a:t>
            </a:r>
            <a:endParaRPr lang="en-US" dirty="0"/>
          </a:p>
        </p:txBody>
      </p:sp>
      <p:sp>
        <p:nvSpPr>
          <p:cNvPr id="3" name="Content Placeholder 2"/>
          <p:cNvSpPr>
            <a:spLocks noGrp="1"/>
          </p:cNvSpPr>
          <p:nvPr>
            <p:ph sz="quarter" idx="1"/>
          </p:nvPr>
        </p:nvSpPr>
        <p:spPr/>
        <p:txBody>
          <a:bodyPr/>
          <a:lstStyle/>
          <a:p>
            <a:r>
              <a:rPr lang="en-GB" dirty="0" smtClean="0">
                <a:solidFill>
                  <a:srgbClr val="FF0000"/>
                </a:solidFill>
              </a:rPr>
              <a:t>Main plot </a:t>
            </a:r>
            <a:r>
              <a:rPr lang="en-GB" dirty="0" smtClean="0"/>
              <a:t>– also called </a:t>
            </a:r>
            <a:r>
              <a:rPr lang="en-GB" i="1" dirty="0" err="1" smtClean="0"/>
              <a:t>extradiagetic</a:t>
            </a:r>
            <a:endParaRPr lang="en-GB" i="1" dirty="0" smtClean="0"/>
          </a:p>
          <a:p>
            <a:endParaRPr lang="en-GB" dirty="0" smtClean="0"/>
          </a:p>
          <a:p>
            <a:r>
              <a:rPr lang="en-GB" dirty="0" smtClean="0">
                <a:solidFill>
                  <a:srgbClr val="FF0000"/>
                </a:solidFill>
              </a:rPr>
              <a:t>Event story </a:t>
            </a:r>
            <a:r>
              <a:rPr lang="en-GB" dirty="0" smtClean="0"/>
              <a:t>– also called </a:t>
            </a:r>
            <a:r>
              <a:rPr lang="en-GB" i="1" dirty="0" err="1" smtClean="0"/>
              <a:t>intradiagetic</a:t>
            </a:r>
            <a:endParaRPr lang="en-GB" i="1" dirty="0" smtClean="0"/>
          </a:p>
          <a:p>
            <a:endParaRPr lang="en-GB" dirty="0" smtClean="0"/>
          </a:p>
          <a:p>
            <a:r>
              <a:rPr lang="en-GB" dirty="0" smtClean="0">
                <a:solidFill>
                  <a:srgbClr val="FF0000"/>
                </a:solidFill>
              </a:rPr>
              <a:t>Second level narrative act </a:t>
            </a:r>
            <a:r>
              <a:rPr lang="en-GB" dirty="0" smtClean="0"/>
              <a:t>– also called </a:t>
            </a:r>
            <a:r>
              <a:rPr lang="en-GB" i="1" dirty="0" err="1" smtClean="0"/>
              <a:t>intradiagetic</a:t>
            </a:r>
            <a:endParaRPr lang="en-GB" i="1" dirty="0" smtClean="0"/>
          </a:p>
          <a:p>
            <a:endParaRPr lang="en-GB" dirty="0" smtClean="0"/>
          </a:p>
          <a:p>
            <a:r>
              <a:rPr lang="en-GB" dirty="0" smtClean="0">
                <a:solidFill>
                  <a:srgbClr val="FF0000"/>
                </a:solidFill>
              </a:rPr>
              <a:t>Embedded narrative </a:t>
            </a:r>
            <a:r>
              <a:rPr lang="en-GB" dirty="0" smtClean="0"/>
              <a:t>– also called </a:t>
            </a:r>
            <a:r>
              <a:rPr lang="en-GB" i="1" dirty="0" err="1" smtClean="0"/>
              <a:t>metadiagetic</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into Practice</a:t>
            </a:r>
            <a:endParaRPr lang="en-US" dirty="0"/>
          </a:p>
        </p:txBody>
      </p:sp>
      <p:sp>
        <p:nvSpPr>
          <p:cNvPr id="3" name="Content Placeholder 2"/>
          <p:cNvSpPr>
            <a:spLocks noGrp="1"/>
          </p:cNvSpPr>
          <p:nvPr>
            <p:ph sz="quarter" idx="1"/>
          </p:nvPr>
        </p:nvSpPr>
        <p:spPr/>
        <p:txBody>
          <a:bodyPr>
            <a:normAutofit lnSpcReduction="10000"/>
          </a:bodyPr>
          <a:lstStyle/>
          <a:p>
            <a:r>
              <a:rPr lang="en-GB" dirty="0" smtClean="0">
                <a:solidFill>
                  <a:srgbClr val="FF0000"/>
                </a:solidFill>
              </a:rPr>
              <a:t>Main plot </a:t>
            </a:r>
            <a:r>
              <a:rPr lang="en-GB" dirty="0" smtClean="0"/>
              <a:t>(narration of story):  </a:t>
            </a:r>
            <a:r>
              <a:rPr lang="en-GB" i="1" dirty="0" smtClean="0"/>
              <a:t>“’</a:t>
            </a:r>
            <a:r>
              <a:rPr lang="en-GB" i="1" dirty="0" err="1" smtClean="0"/>
              <a:t>T’was</a:t>
            </a:r>
            <a:r>
              <a:rPr lang="en-GB" i="1" dirty="0" smtClean="0"/>
              <a:t>…” </a:t>
            </a:r>
          </a:p>
          <a:p>
            <a:endParaRPr lang="en-GB" dirty="0" smtClean="0"/>
          </a:p>
          <a:p>
            <a:r>
              <a:rPr lang="en-GB" dirty="0" smtClean="0">
                <a:solidFill>
                  <a:srgbClr val="FF0000"/>
                </a:solidFill>
              </a:rPr>
              <a:t>Event story </a:t>
            </a:r>
            <a:r>
              <a:rPr lang="en-GB" i="1" dirty="0" smtClean="0"/>
              <a:t>“a dark and stormy night and three men sat in a cave and one of them said…”</a:t>
            </a:r>
          </a:p>
          <a:p>
            <a:endParaRPr lang="en-GB" dirty="0" smtClean="0"/>
          </a:p>
          <a:p>
            <a:r>
              <a:rPr lang="en-GB" dirty="0" smtClean="0">
                <a:solidFill>
                  <a:srgbClr val="FF0000"/>
                </a:solidFill>
              </a:rPr>
              <a:t>Second level narrative act </a:t>
            </a:r>
            <a:r>
              <a:rPr lang="en-GB" i="1" dirty="0" smtClean="0"/>
              <a:t>“Listen, I am going to tell you a story….</a:t>
            </a:r>
          </a:p>
          <a:p>
            <a:endParaRPr lang="en-GB" dirty="0" smtClean="0"/>
          </a:p>
          <a:p>
            <a:r>
              <a:rPr lang="en-GB" dirty="0" smtClean="0">
                <a:solidFill>
                  <a:srgbClr val="FF0000"/>
                </a:solidFill>
              </a:rPr>
              <a:t>Embedded narrative </a:t>
            </a:r>
            <a:r>
              <a:rPr lang="en-GB" i="1" dirty="0" smtClean="0"/>
              <a:t>“’</a:t>
            </a:r>
            <a:r>
              <a:rPr lang="en-GB" i="1" dirty="0" err="1" smtClean="0"/>
              <a:t>T’was</a:t>
            </a:r>
            <a:r>
              <a:rPr lang="en-GB" i="1" dirty="0" smtClean="0"/>
              <a:t> a dark and stormy night and three men sat in a cave…”</a:t>
            </a:r>
            <a:endParaRPr lang="en-US"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Eg</a:t>
            </a:r>
            <a:r>
              <a:rPr lang="en-GB" dirty="0" smtClean="0"/>
              <a:t> Applied to </a:t>
            </a:r>
            <a:r>
              <a:rPr lang="en-GB" i="1" dirty="0" smtClean="0"/>
              <a:t>The Great Gatsby</a:t>
            </a:r>
            <a:endParaRPr lang="en-GB" dirty="0"/>
          </a:p>
        </p:txBody>
      </p:sp>
      <p:sp>
        <p:nvSpPr>
          <p:cNvPr id="3" name="Content Placeholder 2"/>
          <p:cNvSpPr>
            <a:spLocks noGrp="1"/>
          </p:cNvSpPr>
          <p:nvPr>
            <p:ph sz="quarter" idx="1"/>
          </p:nvPr>
        </p:nvSpPr>
        <p:spPr/>
        <p:txBody>
          <a:bodyPr/>
          <a:lstStyle/>
          <a:p>
            <a:pPr marL="0" indent="0">
              <a:buNone/>
            </a:pPr>
            <a:r>
              <a:rPr lang="en-GB" dirty="0" smtClean="0"/>
              <a:t>These are in not in order. Order and classify according to Main plot (narration), Event Story, Second Level Narrative Act, Embedded Narration.</a:t>
            </a:r>
          </a:p>
          <a:p>
            <a:pPr>
              <a:buFontTx/>
              <a:buChar char="-"/>
            </a:pPr>
            <a:r>
              <a:rPr lang="en-GB" dirty="0"/>
              <a:t>Gatsby’s first love affair with Daisy back in her hometown</a:t>
            </a:r>
          </a:p>
          <a:p>
            <a:pPr>
              <a:buFontTx/>
              <a:buChar char="-"/>
            </a:pPr>
            <a:r>
              <a:rPr lang="en-GB" dirty="0" smtClean="0"/>
              <a:t>Gatsby asking Daisy over to Nick’s to recapture her</a:t>
            </a:r>
          </a:p>
          <a:p>
            <a:pPr>
              <a:buFontTx/>
              <a:buChar char="-"/>
            </a:pPr>
            <a:r>
              <a:rPr lang="en-GB" dirty="0" smtClean="0"/>
              <a:t>Jordan, in the Plaza hotel, telling Nick about Gatsby and Daisy in the past</a:t>
            </a:r>
          </a:p>
          <a:p>
            <a:pPr>
              <a:buFontTx/>
              <a:buChar char="-"/>
            </a:pPr>
            <a:r>
              <a:rPr lang="en-GB" dirty="0"/>
              <a:t>Nick, telling us about the previous </a:t>
            </a:r>
            <a:r>
              <a:rPr lang="en-GB" dirty="0" smtClean="0"/>
              <a:t>summer</a:t>
            </a:r>
            <a:endParaRPr lang="en-GB" dirty="0"/>
          </a:p>
        </p:txBody>
      </p:sp>
    </p:spTree>
    <p:extLst>
      <p:ext uri="{BB962C8B-B14F-4D97-AF65-F5344CB8AC3E}">
        <p14:creationId xmlns:p14="http://schemas.microsoft.com/office/powerpoint/2010/main" val="311290709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A9320CB-F064-4617-B941-7E3A9D3F22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F38B39-3EB1-4DF3-B70F-D85959449022}">
  <ds:schemaRefs>
    <ds:schemaRef ds:uri="http://schemas.microsoft.com/sharepoint/v3/contenttype/forms"/>
  </ds:schemaRefs>
</ds:datastoreItem>
</file>

<file path=customXml/itemProps3.xml><?xml version="1.0" encoding="utf-8"?>
<ds:datastoreItem xmlns:ds="http://schemas.openxmlformats.org/officeDocument/2006/customXml" ds:itemID="{057F750A-11DD-48F0-B62C-55CE1E0BA708}">
  <ds:schemaRefs>
    <ds:schemaRef ds:uri="http://purl.org/dc/dcmitype/"/>
    <ds:schemaRef ds:uri="http://purl.org/dc/terms/"/>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http://purl.org/dc/elements/1.1/"/>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Civic</Template>
  <TotalTime>701</TotalTime>
  <Words>2448</Words>
  <Application>Microsoft Office PowerPoint</Application>
  <PresentationFormat>On-screen Show (4:3)</PresentationFormat>
  <Paragraphs>169</Paragraphs>
  <Slides>23</Slides>
  <Notes>15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Civic</vt:lpstr>
      <vt:lpstr>Narratology</vt:lpstr>
      <vt:lpstr>Pull it apart</vt:lpstr>
      <vt:lpstr>History</vt:lpstr>
      <vt:lpstr>Three words … what’s the difference?</vt:lpstr>
      <vt:lpstr>Narratology:  what is it, then?</vt:lpstr>
      <vt:lpstr>“how”, not “what”.</vt:lpstr>
      <vt:lpstr>LEVEL of narration</vt:lpstr>
      <vt:lpstr>Theory into Practice</vt:lpstr>
      <vt:lpstr>Eg Applied to The Great Gatsby</vt:lpstr>
      <vt:lpstr>Eg Applied to The Great Gatsby</vt:lpstr>
      <vt:lpstr>Applying the Theory</vt:lpstr>
      <vt:lpstr>Your Task</vt:lpstr>
      <vt:lpstr>Putting it into Practice ...</vt:lpstr>
      <vt:lpstr>Distance</vt:lpstr>
      <vt:lpstr>Distance</vt:lpstr>
      <vt:lpstr>Which order should these be in closest to furthest away?</vt:lpstr>
      <vt:lpstr>The Right Order:  closest to furthest from narrator</vt:lpstr>
      <vt:lpstr>Put these in order, closest to furthest... (using slide 17 to help you...)</vt:lpstr>
      <vt:lpstr>Right order, closest to furthest...</vt:lpstr>
      <vt:lpstr>TIME AND ORDER</vt:lpstr>
      <vt:lpstr>TIME AND ORDER</vt:lpstr>
      <vt:lpstr>Examples</vt:lpstr>
      <vt:lpstr>TIME AND ORDER:   analepsis and prolepsis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Narratology</dc:title>
  <dc:creator>David Kinder</dc:creator>
  <cp:lastModifiedBy>David Kinder</cp:lastModifiedBy>
  <cp:revision>45</cp:revision>
  <dcterms:created xsi:type="dcterms:W3CDTF">2011-07-05T14:19:33Z</dcterms:created>
  <dcterms:modified xsi:type="dcterms:W3CDTF">2015-03-02T10:05:10Z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