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0" r:id="rId7"/>
    <p:sldId id="259" r:id="rId8"/>
    <p:sldId id="258"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648" y="-2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3E3EFDB-04A2-4150-91AB-6792BD7B2871}" type="datetimeFigureOut">
              <a:rPr lang="en-GB" smtClean="0"/>
              <a:t>10/11/2014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558189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E3EFDB-04A2-4150-91AB-6792BD7B2871}" type="datetimeFigureOut">
              <a:rPr lang="en-GB" smtClean="0"/>
              <a:t>10/11/2014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2512116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E3EFDB-04A2-4150-91AB-6792BD7B2871}" type="datetimeFigureOut">
              <a:rPr lang="en-GB" smtClean="0"/>
              <a:t>10/11/2014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183627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E3EFDB-04A2-4150-91AB-6792BD7B2871}" type="datetimeFigureOut">
              <a:rPr lang="en-GB" smtClean="0"/>
              <a:t>10/11/2014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2971547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E3EFDB-04A2-4150-91AB-6792BD7B2871}" type="datetimeFigureOut">
              <a:rPr lang="en-GB" smtClean="0"/>
              <a:t>10/11/2014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3260034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3E3EFDB-04A2-4150-91AB-6792BD7B2871}" type="datetimeFigureOut">
              <a:rPr lang="en-GB" smtClean="0"/>
              <a:t>10/11/2014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415364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3E3EFDB-04A2-4150-91AB-6792BD7B2871}" type="datetimeFigureOut">
              <a:rPr lang="en-GB" smtClean="0"/>
              <a:t>10/11/2014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45055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E3EFDB-04A2-4150-91AB-6792BD7B2871}" type="datetimeFigureOut">
              <a:rPr lang="en-GB" smtClean="0"/>
              <a:t>10/11/2014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427488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E3EFDB-04A2-4150-91AB-6792BD7B2871}" type="datetimeFigureOut">
              <a:rPr lang="en-GB" smtClean="0"/>
              <a:t>10/11/2014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1551587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E3EFDB-04A2-4150-91AB-6792BD7B2871}" type="datetimeFigureOut">
              <a:rPr lang="en-GB" smtClean="0"/>
              <a:t>10/11/2014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3810965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E3EFDB-04A2-4150-91AB-6792BD7B2871}" type="datetimeFigureOut">
              <a:rPr lang="en-GB" smtClean="0"/>
              <a:t>10/11/2014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DBB856-1EB1-4658-97E9-247C27A1D4B8}" type="slidenum">
              <a:rPr lang="en-GB" smtClean="0"/>
              <a:t>‹#›</a:t>
            </a:fld>
            <a:endParaRPr lang="en-GB"/>
          </a:p>
        </p:txBody>
      </p:sp>
    </p:spTree>
    <p:extLst>
      <p:ext uri="{BB962C8B-B14F-4D97-AF65-F5344CB8AC3E}">
        <p14:creationId xmlns:p14="http://schemas.microsoft.com/office/powerpoint/2010/main" val="926874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3EFDB-04A2-4150-91AB-6792BD7B2871}" type="datetimeFigureOut">
              <a:rPr lang="en-GB" smtClean="0"/>
              <a:t>10/11/2014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DBB856-1EB1-4658-97E9-247C27A1D4B8}" type="slidenum">
              <a:rPr lang="en-GB" smtClean="0"/>
              <a:t>‹#›</a:t>
            </a:fld>
            <a:endParaRPr lang="en-GB"/>
          </a:p>
        </p:txBody>
      </p:sp>
    </p:spTree>
    <p:extLst>
      <p:ext uri="{BB962C8B-B14F-4D97-AF65-F5344CB8AC3E}">
        <p14:creationId xmlns:p14="http://schemas.microsoft.com/office/powerpoint/2010/main" val="4221853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What are you doing ‘studying English’?</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332848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60648"/>
            <a:ext cx="7772400" cy="6048672"/>
          </a:xfrm>
        </p:spPr>
        <p:txBody>
          <a:bodyPr>
            <a:noAutofit/>
          </a:bodyPr>
          <a:lstStyle/>
          <a:p>
            <a:pPr algn="l"/>
            <a:r>
              <a:rPr lang="en-GB" sz="2400" dirty="0" smtClean="0"/>
              <a:t>English Literature</a:t>
            </a:r>
            <a:br>
              <a:rPr lang="en-GB" sz="2400" dirty="0" smtClean="0"/>
            </a:br>
            <a:r>
              <a:rPr lang="en-GB" sz="2400" dirty="0" smtClean="0"/>
              <a:t>English Language and Linguistics</a:t>
            </a:r>
            <a:br>
              <a:rPr lang="en-GB" sz="2400" dirty="0" smtClean="0"/>
            </a:br>
            <a:r>
              <a:rPr lang="en-GB" sz="2400" dirty="0" smtClean="0"/>
              <a:t>English Language</a:t>
            </a:r>
            <a:br>
              <a:rPr lang="en-GB" sz="2400" dirty="0" smtClean="0"/>
            </a:br>
            <a:r>
              <a:rPr lang="en-GB" sz="2400" dirty="0" smtClean="0"/>
              <a:t>English Language and Literature</a:t>
            </a:r>
            <a:br>
              <a:rPr lang="en-GB" sz="2400" dirty="0" smtClean="0"/>
            </a:br>
            <a:r>
              <a:rPr lang="en-GB" sz="2400" dirty="0" smtClean="0"/>
              <a:t>Linguistics and the English Language</a:t>
            </a:r>
            <a:br>
              <a:rPr lang="en-GB" sz="2400" dirty="0" smtClean="0"/>
            </a:br>
            <a:r>
              <a:rPr lang="en-GB" sz="2400" dirty="0" smtClean="0"/>
              <a:t>Creative Writing/English Literature</a:t>
            </a:r>
            <a:br>
              <a:rPr lang="en-GB" sz="2400" dirty="0" smtClean="0"/>
            </a:br>
            <a:r>
              <a:rPr lang="en-GB" sz="2400" dirty="0" smtClean="0"/>
              <a:t>Creative Writing</a:t>
            </a:r>
            <a:br>
              <a:rPr lang="en-GB" sz="2400" dirty="0" smtClean="0"/>
            </a:br>
            <a:r>
              <a:rPr lang="en-GB" sz="2400" dirty="0" smtClean="0"/>
              <a:t>Language Studies</a:t>
            </a:r>
            <a:br>
              <a:rPr lang="en-GB" sz="2400" dirty="0" smtClean="0"/>
            </a:br>
            <a:r>
              <a:rPr lang="en-GB" sz="2400" dirty="0" smtClean="0"/>
              <a:t>English Studies</a:t>
            </a:r>
            <a:br>
              <a:rPr lang="en-GB" sz="2400" dirty="0" smtClean="0"/>
            </a:br>
            <a:r>
              <a:rPr lang="en-GB" sz="2400" dirty="0" smtClean="0"/>
              <a:t>English</a:t>
            </a:r>
            <a:br>
              <a:rPr lang="en-GB" sz="2400" dirty="0" smtClean="0"/>
            </a:br>
            <a:r>
              <a:rPr lang="en-GB" sz="2400" dirty="0" smtClean="0"/>
              <a:t>Classics and English</a:t>
            </a:r>
            <a:br>
              <a:rPr lang="en-GB" sz="2400" dirty="0" smtClean="0"/>
            </a:br>
            <a:r>
              <a:rPr lang="en-GB" sz="2400" dirty="0" err="1" smtClean="0"/>
              <a:t>English</a:t>
            </a:r>
            <a:r>
              <a:rPr lang="en-GB" sz="2400" dirty="0" smtClean="0"/>
              <a:t> and American Literature</a:t>
            </a:r>
            <a:br>
              <a:rPr lang="en-GB" sz="2400" dirty="0" smtClean="0"/>
            </a:br>
            <a:r>
              <a:rPr lang="en-GB" sz="2400" dirty="0" smtClean="0"/>
              <a:t>English and American Literature and Creative Writing</a:t>
            </a:r>
            <a:br>
              <a:rPr lang="en-GB" sz="2400" dirty="0" smtClean="0"/>
            </a:br>
            <a:r>
              <a:rPr lang="en-GB" sz="2400" dirty="0" smtClean="0"/>
              <a:t>American and Canadian Studies and English</a:t>
            </a:r>
            <a:br>
              <a:rPr lang="en-GB" sz="2400" dirty="0" smtClean="0"/>
            </a:br>
            <a:r>
              <a:rPr lang="en-GB" sz="2400" dirty="0" err="1" smtClean="0"/>
              <a:t>English</a:t>
            </a:r>
            <a:r>
              <a:rPr lang="en-GB" sz="2400" dirty="0" smtClean="0"/>
              <a:t> and… Drama, Philosophy, Film, just about everything</a:t>
            </a:r>
            <a:endParaRPr lang="en-GB" sz="2400" dirty="0"/>
          </a:p>
        </p:txBody>
      </p:sp>
    </p:spTree>
    <p:extLst>
      <p:ext uri="{BB962C8B-B14F-4D97-AF65-F5344CB8AC3E}">
        <p14:creationId xmlns:p14="http://schemas.microsoft.com/office/powerpoint/2010/main" val="1625260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3075" cy="802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5125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Please create a table like this:-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2565287"/>
              </p:ext>
            </p:extLst>
          </p:nvPr>
        </p:nvGraphicFramePr>
        <p:xfrm>
          <a:off x="457200" y="1600200"/>
          <a:ext cx="8003232" cy="4309920"/>
        </p:xfrm>
        <a:graphic>
          <a:graphicData uri="http://schemas.openxmlformats.org/drawingml/2006/table">
            <a:tbl>
              <a:tblPr firstRow="1" bandRow="1">
                <a:tableStyleId>{5C22544A-7EE6-4342-B048-85BDC9FD1C3A}</a:tableStyleId>
              </a:tblPr>
              <a:tblGrid>
                <a:gridCol w="2818656"/>
                <a:gridCol w="2664296"/>
                <a:gridCol w="2520280"/>
              </a:tblGrid>
              <a:tr h="460648">
                <a:tc>
                  <a:txBody>
                    <a:bodyPr/>
                    <a:lstStyle/>
                    <a:p>
                      <a:pPr algn="ctr"/>
                      <a:r>
                        <a:rPr lang="en-GB" dirty="0" smtClean="0">
                          <a:latin typeface="Bradley Hand ITC" panose="03070402050302030203" pitchFamily="66" charset="0"/>
                        </a:rPr>
                        <a:t>English</a:t>
                      </a:r>
                      <a:r>
                        <a:rPr lang="en-GB" baseline="0" dirty="0" smtClean="0">
                          <a:latin typeface="Bradley Hand ITC" panose="03070402050302030203" pitchFamily="66" charset="0"/>
                        </a:rPr>
                        <a:t> Language</a:t>
                      </a:r>
                      <a:endParaRPr lang="en-GB" dirty="0">
                        <a:latin typeface="Bradley Hand ITC" panose="03070402050302030203" pitchFamily="66" charset="0"/>
                      </a:endParaRPr>
                    </a:p>
                  </a:txBody>
                  <a:tcPr/>
                </a:tc>
                <a:tc>
                  <a:txBody>
                    <a:bodyPr/>
                    <a:lstStyle/>
                    <a:p>
                      <a:pPr algn="ctr"/>
                      <a:endParaRPr lang="en-GB" dirty="0">
                        <a:latin typeface="Bradley Hand ITC" panose="03070402050302030203" pitchFamily="66" charset="0"/>
                      </a:endParaRPr>
                    </a:p>
                  </a:txBody>
                  <a:tcPr/>
                </a:tc>
                <a:tc>
                  <a:txBody>
                    <a:bodyPr/>
                    <a:lstStyle/>
                    <a:p>
                      <a:pPr algn="ctr"/>
                      <a:r>
                        <a:rPr lang="en-GB" dirty="0" smtClean="0">
                          <a:latin typeface="Bradley Hand ITC" panose="03070402050302030203" pitchFamily="66" charset="0"/>
                        </a:rPr>
                        <a:t>English Literature</a:t>
                      </a:r>
                      <a:endParaRPr lang="en-GB" dirty="0">
                        <a:latin typeface="Bradley Hand ITC" panose="03070402050302030203" pitchFamily="66" charset="0"/>
                      </a:endParaRPr>
                    </a:p>
                  </a:txBody>
                  <a:tcPr/>
                </a:tc>
              </a:tr>
              <a:tr h="3849272">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4106226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548680"/>
            <a:ext cx="1349793" cy="369332"/>
          </a:xfrm>
          <a:prstGeom prst="rect">
            <a:avLst/>
          </a:prstGeom>
          <a:noFill/>
        </p:spPr>
        <p:txBody>
          <a:bodyPr wrap="none" rtlCol="0">
            <a:spAutoFit/>
          </a:bodyPr>
          <a:lstStyle/>
          <a:p>
            <a:r>
              <a:rPr lang="en-GB" dirty="0" smtClean="0"/>
              <a:t>Eco criticism</a:t>
            </a:r>
          </a:p>
        </p:txBody>
      </p:sp>
      <p:sp>
        <p:nvSpPr>
          <p:cNvPr id="5" name="TextBox 4"/>
          <p:cNvSpPr txBox="1"/>
          <p:nvPr/>
        </p:nvSpPr>
        <p:spPr>
          <a:xfrm>
            <a:off x="735892" y="1290426"/>
            <a:ext cx="1211742" cy="369332"/>
          </a:xfrm>
          <a:prstGeom prst="rect">
            <a:avLst/>
          </a:prstGeom>
          <a:noFill/>
        </p:spPr>
        <p:txBody>
          <a:bodyPr wrap="none" rtlCol="0">
            <a:spAutoFit/>
          </a:bodyPr>
          <a:lstStyle/>
          <a:p>
            <a:r>
              <a:rPr lang="en-GB" dirty="0" smtClean="0"/>
              <a:t>pragmatics</a:t>
            </a:r>
            <a:endParaRPr lang="en-GB" dirty="0"/>
          </a:p>
        </p:txBody>
      </p:sp>
      <p:sp>
        <p:nvSpPr>
          <p:cNvPr id="6" name="TextBox 5"/>
          <p:cNvSpPr txBox="1"/>
          <p:nvPr/>
        </p:nvSpPr>
        <p:spPr>
          <a:xfrm>
            <a:off x="1947634" y="2699628"/>
            <a:ext cx="1129796" cy="369332"/>
          </a:xfrm>
          <a:prstGeom prst="rect">
            <a:avLst/>
          </a:prstGeom>
          <a:noFill/>
        </p:spPr>
        <p:txBody>
          <a:bodyPr wrap="none" rtlCol="0">
            <a:spAutoFit/>
          </a:bodyPr>
          <a:lstStyle/>
          <a:p>
            <a:r>
              <a:rPr lang="en-GB" b="1" dirty="0" smtClean="0"/>
              <a:t>metaphor</a:t>
            </a:r>
            <a:endParaRPr lang="en-GB" b="1" dirty="0"/>
          </a:p>
        </p:txBody>
      </p:sp>
      <p:sp>
        <p:nvSpPr>
          <p:cNvPr id="7" name="TextBox 6"/>
          <p:cNvSpPr txBox="1"/>
          <p:nvPr/>
        </p:nvSpPr>
        <p:spPr>
          <a:xfrm>
            <a:off x="4499992" y="1124744"/>
            <a:ext cx="1050929" cy="369332"/>
          </a:xfrm>
          <a:prstGeom prst="rect">
            <a:avLst/>
          </a:prstGeom>
          <a:noFill/>
        </p:spPr>
        <p:txBody>
          <a:bodyPr wrap="none" rtlCol="0">
            <a:spAutoFit/>
          </a:bodyPr>
          <a:lstStyle/>
          <a:p>
            <a:r>
              <a:rPr lang="en-GB" dirty="0" smtClean="0"/>
              <a:t>feminism</a:t>
            </a:r>
            <a:endParaRPr lang="en-GB" dirty="0"/>
          </a:p>
        </p:txBody>
      </p:sp>
      <p:sp>
        <p:nvSpPr>
          <p:cNvPr id="8" name="TextBox 7"/>
          <p:cNvSpPr txBox="1"/>
          <p:nvPr/>
        </p:nvSpPr>
        <p:spPr>
          <a:xfrm>
            <a:off x="827584" y="2276872"/>
            <a:ext cx="1028358" cy="369332"/>
          </a:xfrm>
          <a:prstGeom prst="rect">
            <a:avLst/>
          </a:prstGeom>
          <a:noFill/>
        </p:spPr>
        <p:txBody>
          <a:bodyPr wrap="none" rtlCol="0">
            <a:spAutoFit/>
          </a:bodyPr>
          <a:lstStyle/>
          <a:p>
            <a:r>
              <a:rPr lang="en-GB" dirty="0" smtClean="0"/>
              <a:t>narrative</a:t>
            </a:r>
            <a:endParaRPr lang="en-GB" dirty="0"/>
          </a:p>
        </p:txBody>
      </p:sp>
      <p:sp>
        <p:nvSpPr>
          <p:cNvPr id="9" name="TextBox 8"/>
          <p:cNvSpPr txBox="1"/>
          <p:nvPr/>
        </p:nvSpPr>
        <p:spPr>
          <a:xfrm>
            <a:off x="2699792" y="3068960"/>
            <a:ext cx="1588384" cy="369332"/>
          </a:xfrm>
          <a:prstGeom prst="rect">
            <a:avLst/>
          </a:prstGeom>
          <a:noFill/>
        </p:spPr>
        <p:txBody>
          <a:bodyPr wrap="none" rtlCol="0">
            <a:spAutoFit/>
          </a:bodyPr>
          <a:lstStyle/>
          <a:p>
            <a:r>
              <a:rPr lang="en-GB" dirty="0"/>
              <a:t>s</a:t>
            </a:r>
            <a:r>
              <a:rPr lang="en-GB" dirty="0" smtClean="0"/>
              <a:t>emantic fields</a:t>
            </a:r>
            <a:endParaRPr lang="en-GB" dirty="0"/>
          </a:p>
        </p:txBody>
      </p:sp>
      <p:sp>
        <p:nvSpPr>
          <p:cNvPr id="10" name="TextBox 9"/>
          <p:cNvSpPr txBox="1"/>
          <p:nvPr/>
        </p:nvSpPr>
        <p:spPr>
          <a:xfrm>
            <a:off x="6156176" y="548680"/>
            <a:ext cx="798617" cy="369332"/>
          </a:xfrm>
          <a:prstGeom prst="rect">
            <a:avLst/>
          </a:prstGeom>
          <a:noFill/>
        </p:spPr>
        <p:txBody>
          <a:bodyPr wrap="none" rtlCol="0">
            <a:spAutoFit/>
          </a:bodyPr>
          <a:lstStyle/>
          <a:p>
            <a:r>
              <a:rPr lang="en-GB" dirty="0" smtClean="0"/>
              <a:t>theme</a:t>
            </a:r>
            <a:endParaRPr lang="en-GB" dirty="0"/>
          </a:p>
        </p:txBody>
      </p:sp>
      <p:sp>
        <p:nvSpPr>
          <p:cNvPr id="11" name="TextBox 10"/>
          <p:cNvSpPr txBox="1"/>
          <p:nvPr/>
        </p:nvSpPr>
        <p:spPr>
          <a:xfrm>
            <a:off x="4149194" y="2265480"/>
            <a:ext cx="1200200" cy="369332"/>
          </a:xfrm>
          <a:prstGeom prst="rect">
            <a:avLst/>
          </a:prstGeom>
          <a:noFill/>
        </p:spPr>
        <p:txBody>
          <a:bodyPr wrap="none" rtlCol="0">
            <a:spAutoFit/>
          </a:bodyPr>
          <a:lstStyle/>
          <a:p>
            <a:r>
              <a:rPr lang="en-GB" dirty="0" smtClean="0"/>
              <a:t>authorship</a:t>
            </a:r>
            <a:endParaRPr lang="en-GB" dirty="0"/>
          </a:p>
        </p:txBody>
      </p:sp>
      <p:sp>
        <p:nvSpPr>
          <p:cNvPr id="12" name="TextBox 11"/>
          <p:cNvSpPr txBox="1"/>
          <p:nvPr/>
        </p:nvSpPr>
        <p:spPr>
          <a:xfrm>
            <a:off x="4594036" y="3522119"/>
            <a:ext cx="1396088" cy="369332"/>
          </a:xfrm>
          <a:prstGeom prst="rect">
            <a:avLst/>
          </a:prstGeom>
          <a:noFill/>
        </p:spPr>
        <p:txBody>
          <a:bodyPr wrap="none" rtlCol="0">
            <a:spAutoFit/>
          </a:bodyPr>
          <a:lstStyle/>
          <a:p>
            <a:r>
              <a:rPr lang="en-GB" dirty="0" smtClean="0"/>
              <a:t>Romanticism</a:t>
            </a:r>
            <a:endParaRPr lang="en-GB" dirty="0"/>
          </a:p>
        </p:txBody>
      </p:sp>
      <p:sp>
        <p:nvSpPr>
          <p:cNvPr id="13" name="TextBox 12"/>
          <p:cNvSpPr txBox="1"/>
          <p:nvPr/>
        </p:nvSpPr>
        <p:spPr>
          <a:xfrm>
            <a:off x="7047999" y="2498225"/>
            <a:ext cx="1174104" cy="369332"/>
          </a:xfrm>
          <a:prstGeom prst="rect">
            <a:avLst/>
          </a:prstGeom>
          <a:noFill/>
        </p:spPr>
        <p:txBody>
          <a:bodyPr wrap="none" rtlCol="0">
            <a:spAutoFit/>
          </a:bodyPr>
          <a:lstStyle/>
          <a:p>
            <a:r>
              <a:rPr lang="en-GB" dirty="0" smtClean="0"/>
              <a:t>etymology</a:t>
            </a:r>
            <a:endParaRPr lang="en-GB" dirty="0"/>
          </a:p>
        </p:txBody>
      </p:sp>
      <p:sp>
        <p:nvSpPr>
          <p:cNvPr id="15" name="TextBox 14"/>
          <p:cNvSpPr txBox="1"/>
          <p:nvPr/>
        </p:nvSpPr>
        <p:spPr>
          <a:xfrm>
            <a:off x="2126743" y="179348"/>
            <a:ext cx="5419561" cy="369332"/>
          </a:xfrm>
          <a:prstGeom prst="rect">
            <a:avLst/>
          </a:prstGeom>
          <a:noFill/>
        </p:spPr>
        <p:txBody>
          <a:bodyPr wrap="none" rtlCol="0">
            <a:spAutoFit/>
          </a:bodyPr>
          <a:lstStyle/>
          <a:p>
            <a:r>
              <a:rPr lang="en-GB" dirty="0" smtClean="0">
                <a:solidFill>
                  <a:srgbClr val="0070C0"/>
                </a:solidFill>
              </a:rPr>
              <a:t>And now put the following terms on the left or the right</a:t>
            </a:r>
            <a:endParaRPr lang="en-GB" dirty="0">
              <a:solidFill>
                <a:srgbClr val="0070C0"/>
              </a:solidFill>
            </a:endParaRPr>
          </a:p>
        </p:txBody>
      </p:sp>
      <p:sp>
        <p:nvSpPr>
          <p:cNvPr id="16" name="TextBox 15"/>
          <p:cNvSpPr txBox="1"/>
          <p:nvPr/>
        </p:nvSpPr>
        <p:spPr>
          <a:xfrm>
            <a:off x="451902" y="3861048"/>
            <a:ext cx="1581459" cy="369332"/>
          </a:xfrm>
          <a:prstGeom prst="rect">
            <a:avLst/>
          </a:prstGeom>
          <a:noFill/>
        </p:spPr>
        <p:txBody>
          <a:bodyPr wrap="none" rtlCol="0">
            <a:spAutoFit/>
          </a:bodyPr>
          <a:lstStyle/>
          <a:p>
            <a:r>
              <a:rPr lang="en-GB" dirty="0" smtClean="0"/>
              <a:t>Spoken English</a:t>
            </a:r>
            <a:endParaRPr lang="en-GB" dirty="0"/>
          </a:p>
        </p:txBody>
      </p:sp>
      <p:sp>
        <p:nvSpPr>
          <p:cNvPr id="18" name="TextBox 17"/>
          <p:cNvSpPr txBox="1"/>
          <p:nvPr/>
        </p:nvSpPr>
        <p:spPr>
          <a:xfrm>
            <a:off x="2590148" y="4365104"/>
            <a:ext cx="1999009" cy="369332"/>
          </a:xfrm>
          <a:prstGeom prst="rect">
            <a:avLst/>
          </a:prstGeom>
          <a:noFill/>
        </p:spPr>
        <p:txBody>
          <a:bodyPr wrap="none" rtlCol="0">
            <a:spAutoFit/>
          </a:bodyPr>
          <a:lstStyle/>
          <a:p>
            <a:r>
              <a:rPr lang="en-GB" dirty="0" smtClean="0"/>
              <a:t>Discourse structure</a:t>
            </a:r>
            <a:endParaRPr lang="en-GB" dirty="0"/>
          </a:p>
        </p:txBody>
      </p:sp>
      <p:sp>
        <p:nvSpPr>
          <p:cNvPr id="19" name="TextBox 18"/>
          <p:cNvSpPr txBox="1"/>
          <p:nvPr/>
        </p:nvSpPr>
        <p:spPr>
          <a:xfrm>
            <a:off x="5292080" y="5013176"/>
            <a:ext cx="881332" cy="369332"/>
          </a:xfrm>
          <a:prstGeom prst="rect">
            <a:avLst/>
          </a:prstGeom>
          <a:noFill/>
        </p:spPr>
        <p:txBody>
          <a:bodyPr wrap="none" rtlCol="0">
            <a:spAutoFit/>
          </a:bodyPr>
          <a:lstStyle/>
          <a:p>
            <a:r>
              <a:rPr lang="en-GB" dirty="0"/>
              <a:t>a</a:t>
            </a:r>
            <a:r>
              <a:rPr lang="en-GB" dirty="0" smtClean="0"/>
              <a:t>dverts</a:t>
            </a:r>
            <a:endParaRPr lang="en-GB" dirty="0"/>
          </a:p>
        </p:txBody>
      </p:sp>
      <p:sp>
        <p:nvSpPr>
          <p:cNvPr id="20" name="TextBox 19"/>
          <p:cNvSpPr txBox="1"/>
          <p:nvPr/>
        </p:nvSpPr>
        <p:spPr>
          <a:xfrm>
            <a:off x="6415716" y="3253626"/>
            <a:ext cx="2082493" cy="369332"/>
          </a:xfrm>
          <a:prstGeom prst="rect">
            <a:avLst/>
          </a:prstGeom>
          <a:noFill/>
        </p:spPr>
        <p:txBody>
          <a:bodyPr wrap="none" rtlCol="0">
            <a:spAutoFit/>
          </a:bodyPr>
          <a:lstStyle/>
          <a:p>
            <a:r>
              <a:rPr lang="en-GB" dirty="0"/>
              <a:t>p</a:t>
            </a:r>
            <a:r>
              <a:rPr lang="en-GB" dirty="0" smtClean="0"/>
              <a:t>ersuasive language</a:t>
            </a:r>
            <a:endParaRPr lang="en-GB" dirty="0"/>
          </a:p>
        </p:txBody>
      </p:sp>
      <p:sp>
        <p:nvSpPr>
          <p:cNvPr id="21" name="TextBox 20"/>
          <p:cNvSpPr txBox="1"/>
          <p:nvPr/>
        </p:nvSpPr>
        <p:spPr>
          <a:xfrm>
            <a:off x="7001646" y="4250879"/>
            <a:ext cx="902811" cy="369332"/>
          </a:xfrm>
          <a:prstGeom prst="rect">
            <a:avLst/>
          </a:prstGeom>
          <a:noFill/>
        </p:spPr>
        <p:txBody>
          <a:bodyPr wrap="none" rtlCol="0">
            <a:spAutoFit/>
          </a:bodyPr>
          <a:lstStyle/>
          <a:p>
            <a:r>
              <a:rPr lang="en-GB" dirty="0" smtClean="0"/>
              <a:t>dialects</a:t>
            </a:r>
            <a:endParaRPr lang="en-GB" dirty="0"/>
          </a:p>
        </p:txBody>
      </p:sp>
      <p:sp>
        <p:nvSpPr>
          <p:cNvPr id="22" name="TextBox 21"/>
          <p:cNvSpPr txBox="1"/>
          <p:nvPr/>
        </p:nvSpPr>
        <p:spPr>
          <a:xfrm>
            <a:off x="683568" y="4797152"/>
            <a:ext cx="1207190" cy="369332"/>
          </a:xfrm>
          <a:prstGeom prst="rect">
            <a:avLst/>
          </a:prstGeom>
          <a:noFill/>
        </p:spPr>
        <p:txBody>
          <a:bodyPr wrap="none" rtlCol="0">
            <a:spAutoFit/>
          </a:bodyPr>
          <a:lstStyle/>
          <a:p>
            <a:r>
              <a:rPr lang="en-GB" dirty="0" smtClean="0"/>
              <a:t>Eye-dialect</a:t>
            </a:r>
            <a:endParaRPr lang="en-GB" dirty="0"/>
          </a:p>
        </p:txBody>
      </p:sp>
      <p:sp>
        <p:nvSpPr>
          <p:cNvPr id="23" name="TextBox 22"/>
          <p:cNvSpPr txBox="1"/>
          <p:nvPr/>
        </p:nvSpPr>
        <p:spPr>
          <a:xfrm>
            <a:off x="3100831" y="5779401"/>
            <a:ext cx="786306" cy="369332"/>
          </a:xfrm>
          <a:prstGeom prst="rect">
            <a:avLst/>
          </a:prstGeom>
          <a:noFill/>
        </p:spPr>
        <p:txBody>
          <a:bodyPr wrap="none" rtlCol="0">
            <a:spAutoFit/>
          </a:bodyPr>
          <a:lstStyle/>
          <a:p>
            <a:r>
              <a:rPr lang="en-GB" dirty="0" smtClean="0"/>
              <a:t>rhyme</a:t>
            </a:r>
            <a:endParaRPr lang="en-GB" dirty="0"/>
          </a:p>
        </p:txBody>
      </p:sp>
      <p:sp>
        <p:nvSpPr>
          <p:cNvPr id="24" name="TextBox 23"/>
          <p:cNvSpPr txBox="1"/>
          <p:nvPr/>
        </p:nvSpPr>
        <p:spPr>
          <a:xfrm>
            <a:off x="2771800" y="2132856"/>
            <a:ext cx="753220" cy="369332"/>
          </a:xfrm>
          <a:prstGeom prst="rect">
            <a:avLst/>
          </a:prstGeom>
          <a:noFill/>
        </p:spPr>
        <p:txBody>
          <a:bodyPr wrap="none" rtlCol="0">
            <a:spAutoFit/>
          </a:bodyPr>
          <a:lstStyle/>
          <a:p>
            <a:r>
              <a:rPr lang="en-GB" dirty="0" smtClean="0"/>
              <a:t>meter</a:t>
            </a:r>
            <a:endParaRPr lang="en-GB" dirty="0"/>
          </a:p>
        </p:txBody>
      </p:sp>
      <p:sp>
        <p:nvSpPr>
          <p:cNvPr id="25" name="TextBox 24"/>
          <p:cNvSpPr txBox="1"/>
          <p:nvPr/>
        </p:nvSpPr>
        <p:spPr>
          <a:xfrm>
            <a:off x="899592" y="5877272"/>
            <a:ext cx="647678" cy="369332"/>
          </a:xfrm>
          <a:prstGeom prst="rect">
            <a:avLst/>
          </a:prstGeom>
          <a:noFill/>
        </p:spPr>
        <p:txBody>
          <a:bodyPr wrap="none" rtlCol="0">
            <a:spAutoFit/>
          </a:bodyPr>
          <a:lstStyle/>
          <a:p>
            <a:r>
              <a:rPr lang="en-GB" b="1" dirty="0" smtClean="0"/>
              <a:t>form</a:t>
            </a:r>
            <a:endParaRPr lang="en-GB" b="1" dirty="0"/>
          </a:p>
        </p:txBody>
      </p:sp>
      <p:sp>
        <p:nvSpPr>
          <p:cNvPr id="26" name="TextBox 25"/>
          <p:cNvSpPr txBox="1"/>
          <p:nvPr/>
        </p:nvSpPr>
        <p:spPr>
          <a:xfrm>
            <a:off x="7092280" y="1290426"/>
            <a:ext cx="721544" cy="369332"/>
          </a:xfrm>
          <a:prstGeom prst="rect">
            <a:avLst/>
          </a:prstGeom>
          <a:noFill/>
        </p:spPr>
        <p:txBody>
          <a:bodyPr wrap="none" rtlCol="0">
            <a:spAutoFit/>
          </a:bodyPr>
          <a:lstStyle/>
          <a:p>
            <a:r>
              <a:rPr lang="en-GB" b="1" dirty="0" smtClean="0"/>
              <a:t>genre</a:t>
            </a:r>
            <a:endParaRPr lang="en-GB" b="1" dirty="0"/>
          </a:p>
        </p:txBody>
      </p:sp>
      <p:sp>
        <p:nvSpPr>
          <p:cNvPr id="28" name="TextBox 27"/>
          <p:cNvSpPr txBox="1"/>
          <p:nvPr/>
        </p:nvSpPr>
        <p:spPr>
          <a:xfrm>
            <a:off x="2590148" y="5301208"/>
            <a:ext cx="558166" cy="369332"/>
          </a:xfrm>
          <a:prstGeom prst="rect">
            <a:avLst/>
          </a:prstGeom>
          <a:noFill/>
        </p:spPr>
        <p:txBody>
          <a:bodyPr wrap="none" rtlCol="0">
            <a:spAutoFit/>
          </a:bodyPr>
          <a:lstStyle/>
          <a:p>
            <a:r>
              <a:rPr lang="en-GB" dirty="0" smtClean="0"/>
              <a:t>plot</a:t>
            </a:r>
            <a:endParaRPr lang="en-GB" dirty="0"/>
          </a:p>
        </p:txBody>
      </p:sp>
      <p:sp>
        <p:nvSpPr>
          <p:cNvPr id="29" name="TextBox 28"/>
          <p:cNvSpPr txBox="1"/>
          <p:nvPr/>
        </p:nvSpPr>
        <p:spPr>
          <a:xfrm>
            <a:off x="3165828" y="760887"/>
            <a:ext cx="1135183" cy="369332"/>
          </a:xfrm>
          <a:prstGeom prst="rect">
            <a:avLst/>
          </a:prstGeom>
          <a:noFill/>
        </p:spPr>
        <p:txBody>
          <a:bodyPr wrap="none" rtlCol="0">
            <a:spAutoFit/>
          </a:bodyPr>
          <a:lstStyle/>
          <a:p>
            <a:r>
              <a:rPr lang="en-GB" b="1" dirty="0"/>
              <a:t>c</a:t>
            </a:r>
            <a:r>
              <a:rPr lang="en-GB" b="1" dirty="0" smtClean="0"/>
              <a:t>ontext(s)</a:t>
            </a:r>
            <a:endParaRPr lang="en-GB" b="1" dirty="0"/>
          </a:p>
        </p:txBody>
      </p:sp>
      <p:sp>
        <p:nvSpPr>
          <p:cNvPr id="30" name="TextBox 29"/>
          <p:cNvSpPr txBox="1"/>
          <p:nvPr/>
        </p:nvSpPr>
        <p:spPr>
          <a:xfrm>
            <a:off x="6348091" y="5779401"/>
            <a:ext cx="1642437" cy="369332"/>
          </a:xfrm>
          <a:prstGeom prst="rect">
            <a:avLst/>
          </a:prstGeom>
          <a:noFill/>
        </p:spPr>
        <p:txBody>
          <a:bodyPr wrap="none" rtlCol="0">
            <a:spAutoFit/>
          </a:bodyPr>
          <a:lstStyle/>
          <a:p>
            <a:r>
              <a:rPr lang="en-GB" dirty="0"/>
              <a:t>c</a:t>
            </a:r>
            <a:r>
              <a:rPr lang="en-GB" dirty="0" smtClean="0"/>
              <a:t>reative writing</a:t>
            </a:r>
            <a:endParaRPr lang="en-GB" dirty="0"/>
          </a:p>
        </p:txBody>
      </p:sp>
      <p:sp>
        <p:nvSpPr>
          <p:cNvPr id="31" name="TextBox 30"/>
          <p:cNvSpPr txBox="1"/>
          <p:nvPr/>
        </p:nvSpPr>
        <p:spPr>
          <a:xfrm>
            <a:off x="5148064" y="2852936"/>
            <a:ext cx="915122" cy="369332"/>
          </a:xfrm>
          <a:prstGeom prst="rect">
            <a:avLst/>
          </a:prstGeom>
          <a:noFill/>
        </p:spPr>
        <p:txBody>
          <a:bodyPr wrap="none" rtlCol="0">
            <a:spAutoFit/>
          </a:bodyPr>
          <a:lstStyle/>
          <a:p>
            <a:r>
              <a:rPr lang="en-GB" dirty="0" smtClean="0"/>
              <a:t>analysis</a:t>
            </a:r>
            <a:endParaRPr lang="en-GB" dirty="0"/>
          </a:p>
        </p:txBody>
      </p:sp>
      <p:sp>
        <p:nvSpPr>
          <p:cNvPr id="32" name="TextBox 31"/>
          <p:cNvSpPr txBox="1"/>
          <p:nvPr/>
        </p:nvSpPr>
        <p:spPr>
          <a:xfrm>
            <a:off x="7409084" y="6246604"/>
            <a:ext cx="728084" cy="369332"/>
          </a:xfrm>
          <a:prstGeom prst="rect">
            <a:avLst/>
          </a:prstGeom>
          <a:noFill/>
        </p:spPr>
        <p:txBody>
          <a:bodyPr wrap="none" rtlCol="0">
            <a:spAutoFit/>
          </a:bodyPr>
          <a:lstStyle/>
          <a:p>
            <a:r>
              <a:rPr lang="en-GB" dirty="0" smtClean="0"/>
              <a:t>mode</a:t>
            </a:r>
            <a:endParaRPr lang="en-GB" dirty="0"/>
          </a:p>
        </p:txBody>
      </p:sp>
      <p:sp>
        <p:nvSpPr>
          <p:cNvPr id="33" name="TextBox 32"/>
          <p:cNvSpPr txBox="1"/>
          <p:nvPr/>
        </p:nvSpPr>
        <p:spPr>
          <a:xfrm>
            <a:off x="7546304" y="836712"/>
            <a:ext cx="1207703" cy="369332"/>
          </a:xfrm>
          <a:prstGeom prst="rect">
            <a:avLst/>
          </a:prstGeom>
          <a:noFill/>
        </p:spPr>
        <p:txBody>
          <a:bodyPr wrap="none" rtlCol="0">
            <a:spAutoFit/>
          </a:bodyPr>
          <a:lstStyle/>
          <a:p>
            <a:r>
              <a:rPr lang="en-GB" dirty="0" smtClean="0"/>
              <a:t>vocabulary</a:t>
            </a:r>
            <a:endParaRPr lang="en-GB" dirty="0"/>
          </a:p>
        </p:txBody>
      </p:sp>
      <p:sp>
        <p:nvSpPr>
          <p:cNvPr id="34" name="TextBox 33"/>
          <p:cNvSpPr txBox="1"/>
          <p:nvPr/>
        </p:nvSpPr>
        <p:spPr>
          <a:xfrm>
            <a:off x="395536" y="3037602"/>
            <a:ext cx="1496564" cy="369332"/>
          </a:xfrm>
          <a:prstGeom prst="rect">
            <a:avLst/>
          </a:prstGeom>
          <a:noFill/>
        </p:spPr>
        <p:txBody>
          <a:bodyPr wrap="none" rtlCol="0">
            <a:spAutoFit/>
          </a:bodyPr>
          <a:lstStyle/>
          <a:p>
            <a:r>
              <a:rPr lang="en-GB" dirty="0" smtClean="0"/>
              <a:t>interpretation</a:t>
            </a:r>
            <a:endParaRPr lang="en-GB" dirty="0"/>
          </a:p>
        </p:txBody>
      </p:sp>
      <p:sp>
        <p:nvSpPr>
          <p:cNvPr id="35" name="TextBox 34"/>
          <p:cNvSpPr txBox="1"/>
          <p:nvPr/>
        </p:nvSpPr>
        <p:spPr>
          <a:xfrm>
            <a:off x="2842397" y="3753952"/>
            <a:ext cx="1365246" cy="369332"/>
          </a:xfrm>
          <a:prstGeom prst="rect">
            <a:avLst/>
          </a:prstGeom>
          <a:noFill/>
        </p:spPr>
        <p:txBody>
          <a:bodyPr wrap="none" rtlCol="0">
            <a:spAutoFit/>
          </a:bodyPr>
          <a:lstStyle/>
          <a:p>
            <a:r>
              <a:rPr lang="en-GB" dirty="0" smtClean="0"/>
              <a:t>Shakespeare</a:t>
            </a:r>
            <a:endParaRPr lang="en-GB" dirty="0"/>
          </a:p>
        </p:txBody>
      </p:sp>
      <p:sp>
        <p:nvSpPr>
          <p:cNvPr id="36" name="TextBox 35"/>
          <p:cNvSpPr txBox="1"/>
          <p:nvPr/>
        </p:nvSpPr>
        <p:spPr>
          <a:xfrm>
            <a:off x="3587839" y="1664341"/>
            <a:ext cx="2090701" cy="369332"/>
          </a:xfrm>
          <a:prstGeom prst="rect">
            <a:avLst/>
          </a:prstGeom>
          <a:noFill/>
        </p:spPr>
        <p:txBody>
          <a:bodyPr wrap="none" rtlCol="0">
            <a:spAutoFit/>
          </a:bodyPr>
          <a:lstStyle/>
          <a:p>
            <a:r>
              <a:rPr lang="en-GB" dirty="0"/>
              <a:t>g</a:t>
            </a:r>
            <a:r>
              <a:rPr lang="en-GB" dirty="0" smtClean="0"/>
              <a:t>rammar and syntax</a:t>
            </a:r>
            <a:endParaRPr lang="en-GB" dirty="0"/>
          </a:p>
        </p:txBody>
      </p:sp>
      <p:sp>
        <p:nvSpPr>
          <p:cNvPr id="37" name="TextBox 36"/>
          <p:cNvSpPr txBox="1"/>
          <p:nvPr/>
        </p:nvSpPr>
        <p:spPr>
          <a:xfrm>
            <a:off x="6954793" y="1916832"/>
            <a:ext cx="1182375" cy="369332"/>
          </a:xfrm>
          <a:prstGeom prst="rect">
            <a:avLst/>
          </a:prstGeom>
          <a:noFill/>
        </p:spPr>
        <p:txBody>
          <a:bodyPr wrap="none" rtlCol="0">
            <a:spAutoFit/>
          </a:bodyPr>
          <a:lstStyle/>
          <a:p>
            <a:r>
              <a:rPr lang="en-GB" dirty="0" smtClean="0"/>
              <a:t>symbolism</a:t>
            </a:r>
            <a:endParaRPr lang="en-GB" dirty="0"/>
          </a:p>
        </p:txBody>
      </p:sp>
      <p:sp>
        <p:nvSpPr>
          <p:cNvPr id="38" name="TextBox 37"/>
          <p:cNvSpPr txBox="1"/>
          <p:nvPr/>
        </p:nvSpPr>
        <p:spPr>
          <a:xfrm>
            <a:off x="6954793" y="4874676"/>
            <a:ext cx="2000869" cy="646331"/>
          </a:xfrm>
          <a:prstGeom prst="rect">
            <a:avLst/>
          </a:prstGeom>
          <a:noFill/>
        </p:spPr>
        <p:txBody>
          <a:bodyPr wrap="none" rtlCol="0">
            <a:spAutoFit/>
          </a:bodyPr>
          <a:lstStyle/>
          <a:p>
            <a:r>
              <a:rPr lang="en-GB" dirty="0" smtClean="0"/>
              <a:t>Steven King (horror</a:t>
            </a:r>
          </a:p>
          <a:p>
            <a:r>
              <a:rPr lang="en-GB" dirty="0"/>
              <a:t>w</a:t>
            </a:r>
            <a:r>
              <a:rPr lang="en-GB" dirty="0" smtClean="0"/>
              <a:t>riter)</a:t>
            </a:r>
            <a:endParaRPr lang="en-GB" dirty="0"/>
          </a:p>
        </p:txBody>
      </p:sp>
      <p:sp>
        <p:nvSpPr>
          <p:cNvPr id="39" name="TextBox 38"/>
          <p:cNvSpPr txBox="1"/>
          <p:nvPr/>
        </p:nvSpPr>
        <p:spPr>
          <a:xfrm>
            <a:off x="2267744" y="6327904"/>
            <a:ext cx="657552" cy="369332"/>
          </a:xfrm>
          <a:prstGeom prst="rect">
            <a:avLst/>
          </a:prstGeom>
          <a:noFill/>
        </p:spPr>
        <p:txBody>
          <a:bodyPr wrap="none" rtlCol="0">
            <a:spAutoFit/>
          </a:bodyPr>
          <a:lstStyle/>
          <a:p>
            <a:r>
              <a:rPr lang="en-GB" dirty="0" smtClean="0"/>
              <a:t>irony</a:t>
            </a:r>
            <a:endParaRPr lang="en-GB" dirty="0"/>
          </a:p>
        </p:txBody>
      </p:sp>
      <p:sp>
        <p:nvSpPr>
          <p:cNvPr id="40" name="TextBox 39"/>
          <p:cNvSpPr txBox="1"/>
          <p:nvPr/>
        </p:nvSpPr>
        <p:spPr>
          <a:xfrm>
            <a:off x="3733419" y="5085184"/>
            <a:ext cx="705321" cy="369332"/>
          </a:xfrm>
          <a:prstGeom prst="rect">
            <a:avLst/>
          </a:prstGeom>
          <a:noFill/>
        </p:spPr>
        <p:txBody>
          <a:bodyPr wrap="none" rtlCol="0">
            <a:spAutoFit/>
          </a:bodyPr>
          <a:lstStyle/>
          <a:p>
            <a:r>
              <a:rPr lang="en-GB" dirty="0" smtClean="0"/>
              <a:t>satire</a:t>
            </a:r>
            <a:endParaRPr lang="en-GB" dirty="0"/>
          </a:p>
        </p:txBody>
      </p:sp>
      <p:sp>
        <p:nvSpPr>
          <p:cNvPr id="41" name="TextBox 40"/>
          <p:cNvSpPr txBox="1"/>
          <p:nvPr/>
        </p:nvSpPr>
        <p:spPr>
          <a:xfrm>
            <a:off x="5107349" y="4505344"/>
            <a:ext cx="845103" cy="369332"/>
          </a:xfrm>
          <a:prstGeom prst="rect">
            <a:avLst/>
          </a:prstGeom>
          <a:noFill/>
        </p:spPr>
        <p:txBody>
          <a:bodyPr wrap="none" rtlCol="0">
            <a:spAutoFit/>
          </a:bodyPr>
          <a:lstStyle/>
          <a:p>
            <a:r>
              <a:rPr lang="en-GB" dirty="0" smtClean="0"/>
              <a:t>ballads</a:t>
            </a:r>
            <a:endParaRPr lang="en-GB" dirty="0"/>
          </a:p>
        </p:txBody>
      </p:sp>
      <p:sp>
        <p:nvSpPr>
          <p:cNvPr id="42" name="TextBox 41"/>
          <p:cNvSpPr txBox="1"/>
          <p:nvPr/>
        </p:nvSpPr>
        <p:spPr>
          <a:xfrm>
            <a:off x="2113161" y="1206044"/>
            <a:ext cx="2089546" cy="369332"/>
          </a:xfrm>
          <a:prstGeom prst="rect">
            <a:avLst/>
          </a:prstGeom>
          <a:noFill/>
        </p:spPr>
        <p:txBody>
          <a:bodyPr wrap="none" rtlCol="0">
            <a:spAutoFit/>
          </a:bodyPr>
          <a:lstStyle/>
          <a:p>
            <a:r>
              <a:rPr lang="en-GB" dirty="0" smtClean="0"/>
              <a:t>Comparative writing</a:t>
            </a:r>
            <a:endParaRPr lang="en-GB" dirty="0"/>
          </a:p>
        </p:txBody>
      </p:sp>
      <p:sp>
        <p:nvSpPr>
          <p:cNvPr id="43" name="TextBox 42"/>
          <p:cNvSpPr txBox="1"/>
          <p:nvPr/>
        </p:nvSpPr>
        <p:spPr>
          <a:xfrm>
            <a:off x="4603395" y="5594735"/>
            <a:ext cx="1089337" cy="369332"/>
          </a:xfrm>
          <a:prstGeom prst="rect">
            <a:avLst/>
          </a:prstGeom>
          <a:noFill/>
        </p:spPr>
        <p:txBody>
          <a:bodyPr wrap="none" rtlCol="0">
            <a:spAutoFit/>
          </a:bodyPr>
          <a:lstStyle/>
          <a:p>
            <a:r>
              <a:rPr lang="en-GB" dirty="0" smtClean="0"/>
              <a:t>TV scripts</a:t>
            </a:r>
            <a:endParaRPr lang="en-GB" dirty="0"/>
          </a:p>
        </p:txBody>
      </p:sp>
      <p:sp>
        <p:nvSpPr>
          <p:cNvPr id="44" name="TextBox 43"/>
          <p:cNvSpPr txBox="1"/>
          <p:nvPr/>
        </p:nvSpPr>
        <p:spPr>
          <a:xfrm>
            <a:off x="6663373" y="3841578"/>
            <a:ext cx="2226443" cy="369332"/>
          </a:xfrm>
          <a:prstGeom prst="rect">
            <a:avLst/>
          </a:prstGeom>
          <a:noFill/>
        </p:spPr>
        <p:txBody>
          <a:bodyPr wrap="none" rtlCol="0">
            <a:spAutoFit/>
          </a:bodyPr>
          <a:lstStyle/>
          <a:p>
            <a:r>
              <a:rPr lang="en-GB" dirty="0"/>
              <a:t>d</a:t>
            </a:r>
            <a:r>
              <a:rPr lang="en-GB" dirty="0" smtClean="0"/>
              <a:t>ramatic monologues</a:t>
            </a:r>
            <a:endParaRPr lang="en-GB" dirty="0"/>
          </a:p>
        </p:txBody>
      </p:sp>
      <p:sp>
        <p:nvSpPr>
          <p:cNvPr id="45" name="TextBox 44"/>
          <p:cNvSpPr txBox="1"/>
          <p:nvPr/>
        </p:nvSpPr>
        <p:spPr>
          <a:xfrm>
            <a:off x="339499" y="1907540"/>
            <a:ext cx="1806264" cy="369332"/>
          </a:xfrm>
          <a:prstGeom prst="rect">
            <a:avLst/>
          </a:prstGeom>
          <a:noFill/>
        </p:spPr>
        <p:txBody>
          <a:bodyPr wrap="none" rtlCol="0">
            <a:spAutoFit/>
          </a:bodyPr>
          <a:lstStyle/>
          <a:p>
            <a:r>
              <a:rPr lang="en-GB" dirty="0" smtClean="0"/>
              <a:t>Language change</a:t>
            </a:r>
            <a:endParaRPr lang="en-GB" dirty="0"/>
          </a:p>
        </p:txBody>
      </p:sp>
      <p:sp>
        <p:nvSpPr>
          <p:cNvPr id="47" name="TextBox 46"/>
          <p:cNvSpPr txBox="1"/>
          <p:nvPr/>
        </p:nvSpPr>
        <p:spPr>
          <a:xfrm>
            <a:off x="5732746" y="2317522"/>
            <a:ext cx="1449436" cy="369332"/>
          </a:xfrm>
          <a:prstGeom prst="rect">
            <a:avLst/>
          </a:prstGeom>
          <a:noFill/>
        </p:spPr>
        <p:txBody>
          <a:bodyPr wrap="none" rtlCol="0">
            <a:spAutoFit/>
          </a:bodyPr>
          <a:lstStyle/>
          <a:p>
            <a:r>
              <a:rPr lang="en-GB" dirty="0" smtClean="0"/>
              <a:t>Gothic fiction</a:t>
            </a:r>
            <a:endParaRPr lang="en-GB" dirty="0"/>
          </a:p>
        </p:txBody>
      </p:sp>
      <p:sp>
        <p:nvSpPr>
          <p:cNvPr id="48" name="TextBox 47"/>
          <p:cNvSpPr txBox="1"/>
          <p:nvPr/>
        </p:nvSpPr>
        <p:spPr>
          <a:xfrm>
            <a:off x="5952452" y="1591616"/>
            <a:ext cx="1119794" cy="369332"/>
          </a:xfrm>
          <a:prstGeom prst="rect">
            <a:avLst/>
          </a:prstGeom>
          <a:noFill/>
        </p:spPr>
        <p:txBody>
          <a:bodyPr wrap="none" rtlCol="0">
            <a:spAutoFit/>
          </a:bodyPr>
          <a:lstStyle/>
          <a:p>
            <a:r>
              <a:rPr lang="en-GB" dirty="0" smtClean="0"/>
              <a:t>biography</a:t>
            </a:r>
            <a:endParaRPr lang="en-GB" dirty="0"/>
          </a:p>
        </p:txBody>
      </p:sp>
      <p:sp>
        <p:nvSpPr>
          <p:cNvPr id="49" name="TextBox 48"/>
          <p:cNvSpPr txBox="1"/>
          <p:nvPr/>
        </p:nvSpPr>
        <p:spPr>
          <a:xfrm>
            <a:off x="339499" y="5404574"/>
            <a:ext cx="1884811" cy="369332"/>
          </a:xfrm>
          <a:prstGeom prst="rect">
            <a:avLst/>
          </a:prstGeom>
          <a:noFill/>
        </p:spPr>
        <p:txBody>
          <a:bodyPr wrap="none" rtlCol="0">
            <a:spAutoFit/>
          </a:bodyPr>
          <a:lstStyle/>
          <a:p>
            <a:r>
              <a:rPr lang="en-GB" dirty="0"/>
              <a:t>e</a:t>
            </a:r>
            <a:r>
              <a:rPr lang="en-GB" dirty="0" smtClean="0"/>
              <a:t>ditorial decisions</a:t>
            </a:r>
            <a:endParaRPr lang="en-GB" dirty="0"/>
          </a:p>
        </p:txBody>
      </p:sp>
      <p:sp>
        <p:nvSpPr>
          <p:cNvPr id="50" name="TextBox 49"/>
          <p:cNvSpPr txBox="1"/>
          <p:nvPr/>
        </p:nvSpPr>
        <p:spPr>
          <a:xfrm>
            <a:off x="3751388" y="6148733"/>
            <a:ext cx="2508785" cy="646331"/>
          </a:xfrm>
          <a:prstGeom prst="rect">
            <a:avLst/>
          </a:prstGeom>
          <a:noFill/>
        </p:spPr>
        <p:txBody>
          <a:bodyPr wrap="square" rtlCol="0">
            <a:spAutoFit/>
          </a:bodyPr>
          <a:lstStyle/>
          <a:p>
            <a:r>
              <a:rPr lang="en-GB" dirty="0"/>
              <a:t>t</a:t>
            </a:r>
            <a:r>
              <a:rPr lang="en-GB" dirty="0" smtClean="0"/>
              <a:t>ransformations and adaptations</a:t>
            </a:r>
            <a:endParaRPr lang="en-GB" dirty="0"/>
          </a:p>
        </p:txBody>
      </p:sp>
    </p:spTree>
    <p:extLst>
      <p:ext uri="{BB962C8B-B14F-4D97-AF65-F5344CB8AC3E}">
        <p14:creationId xmlns:p14="http://schemas.microsoft.com/office/powerpoint/2010/main" val="236743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fade">
                                      <p:cBhvr>
                                        <p:cTn id="62" dur="500"/>
                                        <p:tgtEl>
                                          <p:spTgt spid="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fade">
                                      <p:cBhvr>
                                        <p:cTn id="67" dur="500"/>
                                        <p:tgtEl>
                                          <p:spTgt spid="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500"/>
                                        <p:tgtEl>
                                          <p:spTgt spid="3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fade">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fade">
                                      <p:cBhvr>
                                        <p:cTn id="87" dur="500"/>
                                        <p:tgtEl>
                                          <p:spTgt spid="21"/>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fade">
                                      <p:cBhvr>
                                        <p:cTn id="92" dur="500"/>
                                        <p:tgtEl>
                                          <p:spTgt spid="20"/>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3"/>
                                        </p:tgtEl>
                                        <p:attrNameLst>
                                          <p:attrName>style.visibility</p:attrName>
                                        </p:attrNameLst>
                                      </p:cBhvr>
                                      <p:to>
                                        <p:strVal val="visible"/>
                                      </p:to>
                                    </p:set>
                                    <p:animEffect transition="in" filter="fade">
                                      <p:cBhvr>
                                        <p:cTn id="97" dur="500"/>
                                        <p:tgtEl>
                                          <p:spTgt spid="13"/>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fade">
                                      <p:cBhvr>
                                        <p:cTn id="102" dur="500"/>
                                        <p:tgtEl>
                                          <p:spTgt spid="26"/>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fade">
                                      <p:cBhvr>
                                        <p:cTn id="107" dur="500"/>
                                        <p:tgtEl>
                                          <p:spTgt spid="33"/>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0"/>
                                        </p:tgtEl>
                                        <p:attrNameLst>
                                          <p:attrName>style.visibility</p:attrName>
                                        </p:attrNameLst>
                                      </p:cBhvr>
                                      <p:to>
                                        <p:strVal val="visible"/>
                                      </p:to>
                                    </p:set>
                                    <p:animEffect transition="in" filter="fade">
                                      <p:cBhvr>
                                        <p:cTn id="112" dur="500"/>
                                        <p:tgtEl>
                                          <p:spTgt spid="10"/>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7"/>
                                        </p:tgtEl>
                                        <p:attrNameLst>
                                          <p:attrName>style.visibility</p:attrName>
                                        </p:attrNameLst>
                                      </p:cBhvr>
                                      <p:to>
                                        <p:strVal val="visible"/>
                                      </p:to>
                                    </p:set>
                                    <p:animEffect transition="in" filter="fade">
                                      <p:cBhvr>
                                        <p:cTn id="117" dur="500"/>
                                        <p:tgtEl>
                                          <p:spTgt spid="7"/>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11"/>
                                        </p:tgtEl>
                                        <p:attrNameLst>
                                          <p:attrName>style.visibility</p:attrName>
                                        </p:attrNameLst>
                                      </p:cBhvr>
                                      <p:to>
                                        <p:strVal val="visible"/>
                                      </p:to>
                                    </p:set>
                                    <p:animEffect transition="in" filter="fade">
                                      <p:cBhvr>
                                        <p:cTn id="122" dur="500"/>
                                        <p:tgtEl>
                                          <p:spTgt spid="11"/>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18"/>
                                        </p:tgtEl>
                                        <p:attrNameLst>
                                          <p:attrName>style.visibility</p:attrName>
                                        </p:attrNameLst>
                                      </p:cBhvr>
                                      <p:to>
                                        <p:strVal val="visible"/>
                                      </p:to>
                                    </p:set>
                                    <p:animEffect transition="in" filter="fade">
                                      <p:cBhvr>
                                        <p:cTn id="127" dur="500"/>
                                        <p:tgtEl>
                                          <p:spTgt spid="18"/>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31"/>
                                        </p:tgtEl>
                                        <p:attrNameLst>
                                          <p:attrName>style.visibility</p:attrName>
                                        </p:attrNameLst>
                                      </p:cBhvr>
                                      <p:to>
                                        <p:strVal val="visible"/>
                                      </p:to>
                                    </p:set>
                                    <p:animEffect transition="in" filter="fade">
                                      <p:cBhvr>
                                        <p:cTn id="132" dur="500"/>
                                        <p:tgtEl>
                                          <p:spTgt spid="31"/>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38"/>
                                        </p:tgtEl>
                                        <p:attrNameLst>
                                          <p:attrName>style.visibility</p:attrName>
                                        </p:attrNameLst>
                                      </p:cBhvr>
                                      <p:to>
                                        <p:strVal val="visible"/>
                                      </p:to>
                                    </p:set>
                                    <p:animEffect transition="in" filter="fade">
                                      <p:cBhvr>
                                        <p:cTn id="137" dur="500"/>
                                        <p:tgtEl>
                                          <p:spTgt spid="38"/>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39"/>
                                        </p:tgtEl>
                                        <p:attrNameLst>
                                          <p:attrName>style.visibility</p:attrName>
                                        </p:attrNameLst>
                                      </p:cBhvr>
                                      <p:to>
                                        <p:strVal val="visible"/>
                                      </p:to>
                                    </p:set>
                                    <p:animEffect transition="in" filter="fade">
                                      <p:cBhvr>
                                        <p:cTn id="142" dur="500"/>
                                        <p:tgtEl>
                                          <p:spTgt spid="39"/>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28"/>
                                        </p:tgtEl>
                                        <p:attrNameLst>
                                          <p:attrName>style.visibility</p:attrName>
                                        </p:attrNameLst>
                                      </p:cBhvr>
                                      <p:to>
                                        <p:strVal val="visible"/>
                                      </p:to>
                                    </p:set>
                                    <p:animEffect transition="in" filter="fade">
                                      <p:cBhvr>
                                        <p:cTn id="147" dur="500"/>
                                        <p:tgtEl>
                                          <p:spTgt spid="28"/>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fade">
                                      <p:cBhvr>
                                        <p:cTn id="152" dur="500"/>
                                        <p:tgtEl>
                                          <p:spTgt spid="40"/>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fade">
                                      <p:cBhvr>
                                        <p:cTn id="157" dur="500"/>
                                        <p:tgtEl>
                                          <p:spTgt spid="37"/>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24"/>
                                        </p:tgtEl>
                                        <p:attrNameLst>
                                          <p:attrName>style.visibility</p:attrName>
                                        </p:attrNameLst>
                                      </p:cBhvr>
                                      <p:to>
                                        <p:strVal val="visible"/>
                                      </p:to>
                                    </p:set>
                                    <p:animEffect transition="in" filter="fade">
                                      <p:cBhvr>
                                        <p:cTn id="162" dur="500"/>
                                        <p:tgtEl>
                                          <p:spTgt spid="24"/>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41"/>
                                        </p:tgtEl>
                                        <p:attrNameLst>
                                          <p:attrName>style.visibility</p:attrName>
                                        </p:attrNameLst>
                                      </p:cBhvr>
                                      <p:to>
                                        <p:strVal val="visible"/>
                                      </p:to>
                                    </p:set>
                                    <p:animEffect transition="in" filter="fade">
                                      <p:cBhvr>
                                        <p:cTn id="167" dur="500"/>
                                        <p:tgtEl>
                                          <p:spTgt spid="41"/>
                                        </p:tgtEl>
                                      </p:cBhvr>
                                    </p:animEffect>
                                  </p:childTnLst>
                                </p:cTn>
                              </p:par>
                            </p:childTnLst>
                          </p:cTn>
                        </p:par>
                      </p:childTnLst>
                    </p:cTn>
                  </p:par>
                  <p:par>
                    <p:cTn id="168" fill="hold">
                      <p:stCondLst>
                        <p:cond delay="indefinite"/>
                      </p:stCondLst>
                      <p:childTnLst>
                        <p:par>
                          <p:cTn id="169" fill="hold">
                            <p:stCondLst>
                              <p:cond delay="0"/>
                            </p:stCondLst>
                            <p:childTnLst>
                              <p:par>
                                <p:cTn id="170" presetID="10" presetClass="entr" presetSubtype="0" fill="hold" grpId="0" nodeType="clickEffect">
                                  <p:stCondLst>
                                    <p:cond delay="0"/>
                                  </p:stCondLst>
                                  <p:childTnLst>
                                    <p:set>
                                      <p:cBhvr>
                                        <p:cTn id="171" dur="1" fill="hold">
                                          <p:stCondLst>
                                            <p:cond delay="0"/>
                                          </p:stCondLst>
                                        </p:cTn>
                                        <p:tgtEl>
                                          <p:spTgt spid="36"/>
                                        </p:tgtEl>
                                        <p:attrNameLst>
                                          <p:attrName>style.visibility</p:attrName>
                                        </p:attrNameLst>
                                      </p:cBhvr>
                                      <p:to>
                                        <p:strVal val="visible"/>
                                      </p:to>
                                    </p:set>
                                    <p:animEffect transition="in" filter="fade">
                                      <p:cBhvr>
                                        <p:cTn id="172" dur="500"/>
                                        <p:tgtEl>
                                          <p:spTgt spid="36"/>
                                        </p:tgtEl>
                                      </p:cBhvr>
                                    </p:animEffect>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48"/>
                                        </p:tgtEl>
                                        <p:attrNameLst>
                                          <p:attrName>style.visibility</p:attrName>
                                        </p:attrNameLst>
                                      </p:cBhvr>
                                      <p:to>
                                        <p:strVal val="visible"/>
                                      </p:to>
                                    </p:set>
                                    <p:animEffect transition="in" filter="fade">
                                      <p:cBhvr>
                                        <p:cTn id="177" dur="500"/>
                                        <p:tgtEl>
                                          <p:spTgt spid="48"/>
                                        </p:tgtEl>
                                      </p:cBhvr>
                                    </p:animEffect>
                                  </p:childTnLst>
                                </p:cTn>
                              </p:par>
                            </p:childTnLst>
                          </p:cTn>
                        </p:par>
                      </p:childTnLst>
                    </p:cTn>
                  </p:par>
                  <p:par>
                    <p:cTn id="178" fill="hold">
                      <p:stCondLst>
                        <p:cond delay="indefinite"/>
                      </p:stCondLst>
                      <p:childTnLst>
                        <p:par>
                          <p:cTn id="179" fill="hold">
                            <p:stCondLst>
                              <p:cond delay="0"/>
                            </p:stCondLst>
                            <p:childTnLst>
                              <p:par>
                                <p:cTn id="180" presetID="10" presetClass="entr" presetSubtype="0" fill="hold" grpId="0" nodeType="clickEffect">
                                  <p:stCondLst>
                                    <p:cond delay="0"/>
                                  </p:stCondLst>
                                  <p:childTnLst>
                                    <p:set>
                                      <p:cBhvr>
                                        <p:cTn id="181" dur="1" fill="hold">
                                          <p:stCondLst>
                                            <p:cond delay="0"/>
                                          </p:stCondLst>
                                        </p:cTn>
                                        <p:tgtEl>
                                          <p:spTgt spid="42"/>
                                        </p:tgtEl>
                                        <p:attrNameLst>
                                          <p:attrName>style.visibility</p:attrName>
                                        </p:attrNameLst>
                                      </p:cBhvr>
                                      <p:to>
                                        <p:strVal val="visible"/>
                                      </p:to>
                                    </p:set>
                                    <p:animEffect transition="in" filter="fade">
                                      <p:cBhvr>
                                        <p:cTn id="182" dur="500"/>
                                        <p:tgtEl>
                                          <p:spTgt spid="42"/>
                                        </p:tgtEl>
                                      </p:cBhvr>
                                    </p:animEffect>
                                  </p:childTnLst>
                                </p:cTn>
                              </p:par>
                            </p:childTnLst>
                          </p:cTn>
                        </p:par>
                      </p:childTnLst>
                    </p:cTn>
                  </p:par>
                  <p:par>
                    <p:cTn id="183" fill="hold">
                      <p:stCondLst>
                        <p:cond delay="indefinite"/>
                      </p:stCondLst>
                      <p:childTnLst>
                        <p:par>
                          <p:cTn id="184" fill="hold">
                            <p:stCondLst>
                              <p:cond delay="0"/>
                            </p:stCondLst>
                            <p:childTnLst>
                              <p:par>
                                <p:cTn id="185" presetID="10" presetClass="entr" presetSubtype="0" fill="hold" grpId="0" nodeType="clickEffect">
                                  <p:stCondLst>
                                    <p:cond delay="0"/>
                                  </p:stCondLst>
                                  <p:childTnLst>
                                    <p:set>
                                      <p:cBhvr>
                                        <p:cTn id="186" dur="1" fill="hold">
                                          <p:stCondLst>
                                            <p:cond delay="0"/>
                                          </p:stCondLst>
                                        </p:cTn>
                                        <p:tgtEl>
                                          <p:spTgt spid="43"/>
                                        </p:tgtEl>
                                        <p:attrNameLst>
                                          <p:attrName>style.visibility</p:attrName>
                                        </p:attrNameLst>
                                      </p:cBhvr>
                                      <p:to>
                                        <p:strVal val="visible"/>
                                      </p:to>
                                    </p:set>
                                    <p:animEffect transition="in" filter="fade">
                                      <p:cBhvr>
                                        <p:cTn id="187" dur="500"/>
                                        <p:tgtEl>
                                          <p:spTgt spid="43"/>
                                        </p:tgtEl>
                                      </p:cBhvr>
                                    </p:animEffect>
                                  </p:childTnLst>
                                </p:cTn>
                              </p:par>
                            </p:childTnLst>
                          </p:cTn>
                        </p:par>
                      </p:childTnLst>
                    </p:cTn>
                  </p:par>
                  <p:par>
                    <p:cTn id="188" fill="hold">
                      <p:stCondLst>
                        <p:cond delay="indefinite"/>
                      </p:stCondLst>
                      <p:childTnLst>
                        <p:par>
                          <p:cTn id="189" fill="hold">
                            <p:stCondLst>
                              <p:cond delay="0"/>
                            </p:stCondLst>
                            <p:childTnLst>
                              <p:par>
                                <p:cTn id="190" presetID="10" presetClass="entr" presetSubtype="0" fill="hold" grpId="0" nodeType="clickEffect">
                                  <p:stCondLst>
                                    <p:cond delay="0"/>
                                  </p:stCondLst>
                                  <p:childTnLst>
                                    <p:set>
                                      <p:cBhvr>
                                        <p:cTn id="191" dur="1" fill="hold">
                                          <p:stCondLst>
                                            <p:cond delay="0"/>
                                          </p:stCondLst>
                                        </p:cTn>
                                        <p:tgtEl>
                                          <p:spTgt spid="47"/>
                                        </p:tgtEl>
                                        <p:attrNameLst>
                                          <p:attrName>style.visibility</p:attrName>
                                        </p:attrNameLst>
                                      </p:cBhvr>
                                      <p:to>
                                        <p:strVal val="visible"/>
                                      </p:to>
                                    </p:set>
                                    <p:animEffect transition="in" filter="fade">
                                      <p:cBhvr>
                                        <p:cTn id="192" dur="500"/>
                                        <p:tgtEl>
                                          <p:spTgt spid="47"/>
                                        </p:tgtEl>
                                      </p:cBhvr>
                                    </p:animEffect>
                                  </p:childTnLst>
                                </p:cTn>
                              </p:par>
                            </p:childTnLst>
                          </p:cTn>
                        </p:par>
                      </p:childTnLst>
                    </p:cTn>
                  </p:par>
                  <p:par>
                    <p:cTn id="193" fill="hold">
                      <p:stCondLst>
                        <p:cond delay="indefinite"/>
                      </p:stCondLst>
                      <p:childTnLst>
                        <p:par>
                          <p:cTn id="194" fill="hold">
                            <p:stCondLst>
                              <p:cond delay="0"/>
                            </p:stCondLst>
                            <p:childTnLst>
                              <p:par>
                                <p:cTn id="195" presetID="10" presetClass="entr" presetSubtype="0" fill="hold" grpId="0" nodeType="clickEffect">
                                  <p:stCondLst>
                                    <p:cond delay="0"/>
                                  </p:stCondLst>
                                  <p:childTnLst>
                                    <p:set>
                                      <p:cBhvr>
                                        <p:cTn id="196" dur="1" fill="hold">
                                          <p:stCondLst>
                                            <p:cond delay="0"/>
                                          </p:stCondLst>
                                        </p:cTn>
                                        <p:tgtEl>
                                          <p:spTgt spid="44"/>
                                        </p:tgtEl>
                                        <p:attrNameLst>
                                          <p:attrName>style.visibility</p:attrName>
                                        </p:attrNameLst>
                                      </p:cBhvr>
                                      <p:to>
                                        <p:strVal val="visible"/>
                                      </p:to>
                                    </p:set>
                                    <p:animEffect transition="in" filter="fade">
                                      <p:cBhvr>
                                        <p:cTn id="197" dur="500"/>
                                        <p:tgtEl>
                                          <p:spTgt spid="44"/>
                                        </p:tgtEl>
                                      </p:cBhvr>
                                    </p:animEffect>
                                  </p:childTnLst>
                                </p:cTn>
                              </p:par>
                            </p:childTnLst>
                          </p:cTn>
                        </p:par>
                      </p:childTnLst>
                    </p:cTn>
                  </p:par>
                  <p:par>
                    <p:cTn id="198" fill="hold">
                      <p:stCondLst>
                        <p:cond delay="indefinite"/>
                      </p:stCondLst>
                      <p:childTnLst>
                        <p:par>
                          <p:cTn id="199" fill="hold">
                            <p:stCondLst>
                              <p:cond delay="0"/>
                            </p:stCondLst>
                            <p:childTnLst>
                              <p:par>
                                <p:cTn id="200" presetID="10" presetClass="entr" presetSubtype="0" fill="hold" grpId="0" nodeType="clickEffect">
                                  <p:stCondLst>
                                    <p:cond delay="0"/>
                                  </p:stCondLst>
                                  <p:childTnLst>
                                    <p:set>
                                      <p:cBhvr>
                                        <p:cTn id="201" dur="1" fill="hold">
                                          <p:stCondLst>
                                            <p:cond delay="0"/>
                                          </p:stCondLst>
                                        </p:cTn>
                                        <p:tgtEl>
                                          <p:spTgt spid="45"/>
                                        </p:tgtEl>
                                        <p:attrNameLst>
                                          <p:attrName>style.visibility</p:attrName>
                                        </p:attrNameLst>
                                      </p:cBhvr>
                                      <p:to>
                                        <p:strVal val="visible"/>
                                      </p:to>
                                    </p:set>
                                    <p:animEffect transition="in" filter="fade">
                                      <p:cBhvr>
                                        <p:cTn id="20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6" grpId="0"/>
      <p:bldP spid="18" grpId="0"/>
      <p:bldP spid="19" grpId="0"/>
      <p:bldP spid="20" grpId="0"/>
      <p:bldP spid="21" grpId="0"/>
      <p:bldP spid="22" grpId="0"/>
      <p:bldP spid="23" grpId="0"/>
      <p:bldP spid="24" grpId="0"/>
      <p:bldP spid="25" grpId="0"/>
      <p:bldP spid="26"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7" grpId="0"/>
      <p:bldP spid="4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Dates and locations for Higher English</a:t>
            </a:r>
            <a:endParaRPr lang="en-GB" dirty="0"/>
          </a:p>
        </p:txBody>
      </p:sp>
      <p:sp>
        <p:nvSpPr>
          <p:cNvPr id="3" name="Content Placeholder 2"/>
          <p:cNvSpPr>
            <a:spLocks noGrp="1"/>
          </p:cNvSpPr>
          <p:nvPr>
            <p:ph idx="1"/>
          </p:nvPr>
        </p:nvSpPr>
        <p:spPr>
          <a:xfrm>
            <a:off x="457200" y="1600201"/>
            <a:ext cx="8229600" cy="3484984"/>
          </a:xfrm>
        </p:spPr>
        <p:txBody>
          <a:bodyPr/>
          <a:lstStyle/>
          <a:p>
            <a:r>
              <a:rPr lang="en-GB" dirty="0" smtClean="0"/>
              <a:t>Next week 17</a:t>
            </a:r>
            <a:r>
              <a:rPr lang="en-GB" baseline="30000" dirty="0" smtClean="0"/>
              <a:t>th</a:t>
            </a:r>
            <a:r>
              <a:rPr lang="en-GB" dirty="0" smtClean="0"/>
              <a:t> November we’re in The Hall</a:t>
            </a:r>
          </a:p>
          <a:p>
            <a:r>
              <a:rPr lang="en-GB" dirty="0" smtClean="0"/>
              <a:t>Radio Drama day on 24</a:t>
            </a:r>
            <a:r>
              <a:rPr lang="en-GB" baseline="30000" dirty="0" smtClean="0"/>
              <a:t>th</a:t>
            </a:r>
            <a:r>
              <a:rPr lang="en-GB" dirty="0" smtClean="0"/>
              <a:t> November – no Higher English</a:t>
            </a:r>
          </a:p>
          <a:p>
            <a:r>
              <a:rPr lang="en-GB" dirty="0" smtClean="0"/>
              <a:t>1</a:t>
            </a:r>
            <a:r>
              <a:rPr lang="en-GB" baseline="30000" dirty="0" smtClean="0"/>
              <a:t>st</a:t>
            </a:r>
            <a:r>
              <a:rPr lang="en-GB" dirty="0" smtClean="0"/>
              <a:t> December back in Lecture Theatre</a:t>
            </a:r>
          </a:p>
          <a:p>
            <a:r>
              <a:rPr lang="en-GB" dirty="0" smtClean="0"/>
              <a:t>8</a:t>
            </a:r>
            <a:r>
              <a:rPr lang="en-GB" baseline="30000" dirty="0" smtClean="0"/>
              <a:t>th</a:t>
            </a:r>
            <a:r>
              <a:rPr lang="en-GB" dirty="0" smtClean="0"/>
              <a:t> December – I’m looking for a venue!</a:t>
            </a:r>
          </a:p>
          <a:p>
            <a:r>
              <a:rPr lang="en-GB" u="sng" dirty="0" smtClean="0"/>
              <a:t>Please</a:t>
            </a:r>
            <a:r>
              <a:rPr lang="en-GB" dirty="0" smtClean="0"/>
              <a:t> </a:t>
            </a:r>
            <a:r>
              <a:rPr lang="en-GB" i="1" dirty="0" smtClean="0"/>
              <a:t>always</a:t>
            </a:r>
            <a:r>
              <a:rPr lang="en-GB" dirty="0" smtClean="0"/>
              <a:t> </a:t>
            </a:r>
            <a:r>
              <a:rPr lang="en-GB" b="1" dirty="0" smtClean="0"/>
              <a:t>check your emails!</a:t>
            </a:r>
            <a:endParaRPr lang="en-GB" dirty="0" smtClean="0"/>
          </a:p>
        </p:txBody>
      </p:sp>
    </p:spTree>
    <p:extLst>
      <p:ext uri="{BB962C8B-B14F-4D97-AF65-F5344CB8AC3E}">
        <p14:creationId xmlns:p14="http://schemas.microsoft.com/office/powerpoint/2010/main" val="2258184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A48437-8514-4858-8916-C4D0847C4F42}">
  <ds:schemaRefs>
    <ds:schemaRef ds:uri="http://purl.org/dc/dcmitype/"/>
    <ds:schemaRef ds:uri="http://purl.org/dc/elements/1.1/"/>
    <ds:schemaRef ds:uri="http://schemas.microsoft.com/office/2006/metadata/properties"/>
    <ds:schemaRef ds:uri="http://www.w3.org/XML/1998/namespac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6A85790-557C-4047-930B-70DEF80A7CF3}">
  <ds:schemaRefs>
    <ds:schemaRef ds:uri="http://schemas.microsoft.com/sharepoint/v3/contenttype/forms"/>
  </ds:schemaRefs>
</ds:datastoreItem>
</file>

<file path=customXml/itemProps3.xml><?xml version="1.0" encoding="utf-8"?>
<ds:datastoreItem xmlns:ds="http://schemas.openxmlformats.org/officeDocument/2006/customXml" ds:itemID="{BB2161A0-2455-486C-92C8-8343630B30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45</TotalTime>
  <Words>142</Words>
  <Application>Microsoft Office PowerPoint</Application>
  <PresentationFormat>On-screen Show (4:3)</PresentationFormat>
  <Paragraphs>55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What are you doing ‘studying English’?</vt:lpstr>
      <vt:lpstr>English Literature English Language and Linguistics English Language English Language and Literature Linguistics and the English Language Creative Writing/English Literature Creative Writing Language Studies English Studies English Classics and English English and American Literature English and American Literature and Creative Writing American and Canadian Studies and English English and… Drama, Philosophy, Film, just about everything</vt:lpstr>
      <vt:lpstr>PowerPoint Presentation</vt:lpstr>
      <vt:lpstr>Please create a table like this:-</vt:lpstr>
      <vt:lpstr>PowerPoint Presentation</vt:lpstr>
      <vt:lpstr>Dates and locations for Higher English</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you doing ‘studying English’?</dc:title>
  <dc:creator>David Kinder</dc:creator>
  <cp:lastModifiedBy>David Kinder</cp:lastModifiedBy>
  <cp:revision>5</cp:revision>
  <dcterms:created xsi:type="dcterms:W3CDTF">2014-11-10T10:06:39Z</dcterms:created>
  <dcterms:modified xsi:type="dcterms:W3CDTF">2014-11-10T10:58:21Z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