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8.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9" r:id="rId5"/>
    <p:sldId id="258" r:id="rId6"/>
    <p:sldId id="262" r:id="rId7"/>
    <p:sldId id="261"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Rg st="1" end="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8" autoAdjust="0"/>
    <p:restoredTop sz="94660"/>
  </p:normalViewPr>
  <p:slideViewPr>
    <p:cSldViewPr snapToGrid="0">
      <p:cViewPr varScale="1">
        <p:scale>
          <a:sx n="107" d="100"/>
          <a:sy n="107" d="100"/>
        </p:scale>
        <p:origin x="13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4C13A3-170C-4C51-9DA6-DB8A4524AD82}" type="datetimeFigureOut">
              <a:rPr lang="en-GB" smtClean="0"/>
              <a:t>06/09/2014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2219987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4C13A3-170C-4C51-9DA6-DB8A4524AD82}" type="datetimeFigureOut">
              <a:rPr lang="en-GB" smtClean="0"/>
              <a:t>06/09/2014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427413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4C13A3-170C-4C51-9DA6-DB8A4524AD82}" type="datetimeFigureOut">
              <a:rPr lang="en-GB" smtClean="0"/>
              <a:t>06/09/2014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707806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4C13A3-170C-4C51-9DA6-DB8A4524AD82}" type="datetimeFigureOut">
              <a:rPr lang="en-GB" smtClean="0"/>
              <a:t>06/09/2014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206460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4C13A3-170C-4C51-9DA6-DB8A4524AD82}" type="datetimeFigureOut">
              <a:rPr lang="en-GB" smtClean="0"/>
              <a:t>06/09/2014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1305859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4C13A3-170C-4C51-9DA6-DB8A4524AD82}" type="datetimeFigureOut">
              <a:rPr lang="en-GB" smtClean="0"/>
              <a:t>06/09/2014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1502051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4C13A3-170C-4C51-9DA6-DB8A4524AD82}" type="datetimeFigureOut">
              <a:rPr lang="en-GB" smtClean="0"/>
              <a:t>06/09/2014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4118590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4C13A3-170C-4C51-9DA6-DB8A4524AD82}" type="datetimeFigureOut">
              <a:rPr lang="en-GB" smtClean="0"/>
              <a:t>06/09/2014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32202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C13A3-170C-4C51-9DA6-DB8A4524AD82}" type="datetimeFigureOut">
              <a:rPr lang="en-GB" smtClean="0"/>
              <a:t>06/09/2014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4042392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4C13A3-170C-4C51-9DA6-DB8A4524AD82}" type="datetimeFigureOut">
              <a:rPr lang="en-GB" smtClean="0"/>
              <a:t>06/09/2014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3665651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4C13A3-170C-4C51-9DA6-DB8A4524AD82}" type="datetimeFigureOut">
              <a:rPr lang="en-GB" smtClean="0"/>
              <a:t>06/09/2014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A37B70-03AA-43ED-B692-0582AC89C89D}" type="slidenum">
              <a:rPr lang="en-GB" smtClean="0"/>
              <a:t>‹#›</a:t>
            </a:fld>
            <a:endParaRPr lang="en-GB"/>
          </a:p>
        </p:txBody>
      </p:sp>
    </p:spTree>
    <p:extLst>
      <p:ext uri="{BB962C8B-B14F-4D97-AF65-F5344CB8AC3E}">
        <p14:creationId xmlns:p14="http://schemas.microsoft.com/office/powerpoint/2010/main" val="33844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C13A3-170C-4C51-9DA6-DB8A4524AD82}" type="datetimeFigureOut">
              <a:rPr lang="en-GB" smtClean="0"/>
              <a:t>06/09/2014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37B70-03AA-43ED-B692-0582AC89C89D}" type="slidenum">
              <a:rPr lang="en-GB" smtClean="0"/>
              <a:t>‹#›</a:t>
            </a:fld>
            <a:endParaRPr lang="en-GB"/>
          </a:p>
        </p:txBody>
      </p:sp>
    </p:spTree>
    <p:extLst>
      <p:ext uri="{BB962C8B-B14F-4D97-AF65-F5344CB8AC3E}">
        <p14:creationId xmlns:p14="http://schemas.microsoft.com/office/powerpoint/2010/main" val="915069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“one of the most quintessentially American novels ever written”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“A permanent presence in American culture” </a:t>
            </a:r>
          </a:p>
          <a:p>
            <a:pPr marL="0" indent="0">
              <a:buNone/>
            </a:pPr>
            <a:r>
              <a:rPr lang="en-GB" dirty="0" smtClean="0"/>
              <a:t>“A work of genius” </a:t>
            </a:r>
          </a:p>
          <a:p>
            <a:pPr marL="0" indent="0">
              <a:buNone/>
            </a:pPr>
            <a:r>
              <a:rPr lang="en-GB" dirty="0" smtClean="0"/>
              <a:t>“A triumph of craftsmanship”</a:t>
            </a:r>
          </a:p>
          <a:p>
            <a:pPr marL="0" indent="0">
              <a:buNone/>
            </a:pPr>
            <a:r>
              <a:rPr lang="en-GB" dirty="0" smtClean="0"/>
              <a:t>“Something new – something extraordinary”</a:t>
            </a:r>
          </a:p>
          <a:p>
            <a:pPr marL="0" indent="0">
              <a:buNone/>
            </a:pPr>
            <a:r>
              <a:rPr lang="en-GB" dirty="0" smtClean="0"/>
              <a:t>“The most beautifully written of American novels”</a:t>
            </a:r>
          </a:p>
          <a:p>
            <a:pPr marL="0" indent="0">
              <a:buNone/>
            </a:pPr>
            <a:r>
              <a:rPr lang="en-GB" dirty="0" smtClean="0"/>
              <a:t>“A masterpiece”</a:t>
            </a:r>
          </a:p>
          <a:p>
            <a:pPr marL="0" indent="0">
              <a:buNone/>
            </a:pPr>
            <a:r>
              <a:rPr lang="en-GB" dirty="0" smtClean="0"/>
              <a:t>“The </a:t>
            </a:r>
            <a:r>
              <a:rPr lang="en-GB" i="1" dirty="0" smtClean="0"/>
              <a:t>Great Gatsby </a:t>
            </a:r>
            <a:r>
              <a:rPr lang="en-GB" dirty="0" smtClean="0"/>
              <a:t>is inexhaustible”</a:t>
            </a:r>
          </a:p>
          <a:p>
            <a:pPr marL="0" indent="0">
              <a:buNone/>
            </a:pPr>
            <a:r>
              <a:rPr lang="en-GB" dirty="0" smtClean="0"/>
              <a:t>“A flawless novel”</a:t>
            </a:r>
          </a:p>
          <a:p>
            <a:pPr marL="0" indent="0">
              <a:buNone/>
            </a:pPr>
            <a:r>
              <a:rPr lang="en-GB" dirty="0" smtClean="0"/>
              <a:t>“It is almost impossible to imagine contemporary American fiction without Jay Gatsby”</a:t>
            </a:r>
            <a:endParaRPr lang="en-GB" dirty="0"/>
          </a:p>
        </p:txBody>
      </p:sp>
      <p:sp>
        <p:nvSpPr>
          <p:cNvPr id="4" name="AutoShape 2" descr="data:image/jpeg;base64,/9j/4AAQSkZJRgABAQAAAQABAAD/2wCEAAkGBxQPEBAPEBAQDxAQDxAPEBAQDw8PDxAUFRUXFhQVFBYZHCggGBolGxQUITEhJSkrLi4uFx8zODMsNygtLisBCgoKDg0OGxAQGC8lHCY0LCwsNCwsLCwsLiwsLCwsLCwsLCwvLCwsLCwsLCwsLCwsLCwsLCwsLCwsLCwsLCwsLP/AABEIAH4BkAMBIgACEQEDEQH/xAAcAAACAgMBAQAAAAAAAAAAAAAAAQIDBAYHBQj/xABDEAABAwIDBQQFCgMHBQAAAAABAAIDBBEFEiEGMUFRYRMicYEHFDJCoRVSYnKCkaKxwdEjM3OSk6Oy0uHwFkNTY8P/xAAYAQEAAwEAAAAAAAAAAAAAAAAAAQIDBP/EACURAQACAgIBAwUBAQAAAAAAAAABAgMRITESBBMiFDJBUWFCI//aAAwDAQACEQMRAD8A7QnZNOyCNkWUrIsgVkJ2QgSaEIBJNKyAQhFkAldOyLIEhOydkEUKVkWQRsiylZCCNkWUkIIpppICyEIQCSaECQmmgihSQgimmhAkJoQJCaEAhCECQmlZAIRZCAQhCATQhABNJCACaSEDQldF0EkKN0XQSssOjxBksk8bfap5Gxv63YHXHmXDxaVbV1TYY5JXmzI2Okd4NBJ/Jcz9HeMuNWTIdawyZ+XaZi9vxzAfWVLX1MQtFdxLqdkWSumrqlZFk0IEhNCBLBxzE2UdPLUyXyRAEgbzchoA8yFnrnnpgxLLFBSg6yudM/6rO60HxLifsKt7eMbTWNy6C0ggEG4IuCNxCa1r0dYn6xh8Nzd8N6d/Puexf7BYtmUxO42iSQndJSBCLpIBCEibanQDUngEGCzE2GqfSf8AcbAyffvBcQ4W6XjP21nLi8e09sZp6wm0csskT/6UhDG36N/hn7C7QqUt5QtaNBCEK6poQhAJ2STQJxsCTuAuViYRXNqYWTNtZ2YEA3yuY4se3yc1w8ksWmyx24uIHlvP/Oq0j0R4vndiVE4609dPLH/TlkfcDwe1x+2Fl7n/AE8VvH47dEsiyLp3WqpWRZO6LoFZFk7oQKy8yvxlkNVS0rvaqjKAfmlrC9t/HK8eS9RcW9JGNOFX61GbmlqYeyF7A9kTcX5F2bycs738dLVrt2hCrpKlssbJWG7JGNkYebXAEH7irVoqSEJoIoUkWQRQpWTsggiyaYQRsiysssDFZJ2NzQMjksO8xwdm8W2OvgomdRtMRtmWRZaa/a+Zu+GP8f7pDbOT/wAUX4/3WH1WP9tPZsXpZxT1egMYNn1MjYhzyDvv8rNDftLmOCVRYyKRps5j87TyLXkj4hZ/pUxGWq9XncGiOIPjytv3XPIOY355Wj7I5rxcGdeGO2t81h9orO94v8oTWsxxL6HoakTRRzM9mRjXjwcL2V9lz3Z7HJaSnZBlY/LmIzZrjMS7LodbElZ8m2UjRdzIWjm7MB/mV49VjR7Vm52QtBg29lmkEFNAyolduaxrw0cy5xcAG9dy3ejMnZjtuz7Ui7hEHZGnkCdXW56X5BbUvFulLVmO16FrWLYvVUztY4HMJ7rw2QA9D3tD0XmP2xnG+OEfZk/1LOfUUidStGK08w3ey4Rt9inrOIzkG7InCnZ4R6O/HnPmt8dtpPrZkIPPK/T8S5BPC6KUseSXB2rj71/e896pbLW/ELRjmvMuheiPEslTLTE6Txh7Bf3473A6lpJ+wusWXANmi9lTHPHoYHh9zqOIy+YuPC66L/1lP8yH+y//AFJXPWkaknHNuYb1ZFlz2p9ID4/bMAPINe533By9nZfGauutKYo4aXeJHscJJv6bc2g+kfIHhrXNFuolSaTHbabIssev7XLeAszD3XtJDugIIsVq820VUwlrmRAjQjI8EeWZMmatPuK0m3TcLLW/SHinquHzuBs+W1OzhrJo63gzOfJecdrJx7sX9h/+paj6Q62eugjcctqdzpDGxpGa4ALtSdWgHyLuiy+ppPELe1aHPsUfmyg7rOH5L6K2Mxb12gpqkm73x5ZP6jCWSfiaT5hfNVRLe3QFdT2CrZ6Ck7Pu/wASQzZHtJ7PMALbxwaCRzKRkjH2mazbp1yyS0SXbCZou4wtHMtIHxcsKDbyomkbBTRtqJXbmsjIbpvJc42A67lavqa262rOKY7dIQsTDGzCMesujdKdSImkRt+iCdXeOngF5uNzVUN3xOjfFvN47uZ42Oo6rW1/GNzCsV3OnvIWgv2oqhwj8o7/AKqo7YVPOL+7/wB1j9VjaezZseNz3ky8GC3mdT+i4/sbi3qm0DyTaOerqaWS+60shyf4gj+K6BR4iZ7ud/MuS62434jouQ4hQumxOojYS0+tSvLxoYwHk5h1Glutlz4sm8lrS1tX4xD6eQuc/wDWFV86P+7H7rHqdvZo/akiB5CMF33BdMeppPW2PtWdOQtH2WxevxAiQZYKW/8AOfEzNJzETOP1joOtrLcatj3MIjf2b+Di1rx5g8PBbRbcb0zmNSvTWkV2N1kD8khaDwPZss4c2niFU3aao+e3+7YsJ9VSOJiWkYbS2/Gq31enlm4sYcv1jo38RC4JtR/IceTmf5rfqug4tic1VH2T3i2YOsGtbcjde3DVaDtSy1PKDoQY9PttWNs0ZLRprWk1idumehzFfWMMZETd9JI+A88ntx+Qa4N+wt5XEvRW2WlilqGuyipyANIBBbGXWdY8y93l4ren7QzNGZ0rWtG8ubG0DzIWv1VK8Sz9m08tzQudjbeSSQQ02eqmdo1kccYB8XEaDruW64THOGXqZGukd7kbQI4+ma13HroOnE7UyefUSztXx/LPTulZOy0VF07pWTsgVk1FOyBoUbIsg8vF8DbPd7bMl+d7rvrD9fzWmVtAY3FkjMrh8eoI3hdHWlel3F/U8MfI0tE75Y4adxAJa5xu8i/EMa/4Lmzeni/McS2x5ZrxPTV8WpIzDI2Z7WxOaWvMjgwAc8x3Eb/Jaxgr2UkbA49q8A5C0WY5tzZ4J59L2Wn0bH1k3azvfKGG5Mji65Pui+4cwP1XQqWhFTRsAsJI3PDHfazZT0N/Jc008I1MtYny50xajHZHezaMdBmd95/ZZOz2zk+JyaEiNptJUSXc1vRvzndB52WuyXaS0izgSCDwI4FfQ2AyxyUtO+FrY4nwscxjQA1gIvlt0N1tixVmVL5JhXgGAQ0MfZwNsTbPI6xkkI4uP6bgvSITsiy7IjTnVSRBwLXAOaRYgi4K1nFtnyy74gXM4s3ub4fOHx8VteVGVZZcVckcr0vNenMZaNruFvD9lq20lHG50bRNGagOAbGDeRzSdQWi56j/AHXl+lnaOSTEqmCGR0cEJbEWxuLBI8NBkc61rnMS230V5my1L2MkLiLPdLHf6IzDRcfsTj5mXRF/PjT3ocWbGwMhbe29zjqTxJA/dUSVksxDAXOLiGtYwHvE7gANSrtscGyE1MY7jj/FA91x94dCd/Xx09T0MYg0V74ZAHPlgd2L3WLmOYbua07xmaXE/UV8dK25hS9pjhtGx/o7DMs9c0OfoWU2hYzrLwcfo7ud+HRAE7J2XbWsR0wmdksPEcNZOO8LOA7rxvH7jos2yLJasWjUkTMcw0TEcOdCcsjbg+y7e13gf0Xk1TGMBe57Y2je57gGjzK2n0mYr6nhdVKP5jmthh0BIkkcGtcL8W3Lvsr5wJkqZAZHvkPF73F5aOl93guC3pIieJ4dFc3HTZ5IKWOpNSx4lp2vGVrGnsxMbkNLiLZdCRa4vpwXoTY/I/2MrG8xZ5+86fBS2YpGSQ1EL23jcI2kf2rEdb635rUsUoH0kroiSOLHi4ztO53+3MFIis21PcJ5iNt12e2bqMTkuCRG02kqJLua3o35zug87LsGz+AQ0EfZwN1Ns8jrGSQji4/oNAsfYPEG1OG0crGtaDCGOawBrWyMJZIABu77XL3l2UpFYc9rTKKFJC0Va7jOzwfeSABrt5j3Nd9X5p+HgtQqINS17bOBsQRZw8V1Bc19IGJg1ghbp2UbQ8jQlzu9Y87NLfvK4vUYK/dHDoxZJ6lgxx5HBzHWI4Hd4FalPiEcFRUOAvLUSGbM85WljrlmQ+8N/nfkrsZxXQwsO8d8jl8391ZjWC+tUsWUfxoo2mM8+6LsPj+duq561iv3flrM76YE1bLIQ257xADGAi5O4ADU3W/bIejr2Z69t9xZS8PGYjf9X7+IXPfRRiXq2K0zX+xKZKch3/be8dwgHc7OA3weV9HWXdjxw5r2lFosAAAABYACwAG4BSTsiy3ZsauoWTsLJG5hw4Fp5g8CtFxzAn0xzDvxX0eBq3kHjh47vyXQ7LDxeoEUEshsbMNgdQSdGg+ZCwzYq3jctMd5ieHMe1I4/evJ2ibHPGWHNmda4jF3Pa0hzgL+9ZpssutmDGlzjYNGpXg4VUGaozHQNY4tHIaD9VwUr/r9Oq064XDasvaGUwZExrQ1oHecGgWFgdBp0WRgWBVOKSd0uLGmz55LlkfQcz9EdL23rWtqsJ7KTtmC0ch71vcf+x3+N+i7P6I8S9YwuFumendJTvt9E5mE9SxzLnibrqw0pPMML2mOHu7O7Ow0EeSFt3Ot2krtZJD1PAdBovWskhdkRpglZFlFNA7ISQgldF1AuSL0E7oVRkUTMEF64f6e8RM1XR0EZv2Ubp3jhmlOVt/BrHHweuzGoC43Q7OyYtXVWIyHsaeomPZSGxc6BlmR9kOOZjGm50142IVLzxwtWNzy1zA8GfKWU1NG6R/T4ucTo0dSup4bsPJTU4AlbJMXF72AZWagDKxx37t5tfovewemp6OPsqdrWN3uO97zze7eT+XCyzvXhzWXsVmPkvOWfw5NtRghdmka0iVmkjLWc4Dp84D7x5LbvRDigkpJKcnvU0lwP/XLdw/EJPgtgxCKKcd/Rw9l40cP3HRaphWGOw7EWys1p6oOglLfZY86xutwu4BtuBeqY62x21PRa0Wj+uj5kZliCZPtl1smXmWJi+JNpaeepf7EEMkzvBjS63wS9YWl+lSeSejbQQBzpayZjCG2uIoyJJCb7hcMab6d/VRM6TEOF4ZE6eR9TNq573yOJ96RxLnO8Lk/8C6ZsdsJNVOZPNenpwWvaSP4stjcZAdw+kfIHeve2R2Np6QMkqMs8zbZGWJhityB9t3U6dOK3f5RCxinlO7NZv4xqrVsZwF0QdcCWFwILraWOlnjh+S5bPA7CK+nqm3MUczZWHecg0kjP0spcOoPiu9+vha1tJs5FWRvY2zc2uXgHcHM+afgspwzjndOv0eflGpbuyQOAcCCCAQRuIOoKd1quxU8jaOOCcETUt6Z+/vBn8twvwMZYfG697tl1xO42x0zLousIzqJqwE2OV+nzFC59HQsN7ZqqRo33N44v/t8FpOz+ByzuEFPGZZDq62jWjm5x0a0cz+a3GbZ9+LYjU1szjDTGTs4XEAvfFGMg7JvJ2UuzHTv6X1C6NhEcFHGIqdgjZvPFzz857jq4+KzmPKf4vE6h4eD+j71aAjt89Q4hz9LQ6Xs1vHie8d/ILWNq9njMwxPb2c8d3RF3Plfi023+B4LqPyiFRWvjnbkkaHDgdzmnmDwWeTBE/KvErVyTHE9NF9BuJEMq6CS7XQyCdjXbwHdyRtujmNP211O65s3BXUWIwV8JzRuvT1Nh3jHIMrXOHNrxGSeTeFlvwmK1xzMxz2peOeGXdF1iGUqDqhaKsySQNBc42a0FzidwAFyV894rjBmllqD7U0j3gH3QToD4Cw8l1XbnEH+pywwNc+aotTsa3fZ38wk8BkD9ToNF4Oymx8NOWzVRbUTixazfDEfA+2ep05DS6xyR5Tpes65eDslsDNXZZpi6npjrmI/izD6AO4fSPkCt1xfZV0IzU95IwPY3yMA/wAw+K2L5RHNSGIjmothraNSmMkxO3BdscJdE8VsHdcHte8j3JGkFkgHiBfrbmV9B4LiLaqmgqWezPDHKByzNBt5bvJa9jWFQ1Qd7LXuBDtO5IDvDx+v5qjYCnko4JKF9yKeZ5gdfNmhlJe3XiQ4yDyG69lGKLU+Nk3mLcw3W6LrC7QqLpiuhkz7rVdva3LHHCD7bi931W7r+Z/CvWfWW3rRtoKN+JVLml5gpW2Y6TTtJA3eyMHhe93HTUb9Qssu5r4x+V6aidy0mVk2IzinpWOkA1AGg5Z3k6Nb4/mbLomB+jZkELu0mLql4HfYP4TOOUNOrhzJsdNLL2MGjgo4xFTsEbN5tq55+c9x1cfFegMSbzUVxViNSTeZnbnOPYE+MOhqGdx4IDhqx3Vp5jQ8wqvQ5UOpK6qoJDpLE2aPg1xjJ1b1c1/+H0XSpqmOVpZJle072u1C0/E9nuwqKaupjnNLKHll7ydk7uzMHz+451uN/ElZ1xzjtuOl5t5xz26RdF1Q19+N1MFdTFYhQupBAITCaCohQLVflRlQYjoyqn05PErPyoyoPJkoM28lYnyWAbHNbhruWwZVXKxQPIGEjm77ypDCh9L7yvQabK3tBy1QeZ8mtHPzJQylF7AaLOcb71ZA3efJBjiE80GA81m2RZSPPdS34lY02Fg663XtZUi1RoeEzC2nmD4lTGEN6/eV6cjOKkyTmg8wYS3kfvKZoWjcNV6bnX3KvLfRBjQ0lh4qzsDzWeGoyqR55pjzVbqAHevUyoyoPCfhbQdRcKQwlh3D4r2JGKi1ioHn/JLeSfya0cF6YkFuqrd1QYDKQXAAsskQFZMDd58lblQYPYnqommuvQyoyqR5UmHgjUKkYazcWi/Ne3lVL41A875JZyTGFM5LOY63UKbjfcg840LRuAVkFJpfmshw4LJa22iDE7BI0yzbIspGAaMFUSYe0G+W/NevZReFA8tuGsPuhP5Lb80LMItuVjZemqDA+Tmj3QhtICQLLNcealAN58kFTYLKwRq5CkVhqkApoQIBSASui6AzJ3UbJoGkiyEAk4aJuNlQ991AHsULKQckUSjZZMbbALHUmSW8FKGRZFkmuvuTQFkWTVb5eSAcFS5tk7qV1CUCpQjVRsi6DKQqmTc1bdSgJJ3Sc6yCLhoqnNupOfdIKEqg1IhXOHxSsgnG3QKeVVNfZXNddSgrIspoQRsoOCk5/JVqJEHs4oViiQiUYm6rIsscqbJuf3qULrISuhA0nJOdZVOddQHa6gBZSshyhKLldENFVlKQcQrIZNkrKLH3UkAhCECQhCCVkIukgLpOKE0FLmkpZDy/JXoUaFAYeKT96ucqZE0kNaSpdmeX5KcY0Uk0hUIyNyuHVJCkJwJ8FHs1YhRoQyJWVig4IKWlXZVTENfir1IgY1JgI6hNCBlV5FNF0EcqRCsuou3KNJ2pkVkeoVchV0W4IgFiXZctFZdO6kIX4qLgT4KaEFWRPKrEWUaFKrvqr3BQY3VA8qRjV1krKdCtjCPDkrChCCHZphikmmhWQoP3K5wVMm5QlKLUKeVKMaBSTSEOz8lMIQpDQkmgEIQg/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3"/>
          <a:stretch>
            <a:fillRect/>
          </a:stretch>
        </p:blipFill>
        <p:spPr>
          <a:xfrm>
            <a:off x="7294469" y="1774996"/>
            <a:ext cx="2217085" cy="466040"/>
          </a:xfrm>
          <a:prstGeom prst="rect">
            <a:avLst/>
          </a:prstGeom>
        </p:spPr>
      </p:pic>
      <p:pic>
        <p:nvPicPr>
          <p:cNvPr id="7" name="Picture 6"/>
          <p:cNvPicPr>
            <a:picLocks noChangeAspect="1"/>
          </p:cNvPicPr>
          <p:nvPr/>
        </p:nvPicPr>
        <p:blipFill>
          <a:blip r:embed="rId3"/>
          <a:stretch>
            <a:fillRect/>
          </a:stretch>
        </p:blipFill>
        <p:spPr>
          <a:xfrm>
            <a:off x="5214096" y="2656447"/>
            <a:ext cx="2271433" cy="477465"/>
          </a:xfrm>
          <a:prstGeom prst="rect">
            <a:avLst/>
          </a:prstGeom>
        </p:spPr>
      </p:pic>
      <p:pic>
        <p:nvPicPr>
          <p:cNvPr id="8" name="Picture 7"/>
          <p:cNvPicPr>
            <a:picLocks noChangeAspect="1"/>
          </p:cNvPicPr>
          <p:nvPr/>
        </p:nvPicPr>
        <p:blipFill>
          <a:blip r:embed="rId3"/>
          <a:stretch>
            <a:fillRect/>
          </a:stretch>
        </p:blipFill>
        <p:spPr>
          <a:xfrm>
            <a:off x="3762375" y="2188522"/>
            <a:ext cx="2226049" cy="467925"/>
          </a:xfrm>
          <a:prstGeom prst="rect">
            <a:avLst/>
          </a:prstGeom>
        </p:spPr>
      </p:pic>
      <p:pic>
        <p:nvPicPr>
          <p:cNvPr id="9" name="Picture 8"/>
          <p:cNvPicPr>
            <a:picLocks noChangeAspect="1"/>
          </p:cNvPicPr>
          <p:nvPr/>
        </p:nvPicPr>
        <p:blipFill>
          <a:blip r:embed="rId4"/>
          <a:stretch>
            <a:fillRect/>
          </a:stretch>
        </p:blipFill>
        <p:spPr>
          <a:xfrm>
            <a:off x="7485529" y="3027755"/>
            <a:ext cx="2274005" cy="475529"/>
          </a:xfrm>
          <a:prstGeom prst="rect">
            <a:avLst/>
          </a:prstGeom>
        </p:spPr>
      </p:pic>
      <p:pic>
        <p:nvPicPr>
          <p:cNvPr id="10" name="Picture 9"/>
          <p:cNvPicPr>
            <a:picLocks noChangeAspect="1"/>
          </p:cNvPicPr>
          <p:nvPr/>
        </p:nvPicPr>
        <p:blipFill>
          <a:blip r:embed="rId4"/>
          <a:stretch>
            <a:fillRect/>
          </a:stretch>
        </p:blipFill>
        <p:spPr>
          <a:xfrm>
            <a:off x="8302832" y="3574176"/>
            <a:ext cx="2274005" cy="475529"/>
          </a:xfrm>
          <a:prstGeom prst="rect">
            <a:avLst/>
          </a:prstGeom>
        </p:spPr>
      </p:pic>
      <p:pic>
        <p:nvPicPr>
          <p:cNvPr id="11" name="Picture 10"/>
          <p:cNvPicPr>
            <a:picLocks noChangeAspect="1"/>
          </p:cNvPicPr>
          <p:nvPr/>
        </p:nvPicPr>
        <p:blipFill>
          <a:blip r:embed="rId4"/>
          <a:stretch>
            <a:fillRect/>
          </a:stretch>
        </p:blipFill>
        <p:spPr>
          <a:xfrm>
            <a:off x="3433514" y="3969037"/>
            <a:ext cx="2274005" cy="475529"/>
          </a:xfrm>
          <a:prstGeom prst="rect">
            <a:avLst/>
          </a:prstGeom>
        </p:spPr>
      </p:pic>
      <p:pic>
        <p:nvPicPr>
          <p:cNvPr id="12" name="Picture 11"/>
          <p:cNvPicPr>
            <a:picLocks noChangeAspect="1"/>
          </p:cNvPicPr>
          <p:nvPr/>
        </p:nvPicPr>
        <p:blipFill>
          <a:blip r:embed="rId4"/>
          <a:stretch>
            <a:fillRect/>
          </a:stretch>
        </p:blipFill>
        <p:spPr>
          <a:xfrm>
            <a:off x="5988424" y="4417673"/>
            <a:ext cx="2274005" cy="475529"/>
          </a:xfrm>
          <a:prstGeom prst="rect">
            <a:avLst/>
          </a:prstGeom>
        </p:spPr>
      </p:pic>
      <p:pic>
        <p:nvPicPr>
          <p:cNvPr id="13" name="Picture 12"/>
          <p:cNvPicPr>
            <a:picLocks noChangeAspect="1"/>
          </p:cNvPicPr>
          <p:nvPr/>
        </p:nvPicPr>
        <p:blipFill>
          <a:blip r:embed="rId4"/>
          <a:stretch>
            <a:fillRect/>
          </a:stretch>
        </p:blipFill>
        <p:spPr>
          <a:xfrm>
            <a:off x="3687525" y="4846617"/>
            <a:ext cx="2274005" cy="475529"/>
          </a:xfrm>
          <a:prstGeom prst="rect">
            <a:avLst/>
          </a:prstGeom>
        </p:spPr>
      </p:pic>
      <p:pic>
        <p:nvPicPr>
          <p:cNvPr id="14" name="Picture 13"/>
          <p:cNvPicPr>
            <a:picLocks noChangeAspect="1"/>
          </p:cNvPicPr>
          <p:nvPr/>
        </p:nvPicPr>
        <p:blipFill>
          <a:blip r:embed="rId4"/>
          <a:stretch>
            <a:fillRect/>
          </a:stretch>
        </p:blipFill>
        <p:spPr>
          <a:xfrm>
            <a:off x="2708856" y="5687303"/>
            <a:ext cx="2274005" cy="475529"/>
          </a:xfrm>
          <a:prstGeom prst="rect">
            <a:avLst/>
          </a:prstGeom>
        </p:spPr>
      </p:pic>
      <p:pic>
        <p:nvPicPr>
          <p:cNvPr id="15" name="Picture 14"/>
          <p:cNvPicPr>
            <a:picLocks noChangeAspect="1"/>
          </p:cNvPicPr>
          <p:nvPr/>
        </p:nvPicPr>
        <p:blipFill>
          <a:blip r:embed="rId3"/>
          <a:stretch>
            <a:fillRect/>
          </a:stretch>
        </p:blipFill>
        <p:spPr>
          <a:xfrm>
            <a:off x="5554755" y="1016645"/>
            <a:ext cx="2271433" cy="477465"/>
          </a:xfrm>
          <a:prstGeom prst="rect">
            <a:avLst/>
          </a:prstGeom>
        </p:spPr>
      </p:pic>
    </p:spTree>
    <p:custDataLst>
      <p:tags r:id="rId1"/>
    </p:custDataLst>
    <p:extLst>
      <p:ext uri="{BB962C8B-B14F-4D97-AF65-F5344CB8AC3E}">
        <p14:creationId xmlns:p14="http://schemas.microsoft.com/office/powerpoint/2010/main" val="806989468"/>
      </p:ext>
    </p:extLst>
  </p:cSld>
  <p:clrMapOvr>
    <a:masterClrMapping/>
  </p:clrMapOvr>
  <mc:AlternateContent xmlns:mc="http://schemas.openxmlformats.org/markup-compatibility/2006">
    <mc:Choice xmlns:p14="http://schemas.microsoft.com/office/powerpoint/2010/main" Requires="p14">
      <p:transition spd="med" p14:dur="700" advClick="0" advTm="5147">
        <p:fade/>
      </p:transition>
    </mc:Choice>
    <mc:Fallback>
      <p:transition spd="med" advClick="0" advTm="514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1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heel(1)">
                                      <p:cBhvr>
                                        <p:cTn id="25" dur="1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0" dur="10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7" dur="1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ipe(down)">
                                      <p:cBhvr>
                                        <p:cTn id="52" dur="285">
                                          <p:stCondLst>
                                            <p:cond delay="0"/>
                                          </p:stCondLst>
                                        </p:cTn>
                                        <p:tgtEl>
                                          <p:spTgt spid="3">
                                            <p:txEl>
                                              <p:pRg st="7" end="7"/>
                                            </p:txEl>
                                          </p:spTgt>
                                        </p:tgtEl>
                                      </p:cBhvr>
                                    </p:animEffect>
                                    <p:anim calcmode="lin" valueType="num">
                                      <p:cBhvr>
                                        <p:cTn id="53" dur="896"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54" dur="326"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55" dur="326" tmFilter="0, 0; 0.125,0.2665; 0.25,0.4; 0.375,0.465; 0.5,0.5;  0.625,0.535; 0.75,0.6; 0.875,0.7335; 1,1">
                                          <p:stCondLst>
                                            <p:cond delay="326"/>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56" dur="2" tmFilter="0, 0; 0.125,0.2665; 0.25,0.4; 0.375,0.465; 0.5,0.5;  0.625,0.535; 0.75,0.6; 0.875,0.7335; 1,1">
                                          <p:stCondLst>
                                            <p:cond delay="651"/>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57" dur="1" tmFilter="0, 0; 0.125,0.2665; 0.25,0.4; 0.375,0.465; 0.5,0.5;  0.625,0.535; 0.75,0.6; 0.875,0.7335; 1,1">
                                          <p:stCondLst>
                                            <p:cond delay="999"/>
                                          </p:stCondLst>
                                        </p:cTn>
                                        <p:tgtEl>
                                          <p:spTgt spid="3">
                                            <p:txEl>
                                              <p:pRg st="7" end="7"/>
                                            </p:txEl>
                                          </p:spTgt>
                                        </p:tgtEl>
                                        <p:attrNameLst>
                                          <p:attrName>ppt_y</p:attrName>
                                        </p:attrNameLst>
                                      </p:cBhvr>
                                      <p:tavLst>
                                        <p:tav tm="0" fmla="#ppt_y-sin(pi*$)/81">
                                          <p:val>
                                            <p:fltVal val="0"/>
                                          </p:val>
                                        </p:tav>
                                        <p:tav tm="100000">
                                          <p:val>
                                            <p:fltVal val="1"/>
                                          </p:val>
                                        </p:tav>
                                      </p:tavLst>
                                    </p:anim>
                                    <p:animScale>
                                      <p:cBhvr>
                                        <p:cTn id="58" dur="1">
                                          <p:stCondLst>
                                            <p:cond delay="320"/>
                                          </p:stCondLst>
                                        </p:cTn>
                                        <p:tgtEl>
                                          <p:spTgt spid="3">
                                            <p:txEl>
                                              <p:pRg st="7" end="7"/>
                                            </p:txEl>
                                          </p:spTgt>
                                        </p:tgtEl>
                                      </p:cBhvr>
                                      <p:to x="100000" y="60000"/>
                                    </p:animScale>
                                    <p:animScale>
                                      <p:cBhvr>
                                        <p:cTn id="59" dur="1" decel="50000">
                                          <p:stCondLst>
                                            <p:cond delay="332"/>
                                          </p:stCondLst>
                                        </p:cTn>
                                        <p:tgtEl>
                                          <p:spTgt spid="3">
                                            <p:txEl>
                                              <p:pRg st="7" end="7"/>
                                            </p:txEl>
                                          </p:spTgt>
                                        </p:tgtEl>
                                      </p:cBhvr>
                                      <p:to x="100000" y="100000"/>
                                    </p:animScale>
                                    <p:animScale>
                                      <p:cBhvr>
                                        <p:cTn id="60" dur="1">
                                          <p:stCondLst>
                                            <p:cond delay="645"/>
                                          </p:stCondLst>
                                        </p:cTn>
                                        <p:tgtEl>
                                          <p:spTgt spid="3">
                                            <p:txEl>
                                              <p:pRg st="7" end="7"/>
                                            </p:txEl>
                                          </p:spTgt>
                                        </p:tgtEl>
                                      </p:cBhvr>
                                      <p:to x="100000" y="80000"/>
                                    </p:animScale>
                                    <p:animScale>
                                      <p:cBhvr>
                                        <p:cTn id="61" dur="1" decel="50000">
                                          <p:stCondLst>
                                            <p:cond delay="658"/>
                                          </p:stCondLst>
                                        </p:cTn>
                                        <p:tgtEl>
                                          <p:spTgt spid="3">
                                            <p:txEl>
                                              <p:pRg st="7" end="7"/>
                                            </p:txEl>
                                          </p:spTgt>
                                        </p:tgtEl>
                                      </p:cBhvr>
                                      <p:to x="100000" y="100000"/>
                                    </p:animScale>
                                    <p:animScale>
                                      <p:cBhvr>
                                        <p:cTn id="62" dur="1">
                                          <p:stCondLst>
                                            <p:cond delay="999"/>
                                          </p:stCondLst>
                                        </p:cTn>
                                        <p:tgtEl>
                                          <p:spTgt spid="3">
                                            <p:txEl>
                                              <p:pRg st="7" end="7"/>
                                            </p:txEl>
                                          </p:spTgt>
                                        </p:tgtEl>
                                      </p:cBhvr>
                                      <p:to x="100000" y="90000"/>
                                    </p:animScale>
                                    <p:animScale>
                                      <p:cBhvr>
                                        <p:cTn id="63" dur="1" decel="50000">
                                          <p:stCondLst>
                                            <p:cond delay="999"/>
                                          </p:stCondLst>
                                        </p:cTn>
                                        <p:tgtEl>
                                          <p:spTgt spid="3">
                                            <p:txEl>
                                              <p:pRg st="7" end="7"/>
                                            </p:txEl>
                                          </p:spTgt>
                                        </p:tgtEl>
                                      </p:cBhvr>
                                      <p:to x="100000" y="100000"/>
                                    </p:animScale>
                                    <p:animScale>
                                      <p:cBhvr>
                                        <p:cTn id="64" dur="1">
                                          <p:stCondLst>
                                            <p:cond delay="999"/>
                                          </p:stCondLst>
                                        </p:cTn>
                                        <p:tgtEl>
                                          <p:spTgt spid="3">
                                            <p:txEl>
                                              <p:pRg st="7" end="7"/>
                                            </p:txEl>
                                          </p:spTgt>
                                        </p:tgtEl>
                                      </p:cBhvr>
                                      <p:to x="100000" y="95000"/>
                                    </p:animScale>
                                    <p:animScale>
                                      <p:cBhvr>
                                        <p:cTn id="65" dur="1" decel="50000">
                                          <p:stCondLst>
                                            <p:cond delay="999"/>
                                          </p:stCondLst>
                                        </p:cTn>
                                        <p:tgtEl>
                                          <p:spTgt spid="3">
                                            <p:txEl>
                                              <p:pRg st="7" end="7"/>
                                            </p:txEl>
                                          </p:spTgt>
                                        </p:tgtEl>
                                      </p:cBhvr>
                                      <p:to x="100000" y="100000"/>
                                    </p:animScale>
                                  </p:childTnLst>
                                </p:cTn>
                              </p:par>
                            </p:childTnLst>
                          </p:cTn>
                        </p:par>
                      </p:childTnLst>
                    </p:cTn>
                  </p:par>
                  <p:par>
                    <p:cTn id="66" fill="hold">
                      <p:stCondLst>
                        <p:cond delay="indefinite"/>
                      </p:stCondLst>
                      <p:childTnLst>
                        <p:par>
                          <p:cTn id="67" fill="hold">
                            <p:stCondLst>
                              <p:cond delay="0"/>
                            </p:stCondLst>
                            <p:childTnLst>
                              <p:par>
                                <p:cTn id="68" presetID="26" presetClass="entr" presetSubtype="0" fill="hold"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wipe(down)">
                                      <p:cBhvr>
                                        <p:cTn id="70" dur="580">
                                          <p:stCondLst>
                                            <p:cond delay="0"/>
                                          </p:stCondLst>
                                        </p:cTn>
                                        <p:tgtEl>
                                          <p:spTgt spid="3">
                                            <p:txEl>
                                              <p:pRg st="8" end="8"/>
                                            </p:txEl>
                                          </p:spTgt>
                                        </p:tgtEl>
                                      </p:cBhvr>
                                    </p:animEffect>
                                    <p:anim calcmode="lin" valueType="num">
                                      <p:cBhvr>
                                        <p:cTn id="71"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76" dur="26">
                                          <p:stCondLst>
                                            <p:cond delay="650"/>
                                          </p:stCondLst>
                                        </p:cTn>
                                        <p:tgtEl>
                                          <p:spTgt spid="3">
                                            <p:txEl>
                                              <p:pRg st="8" end="8"/>
                                            </p:txEl>
                                          </p:spTgt>
                                        </p:tgtEl>
                                      </p:cBhvr>
                                      <p:to x="100000" y="60000"/>
                                    </p:animScale>
                                    <p:animScale>
                                      <p:cBhvr>
                                        <p:cTn id="77" dur="166" decel="50000">
                                          <p:stCondLst>
                                            <p:cond delay="676"/>
                                          </p:stCondLst>
                                        </p:cTn>
                                        <p:tgtEl>
                                          <p:spTgt spid="3">
                                            <p:txEl>
                                              <p:pRg st="8" end="8"/>
                                            </p:txEl>
                                          </p:spTgt>
                                        </p:tgtEl>
                                      </p:cBhvr>
                                      <p:to x="100000" y="100000"/>
                                    </p:animScale>
                                    <p:animScale>
                                      <p:cBhvr>
                                        <p:cTn id="78" dur="26">
                                          <p:stCondLst>
                                            <p:cond delay="1312"/>
                                          </p:stCondLst>
                                        </p:cTn>
                                        <p:tgtEl>
                                          <p:spTgt spid="3">
                                            <p:txEl>
                                              <p:pRg st="8" end="8"/>
                                            </p:txEl>
                                          </p:spTgt>
                                        </p:tgtEl>
                                      </p:cBhvr>
                                      <p:to x="100000" y="80000"/>
                                    </p:animScale>
                                    <p:animScale>
                                      <p:cBhvr>
                                        <p:cTn id="79" dur="166" decel="50000">
                                          <p:stCondLst>
                                            <p:cond delay="1338"/>
                                          </p:stCondLst>
                                        </p:cTn>
                                        <p:tgtEl>
                                          <p:spTgt spid="3">
                                            <p:txEl>
                                              <p:pRg st="8" end="8"/>
                                            </p:txEl>
                                          </p:spTgt>
                                        </p:tgtEl>
                                      </p:cBhvr>
                                      <p:to x="100000" y="100000"/>
                                    </p:animScale>
                                    <p:animScale>
                                      <p:cBhvr>
                                        <p:cTn id="80" dur="26">
                                          <p:stCondLst>
                                            <p:cond delay="1642"/>
                                          </p:stCondLst>
                                        </p:cTn>
                                        <p:tgtEl>
                                          <p:spTgt spid="3">
                                            <p:txEl>
                                              <p:pRg st="8" end="8"/>
                                            </p:txEl>
                                          </p:spTgt>
                                        </p:tgtEl>
                                      </p:cBhvr>
                                      <p:to x="100000" y="90000"/>
                                    </p:animScale>
                                    <p:animScale>
                                      <p:cBhvr>
                                        <p:cTn id="81" dur="166" decel="50000">
                                          <p:stCondLst>
                                            <p:cond delay="1668"/>
                                          </p:stCondLst>
                                        </p:cTn>
                                        <p:tgtEl>
                                          <p:spTgt spid="3">
                                            <p:txEl>
                                              <p:pRg st="8" end="8"/>
                                            </p:txEl>
                                          </p:spTgt>
                                        </p:tgtEl>
                                      </p:cBhvr>
                                      <p:to x="100000" y="100000"/>
                                    </p:animScale>
                                    <p:animScale>
                                      <p:cBhvr>
                                        <p:cTn id="82" dur="26">
                                          <p:stCondLst>
                                            <p:cond delay="1808"/>
                                          </p:stCondLst>
                                        </p:cTn>
                                        <p:tgtEl>
                                          <p:spTgt spid="3">
                                            <p:txEl>
                                              <p:pRg st="8" end="8"/>
                                            </p:txEl>
                                          </p:spTgt>
                                        </p:tgtEl>
                                      </p:cBhvr>
                                      <p:to x="100000" y="95000"/>
                                    </p:animScale>
                                    <p:animScale>
                                      <p:cBhvr>
                                        <p:cTn id="83"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1906" y="824753"/>
            <a:ext cx="8633012" cy="1152245"/>
          </a:xfrm>
        </p:spPr>
        <p:txBody>
          <a:bodyPr/>
          <a:lstStyle/>
          <a:p>
            <a:r>
              <a:rPr lang="en-GB" i="1" dirty="0" smtClean="0"/>
              <a:t>The Great Gatsby</a:t>
            </a:r>
            <a:endParaRPr lang="en-GB" i="1" dirty="0"/>
          </a:p>
        </p:txBody>
      </p:sp>
      <p:sp>
        <p:nvSpPr>
          <p:cNvPr id="3" name="Subtitle 2"/>
          <p:cNvSpPr>
            <a:spLocks noGrp="1"/>
          </p:cNvSpPr>
          <p:nvPr>
            <p:ph type="subTitle" idx="1"/>
          </p:nvPr>
        </p:nvSpPr>
        <p:spPr>
          <a:xfrm>
            <a:off x="1712259" y="2185615"/>
            <a:ext cx="9144000" cy="1655762"/>
          </a:xfrm>
        </p:spPr>
        <p:txBody>
          <a:bodyPr/>
          <a:lstStyle/>
          <a:p>
            <a:r>
              <a:rPr lang="en-GB" dirty="0" smtClean="0"/>
              <a:t>Introduction to Narrative</a:t>
            </a:r>
            <a:endParaRPr lang="en-GB" dirty="0"/>
          </a:p>
        </p:txBody>
      </p:sp>
      <p:sp>
        <p:nvSpPr>
          <p:cNvPr id="4" name="AutoShape 2" descr="data:image/jpeg;base64,/9j/4AAQSkZJRgABAQAAAQABAAD/2wCEAAkGBxQTEhUUExQUFhUWFxcXGBQUGBcXFxUXFxUYFxgYFxcYHCggGBwlHBUUITEhJSksLi4uFx8zODMsNygtLisBCgoKDg0OGxAQGywkICQsLCwsLCwsLCwsLCwsLCwsLCwsLCwsLCwsLCwsLCwsLCwsLCwsLCwsLCwsLCwsLCwsLP/AABEIAKgBKwMBIgACEQEDEQH/xAAcAAABBAMBAAAAAAAAAAAAAAAGAAQFBwECAwj/xABAEAABAwIEAwYDBgQEBgMAAAABAgMRAAQFEiExBkFRBxMiYXGBMpGxFEKhwdHwI1KC8QgWYuEzcpKys8IXJKL/xAAZAQADAQEBAAAAAAAAAAAAAAAAAgMBBAX/xAAkEQACAgICAQUBAQEAAAAAAAAAAQIRAyESMSIEEzJBYVGBcf/aAAwDAQACEQMRAD8AqS5xB1X3iI5DSmK3lk6qUfc0/vlAGRtypxgrrSdVxPU0DNbobMryCd5686ZXKiTJoldxViDt8qi279vmNOkUWY0kNLAlCg5zGtOscx1dwEpPwp19T501vrkK0TTVlGZQG0msoUTLRUYFFOF4ym0QQBJPTmfOoO4QGoKZ15GmLjhUZNaA4xPEFvuFxwyTy5AdBTWlXYsRE7UAcaVdnwBtXGgBUqVKgDoh2BEVzpUqAFSAnSpjh7h526USnwtpIC3DsOcDqY1irU4Tw60tdGgXHeaoBUf/AGA+VTnlUSsMTlsqpjhi8WnMm2eI6lBH1rmvALhPxtlGk+Ln8q9HtXCVRnQB5KKh+MaVFcSYaypJJSpPmNR6z+sVNZvwZ4l/TzmpMEg7isUX8R4WgLJMQdiJkEcpPLyoUfaynqOtWjJMlKLRzpUqyE0wpilSpUAKkKVGfDXBouQjxHMqD5QeValYWDLSVODU6D603eUZgnavRFr2RsBCfEQeZHOqv7UOE02Tqcv3gTWcr0bwrYBCnbt2SmI96Meyq0YeuFNOxmUJTm5gbgedSXajwmLKHG0/wHNIA0Qs/kapxpWSct1RWgcNYbVBBrWujTRVtUx9Ic3l0FAAUyrZxspMGsJE1rYJJLRilTi0twpUH8OdSw4ZdOoQ5B20NCTfQkssIumxgpsrM8uVYUwYrYFSDH4V0tUqWsCJTOvn5Vj0i3YScH8Aqu/4jiihqdP5l+nQedPeM+E7djKltUGYy6E+tbXnEV000GrdCgqPiA+AfSaC33XiolxayrmVEzNKt7Cmmd1YF0UY9qYu2KkzGsc/0rJv1jZRrRF8qIOvnTCsbKUTuSfWsUq2QgkwBJ6CgDWui3iRrWikkGDoehrFAHZKxFcaVKgBUqVbhGk0AaU9wnDlPOBAB2KlEckp1Uf31pkKJeF1D/7C9BlZiSY+JaRA8/0rH0bHbROYQyVqS0knu0nwtI8I1OpWo66+5NWnhjjDDYSlIVzOQBKJ6DXxepJPrVPYDed25M5gPPSToBPvy5TUkhi4uSt5Obu0H4/H4su+RIMJSPLXqa5JRbZ2LqkW6LxR2bZCeU6n5ZRFRuJcWsR3SgjNtlOmo6K/frQO3i+ZC21LXKSe7UZmMoIBO+igoeihUNxCz3p0MkyD1OVSgDPWAKxLezGb486w4s5CRr8PQgfvWhbEMO3In0MH6aj5VNYNhqiZIJ/e9c+IGS2ZgbcxVYyp0jJQbjyaBA1kGu9w7K80D2EVydXNdByPs0rM1ilQBskUc8EYgUOt+IgBQ05b0DoTR/wDZsqzFUFemUE6R1injBy0jHkUNs9KWNwFISQRqBVY9sFi28mVAeEHxc0+lDl7xdeWqihqFtgwD5dKgcc4qdukfxBAO9NDFPltGOcXG0wNwoPJeQtgKLiFBScoM6GflXo+ycaxbDylxPxpKVpO6Fj6EGqi4bdFsFOLbXkWNF5aecKcZqbv1BIV3DpCSByO2eKvLFxRze42yvsfwhdrcOML3QqJ6p5H3FNGFlJkVe3a3wYm4YN00D3rYkx99HMecVSVm8lEzz51zNUyynaGb7mYzWAnSa2uVAqJG1cxSMp9HW2eyrSroQY6gHarQa42t4GqhptB0qqq3CzVMeVw6I5cEclWOr505qmuF7F1xaYTp8tPyrvhvDvfKK1aiTHnTx7FfsqoSBtB8qjdnWvHbJLEcQFucpQdeY1oSxPE0rUVRE0sTxdTy80enQetR6mBMqP6UyVA5jRwTqBpXRtgRJpxd3SSISNfpTAqNAglxNObC6DapiZEelNKVbZjVji+uM6pAjSKb0qypMbgj1rAMUqVKgBUqVKgDZKCdqcWj6kBYEwoAKA2IBkT7gVyady1JYLh/fpf8QBQ3nCYkqhQmDOhG/ntWOq2bFScqQ/4cw9VysJKsqRuU7mr2wVptptLSEwhIAA/M9TVM9naodynnoat61WQY5DauLM6kel6aKcLJJ/h21cT4mhrzGh186g/8qoSYkZE8zuZO3maJG3ZT93+oKP51yIUDpEnYoRr7FRyp9aVux0qBvFrJKE+FMabRHzjb3oA4iRmCtNk/nVj43bHIVHKkc1KUVE/1GB/0iq/v1oIMKB0jSsh8is2nGiuX2wEzrmzERyiP1rhUti9sEQOpUfbSKi24nWvQWzxpqnRrSqxOH+zVd1Z/aQqMwJQnkQJ1PyqvXEQSDyJHyMU7i0rJqSZv3ulSmEPlKgQdRUNTm2fymiLphJaLTtLgLYMgbUP4Nhjt5dIt20gZleJR2SgGVH5fWmVljkIirg7IsIGX7SAIUmM3MmdfavSc4rHf2ciT5UPe0gsWuHKSUjYNoT1V+9aojCMUS1OYHXYirI7d7wF9lsq+FBVl6EmJ9wKqpvCXnEqdbaWptJ8SgNB+tR8lBNbH4xldl19m3FP2xtbK5lGgJ5pIqse0bhUWb5yKJSskgHcTJ0imXCeNm3uUKCiATCvSrJ4nw5N53bqpVHMfyxtUkufYjl7bKXTaqOwNZu7JbfxpIq6MFw+1kJASSDqnmB1/fSm/argyBa50J8TZ5c0HQ/LQ+1cs/GVF45HJJorK3wJS2e8TrpNYTgC+ho17O7tBty2r7q49QdR+dFjligEjTT0rnllcZNFWnVnE4T3FsYEkAkkb+gH5VUWOIekl1tbYJnxAifeju14nfSohSc6UkbHUgdAalL3jK2eQEuIKeudOnz2qltMpw2VKxcwIAk+Vdzhbqk5laDpzopxcWm7ITJ/kj8qY3bD6keGAnqd/anUrVjcEuyIscLSpQBMaST+lNcWtw2uAZBE/wB6yLdSVSVEEc66uBMyoyepprQlO/wia2CDTq4dTyrkHooMaRK4HhRKwtRhI5bn1oovcLtSkKVBIHxKP5UEDFHAIBjl500cWVakk+tFuqMpXY5xIICvBEeW1NKVKgDIFdGrdSgSBoK3sLJx5xLbSFOLVshAkn2ru8HbdSmnUKQtJ1QsEEe1aqBp1aGBFEPBVylu4SSQMxyEnbKrSYO+uU+1D6lSZNYrGrVDRk4tNfRbmFcPKt7pWYSCM6FDbfUeW9ENzjmRWVtsrWBy2HvUXwjjybmzalQ75o5VpnxEfzR5iD6zRPc8PN3Cc3iBI3bME+tefL5eR6ya43HpkQjjS6bUAphiOneQqPyNE1ti6XAFzl01SfXqKHf8ltmUotglR0LilKKvUc/xohw3hpppK0wSVJO5JjSDE0zr6Eiq7K74txT7S6R43UpMBtBhI6T1qFOGfxCC1ky9DIo1wfCEq2OU6jkDoae3+CoZQTMk7k0c6WhlhuWymOKly6Ej7qY+ZJqI7o8qkuIAPtLhHMj6CnPD9r3j7KP5nED5qFdsFpHlZpebPR+D2v2XCEJ2LdvPvkJrykpUmeuteuuMjlw5/l/BUP8A8xXktxjKQDtpNUl0Ri/JnCkKl8XtWkoBRAMxpzFRFK1THjLkrJbC7QLEkneAB1869I9nz3c4WzKSChBMcyQSfxqg+zO3S5iLCHD4MxURyOVJIHzq9e0HiNq0YS2mM7oUlCRy03qsWmqZz5OUXZUV+teJ3cSC664Ep/0jp6AVdAwRnDsLUgwoMtKUpRgZ1QSSfU0CdkHCpVdfbAYabCkgfzOER+ANTHbncOqbYtm1QlwqU4P5gmIB8pNO23KkJCowuRSeDWvfKJ5kyY5TrpV/cJ4el6zCFfyxNU1w5griH0lSVBMjxRoR+lXngtmU6tmAfiTyPmOhqc00MpxlIqq3tFWGI5FklBME9UnY+oqycdZbubYgEapKevKozjnBMx7xQJPJX5Gg60xB1gkeLIdDvANE4e4rQY5KLoH+HbNTLrqdo09waOPtk6mSdJ9aErrOl0rymHIAMbnyozw7hS6LaSUwSJg8pOnOpZMFu2VWS9Iqe1xZbUg+KdZO9SVjizS4S7oCdelWKz2R2+7jrhMdQJrm3wNYtZkkg+ZIkfOk5JqkXi2R7uG2BbSUBAVEyn9BUNibT4GVhCljloZ/SiPu7O3SIjQ7Df10pvddobLQACFL5aD9anFNMvycY9FeuYXckqztKBG8wPzqOVhTu+X8daLcT487w+FqB5kTQ8/jqzyFVtkXRFuW6k703NOXbhSt6bmmEMUqVKgDOWsV0U7pFc6ADfscxRLGJtlWziFtA9CqCP8Atj3o97U8DZucz6sw7hBUpTYSVKSNcupj3O2tUxgoUbhkJMKLrYB6ErAFXwWnUsrDiFrOcApCSSuQfL4ahkdSR2YUnikUxw0uy+2NqukLFqkkrGq1KAScqTljdWXapjFscw1TKPs9mEPF9xS8wCghklQbbSSrxGMh20MjpRMjh6+c7wt2CQkg5MwQiFZhrB30B+dR3DXESmb5tF6loNJWUvBTKCpACTyCZHiy7cqrys5XFrsXZ7fMi7SHmUpzCGu4YQpzvDyJ5DLO1WPYYwhCjqoIJOVQiCOUjkfKhbGONrJu+CrW1ZcaAbUHUhTS0uAmcunSPWal8OvxeuLyJQyDKy2uAW4Ek+YMT71LKr2jo9PkStMIsT4lWlCi0JGgBIg5laDTmK5s442hSUvOBK8vizmATzIJ+lMkW2qUhxICgFBafEPDpEHn4q43eHZp711pQ5S1J/FdSl2jrxJNOgVxTEUd6ruzoFkhY9ORrhf4s+tEGCnbOk6bHqPKs4nZozQhwr11gBKR7DlUPxPjKgnKkaJ0AG0nn8h9aTjbpFJz4bbA7GFS8vWdY+QipjgQTfWw6uo+tDBWedG3ZAyF4mzP3ZUPUDT616EV0jw8j22Xd2s3ndYY8eoCf+ox+deYLp7NXoH/ABA3eWwSgffdTPoJP5V52ppdIyC22KlSpUhQLuzrBXHrhDgkIQrVQ9Kn+1soJahWZclMTJjy96a8EcVItrUoKZIKjpzNQvDGIh3FGHLg5k99JCtQNyB6TFV5JRo5nFudvpF/9ldou2wtlLiChQClEHcySZNA7fFbd3cr74jNJQlB2ACo0ou7QuO2rS1Pd+JxYKUgbAkbmvPeFKzOyqSSZ06k0LQuRc1vpHoxnDmlNwkA6RlPL0rfC8LcbHgVoNgr6TQjhWNJbaSM2aANSfED60Y4BxC2pvck+fKktsz20mn0SKrhK0FCxrsUmo+3wZlSFIUkHcEHmDWbq4znMBHnUDi2Iqb1SY5fOmUW14izmozXMk8J4cT3kmClBGWYO2x9aInb0JJGZOlC7V2O4Wc5Eg6zrNBzrLiiSFLM8ydaR8qO3HihjVIEbjii7Pxvq108JjTpUBc4k7M51k9So1djHY3bLbHePvFcaqTlAnyBFDPEnYq+gZrV7vgPuOAJV7EaGpRmqui3j9Fe2jC7hWUFWgk6/rWLrBSFRmPvuPWnVpbuWalB1KgoHUHQpIpOY2CpSiTrzjSOlNyX0bHG2/J0RNxhZQJzTz9qYqQaeYliGfY6Uw7w1okkk6FkNcymugcNTmA2jTjai4AVTETEDrTJWI2kgepV0fSApQBkAkA9ROlc6wBUqVOWdNh7x9KADjsdwVty5VcPCU22VSEHZTiicpPknKT6xV2f5kbCSVKFVL2MNOOXThMlpLY7wnYFSvAD1JhXyNWjjOG2ixC4idkmJ9YrkzN8j0PTxg4LWxi9x+hPwpUs7AJSTJqpeIsPur68ceRbrBcIgARsAJJPPSrhQLVsAAJge+1bnGWtEtgZuXIfOsjNoeeJS19APw52aPwO+8CVwHPhUoJ3kcqGeJb5TWIvTAKVluUzlyJATp7ax51c11jmRAPeIAUDm/08hqdwRBmqh7RcfYfQ000ElTa1FS085EGTzkwfaqwlbo5p4VGPK6HrGPLAbfg9yZShUaAg+JJO2aeRg7UXWfEFu4gKXlUPPkehqseEseU0l20MFq6KBB2Q6FDIsT1jKf6elCjN04iMiyNtJ/Kslgt2jIepaVMtjiTG2soSyECTsgR+zyoR4qS2mzSEuIU8XwtwIUlWXwLASIOyZiepNCt5cLUBmVIUJ/Egj8DTRQ/vTwxqIuXM5iUZ1qw+w4gYhmI2QdehqvW96NezfGmbR5anSUhaQkKiQkz96NQPOuiHZyZL4ugt/wAQOMJX3DKTqCpZ+UD61TdEnH+J/aLxaknMkABJGoI3kfOhusn2GL47MpFbJbkgVoDXeychYJ60o7Jm3tkob13NTPZtgiH3lOrPhbOg8+tD+OXgWEgH+1PeGXloScqsoJpr2SknX/Qg7RXO9cCEahBMnl6U2wBbDQGZMq5k1NIeYyAEgnmeprW1aYnlSylZbHj4ImGMUtsuiJPkKyjHijRtk67aU2bxK3b5CuNzxQ391Ipf8HJhpF89zyJNTdnYZQQ+oKnrQi3xS+8AhpOtdE4NcuGXHSPIVu1+CuMW7qwzxnDFd0lSYygjwjmOhpoq5SNCiD7VJYFaSyW1uEqR8JJ8tDXL/L61+JShJ1MHSt2Oq+yqUdpOIgyH8oGmXKmPeaMuF+1d9RyXLaVjktvwkHzSTr7UMcS8PQlXcpBH7NBWEXy2XD1BgpNTcV9GV/Q+4u4qQ6+outlAgCVD4x1kVDJZtXG/DAJnVNMLrEC+tKSg67Aiui+GMwzJJQRvl0/CsjFrRdTaQwxjhgtozpWDzy9B60NFJ6e9WBhuBOuQHXczQ9iQOWlTN9hLHdqSEpCY3rba7Mx4fcTbdFSV2FsuM2VUdYMfOtr1gIWpI1AO9HtxeA4aAMo0357U1kVjbb/CvbeMyc3wyJ9KlcWLRAyZZ/0xEedQ9KadPVE2rdnRCRJkgAdf9qdMjN94wOURTNpEmKd5o0+lBrLP4dUWLGySmUqu3rp5RHPugGWx6QqYoywfErctkPwlY6jf0ofZbDuAWj7eq7J2VRuEFRSv28SVf000S4XASBIVrtXDntTs9X01Sw0govrdBhTaZB8wKhsQv2G4S4sIWpQQlA8SlZkmCAOUwCeVMBfvA91MQlSo2hCRKlE8h51Xt1ivf3jbkQM7YE7xnGprcMG3bE9RlUY0nsI+Orwlq0hRGdpXeJ5ZmylKfaDQQ4qibjlzw2o6Jd/7k0KZq60jzZNvs7BWlTXBfCC8QdKQvKhMZyIKhIJEJnnB120qASqp7griVVhdofTJR8LqB99snxD1G48x51phan/xRapQlORa5GQrUSFJnULEaTm8ufSqs454TNgtI1KVk5VHUKA+h12r1RaPodbS42QpC0hSVDZSVCQfkapT/EMxCrTX4u9MdIyCfxoNKZrrnO/tXIit0dKAOrLxGtaOiTIgeX6VqK1JrTDFbIGtYJpxZqAOtYD6Nn0jSp+0tU5AM0VE2DAddjkNa7Y0C2oBJ5axypv0VSXKiZRhv+qntlhalTl1ig1GIuD71TmDtXIIXrl5+npSNsqt9Ill2BGhGtPW8EVkK8ugojwHuiMyiYjXqfYUS4HcITsmUEkeLl5+dT5NvY8a3oAMEuEsqzmdOUTPpRtgGIC5cSADBnl0pvimEtpcJbgzJy8h6eVSHAbHjkxPiGm3Lank46o2KuEn+HLHWnWX1KH/AAwkE/jNOrXGGFIB7wjTadqfcTtLU6pIy5SgDX3qEa4BSoA596zL9OI3pYpxqev4DxtCgarOQ70FY9w9DhW2sEKM61Yrr6HMyk6pjb0qAxN1tTUAeIUiVPs2010RTN+GWwIBVzP1mmwu3FpV4oCt4qHxBKtJVudqdNqVlAG1WSok5NuiQwFlwqAznLOs1OXOIJQlSCM9QDy1IbGXnvWps3lR3Ta1TzSkn8QKjKWzrhHw2ZuMJbuG4QMq9Tr/ALb1xxSwKbAJV8SDB9qcModa1dacTH3ilQHzrHEl6pVmCmIO9P3Rz6jYEstzyn0qVwxbaFiUgjnRozhLFvYNr0LiwJnqaE7vCQlKnCrTp5k0KVmPE47M442yhcsjdIn/AJj/ALVArOtd3ztTZSqoRe2Wf2KY+lFw5ZPas3aSmDtngiP6hI+VEFlZuMXCrBAKnQvKgnmg6hZ8supPrVJM3SkLStBhSFBST0KVAg/MCrWse2ZAuFXTtkO+LaWsyF6ZEkq5jcqPyAqWTGpl8OZ47HHa/ds2TQsWNX3gFXLv3sm4R5BR1joPOqntvjRG+ZP1FPHMVFxdruLoKWXFKWoJMSSdEzySBp7CjDDLxCClVta4ckiCFOu51jffPEH9BVEkkQk3J2yI46t1JSwVAj/iDUEb5Tz9D8qEVGrUxjia6dH8deHEdFrSsCCNhrHrQjxFfsOI0btw5MTbJUkeqp0PSgwG0mszXM6VsK0C/OwXiXvLddms+JjxInm0o7f0qMeihQ7/AIhrrNd2zf8AIypR9XF6f+OgDg7HlWV41cCYSYWB95tWix56a+oFSXahjSbrEXXEEKQlLaEKGxCUgyPdRrABBYrWurg/frXIitNMmtayDRBw/wAJu3jFy80tubcJUWlE51hWb4NInw7c6wAercJI5GnODgd83IkTt7URYniCFBSe7AEaGsbHULVjHh9gZZnUkx5VH3mZa49da5tKKfhJFaoe8YJ2n8OdNejnUXybCThfhsLXneMNjX1jrRGxiSEv923q2dBRHgNvaOW8KO6dfWKh28NZYdSpPiSk7GuSc77PXx4KSS/1kxZW6WkqkQVSQTz9ByqOxq/WyyMsySaKcVx61NvOTUDpVf4jiKXkeEyOlKrtS+hVjUbX9Ik8TvZt5mrj7NypbSXBEQfeqowTBkPKOc5eQFXPg7IRaoaZ0XHL11qkpRJe3KMG2QPFuJKLxTtrEelSlhiJ7tPp1qPxnhG7dUVhAJ5SpIP1p9b4HcpSEloyByI/Wmxpq2zck1SivoqI4mtp2BMK0inFg0oueIHKo78qheI3yH2ynmKOlLz2iAlGoAlWn1508lsjG6ZB45attggJlR2NRNpbrCDJ1o/scM+0JSCII50Rt8EW6ikmYjxCd9K1PZjVbKmadCmsoMkb1afZNd5rdaCBLaonrpNC3EHDjbDxTbeLNuDBy+9N7VT9tq2SjOYMVFupHV8obD3tMxDurB1eVJ0iqQwu5zsFChKTR/j96p1hNq6Zzbk7nnQkjCQhRSDoNqtjbaOXIknSGt26e6SmZCOVQ+N3cwgctT+VdrJpRfcSqYAnXkKgnXJJPn/ahR3YSyNxEo6Vh9MAAxrr6TWhNaKNMSMUqVKgDZG9dYrgK6g1pjM1gmlNYmgDJrQGtqwqgDYVqDrWEmkqg06q1j0itFfCPU/QUgdPek5oAPMn8awDnRvgHGqLKy7hljM6tSluuLICSfhQABJKUp5aaqVQQKyo1jVm2dbFWVxB6KH1ohuyDKRrO9DKDBB6EVK29wZM862jVNpUMntDFdGLJThhCSo9BrXG7PiNS3DONJtyvMCQoDUbiK1VeyU7StEjwjiCm1LbUT6Hl5VNNXJJ8R50Jm/7277xIgKMR5ARr50UvMRryqGWCvR2YM8lFWOuILgJt1edCHD9xCiCfapPHbnM1lFQDLBRC5ojHxoJ5W8il/AzYYUSFjSNgKs3g/EZJJPiQnY1UVjxEpMabUSdmt8u4u3pPhCBKffSoe3JbY/qvUQ9qo9s9AIVIB6itFuEGoLh/Hw4laSPE1oY8tqpjiTtUu/tTwZKA2FlKZ6J8P1BrpUrWjmil2yGwyyRcFLpVOVO3Siju1pZRkMZjoCOVQNnh4QVLaICVGSKlm8SeiQkFCRE+lEpeRaK8Scw3FHG1AJEnSanLLiBQWc05Y16A0Es3ZR4p1V+dTb5JZAHPUn1pZTpaGhDm6OtndtvXpSDlSZM9TUTi96WrsNAhSQrSfOo64vWgoFtUFI60wu86oeMmDINSpFlJ73SJ7FnA5doCjAipwtWqPCqD5/71X7Nyp24TnB9egqfxLFUIcQkCasnxVHNVu2DPEt8kKuFIEZiGwfI7/hNA5NFvG9wlWUpESpRPy0+poRNVuyMuzKjWtKlQKKsVslJMwCYEmOQHOtaAEK2BrWs0Abk1isCs0AKaU0qVAGprM1ilQBmuj3L0rRsa1l1UmgDSlSpTQAqfsnamFPbU6CtRjOFz8RrlTxxgrWANzTxfDzgEyD5UrYyi30acNx36SdhRHiOIZiQNqGcJtld9kOhqUu7UpO/OkkykIurMuCRrUU6kp0JkTUo6yYqKcSQqDREydo6lQijns+ts7rimPDDcK8+n50ENtFWiUlR6JBJ+Qo3wd65w9gum3WnOIlQifPyrJq0NijCTqfQRcNXlw0i5KcpJJ0O8iqovMOdLiyRqVEn1Jk/WjfgvF3HlrEfEST6meVRGKYLed6v+A+fFuG1kEcoIFYvFlPbg46JNpgjM2NxNO8JKg33ZIgmNfWs0qm2VUVyr9HSLFKlFJGukVPG0ASUT4sunyrNKln0i+OCi3RTz9soPKCjzP1o/toVaoRG8a0qVPJ9HLhjbdjJ5gNqhJlR59KgcZfIfQAJA3NKlTQ+LY3DlkUfoYY2grSdNZkUMkdaVKmxPRD1Eam0YpzZWDjvwJmNzoAPnSpVUgEeEcPkNuFZAUoFIjWBH6/ShRxBSSDuCQfUaUqVKjTWs0qVMYKs0qVAGaxWaVYBrSpUq0DINa0qVACpUqVACp+yjwgjpSpVjdGpWcnHSFAg0RYY0pZBCqVKlydFvT7lQ9vMLWHgpI1itb2zcS3mUDBO9KlUJPyR6uKfDFKKS3YyuXNAKtHhLsvsby0Q8t1wuKGpQsAJPTLHLzrNKrw6PIy/II8AwS0w1LgaIcdG5UU5z5EgaUAcacaOXbK20tgZFeIDlBnelSqSlZ0zxpRTBXs2dKr5psryJKsxP/LrHvtXpY47bp8JdbBHLMKVKtnNx6OeEOS2f//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data:image/jpeg;base64,/9j/4AAQSkZJRgABAQAAAQABAAD/2wCEAAkGBxQTEhUUExQUFhUWFxcXGBQUGBcXFxUXFxUYFxgYFxcYHCggGBwlHBUUITEhJSksLi4uFx8zODMsNygtLisBCgoKDg0OGxAQGywkICQsLCwsLCwsLCwsLCwsLCwsLCwsLCwsLCwsLCwsLCwsLCwsLCwsLCwsLCwsLCwsLCwsLP/AABEIAKgBKwMBIgACEQEDEQH/xAAcAAABBAMBAAAAAAAAAAAAAAAGAAQFBwECAwj/xABAEAABAwIEAwYDBgQEBgMAAAABAgMRAAQFEiExBkFRBxMiYXGBMpGxFEKhwdHwI1KC8QgWYuEzcpKys8IXJKL/xAAZAQADAQEBAAAAAAAAAAAAAAAAAgMBBAX/xAAkEQACAgICAQUBAQEAAAAAAAAAAQIRAyESMSIEEzJBYVGBcf/aAAwDAQACEQMRAD8AqS5xB1X3iI5DSmK3lk6qUfc0/vlAGRtypxgrrSdVxPU0DNbobMryCd5686ZXKiTJoldxViDt8qi279vmNOkUWY0kNLAlCg5zGtOscx1dwEpPwp19T501vrkK0TTVlGZQG0msoUTLRUYFFOF4ym0QQBJPTmfOoO4QGoKZ15GmLjhUZNaA4xPEFvuFxwyTy5AdBTWlXYsRE7UAcaVdnwBtXGgBUqVKgDoh2BEVzpUqAFSAnSpjh7h526USnwtpIC3DsOcDqY1irU4Tw60tdGgXHeaoBUf/AGA+VTnlUSsMTlsqpjhi8WnMm2eI6lBH1rmvALhPxtlGk+Ln8q9HtXCVRnQB5KKh+MaVFcSYaypJJSpPmNR6z+sVNZvwZ4l/TzmpMEg7isUX8R4WgLJMQdiJkEcpPLyoUfaynqOtWjJMlKLRzpUqyE0wpilSpUAKkKVGfDXBouQjxHMqD5QeValYWDLSVODU6D603eUZgnavRFr2RsBCfEQeZHOqv7UOE02Tqcv3gTWcr0bwrYBCnbt2SmI96Meyq0YeuFNOxmUJTm5gbgedSXajwmLKHG0/wHNIA0Qs/kapxpWSct1RWgcNYbVBBrWujTRVtUx9Ic3l0FAAUyrZxspMGsJE1rYJJLRilTi0twpUH8OdSw4ZdOoQ5B20NCTfQkssIumxgpsrM8uVYUwYrYFSDH4V0tUqWsCJTOvn5Vj0i3YScH8Aqu/4jiihqdP5l+nQedPeM+E7djKltUGYy6E+tbXnEV000GrdCgqPiA+AfSaC33XiolxayrmVEzNKt7Cmmd1YF0UY9qYu2KkzGsc/0rJv1jZRrRF8qIOvnTCsbKUTuSfWsUq2QgkwBJ6CgDWui3iRrWikkGDoehrFAHZKxFcaVKgBUqVbhGk0AaU9wnDlPOBAB2KlEckp1Uf31pkKJeF1D/7C9BlZiSY+JaRA8/0rH0bHbROYQyVqS0knu0nwtI8I1OpWo66+5NWnhjjDDYSlIVzOQBKJ6DXxepJPrVPYDed25M5gPPSToBPvy5TUkhi4uSt5Obu0H4/H4su+RIMJSPLXqa5JRbZ2LqkW6LxR2bZCeU6n5ZRFRuJcWsR3SgjNtlOmo6K/frQO3i+ZC21LXKSe7UZmMoIBO+igoeihUNxCz3p0MkyD1OVSgDPWAKxLezGb486w4s5CRr8PQgfvWhbEMO3In0MH6aj5VNYNhqiZIJ/e9c+IGS2ZgbcxVYyp0jJQbjyaBA1kGu9w7K80D2EVydXNdByPs0rM1ilQBskUc8EYgUOt+IgBQ05b0DoTR/wDZsqzFUFemUE6R1injBy0jHkUNs9KWNwFISQRqBVY9sFi28mVAeEHxc0+lDl7xdeWqihqFtgwD5dKgcc4qdukfxBAO9NDFPltGOcXG0wNwoPJeQtgKLiFBScoM6GflXo+ycaxbDylxPxpKVpO6Fj6EGqi4bdFsFOLbXkWNF5aecKcZqbv1BIV3DpCSByO2eKvLFxRze42yvsfwhdrcOML3QqJ6p5H3FNGFlJkVe3a3wYm4YN00D3rYkx99HMecVSVm8lEzz51zNUyynaGb7mYzWAnSa2uVAqJG1cxSMp9HW2eyrSroQY6gHarQa42t4GqhptB0qqq3CzVMeVw6I5cEclWOr505qmuF7F1xaYTp8tPyrvhvDvfKK1aiTHnTx7FfsqoSBtB8qjdnWvHbJLEcQFucpQdeY1oSxPE0rUVRE0sTxdTy80enQetR6mBMqP6UyVA5jRwTqBpXRtgRJpxd3SSISNfpTAqNAglxNObC6DapiZEelNKVbZjVji+uM6pAjSKb0qypMbgj1rAMUqVKgBUqVKgDZKCdqcWj6kBYEwoAKA2IBkT7gVyady1JYLh/fpf8QBQ3nCYkqhQmDOhG/ntWOq2bFScqQ/4cw9VysJKsqRuU7mr2wVptptLSEwhIAA/M9TVM9naodynnoat61WQY5DauLM6kel6aKcLJJ/h21cT4mhrzGh186g/8qoSYkZE8zuZO3maJG3ZT93+oKP51yIUDpEnYoRr7FRyp9aVux0qBvFrJKE+FMabRHzjb3oA4iRmCtNk/nVj43bHIVHKkc1KUVE/1GB/0iq/v1oIMKB0jSsh8is2nGiuX2wEzrmzERyiP1rhUti9sEQOpUfbSKi24nWvQWzxpqnRrSqxOH+zVd1Z/aQqMwJQnkQJ1PyqvXEQSDyJHyMU7i0rJqSZv3ulSmEPlKgQdRUNTm2fymiLphJaLTtLgLYMgbUP4Nhjt5dIt20gZleJR2SgGVH5fWmVljkIirg7IsIGX7SAIUmM3MmdfavSc4rHf2ciT5UPe0gsWuHKSUjYNoT1V+9aojCMUS1OYHXYirI7d7wF9lsq+FBVl6EmJ9wKqpvCXnEqdbaWptJ8SgNB+tR8lBNbH4xldl19m3FP2xtbK5lGgJ5pIqse0bhUWb5yKJSskgHcTJ0imXCeNm3uUKCiATCvSrJ4nw5N53bqpVHMfyxtUkufYjl7bKXTaqOwNZu7JbfxpIq6MFw+1kJASSDqnmB1/fSm/argyBa50J8TZ5c0HQ/LQ+1cs/GVF45HJJorK3wJS2e8TrpNYTgC+ho17O7tBty2r7q49QdR+dFjligEjTT0rnllcZNFWnVnE4T3FsYEkAkkb+gH5VUWOIekl1tbYJnxAifeju14nfSohSc6UkbHUgdAalL3jK2eQEuIKeudOnz2qltMpw2VKxcwIAk+Vdzhbqk5laDpzopxcWm7ITJ/kj8qY3bD6keGAnqd/anUrVjcEuyIscLSpQBMaST+lNcWtw2uAZBE/wB6yLdSVSVEEc66uBMyoyepprQlO/wia2CDTq4dTyrkHooMaRK4HhRKwtRhI5bn1oovcLtSkKVBIHxKP5UEDFHAIBjl500cWVakk+tFuqMpXY5xIICvBEeW1NKVKgDIFdGrdSgSBoK3sLJx5xLbSFOLVshAkn2ru8HbdSmnUKQtJ1QsEEe1aqBp1aGBFEPBVylu4SSQMxyEnbKrSYO+uU+1D6lSZNYrGrVDRk4tNfRbmFcPKt7pWYSCM6FDbfUeW9ENzjmRWVtsrWBy2HvUXwjjybmzalQ75o5VpnxEfzR5iD6zRPc8PN3Cc3iBI3bME+tefL5eR6ya43HpkQjjS6bUAphiOneQqPyNE1ti6XAFzl01SfXqKHf8ltmUotglR0LilKKvUc/xohw3hpppK0wSVJO5JjSDE0zr6Eiq7K74txT7S6R43UpMBtBhI6T1qFOGfxCC1ky9DIo1wfCEq2OU6jkDoae3+CoZQTMk7k0c6WhlhuWymOKly6Ej7qY+ZJqI7o8qkuIAPtLhHMj6CnPD9r3j7KP5nED5qFdsFpHlZpebPR+D2v2XCEJ2LdvPvkJrykpUmeuteuuMjlw5/l/BUP8A8xXktxjKQDtpNUl0Ri/JnCkKl8XtWkoBRAMxpzFRFK1THjLkrJbC7QLEkneAB1869I9nz3c4WzKSChBMcyQSfxqg+zO3S5iLCHD4MxURyOVJIHzq9e0HiNq0YS2mM7oUlCRy03qsWmqZz5OUXZUV+teJ3cSC664Ep/0jp6AVdAwRnDsLUgwoMtKUpRgZ1QSSfU0CdkHCpVdfbAYabCkgfzOER+ANTHbncOqbYtm1QlwqU4P5gmIB8pNO23KkJCowuRSeDWvfKJ5kyY5TrpV/cJ4el6zCFfyxNU1w5griH0lSVBMjxRoR+lXngtmU6tmAfiTyPmOhqc00MpxlIqq3tFWGI5FklBME9UnY+oqycdZbubYgEapKevKozjnBMx7xQJPJX5Gg60xB1gkeLIdDvANE4e4rQY5KLoH+HbNTLrqdo09waOPtk6mSdJ9aErrOl0rymHIAMbnyozw7hS6LaSUwSJg8pOnOpZMFu2VWS9Iqe1xZbUg+KdZO9SVjizS4S7oCdelWKz2R2+7jrhMdQJrm3wNYtZkkg+ZIkfOk5JqkXi2R7uG2BbSUBAVEyn9BUNibT4GVhCljloZ/SiPu7O3SIjQ7Df10pvddobLQACFL5aD9anFNMvycY9FeuYXckqztKBG8wPzqOVhTu+X8daLcT487w+FqB5kTQ8/jqzyFVtkXRFuW6k703NOXbhSt6bmmEMUqVKgDOWsV0U7pFc6ADfscxRLGJtlWziFtA9CqCP8Atj3o97U8DZucz6sw7hBUpTYSVKSNcupj3O2tUxgoUbhkJMKLrYB6ErAFXwWnUsrDiFrOcApCSSuQfL4ahkdSR2YUnikUxw0uy+2NqukLFqkkrGq1KAScqTljdWXapjFscw1TKPs9mEPF9xS8wCghklQbbSSrxGMh20MjpRMjh6+c7wt2CQkg5MwQiFZhrB30B+dR3DXESmb5tF6loNJWUvBTKCpACTyCZHiy7cqrys5XFrsXZ7fMi7SHmUpzCGu4YQpzvDyJ5DLO1WPYYwhCjqoIJOVQiCOUjkfKhbGONrJu+CrW1ZcaAbUHUhTS0uAmcunSPWal8OvxeuLyJQyDKy2uAW4Ek+YMT71LKr2jo9PkStMIsT4lWlCi0JGgBIg5laDTmK5s442hSUvOBK8vizmATzIJ+lMkW2qUhxICgFBafEPDpEHn4q43eHZp711pQ5S1J/FdSl2jrxJNOgVxTEUd6ruzoFkhY9ORrhf4s+tEGCnbOk6bHqPKs4nZozQhwr11gBKR7DlUPxPjKgnKkaJ0AG0nn8h9aTjbpFJz4bbA7GFS8vWdY+QipjgQTfWw6uo+tDBWedG3ZAyF4mzP3ZUPUDT616EV0jw8j22Xd2s3ndYY8eoCf+ox+deYLp7NXoH/ABA3eWwSgffdTPoJP5V52ppdIyC22KlSpUhQLuzrBXHrhDgkIQrVQ9Kn+1soJahWZclMTJjy96a8EcVItrUoKZIKjpzNQvDGIh3FGHLg5k99JCtQNyB6TFV5JRo5nFudvpF/9ldou2wtlLiChQClEHcySZNA7fFbd3cr74jNJQlB2ACo0ou7QuO2rS1Pd+JxYKUgbAkbmvPeFKzOyqSSZ06k0LQuRc1vpHoxnDmlNwkA6RlPL0rfC8LcbHgVoNgr6TQjhWNJbaSM2aANSfED60Y4BxC2pvck+fKktsz20mn0SKrhK0FCxrsUmo+3wZlSFIUkHcEHmDWbq4znMBHnUDi2Iqb1SY5fOmUW14izmozXMk8J4cT3kmClBGWYO2x9aInb0JJGZOlC7V2O4Wc5Eg6zrNBzrLiiSFLM8ydaR8qO3HihjVIEbjii7Pxvq108JjTpUBc4k7M51k9So1djHY3bLbHePvFcaqTlAnyBFDPEnYq+gZrV7vgPuOAJV7EaGpRmqui3j9Fe2jC7hWUFWgk6/rWLrBSFRmPvuPWnVpbuWalB1KgoHUHQpIpOY2CpSiTrzjSOlNyX0bHG2/J0RNxhZQJzTz9qYqQaeYliGfY6Uw7w1okkk6FkNcymugcNTmA2jTjai4AVTETEDrTJWI2kgepV0fSApQBkAkA9ROlc6wBUqVOWdNh7x9KADjsdwVty5VcPCU22VSEHZTiicpPknKT6xV2f5kbCSVKFVL2MNOOXThMlpLY7wnYFSvAD1JhXyNWjjOG2ixC4idkmJ9YrkzN8j0PTxg4LWxi9x+hPwpUs7AJSTJqpeIsPur68ceRbrBcIgARsAJJPPSrhQLVsAAJge+1bnGWtEtgZuXIfOsjNoeeJS19APw52aPwO+8CVwHPhUoJ3kcqGeJb5TWIvTAKVluUzlyJATp7ax51c11jmRAPeIAUDm/08hqdwRBmqh7RcfYfQ000ElTa1FS085EGTzkwfaqwlbo5p4VGPK6HrGPLAbfg9yZShUaAg+JJO2aeRg7UXWfEFu4gKXlUPPkehqseEseU0l20MFq6KBB2Q6FDIsT1jKf6elCjN04iMiyNtJ/Kslgt2jIepaVMtjiTG2soSyECTsgR+zyoR4qS2mzSEuIU8XwtwIUlWXwLASIOyZiepNCt5cLUBmVIUJ/Egj8DTRQ/vTwxqIuXM5iUZ1qw+w4gYhmI2QdehqvW96NezfGmbR5anSUhaQkKiQkz96NQPOuiHZyZL4ugt/wAQOMJX3DKTqCpZ+UD61TdEnH+J/aLxaknMkABJGoI3kfOhusn2GL47MpFbJbkgVoDXeychYJ60o7Jm3tkob13NTPZtgiH3lOrPhbOg8+tD+OXgWEgH+1PeGXloScqsoJpr2SknX/Qg7RXO9cCEahBMnl6U2wBbDQGZMq5k1NIeYyAEgnmeprW1aYnlSylZbHj4ImGMUtsuiJPkKyjHijRtk67aU2bxK3b5CuNzxQ391Ipf8HJhpF89zyJNTdnYZQQ+oKnrQi3xS+8AhpOtdE4NcuGXHSPIVu1+CuMW7qwzxnDFd0lSYygjwjmOhpoq5SNCiD7VJYFaSyW1uEqR8JJ8tDXL/L61+JShJ1MHSt2Oq+yqUdpOIgyH8oGmXKmPeaMuF+1d9RyXLaVjktvwkHzSTr7UMcS8PQlXcpBH7NBWEXy2XD1BgpNTcV9GV/Q+4u4qQ6+outlAgCVD4x1kVDJZtXG/DAJnVNMLrEC+tKSg67Aiui+GMwzJJQRvl0/CsjFrRdTaQwxjhgtozpWDzy9B60NFJ6e9WBhuBOuQHXczQ9iQOWlTN9hLHdqSEpCY3rba7Mx4fcTbdFSV2FsuM2VUdYMfOtr1gIWpI1AO9HtxeA4aAMo0357U1kVjbb/CvbeMyc3wyJ9KlcWLRAyZZ/0xEedQ9KadPVE2rdnRCRJkgAdf9qdMjN94wOURTNpEmKd5o0+lBrLP4dUWLGySmUqu3rp5RHPugGWx6QqYoywfErctkPwlY6jf0ofZbDuAWj7eq7J2VRuEFRSv28SVf000S4XASBIVrtXDntTs9X01Sw0govrdBhTaZB8wKhsQv2G4S4sIWpQQlA8SlZkmCAOUwCeVMBfvA91MQlSo2hCRKlE8h51Xt1ivf3jbkQM7YE7xnGprcMG3bE9RlUY0nsI+Orwlq0hRGdpXeJ5ZmylKfaDQQ4qibjlzw2o6Jd/7k0KZq60jzZNvs7BWlTXBfCC8QdKQvKhMZyIKhIJEJnnB120qASqp7griVVhdofTJR8LqB99snxD1G48x51phan/xRapQlORa5GQrUSFJnULEaTm8ufSqs454TNgtI1KVk5VHUKA+h12r1RaPodbS42QpC0hSVDZSVCQfkapT/EMxCrTX4u9MdIyCfxoNKZrrnO/tXIit0dKAOrLxGtaOiTIgeX6VqK1JrTDFbIGtYJpxZqAOtYD6Nn0jSp+0tU5AM0VE2DAddjkNa7Y0C2oBJ5axypv0VSXKiZRhv+qntlhalTl1ig1GIuD71TmDtXIIXrl5+npSNsqt9Ill2BGhGtPW8EVkK8ugojwHuiMyiYjXqfYUS4HcITsmUEkeLl5+dT5NvY8a3oAMEuEsqzmdOUTPpRtgGIC5cSADBnl0pvimEtpcJbgzJy8h6eVSHAbHjkxPiGm3Lank46o2KuEn+HLHWnWX1KH/AAwkE/jNOrXGGFIB7wjTadqfcTtLU6pIy5SgDX3qEa4BSoA596zL9OI3pYpxqev4DxtCgarOQ70FY9w9DhW2sEKM61Yrr6HMyk6pjb0qAxN1tTUAeIUiVPs2010RTN+GWwIBVzP1mmwu3FpV4oCt4qHxBKtJVudqdNqVlAG1WSok5NuiQwFlwqAznLOs1OXOIJQlSCM9QDy1IbGXnvWps3lR3Ta1TzSkn8QKjKWzrhHw2ZuMJbuG4QMq9Tr/ALb1xxSwKbAJV8SDB9qcModa1dacTH3ilQHzrHEl6pVmCmIO9P3Rz6jYEstzyn0qVwxbaFiUgjnRozhLFvYNr0LiwJnqaE7vCQlKnCrTp5k0KVmPE47M442yhcsjdIn/AJj/ALVArOtd3ztTZSqoRe2Wf2KY+lFw5ZPas3aSmDtngiP6hI+VEFlZuMXCrBAKnQvKgnmg6hZ8supPrVJM3SkLStBhSFBST0KVAg/MCrWse2ZAuFXTtkO+LaWsyF6ZEkq5jcqPyAqWTGpl8OZ47HHa/ds2TQsWNX3gFXLv3sm4R5BR1joPOqntvjRG+ZP1FPHMVFxdruLoKWXFKWoJMSSdEzySBp7CjDDLxCClVta4ckiCFOu51jffPEH9BVEkkQk3J2yI46t1JSwVAj/iDUEb5Tz9D8qEVGrUxjia6dH8deHEdFrSsCCNhrHrQjxFfsOI0btw5MTbJUkeqp0PSgwG0mszXM6VsK0C/OwXiXvLddms+JjxInm0o7f0qMeihQ7/AIhrrNd2zf8AIypR9XF6f+OgDg7HlWV41cCYSYWB95tWix56a+oFSXahjSbrEXXEEKQlLaEKGxCUgyPdRrABBYrWurg/frXIitNMmtayDRBw/wAJu3jFy80tubcJUWlE51hWb4NInw7c6wAercJI5GnODgd83IkTt7URYniCFBSe7AEaGsbHULVjHh9gZZnUkx5VH3mZa49da5tKKfhJFaoe8YJ2n8OdNejnUXybCThfhsLXneMNjX1jrRGxiSEv923q2dBRHgNvaOW8KO6dfWKh28NZYdSpPiSk7GuSc77PXx4KSS/1kxZW6WkqkQVSQTz9ByqOxq/WyyMsySaKcVx61NvOTUDpVf4jiKXkeEyOlKrtS+hVjUbX9Ik8TvZt5mrj7NypbSXBEQfeqowTBkPKOc5eQFXPg7IRaoaZ0XHL11qkpRJe3KMG2QPFuJKLxTtrEelSlhiJ7tPp1qPxnhG7dUVhAJ5SpIP1p9b4HcpSEloyByI/Wmxpq2zck1SivoqI4mtp2BMK0inFg0oueIHKo78qheI3yH2ynmKOlLz2iAlGoAlWn1508lsjG6ZB45attggJlR2NRNpbrCDJ1o/scM+0JSCII50Rt8EW6ikmYjxCd9K1PZjVbKmadCmsoMkb1afZNd5rdaCBLaonrpNC3EHDjbDxTbeLNuDBy+9N7VT9tq2SjOYMVFupHV8obD3tMxDurB1eVJ0iqQwu5zsFChKTR/j96p1hNq6Zzbk7nnQkjCQhRSDoNqtjbaOXIknSGt26e6SmZCOVQ+N3cwgctT+VdrJpRfcSqYAnXkKgnXJJPn/ahR3YSyNxEo6Vh9MAAxrr6TWhNaKNMSMUqVKgDZG9dYrgK6g1pjM1gmlNYmgDJrQGtqwqgDYVqDrWEmkqg06q1j0itFfCPU/QUgdPek5oAPMn8awDnRvgHGqLKy7hljM6tSluuLICSfhQABJKUp5aaqVQQKyo1jVm2dbFWVxB6KH1ohuyDKRrO9DKDBB6EVK29wZM862jVNpUMntDFdGLJThhCSo9BrXG7PiNS3DONJtyvMCQoDUbiK1VeyU7StEjwjiCm1LbUT6Hl5VNNXJJ8R50Jm/7277xIgKMR5ARr50UvMRryqGWCvR2YM8lFWOuILgJt1edCHD9xCiCfapPHbnM1lFQDLBRC5ojHxoJ5W8il/AzYYUSFjSNgKs3g/EZJJPiQnY1UVjxEpMabUSdmt8u4u3pPhCBKffSoe3JbY/qvUQ9qo9s9AIVIB6itFuEGoLh/Hw4laSPE1oY8tqpjiTtUu/tTwZKA2FlKZ6J8P1BrpUrWjmil2yGwyyRcFLpVOVO3Siju1pZRkMZjoCOVQNnh4QVLaICVGSKlm8SeiQkFCRE+lEpeRaK8Scw3FHG1AJEnSanLLiBQWc05Y16A0Es3ZR4p1V+dTb5JZAHPUn1pZTpaGhDm6OtndtvXpSDlSZM9TUTi96WrsNAhSQrSfOo64vWgoFtUFI60wu86oeMmDINSpFlJ73SJ7FnA5doCjAipwtWqPCqD5/71X7Nyp24TnB9egqfxLFUIcQkCasnxVHNVu2DPEt8kKuFIEZiGwfI7/hNA5NFvG9wlWUpESpRPy0+poRNVuyMuzKjWtKlQKKsVslJMwCYEmOQHOtaAEK2BrWs0Abk1isCs0AKaU0qVAGprM1ilQBmuj3L0rRsa1l1UmgDSlSpTQAqfsnamFPbU6CtRjOFz8RrlTxxgrWANzTxfDzgEyD5UrYyi30acNx36SdhRHiOIZiQNqGcJtld9kOhqUu7UpO/OkkykIurMuCRrUU6kp0JkTUo6yYqKcSQqDREydo6lQijns+ts7rimPDDcK8+n50ENtFWiUlR6JBJ+Qo3wd65w9gum3WnOIlQifPyrJq0NijCTqfQRcNXlw0i5KcpJJ0O8iqovMOdLiyRqVEn1Jk/WjfgvF3HlrEfEST6meVRGKYLed6v+A+fFuG1kEcoIFYvFlPbg46JNpgjM2NxNO8JKg33ZIgmNfWs0qm2VUVyr9HSLFKlFJGukVPG0ASUT4sunyrNKln0i+OCi3RTz9soPKCjzP1o/toVaoRG8a0qVPJ9HLhjbdjJ5gNqhJlR59KgcZfIfQAJA3NKlTQ+LY3DlkUfoYY2grSdNZkUMkdaVKmxPRD1Eam0YpzZWDjvwJmNzoAPnSpVUgEeEcPkNuFZAUoFIjWBH6/ShRxBSSDuCQfUaUqVKjTWs0qVMYKs0qVAGaxWaVYBrSpUq0DINa0qVACpUqVACp+yjwgjpSpVjdGpWcnHSFAg0RYY0pZBCqVKlydFvT7lQ9vMLWHgpI1itb2zcS3mUDBO9KlUJPyR6uKfDFKKS3YyuXNAKtHhLsvsby0Q8t1wuKGpQsAJPTLHLzrNKrw6PIy/II8AwS0w1LgaIcdG5UU5z5EgaUAcacaOXbK20tgZFeIDlBnelSqSlZ0zxpRTBXs2dKr5psryJKsxP/LrHvtXpY47bp8JdbBHLMKVKtnNx6OeEOS2f//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2"/>
          <a:stretch>
            <a:fillRect/>
          </a:stretch>
        </p:blipFill>
        <p:spPr>
          <a:xfrm>
            <a:off x="3899647" y="3244976"/>
            <a:ext cx="4956891" cy="2785143"/>
          </a:xfrm>
          <a:prstGeom prst="rect">
            <a:avLst/>
          </a:prstGeom>
        </p:spPr>
      </p:pic>
    </p:spTree>
    <p:extLst>
      <p:ext uri="{BB962C8B-B14F-4D97-AF65-F5344CB8AC3E}">
        <p14:creationId xmlns:p14="http://schemas.microsoft.com/office/powerpoint/2010/main" val="346923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The Saga of the Story v Plot v Narrative</a:t>
            </a:r>
            <a:endParaRPr lang="en-GB" b="1" dirty="0"/>
          </a:p>
        </p:txBody>
      </p:sp>
      <p:sp>
        <p:nvSpPr>
          <p:cNvPr id="3" name="Content Placeholder 2"/>
          <p:cNvSpPr>
            <a:spLocks noGrp="1"/>
          </p:cNvSpPr>
          <p:nvPr>
            <p:ph idx="1"/>
          </p:nvPr>
        </p:nvSpPr>
        <p:spPr/>
        <p:txBody>
          <a:bodyPr>
            <a:normAutofit lnSpcReduction="10000"/>
          </a:bodyPr>
          <a:lstStyle/>
          <a:p>
            <a:r>
              <a:rPr lang="en-GB" b="1" dirty="0" smtClean="0"/>
              <a:t>Story</a:t>
            </a:r>
            <a:r>
              <a:rPr lang="en-GB" b="1" dirty="0"/>
              <a:t>:  </a:t>
            </a:r>
            <a:r>
              <a:rPr lang="en-GB" dirty="0"/>
              <a:t>a series of real or fictitious events connected by a certain logic or chronology, and involving certain </a:t>
            </a:r>
            <a:r>
              <a:rPr lang="en-GB" dirty="0" smtClean="0"/>
              <a:t>characters</a:t>
            </a:r>
          </a:p>
          <a:p>
            <a:endParaRPr lang="en-GB" dirty="0"/>
          </a:p>
          <a:p>
            <a:r>
              <a:rPr lang="en-GB" b="1" dirty="0"/>
              <a:t>Plot:  </a:t>
            </a:r>
            <a:r>
              <a:rPr lang="en-GB" dirty="0"/>
              <a:t>the narration of this series of events – the way in which the events are </a:t>
            </a:r>
            <a:r>
              <a:rPr lang="en-GB" dirty="0" smtClean="0"/>
              <a:t>told</a:t>
            </a:r>
          </a:p>
          <a:p>
            <a:endParaRPr lang="en-GB" dirty="0"/>
          </a:p>
          <a:p>
            <a:r>
              <a:rPr lang="en-GB" b="1" dirty="0"/>
              <a:t>The narrative:  </a:t>
            </a:r>
            <a:r>
              <a:rPr lang="en-GB" dirty="0"/>
              <a:t>the method by which the narrator (or narrators) select, organise and present the events, (settings, time, characters, voices, points of view </a:t>
            </a:r>
            <a:r>
              <a:rPr lang="en-GB" dirty="0" err="1"/>
              <a:t>etc</a:t>
            </a:r>
            <a:r>
              <a:rPr lang="en-GB" dirty="0"/>
              <a:t>)  and the author’s choice of narrator</a:t>
            </a:r>
          </a:p>
          <a:p>
            <a:pPr marL="0" indent="0" algn="ctr">
              <a:buNone/>
            </a:pPr>
            <a:r>
              <a:rPr lang="en-GB" sz="1500" dirty="0" smtClean="0"/>
              <a:t>According to </a:t>
            </a:r>
            <a:r>
              <a:rPr lang="en-GB" sz="1500" i="1" dirty="0" smtClean="0"/>
              <a:t>The Glossary of Contemporary Literary Theory </a:t>
            </a:r>
            <a:r>
              <a:rPr lang="en-GB" sz="1500" dirty="0" smtClean="0"/>
              <a:t>(ed.  Jeremy Hawthorne, 2000)</a:t>
            </a:r>
          </a:p>
          <a:p>
            <a:endParaRPr lang="en-GB" dirty="0"/>
          </a:p>
          <a:p>
            <a:endParaRPr lang="en-GB" dirty="0"/>
          </a:p>
        </p:txBody>
      </p:sp>
    </p:spTree>
    <p:extLst>
      <p:ext uri="{BB962C8B-B14F-4D97-AF65-F5344CB8AC3E}">
        <p14:creationId xmlns:p14="http://schemas.microsoft.com/office/powerpoint/2010/main" val="381910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Not forgetting the … </a:t>
            </a:r>
            <a:endParaRPr lang="en-GB" b="1" dirty="0"/>
          </a:p>
        </p:txBody>
      </p:sp>
      <p:sp>
        <p:nvSpPr>
          <p:cNvPr id="3" name="Content Placeholder 2"/>
          <p:cNvSpPr>
            <a:spLocks noGrp="1"/>
          </p:cNvSpPr>
          <p:nvPr>
            <p:ph idx="1"/>
          </p:nvPr>
        </p:nvSpPr>
        <p:spPr/>
        <p:txBody>
          <a:bodyPr/>
          <a:lstStyle/>
          <a:p>
            <a:endParaRPr lang="en-GB" b="1" dirty="0" smtClean="0"/>
          </a:p>
          <a:p>
            <a:endParaRPr lang="en-GB" b="1" dirty="0"/>
          </a:p>
          <a:p>
            <a:r>
              <a:rPr lang="en-GB" b="1" dirty="0" smtClean="0"/>
              <a:t>Narrator:  “</a:t>
            </a:r>
            <a:r>
              <a:rPr lang="en-GB" dirty="0" smtClean="0"/>
              <a:t>the linguistic function and not a person, which expresses itself in the language that constitutes the text”  (</a:t>
            </a:r>
            <a:r>
              <a:rPr lang="en-GB" dirty="0" err="1" smtClean="0"/>
              <a:t>Mieke</a:t>
            </a:r>
            <a:r>
              <a:rPr lang="en-GB" dirty="0" smtClean="0"/>
              <a:t> Bal, 1985, 119) </a:t>
            </a:r>
          </a:p>
          <a:p>
            <a:endParaRPr lang="en-GB" dirty="0"/>
          </a:p>
        </p:txBody>
      </p:sp>
    </p:spTree>
    <p:extLst>
      <p:ext uri="{BB962C8B-B14F-4D97-AF65-F5344CB8AC3E}">
        <p14:creationId xmlns:p14="http://schemas.microsoft.com/office/powerpoint/2010/main" val="38420135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237" y="2089083"/>
            <a:ext cx="3731342" cy="415992"/>
          </a:xfrm>
        </p:spPr>
        <p:txBody>
          <a:bodyPr>
            <a:normAutofit fontScale="90000"/>
          </a:bodyPr>
          <a:lstStyle/>
          <a:p>
            <a:r>
              <a:rPr lang="en-GB" dirty="0" smtClean="0"/>
              <a:t>In other words:</a:t>
            </a:r>
            <a:br>
              <a:rPr lang="en-GB" dirty="0" smtClean="0"/>
            </a:b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endParaRPr lang="en-GB" dirty="0"/>
          </a:p>
          <a:p>
            <a:pPr marL="0" indent="0">
              <a:buNone/>
            </a:pPr>
            <a:r>
              <a:rPr lang="en-GB" b="1" dirty="0" smtClean="0"/>
              <a:t>Story:  </a:t>
            </a:r>
            <a:r>
              <a:rPr lang="en-GB" dirty="0" smtClean="0"/>
              <a:t>What?</a:t>
            </a:r>
          </a:p>
          <a:p>
            <a:pPr marL="0" indent="0">
              <a:buNone/>
            </a:pPr>
            <a:endParaRPr lang="en-GB" dirty="0" smtClean="0"/>
          </a:p>
          <a:p>
            <a:pPr marL="0" indent="0">
              <a:buNone/>
            </a:pPr>
            <a:endParaRPr lang="en-GB" b="1" dirty="0" smtClean="0"/>
          </a:p>
          <a:p>
            <a:pPr marL="0" indent="0">
              <a:buNone/>
            </a:pPr>
            <a:r>
              <a:rPr lang="en-GB" b="1" dirty="0" smtClean="0"/>
              <a:t>Plot:  </a:t>
            </a:r>
            <a:r>
              <a:rPr lang="en-GB" dirty="0" smtClean="0"/>
              <a:t>How?</a:t>
            </a:r>
          </a:p>
          <a:p>
            <a:pPr marL="0" indent="0">
              <a:buNone/>
            </a:pPr>
            <a:r>
              <a:rPr lang="en-GB" dirty="0" smtClean="0"/>
              <a:t> </a:t>
            </a:r>
          </a:p>
          <a:p>
            <a:endParaRPr lang="en-GB" dirty="0"/>
          </a:p>
        </p:txBody>
      </p:sp>
      <p:pic>
        <p:nvPicPr>
          <p:cNvPr id="2050" name="Picture 2" descr="https://encrypted-tbn2.gstatic.com/images?q=tbn:ANd9GcQzECL3TJGw8T4ETV4yj4xPbNgQkFy6Oe18hXU4J4nBxXn4kih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8753" y="2152739"/>
            <a:ext cx="1564342" cy="1280491"/>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data:image/jpeg;base64,/9j/4AAQSkZJRgABAQAAAQABAAD/2wCEAAkGBxQTEhQUExQWFhUXFR0YGBgYFxcYHhoaGhcXGBcYHBgYHCggGhwlHBoXITEhJSkrLi4uFx8zODMtNygtLisBCgoKDg0OGxAQGywlICI3Ly0vLS8sLDc3NCw3NDQ3LDQvLDAsLCwtLy8xMCw3MC0vNC8sLy0sLCwsLCw2LCw0NP/AABEIALcBEwMBIgACEQEDEQH/xAAcAAACAgMBAQAAAAAAAAAAAAAEBQMGAAECBwj/xABDEAABAwEGAwYEAwcDAwMFAAABAgMRAAQFEiExQVFhcQYTIoGRoTKxwdFCUvAHFBUjYuHxgqLCM3KSY7LSFiRDU1T/xAAaAQEAAgMBAAAAAAAAAAAAAAAABAUCAwYB/8QAMhEAAgEDAQYDBgYDAAAAAAAAAAECAwQREgUTITFBURRhoSJxgbHB8BUykdHh8QYjM//aAAwDAQACEQMRAD8A9TvC2hCS21K1rJmM8yIPtWWC7nm4UkoxYQFBRMHzA11qNu6ABIJxRkrh0qF26LQ4fGsQNCTPttQB9ttlpQP+kmPzJOL2IBHpQlmsSlK7xwydhR9kH7s1hccxmSQP+IHD713d7mJAPEUAKu1IUksvSOB4jYzsRQ67vsoGSpO2f2ptabElYzE0F/B2xnB8yaA7s11tjMCeufzqK3XU4oktqwgiCOnSuLfeiC0e7UQ5tGyhx4jaN6HbXaXAFElJIzE5A76UAdc13utKJW4CiNOfHgKjbsLS3FqSkQVbbnKT61Gm7nVfEvLzPzptZLKECBQGNsJQMgAKGtF6MAfECR1o10pCSpXwgZ0lZt9kWrAW0p4EpSPcaUAwst5MrOFJg7TlNB3ncilrxIXhPHbrGtZa+zyD8GXAjL/NDs3baQPC6MHVQ9qAMvdpDikIVmpMk+3DjXdneS2rDhUThyCRPX6Vq7rBhzJlR1Nc3khxJC2x4hltoev6yoDkMqcdKlyAD4UnYbTGVMgkAUJd/ed2XHSAcyeQHSobban21BSEY2yNs4PGBnwoDH2rMsBxSkkHcH2gcOdQsJsjaw4knENNd+WlDosIJU48qMRBPAZAbeVMf4Q0BiABHrQEtntHeyY8OgncVybvbT+FI8qJThQgqOSQKWM3+04sNlGSjAJg9MqAlvJhhlIUtsKJMCRvQt2W5l5fddyEkifDlp0AIol+7AlzFJIIyBzg7wTUl3vtJC1EpSQYJJA5jXagIrTdSQlSEk576nOgEXmtoYH0Y0jc/f70fZHz4Ss5rVn56ActBUl73v3BCQicpnOPagIGb5s4EpSfQfetvXnCUrwwCsZcprdjtdmdzwpQvoPnvXd5FrwNrUIcJTIIyIBI+VAavqyuO4VNL8MaDjxoS7r5W34HgTz39dxWIaW2oCzuY0fikgwZ1iI0pybIlQ8QB60AK9fbYUgAnxEg5HIBJM+3vQVqSpS8bDpg/FJOXCBGeW1MV3O3+UVAWEtwkEIk5kn70Au/glonElefFRI9xJp+pWFsBagVxrxPIUuvEumEh0EalQEGOBhUH2rV02NBTjx4jmM+R+tAKXr8UFEaQSPQ1lNH7jbUoqKczWUAdbVOIbxtgEpElBBzEaAg5HnmKQm2vPjECUJOcGRHkMzTm5nViW3FYjqknUjceX1qVN3RIkYfkOFABOXM3hSsKUoQJzyVO9HptDbaJJGQmJE9IpdeNoThSwzpkJHL9TWjc4VmSc9poAdV82hZ/lpy2EDP1pzeNtDbQLkBRgQOJiY5CuLO801kSArYAEmOQGdI3mVvrK17HwjpplyNAN3bOyyO9WkYj559NJ51Jd97MunCnJXAwJ6VystWlACzCknSQCDoddRS52621k4dQSARrlQFhX4RJ0rHVQJn9Gkf8MwJm0PqKdkgkeuZJ8oqaw2WzOmW5xJM/EqeRzMGgJE29EqZdyCpgnQg6idqGeu1lRwpggAGQRlM6EdKLfsCF+FQmDrUtiu5LcxOfGgFaLA+kQhwx1I+VcWW7nStKVOnBqYJBIGcCiryvF1kqITiSQIyJg5CcvWu7WyvuUutLxOJ8ckABcnxCNspA/RoDV83g4hQbaTGUzH3oi4bWt1C+9GaVYeogHbrQljQ4slThknQcK1abebIqXBLa85GygNPMRQATl0KViwrISqZy2O2tGWG3raWEPGUnIHgaPsLmJvvDhAOcAyANgTx411abGlxMGgMt9394kjKDz9wRQqyGGUMhWJZyHHMlRMcIqAXa6nJLhjzHyNQKsDjSu8QSpe/TcCgJbNa3g0ptbCjmQCQYKSTrUV4WYJSlYGaFBXoZrT182jXBA4QPrnTixPi0MhZTBM+2XpQEa7xbcwBJlSjASBnzngBxpZam/3d9LpTKVZHhPEZZHL2rBckuY2VhCwM9TAOeQGmntThixuTLiwvIDIYeuXOgFVvKn0FSU4SCCM9SM9ams98IUAl5MKG8fTUGm4bAoVVkbcUQQCUxOXHSgAlXY054kSAdxl864FyNlSUqUSrMpz4CDpyNMLG+0CtsEJ7tWEgkDUAg59aHvi6lLhSFQQOE5etAafsamG1FoSfX51DY+0JWtKFAJ/Moz5JA2M+kc6k7OrelaHQSkDImfQE69NqHv8AsgwkjVOh+lAWQmgLwu9LsagjhUtke7xpKknOBPUaig/3Z42hCphsAz+t5y6RQG2rDgTgEk1zYbqbZSS4Eq8UgqAOHSEgkcqGvS+e7tTaYlGFQURxygdRRz1mS8pLiV4sIgCcuscftQEwdrda/dVcvWsoAe1WND6JbXmNCDofpSgWF5WSnZHOfkTTexWNuypWoqjFE58JiBxzNQ3W4p3EoDIqMGgObEmzNJxY5J1J1y1EDSmbSkrTLagR+suVLn+zyVGePMxU1jsrdkSolUYsz5aACgInrwLRMJnFHHIia6u+VgqKYkkxEVuwErSVqEAyodNZ9KYtoyyoBZa7pSozoeVdMMCzgFU4QfErhO5jQc6KthMEDI7GhLktTqytDyQYAzygzIINAB3kpD7qQkkhIz4HPWjLksqG1rgAEgegn71lisyUlWEZYiPQ1zeNiUfEhRSoaGgCGDC1gkHxHQ6TmByMUahUzG1ILFeJQ33SWSXBqEgkE7qO9cWqyvk40koJSAoZjTPbqaAdWxrwmRlXFnRis6UoI+ED0OY9iKC7PuP4lIc8SAJCuc6Z8qBdsTrbzhYWQkqnDsDAmKAdfuSlAAnCAQTB4EH6UPbH0vr7tIxJSJUdROVAOWd9zJa4HAGfbIUbYbC40mW8AG4Xik88Q09NqAgYuQpJGI4Tnh/vT9tMCl922hSk4lCCozHDgKYJOU7UBijQNqtoaUO8SQk6LGYn8pAzB56Vl4MF1BDTgCgQQQZzBmDGlLEWR5zCLSJw6DUEg5KyoCZXaBE5NyOo+1aN7Ld8KEYQdVawN4yFMGrKNhW/CCBIBOk78hxNAJ37pWV421EKOuvtwodV0WhBxNklXkPeaYW+83GF92MLmKSiJCk8lDQjnI0oE3la4k4UjicIHvQFlWTgGKMUCY47xSe1XQVKKgqJ1EULdNuDrsKfQtYBhCVAxxOWU9KsQNeJp8jKUJReJLAg/wDp8CSCZVmesRXDYtDHw+JPDUen2pP287TOMvNMMuYCptS1EROoCBJ00XVWs96OJebeWtSyhQV4lE5T4gJ4iRWidzGMtOC3tdjVK9Le6ks5wvvuekG+nleFLeE/mIMDnnTNqx4k+I6jr60Fey4aUpPCQeVSWubTZ0ltUTBIHIZp9flUgpgJy5nmTLC5HDMHpwNdt/vK8lrwjeNfYUEw5aLOd1J4QflqPKi3O1CCkgoViIjwkEzyy1oAxV1oKcJEj9Z0uVciioJQ5h6iYHkRRN02+0KabCrOqcIClKMeeE56VDeVpUy8hyPDofPbzoAwXAf/AOh31Fao1u9GlAHGBOxrdAI7PdqSsd+7O4TpijWVE+1cofcLxasiv5WHxTo3/Uk6weHLrRxsXeIAXqN9540ZdFjS2hQRqTmTqTGU0AMm6kDwrtDhWf8A1MPon/NA2ns4QZ7xS0cDqOpGvlFCG6lqJLmJKif1nvTGz3o60MLie8A0UNfPI0BAp60R3aUjABAiNIjrXDYtTQT4pgDIzn5Gu3L8X32NLZKe7iMz4sUg5DnFH4nlLBcQEpw7GdTvwNAbs1+NqEOgpUNQRNZaL3SBhaEk8vpualXYkL+IA1KxYkI0AFAR3awUpE66nzqddpQFFKiBlOZjr+udTKyoW03e24MTmgz1jLmRQCh2/Sh1SWk40EApMHwq0I5giDtoa6T2idT8bUjkCPvRdnesafCkpT/5D3NTOP2cA+JJy2Mn0FADC93ltlTbBA4qPuEkCRzqS7miAMR8RMk8yaV2W3WhSS2NAohLkQVI/DJ4jQxwpnaGVYMj4hBB5igC7xtqWEhREkmBzPWlKrY8/lGBB15jzzPtUgv1pQw2hOEjlIniIzFbV2hsbQnvB0hRPpFG8HsYuTwllhwGFOWwrhxJfs0IME5Hqk+Iece9V1/twypeiggAxlJJkZnYDXelQ7VBpwqYUrCoyUqTl7Gte9h3RLWz7prO7l+jHX8MdaONtSgrgd/Op1dqXGx/MZzG8lI+RFZc/aT96OEpSkpE5HWeR6VWP2tWkoZYKRo9JO3wKAB6ya9lPEXJcTChbOdeNKfs57r6DJHbUox/AZXiGqoBAyyNOn7N+8ttrxQSkKBTmMxOnCvJ7HaUuJCk+Y4HhVs7IdoO5PdOH+Uo5E/gUf8Aid+GvGo1O6zLEi6vNhqnS1UW21z815FsDAYQtxasRCSpRO+ETXlqLWt1KVuKKyUgyok5kZ66V6rfQxtqSdCCD0IivH7lnugk6pJSeoNeXfQy/wAd05qd+H1D2XVIUFIJSpJkEag16T2c7SC0IwqhLqR4hsr+pPLiNq8mvK39ypsn4FEpVyORB+dMbM+QUrQqCM0qHzrRSqOm/Itr+yp3cGuUlyf30Jv2oMlu1M2jY+A/6TI9QpXpQwFMe1lrFrsa5ADrYCyOOHUj/SVZbUiuR/Gyk7jwny/tFe18OWpcma9lOcaW5qcJQ4fDoer9l3++siAcykd2f9OQ/wBsVE209ZVEt+JB219R9RSj9n1rhbjR/EAsdU5K9iPSru5pU6jLVBM5baVHc3M49HxXxArHepfkFopjfOOmYoi7glTiv6APUz9qCue2u/zEhrHDmZxBMSBAg65UG5aV2e0lZHgXkRwM6T8jW0ghV5366hasKIQkxmJmNzTNlxFpZmBmII1z3HSoluIeEpG2ZIjypRZ1rsizlLZ9OnI0BIq4ROSlAcMsvWspmm/WTmQZ6TW6AJbTlQlpccbOJAnik7/3rix2xTjijHg0HlTJKJNAKW7Q6+tJDZQlMyToZ4SBOlMVMRqKW3tfS0rLbQzGuU/4ou5by75JSsYXE6jiNlDlQG32jBwGFbHnSa1257E33qCUJViVhymBKZ5TtFPnk4NSIJAHUmAK5tDMCTEdRvlQE4dC2wtOhTiH2oS02g4CUHxRl12qK77chuW3FBME4SSIIOcT+talXarOjPGk8AFYvQCgO7da4s+NQwkhOXBRIyqCxvC0sKbmFAYVcQRBB6HL3pfabSbSsQIbSZ6mt2m7iDjbUULG4360BIjs4NwOsmu2blQNj5k1Sb77TWxLi2i8U4THhCQTIBHiid657H3qpNrGNald4CglSic9U68xHnUfxMdenBcrYtXw7raly1JLtzPTGWABAFdLArlLtVnt3ehbYwJMKcOGeCRmr1yHma3TkoxbZWW9CVerGnHqIe1PaMLUW2QMIMFwiZ44eA577VVXFgSVGOJJroCk1nsD9udKWk+FJ1JhKeZPE8BJqrlKdRndUaFvZU+GElzb+rCHL5aG5PQfets3y0cpKeo+oqw2P9mKY/mvKJ/oSEj1VM+gqO8f2ZQmWXlSNlgGfNMR6Gs/DT7Eb8atdWNXowNCtCDzBB9wRVgst6h9Bs9qhSVCAs+wV9FdOtUSxlyzPdw8CmTvpnooHcGn0VhGUqbJNehRu6fH4NdPcxBeNjcu+0FKpU2r4T+ZP/yH61p2y4FJCkmQRIqwmxIt1kU278aIAVqRrgUOeo558a8/sjq7I8pl3Sf8LHI/rSs6sFjVHkyNY3cnJ0Kv54+q7npNwX1KO4cOYHgJ5fhP09Kp7KcNotTfB3GOi/FRaeI9aEcQv967w5pW2Ek/1J0nqPlR1NUNL6GULRUbl1Ycpc159zm9rsNob7tMYpxJniAcvMSKQXReKmFFtwEAGCDqk8auVlcwrSrgoH3zpn2y7HC0J7xsAOpGXBQ4H6HavadPXB45o1Xd34a4i5flkvVf2hKhUiQZBGo3BpZdViLC1ozKFeJJ4EZFJ5xHWKWXXeCmVFtwEAGCCM0nfL6VaEEESMwdDWnjyLLEZYmg25bV3T7a9gqD0OR9jXqbAxkidNa8hIq19l+0RbeIdnA4hMK4KTIJ9SZ8ql2kucTntv0fyVV7n819S6u2htjwpHiUZwjUnia13QWDiAM61tVjStXeoIOLfWYyyIohlgjWOlTTmiGzspEJTAy0qZyzA60mvixY1hTSoUnI5mCeuxHKg7VYXV5rcJVHlQDz+FJ2SKyqoXrUjwgOEDcYorKAuDLISIArEWgJVCjE6Hnwrt8Yc9qEtDIcGGJmgILzYbQ4FficOY261G9YyYUg4VjQipbPc7TRCnHCTtiUAB0pp3KcinqN5oCq3km1OlCJBCXEq6lJnPLStXmu0uNqSQOOgGYzG+k08sygT6/KstYyND1PDyeUWy/XnR4lADglIHuZPvTXsUUuKcQsFREKTJOY0UI5eH1qv3gzgccT+VRHlOXtRvZW0d3aWzsolB/1DL/cE1WUqklUWp+R219aUZWct1FLhqWF24nqdnRhGSchyqVagQflUTDtBW29mWleNxCc9JE+gzqybS5nFRhKbxFZfkUTtmxFoCvzJjzT/Yj0pM24UkKGqSCOoMinnam9GnjDcmFAgxA0g6570hVVZXxrzE7jZaqK1UKscNcOPY9XsNuLiErSMlAHfcTVP7cvErbkaBX/ABpl2PteJnAfwKI8jmPmR5Us7bGO7O2Mp6Ykkj3THmKmVHro5Ods4eH2ioPo2vR4K2rQ9K9A7I3YlmztoSBkASR+JShKj6+0VQE6VeuxN4BbXdk+JEeac4Plp6caj2rSlhltt6E5UVKPJPj+/wB9y0JbABMfqawNggmB+hUk+E/rcVjR8J8/kasDkSidu7i/eGjhSO8TKkEayNR0Iy6xVPu98qbQo7jProfevV7YBhV0+teZlpIKgn4caiOilFX1qFdRXBnTbBrTalTfJcUNezDsPRstJBHTxD5H1ovtj2Y/eWpQP5ic0qj1SeR9taC7No/+4RyCj/tI+tehMtynz+1Z261U2mRtsVHSvIzg8PC+p4Tc94KbUWHgUkGBORSfynlViApr+0Psj3iS+0P5iR4gPxpH/IbenCqh2fvTEMCz4gMidx9xUWrTcHgvbK8jc09S59UOVV6NdTinGW1RqgTlvEH3mvL3LyaRMrE8BmfavR+wT/eWRCoIGJWGdSMRz9Zrdav2miv27DNCM+z+a/gr/bfsgLSC60Al5I02WOB58D+h51dN5qZUW3AQmYIIMoO+XzFfQloZznoap/bL9nyLUrvG1BpwGFEiQpPMD8Q2PlwjbWoavajzIOzNqbn/AFVX7PR9v4KJaL7aTuVHkPqauXYdgWpj+YlKQtai0CTMJAClA9duRoe6/wBmLAI71a3Tw+AHyGfvVmfuTAG+4AR3YASBMADTPjWNCjKLzI2bU2nRr091Szz5snb7NvN/9J7yzB9RUybI+cnHVRuM/vQj94WpHiJkbgfaKe3XbRaG8WhBg9ftUs58GVDachyAG52FTMXqyEE4oKR4kkQqeGE50Fb7aWnElSSUjXhO2fKiXHkPhJCdNyBPQHhQAyu1SZyaWef6FZXLljM5CsoBleLndWZWJUkIieKoifXOurmOJsL/ADCklrQ5aSMeSOGnt9aYWe3pYBS5knUH6UAndbW+tSlEjOI6bU97OjCgtkzhVlP5TmPeaAsVpLq1LgAE5fr60TaGFTibVhUPfkaA280WliCCFKOEb8YjlW37QIIIIpeH3A+HXkYglGFOE5JJOZjiRWW+9FOvNpbkISJVO8yIoChdqGwLQoj8SQr/AI/8aUoUUkHcEKHVJBB9RVq7bMQW1cyn6j61WKqqy01Gd7sye9s4N9sfpwCrTe7znxOLI4TA9EwKBKwnNRA6kCkVstL5dU2jESDkEJkxqNBOho6w9jLY9mUYAd3FQfTNXtXmmc/M2utb26w2ortwXodWi+WknUq6D6mjmlhaUqGhAPrR1n/ZoAJdeJPBCcPuqZ9BUbl3hg90mcIEpkzkefWaylRlGOWR6G0qNeru4PPUadk7ZgewnRaY8xmPafWm/a6wl9haEDxEAp/7kkKT7iKq1ndKFJWNUqB9DXpbcLTyUJ8iMqk2z1QcWUu3KbpV41o9fmvtHkt2WwOIzyWMlDgdPSjrK+ptQUklKhoR+sxUvbXso424bTZgTOa0pGfNQG/MedV6x9oQRDgg8RmPTaos4OnIvbW5p3dLUvij0qw9sxhh1sz+ZEEf+J09TRg7YshJgLJ4YQNuZrzpF5sn/wDInzy+ddLvRkfjT5Z/KtiuZpEWexbaUs4a8kywXn2gceBSBgQdQDJPU8OVKVqABJMAamk9p7RIHwgq65D71u5rqtN4rGqWgc1xCR/2j8Sq1tyqPuyZGFG0p9IxX372Wv8AZ+gvOu2iCG0J7pHMqUFKPolPrXo7GSdN6CuS7EWdpLTYhKRHXiTxJOdEC80tuQvIRll6/SrGlDRHBxd9c+Irup06e46fAUCANa817Wfs6cW6HLNh8ZPeJJgA/m89wN/OPTRejSnUoSRBSSTp5Z0Y7Z9x6V7OCmsMwtbqpbT103xPILB+zAgjv3jB2bEf7lfavTrrsaLO0hpKSEoSEiSM44kamh7yfU2ErSJwmSP7U1uy2pfbxARsRwNIU4w5IyuL2vcf9JZOm0yZOlcu+Ixt+s66S7W3EKIMZVmRQe0MnCVIEkDIaSdoO1R2C9GVt4j4SDC0q+JKtwRS+xPWllSm1JxA5pUdNeI+VTouzESpZKlKzJPQDTYZUAcXLO5+JPrh+dd2ZLLCISUpBM6yST7k0qeudPMdDXVzXM3iKzKsJgSd96AZ4QuSRrXbbCUiAAByqQ92DhkA8Jz9K2pnnQEJQKyoX7E6VHA4kJ2BQSdOM1lAEJa4VFa1Mo/6hT0In2ovRJIzMT5xVPYsxeJWvOaAtdmLS0gowlOmQjy5UOhYxKTwMVu5LGG28ssSir5D6UBdrmJS1fmWTQDNTQNQmzgbUSDWFqRM0BT+2tmllR/KQr3g+xNUCvTLzUHmTGi0EDzFeaAVAu4+0mdb/j9XNGUOzz+v9Fi7FkEuo5hfqMJ/9o9auzLFefdlnsNpRwWFI9sQ90x516SxUi2eYFPtmlou2++H9/FHCmRVJ7X2SClQ2JSehzHuPer6qq52tsSlsuBIM4ZTl+JOafcCtlSOqDREsq25uIT7P06lDir32PtQcYAmSglB+Y9iPSvJbLdlttXwtuqB3IwJ9TANen/s47OPWRDgeKPGoKASSYgEGTEcNKh2ykpZxwOj23UoyoadS1JppFsLMiqzfvYSzWglRSULP42yEk9QQQfSauITWYZ0qdKKksM5alVnSlqg2n5Hkto/ZUZ8Fpy4Kbz9Qr6VEn9l5Ga7Tlvhb+pV9K9bwigryTCDWrw9PsT/AMYvMY1+i/YSdmf2d2OzDvHEd6uJl6FBPRMBI6kTVpY7hfhRgyGiYEDlG1cXu0XGfDoYOW6dftVf/hZTC2lFKhzyraopcEQKlWdR5m22WNbBTpmKHfswXkUyeBH3oWzX+pIh5BB4jf6UPbb3KnmXG0rKU4gscQUmNJ3r01klsuVMZDCdiK77P28pUWHDmPgPHlXZvRTmreFIzk/Ks/hTdpbSuVIVnCknMEEjfpQB9ssRPwxnsa5uqxCztqxEZqKzwHIelLl2u1sEJWlLyfwuAQeihORrlxx12C5CUjMJHHieNAG3U73i1cE5+apj5VFet+ltRShGLD8RM+gio+z4Wl11KkLAVBSopMZTlMRvR1tsIkq469aAkuy3ptCJHQjgalSIyqu2YmzPTH8tetWQOIWnECIA1B+dARPpyNL+ztpjG2dQokc+NMWTjTiTmM/YxSW9LEoK7xvJQ1HH+9Ac3hc0uKViV4iSDPE86xizPoyS7l5/Ki7B2gQoYXfCoa5Zem1HrtLRGS0ztBHpAoBb+7unV5c8jFZR01lAK7XbHlQhIgRGLj50TY7NgQBrXd7YbO3jJMYgI6n3o96zhKSZOQJ9BQECLzbQ2StQGDIjc8IG80JYGyE48BQkkkJOoG0jbpQyUhwJcAhQzE8R863eN/LIDbaD3qsjvG2X3oBopzKgbcbWlCyCx3aUnXHigD0mjrusaglJcjFGYGk0HfNuCx3KDM/ERwoBfZLMQ0BwAryvtLbiw+42EaGQSciFZiB5+1e1MMZRS+39l7M64HXGUrWE4QVZiJJ+HQ6mtNelvFwLLZl+rSo3JZTXr0PF7nvG0LtDSkJUvC4klLaCcgoEzAJ0r3hhByG5rTFhSgAJSEgbAAD0FFWMeM8h86UaW7WMnm0b/wAXNS04wduutspxLIHPc9BWrHeDbwOAzGo/tSi+2Ct4YvhCRh95qCzNBh1LgySfCvod/IwfKtxXDJ2zBK42OYotpFS2ljHEGCNKHs65BIzAJEjiDB96AmXpSv8AjfchYeB8MlJA14DrTUGaDttmCgZFAZd4dWjG4kIUoyEcE7A/1VloTiSRUlxFXdQozhUUg8hpUSl+JX/cfnQAd23uGiGXsoMIVxGwpk+62QCgpMnVJB2PCoLrWhTiwU+NEEE8Dw4b0FaLvQ2+taRBWJInKTrlzInzNAMQzO1Y0xJIESNR6/Y0ru++ygKQWnnFBRIwNlQg8SMhnNCovJ5FocdDKglxCRhXkQUk5wY1k0A/ds0DMZVX7TZnGiVNLPHD703uztAlw4VjArnofXSjrRd6V6GPegI7stP7wwFHU5HqKAt5PdqjIxTSzsoYbgfCOOpJPzJpatRIgZk6DnQETN/NraDf8wqKMMpQowYiQoc6luh55aE98AFDhvzNM7sYLbSUqIkSTGmZJj3rTOc9aA4fsoUIIkUptFzkBQQoiQRViArhaaArllvB1gJbKMSQAB0GWo+op1ZmisYlZTnHWgLyT4kJ/MoA9JE0dfLy0t/y8lExMTAz96A4tVzNrzIk8/uKist2oQZAzHn86UWK+HWnAl4lSTv9ufKrSoSARn9RQEXdVldhdZQFftl3uujCtwkAgjLcGQalVYnTkXVEef3pz3Z4VyFUAPZrIEpA4CiLIyJJjMZV1NCOWru1SQSk6xqOdACdobWvGGkZApknzI+lc3dZQnIZk0y/eGHQCVIVwzAI+orDa2GxkpPkZPtQHb7YQkqJyAmumjImlL1rVaDCQQ2D601YTAoCRSaBfeLawuJTorpxo8qqB1INABXneKVd2lBCioyTwSNehru0WMlOaZEVA7YEpCikZkUVYL7Q4vuyChewVvHA0AqbdtDQKUELTEJCtU8M+VSXNeKWG0tOJUCNVaySZJptbGgFA8fnUZZB1oDLG+VlStifD00Hynzoh0ZVptMDIZdKxS6A4udXgUNwsz551E9Y1hRwiQSTqN86BtXeNr7xqD+ZJ0NaZ7RuqOEWVwncg5esR70A0sllDQW4sgEiVHYAc6Euw/vBU8Qe7JhA4gZA9Dr50qvBx19J7zwoGeAb8MR36VYrpTDDYT/+sesZ+9AD22/WmjhMkjXDGVGMPIeRI8ST8/vSFuwgAgjPfrvRnZZrCl1I0DmXoKAitV2JUSCMwcjvXDDdobEJXI5/o01c+NXl8qlCaAUFpxRxOqmNAMgOccaYXS2CnHuSQOQBitvoyNAXJeAQSyswQSUzvJ0oAi2WorWUDJKTmfzHh0+dEsqiK2/YZJUkwTrXLNgOMKUqcOgGk8TxoAtJraqiefE4RrvyroKoBPfiCAFD8JmmbDqXm5468jXD6Qrw6yNPnSI2N5lcs6H8KsvnkRQBt5XaFAp32PDhQ12XqWf5boMDQ/biKbNknNUSdYoe3NpwnEBFAFpvRk540+dZS6w3O0tAWEwDMdJMVugCT2hYCsJVGcSch67daOfZxDgdjVYsthTh0o+yWpbIwlJWgaRqnlzFAGOFSASrIDeRuYqQ2UqG2dJe0N5d9Z3GkIWFKECRzBqY3y8lICWRIAGZ5eVARGwtLJMDUgxloY2qZm5k6hE9ZPzoi4LEQjG4PEokgbCSTNFKvpgKwlwTMcvXSgOGkBOURRDJBMcpru1s4hlqNPtSV7Gc214TppQB942gNrZEZOLw+eUfWjy0k7VWVXepZHeLUqDI610izuNHE2o80nMGgG9qbKc9Rx4daWKs+NxvDqFhXQAyfam9hvBDojRW6Tr/AHFTrKGwScKR5D/NAC3u5AQOKvkk/wBq6sCcXiOxgUrceLzmPRCRCOfE0zudUtxuFEH1J+RFAd2i9GkKwqWAeH3jSpcKFiQQRxB+oqr/ALgCpWMSrEZnrWN2BaFDuXCgkxGo9KAsT1hGFUEkxlPHal9034gsgrOFaSUKTGcp3jmIPnQrjNt0cc8PFCQPcaVNZrCgZgCdzuedASJSFgkAgKmAagsloebSWgnfwrOgB168qaNpgVtiFKI4DPz0oAdlqE5kk7k7njQ9gtIaeUlWSVxB5j/PtTF1GHpQVusqXBBoAq1vp71KBm4RJA2TsTwnboeFSY4yNVuw2pNldPeAlK4/mHMjry09BTW870QckQqBJUNBOg5k6/5oA9tOOeAoW8ez7bozKgrZQiR7UTdrkWdCv6MXqJNIXL4tIOKElP5QNB8zQGhZ7Yx4Q6FJ2xD/ADRLbtoV8TgA/pAn1ppd15Nvpy13Sf1nXbtjABKZmDAnfYUBBZGQkUUTQfZ61JfYQ7GZGY4EZGpX3cKiPTz0FAK3Lw7l8qWlRBTAI0GefKuL27QoV3KWj8TyQqRonVRnTSnRsOL4j6UDbrkSU6A76Zj0oBskJUJSQeYI+lLrzYJSpOhIyNILLaFWV0Zktqy/t1q2rAcQCkzIkGgKgLxtLfgEwnIREe4rKdLsi5+A1lAbtOFDqUJGRTO/1osIrKygNdyKjW2CQOJj1rdZQEl/ulDBw5Ewn1pAzdySmCJmt1lAPrlfJRgPxIy6jY/TyqO+cDLa3TOUSBzIH1rKygCG7JIBnUTpUTUKGXP2MVqsoCK0XclWZGfEZVEi6kzmSeprdZQBgZAFCsP907B+FZ9FbeunpWVlAM3rIhRkjPiMqTXm6GHUKwlSQJid8xvWVlAR3tfiVsw3IUpQGY2mfpHnVgbaGEDWAKysoAR4YTHpSe3WtxhfeJMo/Ek786ysoB/alAtlW2HEPnQl0qQ6jEM8yDOUEGCOdZWUAVaLvaWCFISQeVKbbc6W2z3fwgacPPesrKAl7KWkLYwHVslB6DT2rpyyYDB02NZWUAG9dQJxJJSriKlQl/Tvcugn1rKygA27owApStYSSVRMZkydBRFztjvwjZCCfPIT7msrKAOvu8VtQG0gqIkk7D71Bcd+98ShYhY4aGNaysoCW+rtC0kxlv8AcVXbDfSrGrA74mzoRr/msrKAsCO1FmInGR/pV9q1WVlAf//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3"/>
          <a:stretch>
            <a:fillRect/>
          </a:stretch>
        </p:blipFill>
        <p:spPr>
          <a:xfrm>
            <a:off x="5662612" y="3835933"/>
            <a:ext cx="2619375" cy="1743075"/>
          </a:xfrm>
          <a:prstGeom prst="rect">
            <a:avLst/>
          </a:prstGeom>
        </p:spPr>
      </p:pic>
    </p:spTree>
    <p:extLst>
      <p:ext uri="{BB962C8B-B14F-4D97-AF65-F5344CB8AC3E}">
        <p14:creationId xmlns:p14="http://schemas.microsoft.com/office/powerpoint/2010/main" val="2951414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708315" y="1942884"/>
            <a:ext cx="10515600" cy="4351338"/>
          </a:xfrm>
        </p:spPr>
        <p:txBody>
          <a:bodyPr/>
          <a:lstStyle/>
          <a:p>
            <a:endParaRPr lang="en-GB" dirty="0"/>
          </a:p>
        </p:txBody>
      </p:sp>
      <p:pic>
        <p:nvPicPr>
          <p:cNvPr id="2049" name="Picture 4" descr="http://3.bp.blogspot.com/__ZeGqvznUhM/TTIaKr1o_CI/AAAAAAAABZA/51WbZOrKNUw/s320/mr%2Bgumpy%2527s%2Bout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665" y="4794034"/>
            <a:ext cx="3051175" cy="146685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3" descr="'Mr Gumpy's Outing' by John Burningha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75265" y="593509"/>
            <a:ext cx="2386013" cy="17907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2" descr="'Mr Gumpy's Outing' by John Burningha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27665" y="2584234"/>
            <a:ext cx="2233613" cy="16764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5" descr="https://encrypted-tbn2.gstatic.com/images?q=tbn:ANd9GcR08UTX-6vkYvDeqETmbPlfZHbh9DBE7nxII-k1sa4p1qlcDc6fXQ"/>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16616" y="4546384"/>
            <a:ext cx="2895600" cy="158115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8" descr="https://encrypted-tbn2.gstatic.com/images?q=tbn:ANd9GcQWawCxoV5wZR6GVPK8_8IDmMxH9gDwd6BlNPNo_ELAiLMHgWiCN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19343" y="507219"/>
            <a:ext cx="2114550" cy="21526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6" descr="https://encrypted-tbn2.gstatic.com/images?q=tbn:ANd9GcQcF6cYCLYbO17_G6tcC-AFNL6GN3z42ItqQb83v7uUgu0wK3rr6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7302" y="2674721"/>
            <a:ext cx="1866900" cy="19335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9" descr="https://encrypted-tbn1.gstatic.com/images?q=tbn:ANd9GcShUGeZJuymwcq6SRps_7_piQyGpgHfo431PbuuedGfc2mdqd-m_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57829" y="2714352"/>
            <a:ext cx="1566863"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10" descr="...and into the water they fell.  "/>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22629" y="4413034"/>
            <a:ext cx="1684337"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 descr="'Mr Gumpy's Outing' by John Burningham"/>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70115" y="574459"/>
            <a:ext cx="2581275" cy="19335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10"/>
          <p:cNvSpPr>
            <a:spLocks noChangeArrowheads="1"/>
          </p:cNvSpPr>
          <p:nvPr/>
        </p:nvSpPr>
        <p:spPr bwMode="auto">
          <a:xfrm>
            <a:off x="870115" y="11725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11"/>
          <p:cNvSpPr>
            <a:spLocks noChangeArrowheads="1"/>
          </p:cNvSpPr>
          <p:nvPr/>
        </p:nvSpPr>
        <p:spPr bwMode="auto">
          <a:xfrm>
            <a:off x="870115" y="57445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 name="Rectangle 12"/>
          <p:cNvSpPr>
            <a:spLocks noChangeArrowheads="1"/>
          </p:cNvSpPr>
          <p:nvPr/>
        </p:nvSpPr>
        <p:spPr bwMode="auto">
          <a:xfrm>
            <a:off x="870115" y="250803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13"/>
          <p:cNvSpPr>
            <a:spLocks noChangeArrowheads="1"/>
          </p:cNvSpPr>
          <p:nvPr/>
        </p:nvSpPr>
        <p:spPr bwMode="auto">
          <a:xfrm>
            <a:off x="870115" y="296523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14"/>
          <p:cNvSpPr>
            <a:spLocks noChangeArrowheads="1"/>
          </p:cNvSpPr>
          <p:nvPr/>
        </p:nvSpPr>
        <p:spPr bwMode="auto">
          <a:xfrm>
            <a:off x="870115" y="342243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9" name="Rectangle 15"/>
          <p:cNvSpPr>
            <a:spLocks noChangeArrowheads="1"/>
          </p:cNvSpPr>
          <p:nvPr/>
        </p:nvSpPr>
        <p:spPr bwMode="auto">
          <a:xfrm>
            <a:off x="870115" y="387963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0" name="Rectangle 16"/>
          <p:cNvSpPr>
            <a:spLocks noChangeArrowheads="1"/>
          </p:cNvSpPr>
          <p:nvPr/>
        </p:nvSpPr>
        <p:spPr bwMode="auto">
          <a:xfrm>
            <a:off x="870115" y="433683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1" name="Rectangle 17"/>
          <p:cNvSpPr>
            <a:spLocks noChangeArrowheads="1"/>
          </p:cNvSpPr>
          <p:nvPr/>
        </p:nvSpPr>
        <p:spPr bwMode="auto">
          <a:xfrm>
            <a:off x="870115" y="4794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634820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smtClean="0"/>
              <a:t>DO WE TRUST HIM</a:t>
            </a:r>
            <a:r>
              <a:rPr lang="en-GB" dirty="0" smtClean="0"/>
              <a:t>? </a:t>
            </a:r>
            <a:br>
              <a:rPr lang="en-GB" dirty="0" smtClean="0"/>
            </a:b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t>No — Gatsby turned out all right at the end; it is what preyed on Gatsby, what foul dust floated in the wake of his dreams that temporarily closed out my interest in the abortive sorrows and short-winded elations of men.</a:t>
            </a:r>
          </a:p>
          <a:p>
            <a:pPr marL="0" indent="0">
              <a:buNone/>
            </a:pPr>
            <a:r>
              <a:rPr lang="en-GB" dirty="0" smtClean="0"/>
              <a:t>My family have been prominent, well-to-do people in this Middle Western city for three generations. The </a:t>
            </a:r>
            <a:r>
              <a:rPr lang="en-GB" dirty="0" err="1" smtClean="0"/>
              <a:t>Carraways</a:t>
            </a:r>
            <a:r>
              <a:rPr lang="en-GB" dirty="0" smtClean="0"/>
              <a:t> are something of a clan, and we have a tradition that we’re descended from the Dukes of </a:t>
            </a:r>
            <a:r>
              <a:rPr lang="en-GB" dirty="0" err="1" smtClean="0"/>
              <a:t>Buccleuch</a:t>
            </a:r>
            <a:r>
              <a:rPr lang="en-GB" dirty="0" smtClean="0"/>
              <a:t>, but the actual founder of my line was my grandfather’s brother, who came here in fifty-one, sent a substitute to the Civil War, and started the wholesale hardware business that my father carries on to-day….</a:t>
            </a:r>
          </a:p>
          <a:p>
            <a:pPr marL="0" indent="0">
              <a:buNone/>
            </a:pPr>
            <a:r>
              <a:rPr lang="en-GB" dirty="0" smtClean="0"/>
              <a:t>And so with the sunshine and the great bursts of leaves growing on the trees, just as things grow in fast movies, I had that familiar conviction that life was beginning over again with the summer.</a:t>
            </a:r>
          </a:p>
          <a:p>
            <a:pPr marL="0" indent="0">
              <a:buNone/>
            </a:pPr>
            <a:r>
              <a:rPr lang="en-GB" dirty="0" smtClean="0"/>
              <a:t>There was so much to read, for one thing, and so much fine health to be pulled down out of the young breath-giving air. I bought a dozen volumes on banking and credit and investment securities, and they stood on my shelf in red and gold like new money from the mint, promising to unfold the shining secrets that only Midas and Morgan and Maecenas knew. And I had the high intention of reading many other books besides. I was rather literary in college — one year I wrote a series of very solemn and obvious editorials for the “Yale News.”— and now I was going to bring back all such things into my life and become again that most limited of all specialists, the “well-rounded man.” This isn’t just an epigram — life is much more successfully looked at from a single window, after all.</a:t>
            </a:r>
          </a:p>
          <a:p>
            <a:pPr marL="0" indent="0">
              <a:buNone/>
            </a:pPr>
            <a:r>
              <a:rPr lang="en-GB" dirty="0" smtClean="0"/>
              <a:t>It was a matter of chance that I should have rented a house in one of the strangest communities in North America.</a:t>
            </a:r>
          </a:p>
          <a:p>
            <a:endParaRPr lang="en-GB" dirty="0"/>
          </a:p>
        </p:txBody>
      </p:sp>
    </p:spTree>
    <p:extLst>
      <p:ext uri="{BB962C8B-B14F-4D97-AF65-F5344CB8AC3E}">
        <p14:creationId xmlns:p14="http://schemas.microsoft.com/office/powerpoint/2010/main" val="64167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 few fancy (and not so fancy) terms to do with narrative :  </a:t>
            </a:r>
            <a:endParaRPr lang="en-GB" b="1" dirty="0"/>
          </a:p>
        </p:txBody>
      </p:sp>
      <p:sp>
        <p:nvSpPr>
          <p:cNvPr id="3" name="Content Placeholder 2"/>
          <p:cNvSpPr>
            <a:spLocks noGrp="1"/>
          </p:cNvSpPr>
          <p:nvPr>
            <p:ph idx="1"/>
          </p:nvPr>
        </p:nvSpPr>
        <p:spPr/>
        <p:txBody>
          <a:bodyPr>
            <a:normAutofit fontScale="77500" lnSpcReduction="20000"/>
          </a:bodyPr>
          <a:lstStyle/>
          <a:p>
            <a:r>
              <a:rPr lang="en-GB" b="1" dirty="0" smtClean="0"/>
              <a:t>First, (second)</a:t>
            </a:r>
            <a:r>
              <a:rPr lang="en-GB" dirty="0" smtClean="0"/>
              <a:t> or</a:t>
            </a:r>
            <a:r>
              <a:rPr lang="en-GB" b="1" dirty="0" smtClean="0"/>
              <a:t> third person narrator</a:t>
            </a:r>
            <a:endParaRPr lang="en-GB" dirty="0" smtClean="0"/>
          </a:p>
          <a:p>
            <a:r>
              <a:rPr lang="en-GB" dirty="0" smtClean="0"/>
              <a:t> “</a:t>
            </a:r>
            <a:r>
              <a:rPr lang="en-GB" b="1" dirty="0" smtClean="0"/>
              <a:t>Ab initio</a:t>
            </a:r>
            <a:r>
              <a:rPr lang="en-GB" dirty="0" smtClean="0"/>
              <a:t>” (meaning “from the start” in Latin):  told from the beginning as opposed to “in medias res” (meaning “in the midst of things” in Latin) </a:t>
            </a:r>
          </a:p>
          <a:p>
            <a:r>
              <a:rPr lang="en-GB" b="1" dirty="0" smtClean="0"/>
              <a:t>Non linear narrative</a:t>
            </a:r>
            <a:r>
              <a:rPr lang="en-GB" dirty="0" smtClean="0"/>
              <a:t>: a plot that doesn’t run chronologically</a:t>
            </a:r>
          </a:p>
          <a:p>
            <a:r>
              <a:rPr lang="en-GB" b="1" dirty="0" smtClean="0"/>
              <a:t>Flashback</a:t>
            </a:r>
            <a:r>
              <a:rPr lang="en-GB" dirty="0" smtClean="0"/>
              <a:t> or </a:t>
            </a:r>
            <a:r>
              <a:rPr lang="en-GB" b="1" dirty="0" err="1" smtClean="0"/>
              <a:t>analepsis</a:t>
            </a:r>
            <a:r>
              <a:rPr lang="en-GB" dirty="0" smtClean="0"/>
              <a:t>:  an interjected scene that takes the narrative back in time from the current point in the narrative.   (With internal </a:t>
            </a:r>
            <a:r>
              <a:rPr lang="en-GB" dirty="0" err="1" smtClean="0"/>
              <a:t>analepsis</a:t>
            </a:r>
            <a:r>
              <a:rPr lang="en-GB" dirty="0" smtClean="0"/>
              <a:t> </a:t>
            </a:r>
            <a:r>
              <a:rPr lang="en-GB" dirty="0" err="1" smtClean="0"/>
              <a:t>refering</a:t>
            </a:r>
            <a:r>
              <a:rPr lang="en-GB" dirty="0" smtClean="0"/>
              <a:t> to an earlier point in the narrative, and external </a:t>
            </a:r>
            <a:r>
              <a:rPr lang="en-GB" dirty="0" err="1" smtClean="0"/>
              <a:t>analepsis</a:t>
            </a:r>
            <a:r>
              <a:rPr lang="en-GB" dirty="0" smtClean="0"/>
              <a:t> to a time before the narrative started)</a:t>
            </a:r>
          </a:p>
          <a:p>
            <a:r>
              <a:rPr lang="en-GB" b="1" dirty="0" err="1" smtClean="0"/>
              <a:t>Flashforward</a:t>
            </a:r>
            <a:r>
              <a:rPr lang="en-GB" dirty="0" smtClean="0"/>
              <a:t> or </a:t>
            </a:r>
            <a:r>
              <a:rPr lang="en-GB" b="1" dirty="0" smtClean="0"/>
              <a:t>prolepsis</a:t>
            </a:r>
            <a:r>
              <a:rPr lang="en-GB" dirty="0" smtClean="0"/>
              <a:t>:  reveals events that will occur in the future.</a:t>
            </a:r>
          </a:p>
          <a:p>
            <a:r>
              <a:rPr lang="en-GB" b="1" dirty="0" smtClean="0"/>
              <a:t>In medias res</a:t>
            </a:r>
            <a:r>
              <a:rPr lang="en-GB" dirty="0" smtClean="0"/>
              <a:t> (meaning “in the midst of things" in Latin) is the literary and artistic technique of relating a story from the midpoint, rather than the beginning</a:t>
            </a:r>
          </a:p>
          <a:p>
            <a:r>
              <a:rPr lang="en-GB" b="1" dirty="0" smtClean="0"/>
              <a:t>Reliable or unreliable narrator </a:t>
            </a:r>
            <a:r>
              <a:rPr lang="en-GB" dirty="0" smtClean="0"/>
              <a:t>(Do we believe everything the narrator tells us, or suspect that either deceit or obtuseness on his/her part requires us to see more than he or she does?) </a:t>
            </a:r>
          </a:p>
          <a:p>
            <a:pPr marL="0" indent="0">
              <a:buNone/>
            </a:pPr>
            <a:r>
              <a:rPr lang="en-GB" dirty="0" smtClean="0"/>
              <a:t> </a:t>
            </a:r>
          </a:p>
          <a:p>
            <a:endParaRPr lang="en-GB" dirty="0"/>
          </a:p>
        </p:txBody>
      </p:sp>
    </p:spTree>
    <p:extLst>
      <p:ext uri="{BB962C8B-B14F-4D97-AF65-F5344CB8AC3E}">
        <p14:creationId xmlns:p14="http://schemas.microsoft.com/office/powerpoint/2010/main" val="2325335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9|3.3|4.5|3|2.9|3.9|2.3|1.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5353283-DC7E-4739-87DF-EF2E174E4A6B}"/>
</file>

<file path=customXml/itemProps2.xml><?xml version="1.0" encoding="utf-8"?>
<ds:datastoreItem xmlns:ds="http://schemas.openxmlformats.org/officeDocument/2006/customXml" ds:itemID="{EFB9470E-D19C-4A8E-A4DA-C23D07D783AD}"/>
</file>

<file path=customXml/itemProps3.xml><?xml version="1.0" encoding="utf-8"?>
<ds:datastoreItem xmlns:ds="http://schemas.openxmlformats.org/officeDocument/2006/customXml" ds:itemID="{E603039A-CC00-43F3-9717-D9CF91D7BB2B}"/>
</file>

<file path=docProps/app.xml><?xml version="1.0" encoding="utf-8"?>
<Properties xmlns="http://schemas.openxmlformats.org/officeDocument/2006/extended-properties" xmlns:vt="http://schemas.openxmlformats.org/officeDocument/2006/docPropsVTypes">
  <TotalTime>260</TotalTime>
  <Words>783</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“one of the most quintessentially American novels ever written” </vt:lpstr>
      <vt:lpstr>The Great Gatsby</vt:lpstr>
      <vt:lpstr>The Saga of the Story v Plot v Narrative</vt:lpstr>
      <vt:lpstr>Not forgetting the … </vt:lpstr>
      <vt:lpstr>In other words: </vt:lpstr>
      <vt:lpstr>PowerPoint Presentation</vt:lpstr>
      <vt:lpstr>DO WE TRUST HIM?  </vt:lpstr>
      <vt:lpstr>A few fancy (and not so fancy) terms to do with narrative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Gatsby</dc:title>
  <dc:creator>David Kinder</dc:creator>
  <cp:lastModifiedBy>David Kinder</cp:lastModifiedBy>
  <cp:revision>12</cp:revision>
  <dcterms:created xsi:type="dcterms:W3CDTF">2014-09-04T11:50:22Z</dcterms:created>
  <dcterms:modified xsi:type="dcterms:W3CDTF">2014-09-06T13:26:23Z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